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9" r:id="rId2"/>
  </p:sldMasterIdLst>
  <p:notesMasterIdLst>
    <p:notesMasterId r:id="rId54"/>
  </p:notesMasterIdLst>
  <p:sldIdLst>
    <p:sldId id="19070" r:id="rId3"/>
    <p:sldId id="3311" r:id="rId4"/>
    <p:sldId id="3310" r:id="rId5"/>
    <p:sldId id="3312" r:id="rId6"/>
    <p:sldId id="3090" r:id="rId7"/>
    <p:sldId id="3295" r:id="rId8"/>
    <p:sldId id="3296" r:id="rId9"/>
    <p:sldId id="3298" r:id="rId10"/>
    <p:sldId id="3297" r:id="rId11"/>
    <p:sldId id="3293" r:id="rId12"/>
    <p:sldId id="3292" r:id="rId13"/>
    <p:sldId id="3286" r:id="rId14"/>
    <p:sldId id="3287" r:id="rId15"/>
    <p:sldId id="3288" r:id="rId16"/>
    <p:sldId id="3294" r:id="rId17"/>
    <p:sldId id="3289" r:id="rId18"/>
    <p:sldId id="3285" r:id="rId19"/>
    <p:sldId id="3290" r:id="rId20"/>
    <p:sldId id="19113" r:id="rId21"/>
    <p:sldId id="3177" r:id="rId22"/>
    <p:sldId id="3299" r:id="rId23"/>
    <p:sldId id="3300" r:id="rId24"/>
    <p:sldId id="3301" r:id="rId25"/>
    <p:sldId id="3302" r:id="rId26"/>
    <p:sldId id="3303" r:id="rId27"/>
    <p:sldId id="3304" r:id="rId28"/>
    <p:sldId id="3307" r:id="rId29"/>
    <p:sldId id="3305" r:id="rId30"/>
    <p:sldId id="3182" r:id="rId31"/>
    <p:sldId id="3279" r:id="rId32"/>
    <p:sldId id="3280" r:id="rId33"/>
    <p:sldId id="3281" r:id="rId34"/>
    <p:sldId id="3282" r:id="rId35"/>
    <p:sldId id="3308" r:id="rId36"/>
    <p:sldId id="257" r:id="rId37"/>
    <p:sldId id="258" r:id="rId38"/>
    <p:sldId id="259" r:id="rId39"/>
    <p:sldId id="260" r:id="rId40"/>
    <p:sldId id="261" r:id="rId41"/>
    <p:sldId id="262" r:id="rId42"/>
    <p:sldId id="264" r:id="rId43"/>
    <p:sldId id="265" r:id="rId44"/>
    <p:sldId id="266" r:id="rId45"/>
    <p:sldId id="267" r:id="rId46"/>
    <p:sldId id="268" r:id="rId47"/>
    <p:sldId id="19112" r:id="rId48"/>
    <p:sldId id="280" r:id="rId49"/>
    <p:sldId id="19114" r:id="rId50"/>
    <p:sldId id="3184" r:id="rId51"/>
    <p:sldId id="3183" r:id="rId52"/>
    <p:sldId id="319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105"/>
    <a:srgbClr val="ED3376"/>
    <a:srgbClr val="0000FF"/>
    <a:srgbClr val="00B050"/>
    <a:srgbClr val="F0677C"/>
    <a:srgbClr val="FF3399"/>
    <a:srgbClr val="0998D7"/>
    <a:srgbClr val="FCBB75"/>
    <a:srgbClr val="0C6D39"/>
    <a:srgbClr val="009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60"/>
  </p:normalViewPr>
  <p:slideViewPr>
    <p:cSldViewPr snapToGrid="0">
      <p:cViewPr varScale="1">
        <p:scale>
          <a:sx n="85" d="100"/>
          <a:sy n="85" d="100"/>
        </p:scale>
        <p:origin x="34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571;p:notes">
            <a:extLst>
              <a:ext uri="{FF2B5EF4-FFF2-40B4-BE49-F238E27FC236}">
                <a16:creationId xmlns:a16="http://schemas.microsoft.com/office/drawing/2014/main" id="{18C9F726-AE12-32FA-BE6C-31D238848F2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5" name="Google Shape;572;p:notes">
            <a:extLst>
              <a:ext uri="{FF2B5EF4-FFF2-40B4-BE49-F238E27FC236}">
                <a16:creationId xmlns:a16="http://schemas.microsoft.com/office/drawing/2014/main" id="{72F3DF32-BC3E-A622-36A9-FDD43392FB1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marL="171450" indent="-171450" eaLnBrk="1" hangingPunct="1">
              <a:spcBef>
                <a:spcPct val="0"/>
              </a:spcBef>
              <a:buFontTx/>
              <a:buChar cha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931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9262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93937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98971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11525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27421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717127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53385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03253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613571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17/11/2025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95084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17/11/2025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63173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17/11/2025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764652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17/11/2025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561117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17/11/2025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082960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7A95-058F-96D3-E988-7E36DC696C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888527-28E8-F5F2-3C02-92A8E1DE5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139E2C-6A2E-2BC7-2628-E36BAC010835}"/>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5" name="Footer Placeholder 4">
            <a:extLst>
              <a:ext uri="{FF2B5EF4-FFF2-40B4-BE49-F238E27FC236}">
                <a16:creationId xmlns:a16="http://schemas.microsoft.com/office/drawing/2014/main" id="{95545B0C-9A6A-B05F-670A-D1E9A0A35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7B69E-0AC4-B0CC-4FED-0312DCF9D6D8}"/>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4137189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DAAA-620A-EC39-87AC-B4FA005AD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F8CF8-C02D-E18A-0D37-416FCADDF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E7B3C-E1C7-BB98-FE36-0EA4F0C5403A}"/>
              </a:ext>
            </a:extLst>
          </p:cNvPr>
          <p:cNvSpPr>
            <a:spLocks noGrp="1"/>
          </p:cNvSpPr>
          <p:nvPr>
            <p:ph type="dt" sz="half" idx="10"/>
          </p:nvPr>
        </p:nvSpPr>
        <p:spPr/>
        <p:txBody>
          <a:bodyPr/>
          <a:lstStyle/>
          <a:p>
            <a:fld id="{CA8BA026-E658-41C8-85D8-D06F141BD407}" type="datetimeFigureOut">
              <a:rPr lang="vi-VN" smtClean="0"/>
              <a:t>17/11/2025</a:t>
            </a:fld>
            <a:endParaRPr lang="vi-VN"/>
          </a:p>
        </p:txBody>
      </p:sp>
      <p:sp>
        <p:nvSpPr>
          <p:cNvPr id="5" name="Footer Placeholder 4">
            <a:extLst>
              <a:ext uri="{FF2B5EF4-FFF2-40B4-BE49-F238E27FC236}">
                <a16:creationId xmlns:a16="http://schemas.microsoft.com/office/drawing/2014/main" id="{8300B893-516E-F847-8C1B-18551DFE26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6014B7-FB3F-6F1E-4A84-B6033DA275F4}"/>
              </a:ext>
            </a:extLst>
          </p:cNvPr>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509579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C395-040A-75CE-F270-8BEF6E9397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54C3E-2864-50C8-507F-152C99190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E705A4-AF83-E3A3-83A3-C0A1ED585C87}"/>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5" name="Footer Placeholder 4">
            <a:extLst>
              <a:ext uri="{FF2B5EF4-FFF2-40B4-BE49-F238E27FC236}">
                <a16:creationId xmlns:a16="http://schemas.microsoft.com/office/drawing/2014/main" id="{6CAE93A7-2DAF-B589-7C2E-8E0EF0B51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C9F94-1AF5-17E5-71D8-6551E670E215}"/>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403493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33031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41C5-49CE-8616-B502-7F5129F58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95F40-7A7A-0AED-51A2-24CAAD4D5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DF8A2-AF35-EEFD-ACE3-9EB5FB4BD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145DB-BFED-5311-B897-37AAD32963BC}"/>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6" name="Footer Placeholder 5">
            <a:extLst>
              <a:ext uri="{FF2B5EF4-FFF2-40B4-BE49-F238E27FC236}">
                <a16:creationId xmlns:a16="http://schemas.microsoft.com/office/drawing/2014/main" id="{1D0B4CD7-6165-5F58-D110-9B37C5B63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73CBB-E0BE-3138-F0DB-8831200A7AE4}"/>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2612681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962F-0CD4-AB7E-AC8C-F2CDA64A4B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07BC30-D068-1289-B528-157C14781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70EB56-AC58-AAD8-4925-9B8ABB5D6E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18ED1-4166-6DCB-81B9-3482859AA2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884E27-F6A7-4FCB-4550-522930C141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F4DD2-E034-B0CF-C1A3-383576EB8340}"/>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8" name="Footer Placeholder 7">
            <a:extLst>
              <a:ext uri="{FF2B5EF4-FFF2-40B4-BE49-F238E27FC236}">
                <a16:creationId xmlns:a16="http://schemas.microsoft.com/office/drawing/2014/main" id="{7E224C42-4913-C24C-631B-E6ACAC19A6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856D5B-3E28-3024-3826-A155EC69D88F}"/>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1412627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61F5-A4FE-F13C-4871-C98F2CA12F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8F218C-773D-06D7-BCC7-31E791F6A97A}"/>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4" name="Footer Placeholder 3">
            <a:extLst>
              <a:ext uri="{FF2B5EF4-FFF2-40B4-BE49-F238E27FC236}">
                <a16:creationId xmlns:a16="http://schemas.microsoft.com/office/drawing/2014/main" id="{0AC459D3-FC01-2DAC-911F-E3E49E5AB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19EDD-0ED0-EDCE-B76C-438772CE84FE}"/>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96965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D2345-EF65-2872-CBAC-20434DE0A03E}"/>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3" name="Footer Placeholder 2">
            <a:extLst>
              <a:ext uri="{FF2B5EF4-FFF2-40B4-BE49-F238E27FC236}">
                <a16:creationId xmlns:a16="http://schemas.microsoft.com/office/drawing/2014/main" id="{31FE2698-1D0F-26BE-81DA-5DFBB818AD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731A18-9526-33A3-ADDF-26C7ED6F3A68}"/>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4164807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BACB-277F-21DB-469C-045D3D053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2479C3-1FF5-42A9-2B26-C568353969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C089D-382C-5C9E-8AEE-DF50B48C5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39744-D4CE-5FDE-D778-68921F385ABF}"/>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6" name="Footer Placeholder 5">
            <a:extLst>
              <a:ext uri="{FF2B5EF4-FFF2-40B4-BE49-F238E27FC236}">
                <a16:creationId xmlns:a16="http://schemas.microsoft.com/office/drawing/2014/main" id="{2B6FFD9D-B1F4-1698-BD4B-1F6CA9D8C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16B83-6A41-BDAE-9834-8239345B0DF4}"/>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1749019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DA6C-21C6-0EE7-922D-9EF8E67CF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341612-417F-0100-8965-2054328FC1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E54F17-C30E-4B81-272A-986DD58F7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67217-7FDC-3A7A-25D7-6A05530850A9}"/>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6" name="Footer Placeholder 5">
            <a:extLst>
              <a:ext uri="{FF2B5EF4-FFF2-40B4-BE49-F238E27FC236}">
                <a16:creationId xmlns:a16="http://schemas.microsoft.com/office/drawing/2014/main" id="{198E4462-5F41-08F5-803D-FF1CF0767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50399-1FDF-6F0B-C3F1-3A4767C3CF38}"/>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3259334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A905-3AC9-2691-3ED2-F91269A371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BC6C3-F1B6-4D71-837A-B2458F0C31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84540-98C9-272F-09F3-82682EDC390E}"/>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5" name="Footer Placeholder 4">
            <a:extLst>
              <a:ext uri="{FF2B5EF4-FFF2-40B4-BE49-F238E27FC236}">
                <a16:creationId xmlns:a16="http://schemas.microsoft.com/office/drawing/2014/main" id="{45A5CD35-626C-AC91-0930-4FDCF27E2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3990A-6E8D-D5B2-AA15-7463EEB3398E}"/>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533246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71000-6108-D785-A950-4CBE817BB2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D2132-A95B-BFC0-07D5-643A808CB8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F799F-814B-D728-1617-5413C5A2F19E}"/>
              </a:ext>
            </a:extLst>
          </p:cNvPr>
          <p:cNvSpPr>
            <a:spLocks noGrp="1"/>
          </p:cNvSpPr>
          <p:nvPr>
            <p:ph type="dt" sz="half" idx="10"/>
          </p:nvPr>
        </p:nvSpPr>
        <p:spPr/>
        <p:txBody>
          <a:bodyPr/>
          <a:lstStyle/>
          <a:p>
            <a:fld id="{5394A067-7F94-4A4E-ABAB-8C2788A49187}" type="datetimeFigureOut">
              <a:rPr lang="en-US" smtClean="0"/>
              <a:t>11/17/2025</a:t>
            </a:fld>
            <a:endParaRPr lang="en-US"/>
          </a:p>
        </p:txBody>
      </p:sp>
      <p:sp>
        <p:nvSpPr>
          <p:cNvPr id="5" name="Footer Placeholder 4">
            <a:extLst>
              <a:ext uri="{FF2B5EF4-FFF2-40B4-BE49-F238E27FC236}">
                <a16:creationId xmlns:a16="http://schemas.microsoft.com/office/drawing/2014/main" id="{C36FE43F-4506-E7BC-CAD1-923594A2E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016C3-A110-EE69-BE69-C9B95189FD1B}"/>
              </a:ext>
            </a:extLst>
          </p:cNvPr>
          <p:cNvSpPr>
            <a:spLocks noGrp="1"/>
          </p:cNvSpPr>
          <p:nvPr>
            <p:ph type="sldNum" sz="quarter" idx="12"/>
          </p:nvPr>
        </p:nvSpPr>
        <p:spPr/>
        <p:txBody>
          <a:bodyPr/>
          <a:lstStyle/>
          <a:p>
            <a:fld id="{702D2065-CB77-402B-9181-521D89DE13F3}" type="slidenum">
              <a:rPr lang="en-US" smtClean="0"/>
              <a:t>‹#›</a:t>
            </a:fld>
            <a:endParaRPr lang="en-US"/>
          </a:p>
        </p:txBody>
      </p:sp>
    </p:spTree>
    <p:extLst>
      <p:ext uri="{BB962C8B-B14F-4D97-AF65-F5344CB8AC3E}">
        <p14:creationId xmlns:p14="http://schemas.microsoft.com/office/powerpoint/2010/main" val="2309135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91501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87732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829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85524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69436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50348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53124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86671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89" r:id="rId3"/>
    <p:sldLayoutId id="2147483788" r:id="rId4"/>
    <p:sldLayoutId id="2147483787" r:id="rId5"/>
    <p:sldLayoutId id="2147483786" r:id="rId6"/>
    <p:sldLayoutId id="2147483785" r:id="rId7"/>
    <p:sldLayoutId id="2147483784" r:id="rId8"/>
    <p:sldLayoutId id="2147483783" r:id="rId9"/>
    <p:sldLayoutId id="2147483768" r:id="rId10"/>
    <p:sldLayoutId id="2147483767" r:id="rId11"/>
    <p:sldLayoutId id="2147483766" r:id="rId12"/>
    <p:sldLayoutId id="2147483765" r:id="rId13"/>
    <p:sldLayoutId id="2147483764" r:id="rId14"/>
    <p:sldLayoutId id="2147483763" r:id="rId15"/>
    <p:sldLayoutId id="2147483762" r:id="rId16"/>
    <p:sldLayoutId id="2147483759" r:id="rId17"/>
    <p:sldLayoutId id="2147483754" r:id="rId18"/>
    <p:sldLayoutId id="2147483757" r:id="rId19"/>
    <p:sldLayoutId id="2147483756" r:id="rId20"/>
    <p:sldLayoutId id="2147483760" r:id="rId21"/>
    <p:sldLayoutId id="2147483761" r:id="rId22"/>
    <p:sldLayoutId id="2147483793" r:id="rId23"/>
    <p:sldLayoutId id="2147483792" r:id="rId24"/>
    <p:sldLayoutId id="2147483791" r:id="rId25"/>
    <p:sldLayoutId id="2147483790"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41FD4-D8B2-A906-839F-2B082D0F48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A6BF99-6A64-3FC9-746A-F4E948A9D9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7BBC3-0F26-916B-875A-9F7F46C29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4A067-7F94-4A4E-ABAB-8C2788A49187}" type="datetimeFigureOut">
              <a:rPr lang="en-US" smtClean="0"/>
              <a:t>11/17/2025</a:t>
            </a:fld>
            <a:endParaRPr lang="en-US"/>
          </a:p>
        </p:txBody>
      </p:sp>
      <p:sp>
        <p:nvSpPr>
          <p:cNvPr id="5" name="Footer Placeholder 4">
            <a:extLst>
              <a:ext uri="{FF2B5EF4-FFF2-40B4-BE49-F238E27FC236}">
                <a16:creationId xmlns:a16="http://schemas.microsoft.com/office/drawing/2014/main" id="{55E7EEF3-53E7-B0C0-B3BE-18D7A0F37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0EA0CA-AF9F-18F5-B792-80A5A3C60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D2065-CB77-402B-9181-521D89DE13F3}" type="slidenum">
              <a:rPr lang="en-US" smtClean="0"/>
              <a:t>‹#›</a:t>
            </a:fld>
            <a:endParaRPr lang="en-US"/>
          </a:p>
        </p:txBody>
      </p:sp>
    </p:spTree>
    <p:extLst>
      <p:ext uri="{BB962C8B-B14F-4D97-AF65-F5344CB8AC3E}">
        <p14:creationId xmlns:p14="http://schemas.microsoft.com/office/powerpoint/2010/main" val="243541824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4.png"/><Relationship Id="rId26" Type="http://schemas.openxmlformats.org/officeDocument/2006/relationships/slide" Target="slide37.xml"/><Relationship Id="rId3" Type="http://schemas.openxmlformats.org/officeDocument/2006/relationships/slideLayout" Target="../slideLayouts/slideLayout22.xml"/><Relationship Id="rId21" Type="http://schemas.openxmlformats.org/officeDocument/2006/relationships/image" Target="../media/image47.png"/><Relationship Id="rId34" Type="http://schemas.openxmlformats.org/officeDocument/2006/relationships/slide" Target="slide45.xml"/><Relationship Id="rId7" Type="http://schemas.openxmlformats.org/officeDocument/2006/relationships/image" Target="../media/image33.gif"/><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0.gif"/><Relationship Id="rId33" Type="http://schemas.openxmlformats.org/officeDocument/2006/relationships/slide" Target="slide44.xml"/><Relationship Id="rId2" Type="http://schemas.openxmlformats.org/officeDocument/2006/relationships/audio" Target="../media/media1.wav"/><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slide" Target="slide40.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37.gif"/><Relationship Id="rId24" Type="http://schemas.openxmlformats.org/officeDocument/2006/relationships/slide" Target="slide36.xml"/><Relationship Id="rId32" Type="http://schemas.openxmlformats.org/officeDocument/2006/relationships/slide" Target="slide43.xml"/><Relationship Id="rId5" Type="http://schemas.openxmlformats.org/officeDocument/2006/relationships/audio" Target="../media/audio2.wav"/><Relationship Id="rId15" Type="http://schemas.openxmlformats.org/officeDocument/2006/relationships/image" Target="../media/image41.png"/><Relationship Id="rId23" Type="http://schemas.openxmlformats.org/officeDocument/2006/relationships/image" Target="../media/image49.gif"/><Relationship Id="rId28" Type="http://schemas.openxmlformats.org/officeDocument/2006/relationships/slide" Target="slide39.xml"/><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slide" Target="slide42.xml"/><Relationship Id="rId4" Type="http://schemas.openxmlformats.org/officeDocument/2006/relationships/audio" Target="../media/audio1.wav"/><Relationship Id="rId9" Type="http://schemas.openxmlformats.org/officeDocument/2006/relationships/image" Target="../media/image35.gif"/><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slide" Target="slide38.xml"/><Relationship Id="rId30" Type="http://schemas.openxmlformats.org/officeDocument/2006/relationships/slide" Target="slide41.xml"/><Relationship Id="rId35"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0834F4-B476-4572-DBBF-49FD2A27AAE6}"/>
              </a:ext>
            </a:extLst>
          </p:cNvPr>
          <p:cNvSpPr txBox="1"/>
          <p:nvPr/>
        </p:nvSpPr>
        <p:spPr>
          <a:xfrm>
            <a:off x="2135363" y="3929221"/>
            <a:ext cx="7921271" cy="609398"/>
          </a:xfrm>
          <a:prstGeom prst="rect">
            <a:avLst/>
          </a:prstGeom>
          <a:ln>
            <a:noFill/>
          </a:ln>
          <a:effectLst>
            <a:softEdge rad="127000"/>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lnSpc>
                <a:spcPct val="120000"/>
              </a:lnSpc>
              <a:spcBef>
                <a:spcPts val="0"/>
              </a:spcBef>
              <a:spcAft>
                <a:spcPts val="0"/>
              </a:spcAft>
              <a:defRPr/>
            </a:pPr>
            <a:r>
              <a:rPr lang="en-US" sz="2800" b="1" dirty="0">
                <a:solidFill>
                  <a:srgbClr val="002060"/>
                </a:solidFill>
                <a:latin typeface="Times New Roman" panose="02020603050405020304" pitchFamily="18" charset="0"/>
                <a:cs typeface="Times New Roman" panose="02020603050405020304" pitchFamily="18" charset="0"/>
              </a:rPr>
              <a:t>MÔN: TIN HỌC 7</a:t>
            </a:r>
          </a:p>
        </p:txBody>
      </p:sp>
      <p:pic>
        <p:nvPicPr>
          <p:cNvPr id="63494" name="Picture 4">
            <a:extLst>
              <a:ext uri="{FF2B5EF4-FFF2-40B4-BE49-F238E27FC236}">
                <a16:creationId xmlns:a16="http://schemas.microsoft.com/office/drawing/2014/main" id="{3D6E6E2D-183C-7406-99A0-931FA5294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725" y="0"/>
            <a:ext cx="9334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F6A39A9-4032-D806-D13A-0476F21D2AF6}"/>
              </a:ext>
            </a:extLst>
          </p:cNvPr>
          <p:cNvSpPr/>
          <p:nvPr/>
        </p:nvSpPr>
        <p:spPr>
          <a:xfrm>
            <a:off x="3513931" y="6249316"/>
            <a:ext cx="5164137" cy="425450"/>
          </a:xfrm>
          <a:prstGeom prst="rect">
            <a:avLst/>
          </a:prstGeom>
          <a:ln>
            <a:noFill/>
          </a:ln>
          <a:effectLst>
            <a:softEdge rad="127000"/>
          </a:effectLst>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r>
              <a:rPr lang="en-US" sz="3200" b="1" dirty="0">
                <a:solidFill>
                  <a:srgbClr val="00B050"/>
                </a:solidFill>
                <a:latin typeface="Times New Roman" panose="02020603050405020304" pitchFamily="18" charset="0"/>
                <a:cs typeface="Times New Roman" panose="02020603050405020304" pitchFamily="18" charset="0"/>
              </a:rPr>
              <a:t>Năm học: 2022 - 2023</a:t>
            </a:r>
          </a:p>
        </p:txBody>
      </p:sp>
      <p:sp>
        <p:nvSpPr>
          <p:cNvPr id="10" name="Rectangle 9">
            <a:extLst>
              <a:ext uri="{FF2B5EF4-FFF2-40B4-BE49-F238E27FC236}">
                <a16:creationId xmlns:a16="http://schemas.microsoft.com/office/drawing/2014/main" id="{8052CE52-2AE2-408D-BFD7-7AF74ED4F353}"/>
              </a:ext>
            </a:extLst>
          </p:cNvPr>
          <p:cNvSpPr/>
          <p:nvPr/>
        </p:nvSpPr>
        <p:spPr>
          <a:xfrm>
            <a:off x="892741" y="1740548"/>
            <a:ext cx="9935733" cy="1754326"/>
          </a:xfrm>
          <a:prstGeom prst="rect">
            <a:avLst/>
          </a:prstGeom>
          <a:noFill/>
        </p:spPr>
        <p:txBody>
          <a:bodyPr wrap="none" lIns="91440" tIns="45720" rIns="91440" bIns="45720">
            <a:spAutoFit/>
          </a:bodyPr>
          <a:lstStyle/>
          <a:p>
            <a:pPr algn="ctr"/>
            <a:r>
              <a:rPr lang="en-US" sz="5400" b="1" cap="none" spc="0" dirty="0">
                <a:ln w="0"/>
                <a:solidFill>
                  <a:srgbClr val="C00000"/>
                </a:solidFill>
                <a:effectLst>
                  <a:reflection blurRad="6350" stA="53000" endA="300" endPos="35500" dir="5400000" sy="-90000" algn="bl" rotWithShape="0"/>
                </a:effectLst>
                <a:latin typeface="Segoe UI Black" panose="020B0A02040204020203" pitchFamily="34" charset="0"/>
                <a:ea typeface="Segoe UI Black" panose="020B0A02040204020203" pitchFamily="34" charset="0"/>
              </a:rPr>
              <a:t>CHÀO MỪNG QUÝ THẦY CÔ </a:t>
            </a:r>
          </a:p>
          <a:p>
            <a:pPr algn="ctr"/>
            <a:r>
              <a:rPr lang="en-US" sz="5400" b="1" cap="none" spc="0" dirty="0">
                <a:ln w="0"/>
                <a:solidFill>
                  <a:srgbClr val="C00000"/>
                </a:solidFill>
                <a:effectLst>
                  <a:reflection blurRad="6350" stA="53000" endA="300" endPos="35500" dir="5400000" sy="-90000" algn="bl" rotWithShape="0"/>
                </a:effectLst>
                <a:latin typeface="Segoe UI Black" panose="020B0A02040204020203" pitchFamily="34" charset="0"/>
                <a:ea typeface="Segoe UI Black" panose="020B0A02040204020203" pitchFamily="34" charset="0"/>
              </a:rPr>
              <a:t>VỀ DỰ GIỜ, THĂM LỚP</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916F4-828F-4A10-8E5A-655C2BB7A640}"/>
              </a:ext>
            </a:extLst>
          </p:cNvPr>
          <p:cNvPicPr>
            <a:picLocks noChangeAspect="1"/>
          </p:cNvPicPr>
          <p:nvPr/>
        </p:nvPicPr>
        <p:blipFill>
          <a:blip r:embed="rId2"/>
          <a:stretch>
            <a:fillRect/>
          </a:stretch>
        </p:blipFill>
        <p:spPr>
          <a:xfrm>
            <a:off x="220641" y="469900"/>
            <a:ext cx="11750718" cy="5918200"/>
          </a:xfrm>
          <a:prstGeom prst="rect">
            <a:avLst/>
          </a:prstGeom>
        </p:spPr>
      </p:pic>
    </p:spTree>
    <p:extLst>
      <p:ext uri="{BB962C8B-B14F-4D97-AF65-F5344CB8AC3E}">
        <p14:creationId xmlns:p14="http://schemas.microsoft.com/office/powerpoint/2010/main" val="178228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916F4-828F-4A10-8E5A-655C2BB7A640}"/>
              </a:ext>
            </a:extLst>
          </p:cNvPr>
          <p:cNvPicPr>
            <a:picLocks noChangeAspect="1"/>
          </p:cNvPicPr>
          <p:nvPr/>
        </p:nvPicPr>
        <p:blipFill>
          <a:blip r:embed="rId2"/>
          <a:stretch>
            <a:fillRect/>
          </a:stretch>
        </p:blipFill>
        <p:spPr>
          <a:xfrm>
            <a:off x="220641" y="469900"/>
            <a:ext cx="11750718" cy="5918200"/>
          </a:xfrm>
          <a:prstGeom prst="rect">
            <a:avLst/>
          </a:prstGeom>
        </p:spPr>
      </p:pic>
      <p:sp>
        <p:nvSpPr>
          <p:cNvPr id="4" name="Rectangle: Rounded Corners 3">
            <a:extLst>
              <a:ext uri="{FF2B5EF4-FFF2-40B4-BE49-F238E27FC236}">
                <a16:creationId xmlns:a16="http://schemas.microsoft.com/office/drawing/2014/main" id="{A3154A6B-3E65-490F-87BE-8FCB89A6AA3D}"/>
              </a:ext>
            </a:extLst>
          </p:cNvPr>
          <p:cNvSpPr/>
          <p:nvPr/>
        </p:nvSpPr>
        <p:spPr>
          <a:xfrm>
            <a:off x="220641" y="361949"/>
            <a:ext cx="11750718" cy="1170072"/>
          </a:xfrm>
          <a:prstGeom prst="roundRect">
            <a:avLst/>
          </a:prstGeom>
          <a:noFill/>
          <a:ln w="5715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6" name="TextBox 5">
            <a:extLst>
              <a:ext uri="{FF2B5EF4-FFF2-40B4-BE49-F238E27FC236}">
                <a16:creationId xmlns:a16="http://schemas.microsoft.com/office/drawing/2014/main" id="{564B0717-D7DA-40C6-B52D-8EDFAFD46D1E}"/>
              </a:ext>
            </a:extLst>
          </p:cNvPr>
          <p:cNvSpPr txBox="1"/>
          <p:nvPr/>
        </p:nvSpPr>
        <p:spPr>
          <a:xfrm>
            <a:off x="1495221" y="1914525"/>
            <a:ext cx="9201558"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lệnh</a:t>
            </a:r>
            <a:endParaRPr lang="en-US" sz="3200" b="1" dirty="0">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2EFC9F1B-5321-616F-1CA6-D279E4F67778}"/>
              </a:ext>
            </a:extLst>
          </p:cNvPr>
          <p:cNvCxnSpPr>
            <a:cxnSpLocks/>
          </p:cNvCxnSpPr>
          <p:nvPr/>
        </p:nvCxnSpPr>
        <p:spPr>
          <a:xfrm flipV="1">
            <a:off x="2061556" y="1532021"/>
            <a:ext cx="182880" cy="5295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04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611567" y="819209"/>
            <a:ext cx="11193083" cy="5600582"/>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a:off x="1314450" y="809684"/>
            <a:ext cx="10518775" cy="295216"/>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6117F568-98A5-4880-AE0A-722E0AE6240C}"/>
              </a:ext>
            </a:extLst>
          </p:cNvPr>
          <p:cNvSpPr txBox="1"/>
          <p:nvPr/>
        </p:nvSpPr>
        <p:spPr>
          <a:xfrm>
            <a:off x="4483116" y="234434"/>
            <a:ext cx="344998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7EDB6BF-BCD8-472A-BCD7-BC27B845DC5E}"/>
              </a:ext>
            </a:extLst>
          </p:cNvPr>
          <p:cNvSpPr txBox="1"/>
          <p:nvPr/>
        </p:nvSpPr>
        <p:spPr>
          <a:xfrm>
            <a:off x="1913467" y="1532467"/>
            <a:ext cx="9031640"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049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611567" y="819209"/>
            <a:ext cx="11193083" cy="5600582"/>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a:off x="948720" y="1028700"/>
            <a:ext cx="10719405" cy="352425"/>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A93B20D5-B8FA-45BE-8681-538D1B8569DD}"/>
              </a:ext>
            </a:extLst>
          </p:cNvPr>
          <p:cNvSpPr txBox="1"/>
          <p:nvPr/>
        </p:nvSpPr>
        <p:spPr>
          <a:xfrm>
            <a:off x="4005182" y="1381125"/>
            <a:ext cx="5245154"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cột</a:t>
            </a:r>
            <a:r>
              <a:rPr lang="en-US" sz="3200" b="1" dirty="0">
                <a:latin typeface="Times New Roman" panose="02020603050405020304" pitchFamily="18" charset="0"/>
                <a:cs typeface="Times New Roman" panose="02020603050405020304" pitchFamily="18" charset="0"/>
              </a:rPr>
              <a:t>: A, B,…</a:t>
            </a:r>
          </a:p>
        </p:txBody>
      </p:sp>
    </p:spTree>
    <p:extLst>
      <p:ext uri="{BB962C8B-B14F-4D97-AF65-F5344CB8AC3E}">
        <p14:creationId xmlns:p14="http://schemas.microsoft.com/office/powerpoint/2010/main" val="351584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611567" y="819209"/>
            <a:ext cx="11193083" cy="5600582"/>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rot="5400000">
            <a:off x="-1733551" y="3562351"/>
            <a:ext cx="5010150" cy="476250"/>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1A7545A8-0247-4E0D-9150-ECA3A9DC7671}"/>
              </a:ext>
            </a:extLst>
          </p:cNvPr>
          <p:cNvSpPr txBox="1"/>
          <p:nvPr/>
        </p:nvSpPr>
        <p:spPr>
          <a:xfrm>
            <a:off x="1161995" y="3327112"/>
            <a:ext cx="512993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Cột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1, 2,…</a:t>
            </a:r>
          </a:p>
        </p:txBody>
      </p:sp>
    </p:spTree>
    <p:extLst>
      <p:ext uri="{BB962C8B-B14F-4D97-AF65-F5344CB8AC3E}">
        <p14:creationId xmlns:p14="http://schemas.microsoft.com/office/powerpoint/2010/main" val="310286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752475" y="756374"/>
            <a:ext cx="18297526" cy="9155368"/>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rot="10800000">
            <a:off x="4895847" y="2952750"/>
            <a:ext cx="1476375" cy="679898"/>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CC5560FF-76A8-436C-A73B-63754E59387B}"/>
              </a:ext>
            </a:extLst>
          </p:cNvPr>
          <p:cNvSpPr txBox="1"/>
          <p:nvPr/>
        </p:nvSpPr>
        <p:spPr>
          <a:xfrm>
            <a:off x="5382202" y="3746949"/>
            <a:ext cx="50366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Ô</a:t>
            </a:r>
          </a:p>
        </p:txBody>
      </p:sp>
      <p:cxnSp>
        <p:nvCxnSpPr>
          <p:cNvPr id="6" name="Straight Connector 5">
            <a:extLst>
              <a:ext uri="{FF2B5EF4-FFF2-40B4-BE49-F238E27FC236}">
                <a16:creationId xmlns:a16="http://schemas.microsoft.com/office/drawing/2014/main" id="{86CBA85D-915D-4FE8-88C3-F262AF9B67C9}"/>
              </a:ext>
            </a:extLst>
          </p:cNvPr>
          <p:cNvCxnSpPr>
            <a:cxnSpLocks/>
          </p:cNvCxnSpPr>
          <p:nvPr/>
        </p:nvCxnSpPr>
        <p:spPr>
          <a:xfrm>
            <a:off x="1200150" y="3292699"/>
            <a:ext cx="443388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56E7440-5135-45E5-ACA2-1E78AA87BBD9}"/>
              </a:ext>
            </a:extLst>
          </p:cNvPr>
          <p:cNvCxnSpPr>
            <a:cxnSpLocks/>
          </p:cNvCxnSpPr>
          <p:nvPr/>
        </p:nvCxnSpPr>
        <p:spPr>
          <a:xfrm flipV="1">
            <a:off x="5634034" y="1562100"/>
            <a:ext cx="0" cy="1730599"/>
          </a:xfrm>
          <a:prstGeom prst="line">
            <a:avLst/>
          </a:prstGeom>
          <a:ln w="381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A0E1E68-BB63-4EBF-B785-7C9D51E345C1}"/>
              </a:ext>
            </a:extLst>
          </p:cNvPr>
          <p:cNvSpPr txBox="1"/>
          <p:nvPr/>
        </p:nvSpPr>
        <p:spPr>
          <a:xfrm>
            <a:off x="1643063" y="4985376"/>
            <a:ext cx="9096981"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Giao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ô </a:t>
            </a:r>
            <a:r>
              <a:rPr lang="en-US" sz="3200" b="1" dirty="0" err="1">
                <a:solidFill>
                  <a:srgbClr val="C00000"/>
                </a:solidFill>
                <a:latin typeface="Times New Roman" panose="02020603050405020304" pitchFamily="18" charset="0"/>
                <a:cs typeface="Times New Roman" panose="02020603050405020304" pitchFamily="18" charset="0"/>
              </a:rPr>
              <a:t>tính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ô)</a:t>
            </a:r>
          </a:p>
        </p:txBody>
      </p:sp>
    </p:spTree>
    <p:extLst>
      <p:ext uri="{BB962C8B-B14F-4D97-AF65-F5344CB8AC3E}">
        <p14:creationId xmlns:p14="http://schemas.microsoft.com/office/powerpoint/2010/main" val="276744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752475" y="756374"/>
            <a:ext cx="18297526" cy="9155368"/>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rot="10800000">
            <a:off x="3541485" y="4354283"/>
            <a:ext cx="1712686" cy="697593"/>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CC5560FF-76A8-436C-A73B-63754E59387B}"/>
              </a:ext>
            </a:extLst>
          </p:cNvPr>
          <p:cNvSpPr txBox="1"/>
          <p:nvPr/>
        </p:nvSpPr>
        <p:spPr>
          <a:xfrm>
            <a:off x="3314838" y="5051877"/>
            <a:ext cx="2165978"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Ô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35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1017557" y="1086278"/>
            <a:ext cx="21029643" cy="10522413"/>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a:off x="1017557" y="1086279"/>
            <a:ext cx="1287493" cy="532972"/>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3" name="TextBox 2">
            <a:extLst>
              <a:ext uri="{FF2B5EF4-FFF2-40B4-BE49-F238E27FC236}">
                <a16:creationId xmlns:a16="http://schemas.microsoft.com/office/drawing/2014/main" id="{7E6B1687-F496-4DE5-8521-D84C136E0B65}"/>
              </a:ext>
            </a:extLst>
          </p:cNvPr>
          <p:cNvSpPr txBox="1"/>
          <p:nvPr/>
        </p:nvSpPr>
        <p:spPr>
          <a:xfrm>
            <a:off x="634786" y="409465"/>
            <a:ext cx="7823414"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Hộp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địa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827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1457324" y="-9925050"/>
            <a:ext cx="31063209" cy="15542817"/>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rot="10800000">
            <a:off x="3141434" y="4849582"/>
            <a:ext cx="2535465" cy="697593"/>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B8E21C0D-B751-4250-938F-1E78C5352636}"/>
              </a:ext>
            </a:extLst>
          </p:cNvPr>
          <p:cNvSpPr txBox="1"/>
          <p:nvPr/>
        </p:nvSpPr>
        <p:spPr>
          <a:xfrm>
            <a:off x="1457324" y="5547176"/>
            <a:ext cx="671369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Sheet 1, Sheet 2</a:t>
            </a:r>
          </a:p>
        </p:txBody>
      </p:sp>
    </p:spTree>
    <p:extLst>
      <p:ext uri="{BB962C8B-B14F-4D97-AF65-F5344CB8AC3E}">
        <p14:creationId xmlns:p14="http://schemas.microsoft.com/office/powerpoint/2010/main" val="2039389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E8573-BBC9-40F4-84CB-B5D54DADA30C}"/>
              </a:ext>
            </a:extLst>
          </p:cNvPr>
          <p:cNvPicPr>
            <a:picLocks noChangeAspect="1"/>
          </p:cNvPicPr>
          <p:nvPr/>
        </p:nvPicPr>
        <p:blipFill>
          <a:blip r:embed="rId2"/>
          <a:stretch>
            <a:fillRect/>
          </a:stretch>
        </p:blipFill>
        <p:spPr>
          <a:xfrm>
            <a:off x="685801" y="528065"/>
            <a:ext cx="10826496" cy="5603886"/>
          </a:xfrm>
          <a:prstGeom prst="rect">
            <a:avLst/>
          </a:prstGeom>
        </p:spPr>
      </p:pic>
      <p:sp>
        <p:nvSpPr>
          <p:cNvPr id="2" name="Rectangle: Rounded Corners 1">
            <a:extLst>
              <a:ext uri="{FF2B5EF4-FFF2-40B4-BE49-F238E27FC236}">
                <a16:creationId xmlns:a16="http://schemas.microsoft.com/office/drawing/2014/main" id="{A1F32AF5-B41E-4A3A-B3FC-88DFE551491F}"/>
              </a:ext>
            </a:extLst>
          </p:cNvPr>
          <p:cNvSpPr/>
          <p:nvPr/>
        </p:nvSpPr>
        <p:spPr>
          <a:xfrm rot="10800000">
            <a:off x="369804" y="179267"/>
            <a:ext cx="11452390" cy="6285540"/>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6" name="TextBox 5">
            <a:extLst>
              <a:ext uri="{FF2B5EF4-FFF2-40B4-BE49-F238E27FC236}">
                <a16:creationId xmlns:a16="http://schemas.microsoft.com/office/drawing/2014/main" id="{3DBDA443-EAB4-433F-9C66-BB245483BF5D}"/>
              </a:ext>
            </a:extLst>
          </p:cNvPr>
          <p:cNvSpPr txBox="1"/>
          <p:nvPr/>
        </p:nvSpPr>
        <p:spPr>
          <a:xfrm>
            <a:off x="913955" y="3322037"/>
            <a:ext cx="10908239" cy="1938992"/>
          </a:xfrm>
          <a:prstGeom prst="rect">
            <a:avLst/>
          </a:prstGeom>
          <a:noFill/>
        </p:spPr>
        <p:txBody>
          <a:bodyPr wrap="square" rtlCol="0">
            <a:spAutoFit/>
          </a:bodyPr>
          <a:lstStyle/>
          <a:p>
            <a:pPr marL="457200" indent="-457200">
              <a:buFontTx/>
              <a:buChar char="-"/>
            </a:pPr>
            <a:r>
              <a:rPr lang="en-US" sz="3000" b="1" dirty="0" err="1">
                <a:latin typeface="Times New Roman" panose="02020603050405020304" pitchFamily="18" charset="0"/>
                <a:cs typeface="Times New Roman" panose="02020603050405020304" pitchFamily="18" charset="0"/>
              </a:rPr>
              <a:t>Khu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chính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liệu</a:t>
            </a:r>
            <a:r>
              <a:rPr lang="en-US" sz="3000" b="1" dirty="0">
                <a:latin typeface="Times New Roman" panose="02020603050405020304" pitchFamily="18" charset="0"/>
                <a:cs typeface="Times New Roman" panose="02020603050405020304" pitchFamily="18" charset="0"/>
              </a:rPr>
              <a:t>. </a:t>
            </a:r>
          </a:p>
          <a:p>
            <a:pPr marL="457200" indent="-457200">
              <a:buFontTx/>
              <a:buChar char="-"/>
            </a:pPr>
            <a:r>
              <a:rPr lang="en-US" sz="3000" b="1" dirty="0" err="1">
                <a:latin typeface="Times New Roman" panose="02020603050405020304" pitchFamily="18" charset="0"/>
                <a:cs typeface="Times New Roman" panose="02020603050405020304" pitchFamily="18" charset="0"/>
              </a:rPr>
              <a:t>Dữ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tính</a:t>
            </a:r>
            <a:r>
              <a:rPr lang="en-US" sz="3000" b="1" dirty="0">
                <a:latin typeface="Times New Roman" panose="02020603050405020304" pitchFamily="18" charset="0"/>
                <a:cs typeface="Times New Roman" panose="02020603050405020304" pitchFamily="18" charset="0"/>
              </a:rPr>
              <a:t>. </a:t>
            </a:r>
          </a:p>
          <a:p>
            <a:pPr marL="457200" indent="-457200">
              <a:buFontTx/>
              <a:buChar char="-"/>
            </a:pPr>
            <a:r>
              <a:rPr lang="en-US" sz="3000" b="1" dirty="0" err="1">
                <a:latin typeface="Times New Roman" panose="02020603050405020304" pitchFamily="18" charset="0"/>
                <a:cs typeface="Times New Roman" panose="02020603050405020304" pitchFamily="18" charset="0"/>
              </a:rPr>
              <a:t>Mỗi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tính</a:t>
            </a:r>
            <a:endParaRPr lang="en-US" sz="3000" b="1" dirty="0">
              <a:latin typeface="Times New Roman" panose="02020603050405020304" pitchFamily="18" charset="0"/>
              <a:cs typeface="Times New Roman" panose="02020603050405020304" pitchFamily="18" charset="0"/>
            </a:endParaRPr>
          </a:p>
          <a:p>
            <a:pPr marL="457200" indent="-457200">
              <a:buFontTx/>
              <a:buChar char="-"/>
            </a:pPr>
            <a:r>
              <a:rPr lang="en-US" sz="3000" b="1" dirty="0" err="1">
                <a:latin typeface="Times New Roman" panose="02020603050405020304" pitchFamily="18" charset="0"/>
                <a:cs typeface="Times New Roman" panose="02020603050405020304" pitchFamily="18" charset="0"/>
              </a:rPr>
              <a:t>Mỗi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gồm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hàng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cột</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15686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E045A-1A51-40EA-B17E-5AB110EC7F59}"/>
              </a:ext>
            </a:extLst>
          </p:cNvPr>
          <p:cNvSpPr txBox="1"/>
          <p:nvPr/>
        </p:nvSpPr>
        <p:spPr>
          <a:xfrm>
            <a:off x="3425083" y="2422934"/>
            <a:ext cx="6455517" cy="1323439"/>
          </a:xfrm>
          <a:prstGeom prst="rect">
            <a:avLst/>
          </a:prstGeom>
          <a:noFill/>
        </p:spPr>
        <p:txBody>
          <a:bodyPr wrap="square" rtlCol="0">
            <a:spAutoFit/>
          </a:bodyPr>
          <a:lstStyle/>
          <a:p>
            <a:r>
              <a:rPr lang="en-US" sz="8000" b="1" dirty="0">
                <a:solidFill>
                  <a:srgbClr val="F18105"/>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E878B34E-0251-4A80-A456-8554179E3FCF}"/>
              </a:ext>
            </a:extLst>
          </p:cNvPr>
          <p:cNvPicPr>
            <a:picLocks noChangeAspect="1"/>
          </p:cNvPicPr>
          <p:nvPr/>
        </p:nvPicPr>
        <p:blipFill>
          <a:blip r:embed="rId2"/>
          <a:stretch>
            <a:fillRect/>
          </a:stretch>
        </p:blipFill>
        <p:spPr>
          <a:xfrm>
            <a:off x="1122502" y="1955703"/>
            <a:ext cx="2221832" cy="2257900"/>
          </a:xfrm>
          <a:prstGeom prst="rect">
            <a:avLst/>
          </a:prstGeom>
        </p:spPr>
      </p:pic>
    </p:spTree>
    <p:extLst>
      <p:ext uri="{BB962C8B-B14F-4D97-AF65-F5344CB8AC3E}">
        <p14:creationId xmlns:p14="http://schemas.microsoft.com/office/powerpoint/2010/main" val="9966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BA318-D058-4199-B8FB-AFE347BF435F}"/>
              </a:ext>
            </a:extLst>
          </p:cNvPr>
          <p:cNvPicPr>
            <a:picLocks noChangeAspect="1"/>
          </p:cNvPicPr>
          <p:nvPr/>
        </p:nvPicPr>
        <p:blipFill>
          <a:blip r:embed="rId2"/>
          <a:stretch>
            <a:fillRect/>
          </a:stretch>
        </p:blipFill>
        <p:spPr>
          <a:xfrm>
            <a:off x="1294082" y="866930"/>
            <a:ext cx="9603835" cy="5697331"/>
          </a:xfrm>
          <a:prstGeom prst="rect">
            <a:avLst/>
          </a:prstGeom>
        </p:spPr>
      </p:pic>
      <p:sp>
        <p:nvSpPr>
          <p:cNvPr id="4" name="Rectangle 3">
            <a:extLst>
              <a:ext uri="{FF2B5EF4-FFF2-40B4-BE49-F238E27FC236}">
                <a16:creationId xmlns:a16="http://schemas.microsoft.com/office/drawing/2014/main" id="{EE5FCB9A-79E5-4344-906E-B6E6F61D6036}"/>
              </a:ext>
            </a:extLst>
          </p:cNvPr>
          <p:cNvSpPr/>
          <p:nvPr/>
        </p:nvSpPr>
        <p:spPr>
          <a:xfrm>
            <a:off x="653771" y="293739"/>
            <a:ext cx="11123594" cy="620619"/>
          </a:xfrm>
          <a:prstGeom prst="rect">
            <a:avLst/>
          </a:prstGeom>
        </p:spPr>
        <p:txBody>
          <a:bodyPr wrap="square">
            <a:spAutoFit/>
          </a:bodyPr>
          <a:lstStyle/>
          <a:p>
            <a:pPr algn="just" defTabSz="342900">
              <a:lnSpc>
                <a:spcPct val="150000"/>
              </a:lnSpc>
            </a:pPr>
            <a:r>
              <a:rPr lang="vi-VN" sz="2600" b="1" dirty="0">
                <a:latin typeface="Times New Roman" panose="02020603050405020304" pitchFamily="18" charset="0"/>
                <a:cs typeface="Times New Roman" panose="02020603050405020304" pitchFamily="18" charset="0"/>
              </a:rPr>
              <a:t>Giao diện của các phần mềm bảng tính có dạng tương tự như Hình 6.1.</a:t>
            </a:r>
          </a:p>
        </p:txBody>
      </p:sp>
    </p:spTree>
    <p:extLst>
      <p:ext uri="{BB962C8B-B14F-4D97-AF65-F5344CB8AC3E}">
        <p14:creationId xmlns:p14="http://schemas.microsoft.com/office/powerpoint/2010/main" val="259852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63F0A-68FB-4A81-982B-41BEE63EB2B2}"/>
              </a:ext>
            </a:extLst>
          </p:cNvPr>
          <p:cNvSpPr txBox="1"/>
          <p:nvPr/>
        </p:nvSpPr>
        <p:spPr>
          <a:xfrm>
            <a:off x="4238625" y="2695575"/>
            <a:ext cx="3090911" cy="1015663"/>
          </a:xfrm>
          <a:prstGeom prst="rect">
            <a:avLst/>
          </a:prstGeom>
          <a:noFill/>
        </p:spPr>
        <p:txBody>
          <a:bodyPr wrap="none" rtlCol="0">
            <a:spAutoFit/>
          </a:bodyPr>
          <a:lstStyle/>
          <a:p>
            <a:r>
              <a:rPr lang="en-US" sz="6000" b="1" dirty="0" err="1">
                <a:latin typeface="Times New Roman" panose="02020603050405020304" pitchFamily="18" charset="0"/>
                <a:cs typeface="Times New Roman" panose="02020603050405020304" pitchFamily="18" charset="0"/>
              </a:rPr>
              <a:t>Địa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chỉ</a:t>
            </a:r>
            <a:r>
              <a:rPr lang="en-US" sz="6000" b="1" dirty="0">
                <a:latin typeface="Times New Roman" panose="02020603050405020304" pitchFamily="18" charset="0"/>
                <a:cs typeface="Times New Roman" panose="02020603050405020304" pitchFamily="18" charset="0"/>
              </a:rPr>
              <a:t> ô</a:t>
            </a:r>
          </a:p>
        </p:txBody>
      </p:sp>
    </p:spTree>
    <p:extLst>
      <p:ext uri="{BB962C8B-B14F-4D97-AF65-F5344CB8AC3E}">
        <p14:creationId xmlns:p14="http://schemas.microsoft.com/office/powerpoint/2010/main" val="2312450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63F0A-68FB-4A81-982B-41BEE63EB2B2}"/>
              </a:ext>
            </a:extLst>
          </p:cNvPr>
          <p:cNvSpPr txBox="1"/>
          <p:nvPr/>
        </p:nvSpPr>
        <p:spPr>
          <a:xfrm>
            <a:off x="468692" y="438209"/>
            <a:ext cx="173477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ô</a:t>
            </a:r>
          </a:p>
        </p:txBody>
      </p:sp>
      <p:pic>
        <p:nvPicPr>
          <p:cNvPr id="3" name="Picture 2">
            <a:extLst>
              <a:ext uri="{FF2B5EF4-FFF2-40B4-BE49-F238E27FC236}">
                <a16:creationId xmlns:a16="http://schemas.microsoft.com/office/drawing/2014/main" id="{F937A124-8E6C-4E5E-B4A4-D5255549D371}"/>
              </a:ext>
            </a:extLst>
          </p:cNvPr>
          <p:cNvPicPr>
            <a:picLocks noChangeAspect="1"/>
          </p:cNvPicPr>
          <p:nvPr/>
        </p:nvPicPr>
        <p:blipFill>
          <a:blip r:embed="rId2"/>
          <a:stretch>
            <a:fillRect/>
          </a:stretch>
        </p:blipFill>
        <p:spPr>
          <a:xfrm>
            <a:off x="611567" y="1022984"/>
            <a:ext cx="10494583" cy="5251080"/>
          </a:xfrm>
          <a:prstGeom prst="rect">
            <a:avLst/>
          </a:prstGeom>
        </p:spPr>
      </p:pic>
      <p:sp>
        <p:nvSpPr>
          <p:cNvPr id="5" name="Rectangle: Rounded Corners 4">
            <a:extLst>
              <a:ext uri="{FF2B5EF4-FFF2-40B4-BE49-F238E27FC236}">
                <a16:creationId xmlns:a16="http://schemas.microsoft.com/office/drawing/2014/main" id="{77D6C089-6876-472F-8C07-8994BA48483C}"/>
              </a:ext>
            </a:extLst>
          </p:cNvPr>
          <p:cNvSpPr/>
          <p:nvPr/>
        </p:nvSpPr>
        <p:spPr>
          <a:xfrm>
            <a:off x="4391024" y="2543174"/>
            <a:ext cx="942976" cy="400051"/>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extBox 7">
            <a:extLst>
              <a:ext uri="{FF2B5EF4-FFF2-40B4-BE49-F238E27FC236}">
                <a16:creationId xmlns:a16="http://schemas.microsoft.com/office/drawing/2014/main" id="{A08C50A1-693A-4BEC-90F3-D72579888ECE}"/>
              </a:ext>
            </a:extLst>
          </p:cNvPr>
          <p:cNvSpPr txBox="1"/>
          <p:nvPr/>
        </p:nvSpPr>
        <p:spPr>
          <a:xfrm>
            <a:off x="4542552" y="2450811"/>
            <a:ext cx="639919"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F5</a:t>
            </a:r>
          </a:p>
        </p:txBody>
      </p:sp>
      <p:sp>
        <p:nvSpPr>
          <p:cNvPr id="9" name="TextBox 8">
            <a:extLst>
              <a:ext uri="{FF2B5EF4-FFF2-40B4-BE49-F238E27FC236}">
                <a16:creationId xmlns:a16="http://schemas.microsoft.com/office/drawing/2014/main" id="{9A87D56B-F29C-4ADC-A6D5-B32570C290BA}"/>
              </a:ext>
            </a:extLst>
          </p:cNvPr>
          <p:cNvSpPr txBox="1"/>
          <p:nvPr/>
        </p:nvSpPr>
        <p:spPr>
          <a:xfrm>
            <a:off x="2083793" y="438209"/>
            <a:ext cx="499207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là tên cột ghép với tên hàng</a:t>
            </a:r>
            <a:endParaRPr lang="en-US" sz="3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22295B6-50EB-4D33-B6E5-FC41555834BB}"/>
              </a:ext>
            </a:extLst>
          </p:cNvPr>
          <p:cNvSpPr txBox="1"/>
          <p:nvPr/>
        </p:nvSpPr>
        <p:spPr>
          <a:xfrm>
            <a:off x="2326480" y="3639148"/>
            <a:ext cx="7064755" cy="646331"/>
          </a:xfrm>
          <a:prstGeom prst="rect">
            <a:avLst/>
          </a:prstGeom>
          <a:noFill/>
        </p:spPr>
        <p:txBody>
          <a:bodyPr wrap="none" rtlCol="0">
            <a:spAutoFit/>
          </a:bodyPr>
          <a:lstStyle/>
          <a:p>
            <a:r>
              <a:rPr lang="vi-VN" sz="3600" b="1" dirty="0">
                <a:solidFill>
                  <a:srgbClr val="ED3376"/>
                </a:solidFill>
                <a:latin typeface="Times New Roman" panose="02020603050405020304" pitchFamily="18" charset="0"/>
                <a:cs typeface="Times New Roman" panose="02020603050405020304" pitchFamily="18" charset="0"/>
              </a:rPr>
              <a:t>&lt;địa chỉ ô&gt; = &lt;tên cột &gt;&lt;tên hàng&gt;</a:t>
            </a:r>
            <a:endParaRPr lang="en-US" sz="3600" b="1" dirty="0">
              <a:solidFill>
                <a:srgbClr val="ED3376"/>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F2A34340-07BA-457E-8E0F-887C27F45015}"/>
              </a:ext>
            </a:extLst>
          </p:cNvPr>
          <p:cNvCxnSpPr>
            <a:endCxn id="5" idx="1"/>
          </p:cNvCxnSpPr>
          <p:nvPr/>
        </p:nvCxnSpPr>
        <p:spPr>
          <a:xfrm>
            <a:off x="847725" y="2733675"/>
            <a:ext cx="354329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499685-DD0B-40CA-BD44-48C94322F054}"/>
              </a:ext>
            </a:extLst>
          </p:cNvPr>
          <p:cNvCxnSpPr>
            <a:cxnSpLocks/>
          </p:cNvCxnSpPr>
          <p:nvPr/>
        </p:nvCxnSpPr>
        <p:spPr>
          <a:xfrm>
            <a:off x="4862511" y="1509334"/>
            <a:ext cx="0" cy="10338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70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63F0A-68FB-4A81-982B-41BEE63EB2B2}"/>
              </a:ext>
            </a:extLst>
          </p:cNvPr>
          <p:cNvSpPr txBox="1"/>
          <p:nvPr/>
        </p:nvSpPr>
        <p:spPr>
          <a:xfrm>
            <a:off x="468692" y="438209"/>
            <a:ext cx="173477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ô</a:t>
            </a:r>
          </a:p>
        </p:txBody>
      </p:sp>
      <p:pic>
        <p:nvPicPr>
          <p:cNvPr id="3" name="Picture 2">
            <a:extLst>
              <a:ext uri="{FF2B5EF4-FFF2-40B4-BE49-F238E27FC236}">
                <a16:creationId xmlns:a16="http://schemas.microsoft.com/office/drawing/2014/main" id="{F937A124-8E6C-4E5E-B4A4-D5255549D371}"/>
              </a:ext>
            </a:extLst>
          </p:cNvPr>
          <p:cNvPicPr>
            <a:picLocks noChangeAspect="1"/>
          </p:cNvPicPr>
          <p:nvPr/>
        </p:nvPicPr>
        <p:blipFill>
          <a:blip r:embed="rId2"/>
          <a:stretch>
            <a:fillRect/>
          </a:stretch>
        </p:blipFill>
        <p:spPr>
          <a:xfrm>
            <a:off x="611567" y="1022984"/>
            <a:ext cx="10494583" cy="5251080"/>
          </a:xfrm>
          <a:prstGeom prst="rect">
            <a:avLst/>
          </a:prstGeom>
        </p:spPr>
      </p:pic>
      <p:sp>
        <p:nvSpPr>
          <p:cNvPr id="5" name="Rectangle: Rounded Corners 4">
            <a:extLst>
              <a:ext uri="{FF2B5EF4-FFF2-40B4-BE49-F238E27FC236}">
                <a16:creationId xmlns:a16="http://schemas.microsoft.com/office/drawing/2014/main" id="{77D6C089-6876-472F-8C07-8994BA48483C}"/>
              </a:ext>
            </a:extLst>
          </p:cNvPr>
          <p:cNvSpPr/>
          <p:nvPr/>
        </p:nvSpPr>
        <p:spPr>
          <a:xfrm>
            <a:off x="3648074" y="3895724"/>
            <a:ext cx="942976" cy="400051"/>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a:extLst>
              <a:ext uri="{FF2B5EF4-FFF2-40B4-BE49-F238E27FC236}">
                <a16:creationId xmlns:a16="http://schemas.microsoft.com/office/drawing/2014/main" id="{2036671E-EB34-4F86-B696-C651F10EF910}"/>
              </a:ext>
            </a:extLst>
          </p:cNvPr>
          <p:cNvSpPr txBox="1"/>
          <p:nvPr/>
        </p:nvSpPr>
        <p:spPr>
          <a:xfrm>
            <a:off x="2083793" y="438209"/>
            <a:ext cx="499207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là tên cột ghép với tên hàng</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3A53DE-FA21-49B4-B2A7-DDCE20DE258B}"/>
              </a:ext>
            </a:extLst>
          </p:cNvPr>
          <p:cNvSpPr txBox="1"/>
          <p:nvPr/>
        </p:nvSpPr>
        <p:spPr>
          <a:xfrm>
            <a:off x="3721901" y="3803361"/>
            <a:ext cx="869149"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E10</a:t>
            </a:r>
          </a:p>
        </p:txBody>
      </p:sp>
    </p:spTree>
    <p:extLst>
      <p:ext uri="{BB962C8B-B14F-4D97-AF65-F5344CB8AC3E}">
        <p14:creationId xmlns:p14="http://schemas.microsoft.com/office/powerpoint/2010/main" val="328260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63F0A-68FB-4A81-982B-41BEE63EB2B2}"/>
              </a:ext>
            </a:extLst>
          </p:cNvPr>
          <p:cNvSpPr txBox="1"/>
          <p:nvPr/>
        </p:nvSpPr>
        <p:spPr>
          <a:xfrm>
            <a:off x="468692" y="438209"/>
            <a:ext cx="173477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ô</a:t>
            </a:r>
          </a:p>
        </p:txBody>
      </p:sp>
      <p:pic>
        <p:nvPicPr>
          <p:cNvPr id="3" name="Picture 2">
            <a:extLst>
              <a:ext uri="{FF2B5EF4-FFF2-40B4-BE49-F238E27FC236}">
                <a16:creationId xmlns:a16="http://schemas.microsoft.com/office/drawing/2014/main" id="{F937A124-8E6C-4E5E-B4A4-D5255549D371}"/>
              </a:ext>
            </a:extLst>
          </p:cNvPr>
          <p:cNvPicPr>
            <a:picLocks noChangeAspect="1"/>
          </p:cNvPicPr>
          <p:nvPr/>
        </p:nvPicPr>
        <p:blipFill>
          <a:blip r:embed="rId2"/>
          <a:stretch>
            <a:fillRect/>
          </a:stretch>
        </p:blipFill>
        <p:spPr>
          <a:xfrm>
            <a:off x="611567" y="1022984"/>
            <a:ext cx="10494583" cy="5251080"/>
          </a:xfrm>
          <a:prstGeom prst="rect">
            <a:avLst/>
          </a:prstGeom>
        </p:spPr>
      </p:pic>
      <p:sp>
        <p:nvSpPr>
          <p:cNvPr id="5" name="Rectangle: Rounded Corners 4">
            <a:extLst>
              <a:ext uri="{FF2B5EF4-FFF2-40B4-BE49-F238E27FC236}">
                <a16:creationId xmlns:a16="http://schemas.microsoft.com/office/drawing/2014/main" id="{77D6C089-6876-472F-8C07-8994BA48483C}"/>
              </a:ext>
            </a:extLst>
          </p:cNvPr>
          <p:cNvSpPr/>
          <p:nvPr/>
        </p:nvSpPr>
        <p:spPr>
          <a:xfrm>
            <a:off x="2238374" y="3095624"/>
            <a:ext cx="942976" cy="400051"/>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6" name="TextBox 5">
            <a:extLst>
              <a:ext uri="{FF2B5EF4-FFF2-40B4-BE49-F238E27FC236}">
                <a16:creationId xmlns:a16="http://schemas.microsoft.com/office/drawing/2014/main" id="{BC3A53DE-FA21-49B4-B2A7-DDCE20DE258B}"/>
              </a:ext>
            </a:extLst>
          </p:cNvPr>
          <p:cNvSpPr txBox="1"/>
          <p:nvPr/>
        </p:nvSpPr>
        <p:spPr>
          <a:xfrm>
            <a:off x="2302676" y="2993737"/>
            <a:ext cx="68640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C7</a:t>
            </a:r>
          </a:p>
        </p:txBody>
      </p:sp>
      <p:cxnSp>
        <p:nvCxnSpPr>
          <p:cNvPr id="8" name="Straight Arrow Connector 7">
            <a:extLst>
              <a:ext uri="{FF2B5EF4-FFF2-40B4-BE49-F238E27FC236}">
                <a16:creationId xmlns:a16="http://schemas.microsoft.com/office/drawing/2014/main" id="{61668D05-A707-406A-8C64-5E8FF1510586}"/>
              </a:ext>
            </a:extLst>
          </p:cNvPr>
          <p:cNvCxnSpPr>
            <a:cxnSpLocks/>
          </p:cNvCxnSpPr>
          <p:nvPr/>
        </p:nvCxnSpPr>
        <p:spPr>
          <a:xfrm flipH="1" flipV="1">
            <a:off x="823710" y="1219200"/>
            <a:ext cx="1414664" cy="18764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907D3E-A4DF-4AE8-B449-E3BC02701E50}"/>
              </a:ext>
            </a:extLst>
          </p:cNvPr>
          <p:cNvSpPr txBox="1"/>
          <p:nvPr/>
        </p:nvSpPr>
        <p:spPr>
          <a:xfrm>
            <a:off x="2083793" y="438209"/>
            <a:ext cx="499207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là tên cột ghép với tên hàng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46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5C1752-D0AB-4215-A4F0-7EF0CA426B92}"/>
              </a:ext>
            </a:extLst>
          </p:cNvPr>
          <p:cNvPicPr>
            <a:picLocks noChangeAspect="1"/>
          </p:cNvPicPr>
          <p:nvPr/>
        </p:nvPicPr>
        <p:blipFill>
          <a:blip r:embed="rId2"/>
          <a:stretch>
            <a:fillRect/>
          </a:stretch>
        </p:blipFill>
        <p:spPr>
          <a:xfrm>
            <a:off x="529919" y="1212850"/>
            <a:ext cx="11132162" cy="5016500"/>
          </a:xfrm>
          <a:prstGeom prst="rect">
            <a:avLst/>
          </a:prstGeom>
        </p:spPr>
      </p:pic>
      <p:sp>
        <p:nvSpPr>
          <p:cNvPr id="10" name="Rectangle: Rounded Corners 9">
            <a:extLst>
              <a:ext uri="{FF2B5EF4-FFF2-40B4-BE49-F238E27FC236}">
                <a16:creationId xmlns:a16="http://schemas.microsoft.com/office/drawing/2014/main" id="{06F56987-700E-44D3-99C4-5599A6306519}"/>
              </a:ext>
            </a:extLst>
          </p:cNvPr>
          <p:cNvSpPr/>
          <p:nvPr/>
        </p:nvSpPr>
        <p:spPr>
          <a:xfrm>
            <a:off x="1438274" y="2181226"/>
            <a:ext cx="2609852" cy="1276350"/>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E5C898C-6749-4975-A5AC-E6A83DE71CEA}"/>
              </a:ext>
            </a:extLst>
          </p:cNvPr>
          <p:cNvCxnSpPr>
            <a:cxnSpLocks/>
            <a:stCxn id="10" idx="3"/>
          </p:cNvCxnSpPr>
          <p:nvPr/>
        </p:nvCxnSpPr>
        <p:spPr>
          <a:xfrm>
            <a:off x="4048126" y="2819401"/>
            <a:ext cx="5714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16393F-488C-44EF-9B90-03904E9A590F}"/>
              </a:ext>
            </a:extLst>
          </p:cNvPr>
          <p:cNvSpPr txBox="1"/>
          <p:nvPr/>
        </p:nvSpPr>
        <p:spPr>
          <a:xfrm>
            <a:off x="4619625" y="2527013"/>
            <a:ext cx="1141659" cy="584775"/>
          </a:xfrm>
          <a:prstGeom prst="rect">
            <a:avLst/>
          </a:prstGeom>
          <a:noFill/>
        </p:spPr>
        <p:txBody>
          <a:bodyPr wrap="none" rtlCol="0">
            <a:spAutoFit/>
          </a:bodyPr>
          <a:lstStyle/>
          <a:p>
            <a:r>
              <a:rPr lang="en-US" sz="3200" b="1" dirty="0" err="1">
                <a:solidFill>
                  <a:srgbClr val="ED3376"/>
                </a:solidFill>
                <a:latin typeface="Times New Roman" panose="02020603050405020304" pitchFamily="18" charset="0"/>
                <a:cs typeface="Times New Roman" panose="02020603050405020304" pitchFamily="18" charset="0"/>
              </a:rPr>
              <a:t>Vùng</a:t>
            </a:r>
            <a:endParaRPr lang="en-US" sz="3200" b="1" dirty="0">
              <a:solidFill>
                <a:srgbClr val="ED3376"/>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D8268F7-58CB-49D8-855A-192A2580D2D7}"/>
              </a:ext>
            </a:extLst>
          </p:cNvPr>
          <p:cNvSpPr txBox="1"/>
          <p:nvPr/>
        </p:nvSpPr>
        <p:spPr>
          <a:xfrm>
            <a:off x="1955815" y="3397934"/>
            <a:ext cx="1441420"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B4:D7</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2A4F3DE-D239-4B1A-A1F5-EDDCBA109BB1}"/>
              </a:ext>
            </a:extLst>
          </p:cNvPr>
          <p:cNvSpPr txBox="1"/>
          <p:nvPr/>
        </p:nvSpPr>
        <p:spPr>
          <a:xfrm>
            <a:off x="1543520" y="3956692"/>
            <a:ext cx="9305924" cy="954107"/>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Địa chỉ vùng được đánh theo địa chỉ của ô góc trên bên trái và ô góc dưới bên phải, cách nhau bởi dấu :	</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205C6B7-9F3F-45E2-9FA6-0B785333DB3C}"/>
              </a:ext>
            </a:extLst>
          </p:cNvPr>
          <p:cNvSpPr txBox="1"/>
          <p:nvPr/>
        </p:nvSpPr>
        <p:spPr>
          <a:xfrm>
            <a:off x="730883" y="5064127"/>
            <a:ext cx="10931198" cy="492443"/>
          </a:xfrm>
          <a:prstGeom prst="rect">
            <a:avLst/>
          </a:prstGeom>
          <a:noFill/>
        </p:spPr>
        <p:txBody>
          <a:bodyPr wrap="none" rtlCol="0">
            <a:spAutoFit/>
          </a:bodyPr>
          <a:lstStyle/>
          <a:p>
            <a:r>
              <a:rPr lang="vi-VN" sz="2600" b="1" dirty="0">
                <a:solidFill>
                  <a:srgbClr val="ED3376"/>
                </a:solidFill>
                <a:latin typeface="Times New Roman" panose="02020603050405020304" pitchFamily="18" charset="0"/>
                <a:cs typeface="Times New Roman" panose="02020603050405020304" pitchFamily="18" charset="0"/>
              </a:rPr>
              <a:t>&lt;địa chỉ vùng&gt; = &lt;địa chỉ ô góc trên bên trái&gt;:&lt;địa chỉ ô góc dưới bên phải&gt;</a:t>
            </a:r>
            <a:endParaRPr lang="en-US" sz="2600" b="1" dirty="0">
              <a:solidFill>
                <a:srgbClr val="ED3376"/>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88561DD-B2A1-48BD-B1DA-ACF67F9D7808}"/>
              </a:ext>
            </a:extLst>
          </p:cNvPr>
          <p:cNvSpPr txBox="1"/>
          <p:nvPr/>
        </p:nvSpPr>
        <p:spPr>
          <a:xfrm>
            <a:off x="5724190" y="2546099"/>
            <a:ext cx="4839372" cy="1077218"/>
          </a:xfrm>
          <a:prstGeom prst="rect">
            <a:avLst/>
          </a:prstGeom>
          <a:noFill/>
        </p:spPr>
        <p:txBody>
          <a:bodyPr wrap="square" rtlCol="0">
            <a:spAutoFit/>
          </a:bodyPr>
          <a:lstStyle/>
          <a:p>
            <a:r>
              <a:rPr lang="vi-VN" sz="3200" b="1" dirty="0">
                <a:solidFill>
                  <a:schemeClr val="accent2">
                    <a:lumMod val="50000"/>
                  </a:schemeClr>
                </a:solidFill>
                <a:latin typeface="Times New Roman" panose="02020603050405020304" pitchFamily="18" charset="0"/>
                <a:cs typeface="Times New Roman" panose="02020603050405020304" pitchFamily="18" charset="0"/>
              </a:rPr>
              <a:t>là nhiều ô liền kề nhau tạo thành hình chữ nhật</a:t>
            </a: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73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5C1752-D0AB-4215-A4F0-7EF0CA426B92}"/>
              </a:ext>
            </a:extLst>
          </p:cNvPr>
          <p:cNvPicPr>
            <a:picLocks noChangeAspect="1"/>
          </p:cNvPicPr>
          <p:nvPr/>
        </p:nvPicPr>
        <p:blipFill>
          <a:blip r:embed="rId2"/>
          <a:stretch>
            <a:fillRect/>
          </a:stretch>
        </p:blipFill>
        <p:spPr>
          <a:xfrm>
            <a:off x="529919" y="1212850"/>
            <a:ext cx="11132162" cy="5016500"/>
          </a:xfrm>
          <a:prstGeom prst="rect">
            <a:avLst/>
          </a:prstGeom>
        </p:spPr>
      </p:pic>
      <p:sp>
        <p:nvSpPr>
          <p:cNvPr id="10" name="Rectangle: Rounded Corners 9">
            <a:extLst>
              <a:ext uri="{FF2B5EF4-FFF2-40B4-BE49-F238E27FC236}">
                <a16:creationId xmlns:a16="http://schemas.microsoft.com/office/drawing/2014/main" id="{06F56987-700E-44D3-99C4-5599A6306519}"/>
              </a:ext>
            </a:extLst>
          </p:cNvPr>
          <p:cNvSpPr/>
          <p:nvPr/>
        </p:nvSpPr>
        <p:spPr>
          <a:xfrm rot="5400000">
            <a:off x="5314950" y="2733678"/>
            <a:ext cx="2466973" cy="942975"/>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6" name="TextBox 5">
            <a:extLst>
              <a:ext uri="{FF2B5EF4-FFF2-40B4-BE49-F238E27FC236}">
                <a16:creationId xmlns:a16="http://schemas.microsoft.com/office/drawing/2014/main" id="{FECD57ED-3439-4A5A-934C-A024D8B8338C}"/>
              </a:ext>
            </a:extLst>
          </p:cNvPr>
          <p:cNvSpPr txBox="1"/>
          <p:nvPr/>
        </p:nvSpPr>
        <p:spPr>
          <a:xfrm>
            <a:off x="5686565" y="4438652"/>
            <a:ext cx="1723742"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H3:H11</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342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83655-55E8-484A-A76A-D476B085195E}"/>
              </a:ext>
            </a:extLst>
          </p:cNvPr>
          <p:cNvPicPr>
            <a:picLocks noChangeAspect="1"/>
          </p:cNvPicPr>
          <p:nvPr/>
        </p:nvPicPr>
        <p:blipFill rotWithShape="1">
          <a:blip r:embed="rId2">
            <a:extLst>
              <a:ext uri="{28A0092B-C50C-407E-A947-70E740481C1C}">
                <a14:useLocalDpi xmlns:a14="http://schemas.microsoft.com/office/drawing/2010/main" val="0"/>
              </a:ext>
            </a:extLst>
          </a:blip>
          <a:srcRect t="-1" r="92749" b="83511"/>
          <a:stretch/>
        </p:blipFill>
        <p:spPr>
          <a:xfrm>
            <a:off x="643789" y="1304448"/>
            <a:ext cx="792785" cy="819627"/>
          </a:xfrm>
          <a:prstGeom prst="ellipse">
            <a:avLst/>
          </a:prstGeom>
          <a:ln>
            <a:noFill/>
          </a:ln>
          <a:effectLst>
            <a:softEdge rad="112500"/>
          </a:effectLst>
        </p:spPr>
      </p:pic>
      <p:grpSp>
        <p:nvGrpSpPr>
          <p:cNvPr id="7" name="Group 6">
            <a:extLst>
              <a:ext uri="{FF2B5EF4-FFF2-40B4-BE49-F238E27FC236}">
                <a16:creationId xmlns:a16="http://schemas.microsoft.com/office/drawing/2014/main" id="{E61A6A39-B1A1-40F2-A036-637858075A4E}"/>
              </a:ext>
            </a:extLst>
          </p:cNvPr>
          <p:cNvGrpSpPr/>
          <p:nvPr/>
        </p:nvGrpSpPr>
        <p:grpSpPr>
          <a:xfrm>
            <a:off x="643789" y="2191881"/>
            <a:ext cx="11070260" cy="2680436"/>
            <a:chOff x="643789" y="2677656"/>
            <a:chExt cx="11070260" cy="2638425"/>
          </a:xfrm>
        </p:grpSpPr>
        <p:sp>
          <p:nvSpPr>
            <p:cNvPr id="5" name="Rectangle: Rounded Corners 4">
              <a:extLst>
                <a:ext uri="{FF2B5EF4-FFF2-40B4-BE49-F238E27FC236}">
                  <a16:creationId xmlns:a16="http://schemas.microsoft.com/office/drawing/2014/main" id="{FA9E123E-ECAA-468B-96C2-29F0BA56F2AD}"/>
                </a:ext>
              </a:extLst>
            </p:cNvPr>
            <p:cNvSpPr/>
            <p:nvPr/>
          </p:nvSpPr>
          <p:spPr>
            <a:xfrm>
              <a:off x="643789" y="2677656"/>
              <a:ext cx="11070260" cy="26384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CE045A-1A51-40EA-B17E-5AB110EC7F59}"/>
                </a:ext>
              </a:extLst>
            </p:cNvPr>
            <p:cNvSpPr txBox="1"/>
            <p:nvPr/>
          </p:nvSpPr>
          <p:spPr>
            <a:xfrm>
              <a:off x="936255" y="2785058"/>
              <a:ext cx="10611956" cy="2423622"/>
            </a:xfrm>
            <a:prstGeom prst="rect">
              <a:avLst/>
            </a:prstGeom>
            <a:solidFill>
              <a:schemeClr val="accent6">
                <a:lumMod val="20000"/>
                <a:lumOff val="80000"/>
              </a:schemeClr>
            </a:solidFill>
          </p:spPr>
          <p:txBody>
            <a:bodyPr wrap="square" rtlCol="0">
              <a:spAutoFit/>
            </a:bodyPr>
            <a:lstStyle/>
            <a:p>
              <a:pPr algn="just"/>
              <a:r>
                <a:rPr lang="vi-VN" sz="2600" b="1" dirty="0">
                  <a:latin typeface="Times New Roman" panose="02020603050405020304" pitchFamily="18" charset="0"/>
                  <a:cs typeface="Times New Roman" panose="02020603050405020304" pitchFamily="18" charset="0"/>
                </a:rPr>
                <a:t>&lt;địa chỉ ô&gt; = &lt;tên cột&gt;&lt;tên hàng&gt;</a:t>
              </a:r>
            </a:p>
            <a:p>
              <a:pPr algn="just"/>
              <a:r>
                <a:rPr lang="vi-VN" sz="2600" b="1" dirty="0">
                  <a:latin typeface="Times New Roman" panose="02020603050405020304" pitchFamily="18" charset="0"/>
                  <a:cs typeface="Times New Roman" panose="02020603050405020304" pitchFamily="18" charset="0"/>
                </a:rPr>
                <a:t>VD</a:t>
              </a:r>
              <a:r>
                <a:rPr lang="vi-VN" sz="2600" b="1">
                  <a:latin typeface="Times New Roman" panose="02020603050405020304" pitchFamily="18" charset="0"/>
                  <a:cs typeface="Times New Roman" panose="02020603050405020304" pitchFamily="18" charset="0"/>
                </a:rPr>
                <a:t>: B2</a:t>
              </a:r>
              <a:r>
                <a:rPr lang="en-US" sz="2600" b="1">
                  <a:latin typeface="Times New Roman" panose="02020603050405020304" pitchFamily="18" charset="0"/>
                  <a:cs typeface="Times New Roman" panose="02020603050405020304" pitchFamily="18" charset="0"/>
                </a:rPr>
                <a:t>,</a:t>
              </a:r>
              <a:r>
                <a:rPr lang="vi-VN" sz="2600" b="1">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C8</a:t>
              </a:r>
            </a:p>
            <a:p>
              <a:pPr algn="just"/>
              <a:r>
                <a:rPr lang="vi-VN" sz="2600" b="1" dirty="0">
                  <a:latin typeface="Times New Roman" panose="02020603050405020304" pitchFamily="18" charset="0"/>
                  <a:cs typeface="Times New Roman" panose="02020603050405020304" pitchFamily="18" charset="0"/>
                </a:rPr>
                <a:t>- Nhiều ô liền kề tạo thành hình chữ nhật trên trang tính gọi là vùng</a:t>
              </a:r>
            </a:p>
            <a:p>
              <a:pPr algn="just"/>
              <a:r>
                <a:rPr lang="vi-VN" sz="2500" b="1" dirty="0">
                  <a:latin typeface="Times New Roman" panose="02020603050405020304" pitchFamily="18" charset="0"/>
                  <a:cs typeface="Times New Roman" panose="02020603050405020304" pitchFamily="18" charset="0"/>
                </a:rPr>
                <a:t>&lt;địa chỉ vùng&gt; = &lt;địa chỉ ô góc trên bên trái&gt;:&lt;địa chỉ ô góc dưới bên phải&gt;</a:t>
              </a:r>
            </a:p>
            <a:p>
              <a:pPr algn="just"/>
              <a:r>
                <a:rPr lang="vi-VN" sz="2500" b="1" dirty="0">
                  <a:latin typeface="Times New Roman" panose="02020603050405020304" pitchFamily="18" charset="0"/>
                  <a:cs typeface="Times New Roman" panose="02020603050405020304" pitchFamily="18" charset="0"/>
                </a:rPr>
                <a:t>VD: A2</a:t>
              </a:r>
              <a:r>
                <a:rPr lang="vi-VN" sz="2500" b="1">
                  <a:latin typeface="Times New Roman" panose="02020603050405020304" pitchFamily="18" charset="0"/>
                  <a:cs typeface="Times New Roman" panose="02020603050405020304" pitchFamily="18" charset="0"/>
                </a:rPr>
                <a:t>:D6</a:t>
              </a:r>
              <a:r>
                <a:rPr lang="en-US" sz="2500" b="1">
                  <a:latin typeface="Times New Roman" panose="02020603050405020304" pitchFamily="18" charset="0"/>
                  <a:cs typeface="Times New Roman" panose="02020603050405020304" pitchFamily="18" charset="0"/>
                </a:rPr>
                <a:t>;</a:t>
              </a:r>
              <a:r>
                <a:rPr lang="vi-VN" sz="2500" b="1">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E2:E10</a:t>
              </a:r>
            </a:p>
            <a:p>
              <a:pPr algn="just"/>
              <a:endParaRPr lang="en-US" sz="2600" b="1" dirty="0">
                <a:solidFill>
                  <a:schemeClr val="bg1"/>
                </a:solidFill>
                <a:latin typeface="Times New Roman" panose="02020603050405020304" pitchFamily="18" charset="0"/>
                <a:cs typeface="Times New Roman" panose="02020603050405020304" pitchFamily="18" charset="0"/>
              </a:endParaRPr>
            </a:p>
          </p:txBody>
        </p:sp>
      </p:grpSp>
      <p:sp>
        <p:nvSpPr>
          <p:cNvPr id="6" name="Rectangle 5">
            <a:extLst>
              <a:ext uri="{FF2B5EF4-FFF2-40B4-BE49-F238E27FC236}">
                <a16:creationId xmlns:a16="http://schemas.microsoft.com/office/drawing/2014/main" id="{CC13D315-AC8B-415F-9B70-1E9E7CAD62D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DIỆN PHẦN MỀM BẢNG TÍNH</a:t>
            </a:r>
          </a:p>
        </p:txBody>
      </p:sp>
    </p:spTree>
    <p:extLst>
      <p:ext uri="{BB962C8B-B14F-4D97-AF65-F5344CB8AC3E}">
        <p14:creationId xmlns:p14="http://schemas.microsoft.com/office/powerpoint/2010/main" val="320146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E18236-AAE9-486E-B81F-4797215B53EB}"/>
              </a:ext>
            </a:extLst>
          </p:cNvPr>
          <p:cNvSpPr/>
          <p:nvPr/>
        </p:nvSpPr>
        <p:spPr>
          <a:xfrm>
            <a:off x="553156" y="763287"/>
            <a:ext cx="11085688" cy="4810676"/>
          </a:xfrm>
          <a:prstGeom prst="rect">
            <a:avLst/>
          </a:prstGeom>
        </p:spPr>
        <p:txBody>
          <a:bodyPr wrap="square">
            <a:spAutoFit/>
          </a:bodyPr>
          <a:lstStyle/>
          <a:p>
            <a:pPr algn="just" defTabSz="342900">
              <a:lnSpc>
                <a:spcPct val="150000"/>
              </a:lnSpc>
            </a:pPr>
            <a:r>
              <a:rPr lang="vi-VN" sz="2800" b="1" dirty="0">
                <a:latin typeface="Times New Roman" panose="02020603050405020304" pitchFamily="18" charset="0"/>
                <a:cs typeface="Times New Roman" panose="02020603050405020304" pitchFamily="18" charset="0"/>
              </a:rPr>
              <a:t>Các thao tác chọn (đánh dấu) một ô, hàng, cột, vùng trên trang tính: </a:t>
            </a:r>
            <a:endParaRPr lang="en-US" sz="2800" b="1" dirty="0">
              <a:latin typeface="Times New Roman" panose="02020603050405020304" pitchFamily="18" charset="0"/>
              <a:cs typeface="Times New Roman" panose="02020603050405020304" pitchFamily="18" charset="0"/>
            </a:endParaRPr>
          </a:p>
          <a:p>
            <a:pPr algn="just" defTabSz="342900">
              <a:lnSpc>
                <a:spcPct val="150000"/>
              </a:lnSpc>
            </a:pPr>
            <a:r>
              <a:rPr lang="vi-VN" sz="3000" dirty="0">
                <a:latin typeface="Times New Roman" panose="02020603050405020304" pitchFamily="18" charset="0"/>
                <a:cs typeface="Times New Roman" panose="02020603050405020304" pitchFamily="18" charset="0"/>
              </a:rPr>
              <a:t>- Chọn một ô: Nháy chuột vào ô cần chọn. </a:t>
            </a:r>
            <a:endParaRPr lang="en-US" sz="3000" dirty="0">
              <a:latin typeface="Times New Roman" panose="02020603050405020304" pitchFamily="18" charset="0"/>
              <a:cs typeface="Times New Roman" panose="02020603050405020304" pitchFamily="18" charset="0"/>
            </a:endParaRPr>
          </a:p>
          <a:p>
            <a:pPr algn="just" defTabSz="342900">
              <a:lnSpc>
                <a:spcPct val="150000"/>
              </a:lnSpc>
            </a:pPr>
            <a:r>
              <a:rPr lang="en-US" sz="3000" dirty="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Chọn một hàng: Nháy chuột vào tên hàng cần chọn. </a:t>
            </a:r>
            <a:endParaRPr lang="en-US" sz="3000" dirty="0">
              <a:latin typeface="Times New Roman" panose="02020603050405020304" pitchFamily="18" charset="0"/>
              <a:cs typeface="Times New Roman" panose="02020603050405020304" pitchFamily="18" charset="0"/>
            </a:endParaRPr>
          </a:p>
          <a:p>
            <a:pPr algn="just" defTabSz="342900">
              <a:lnSpc>
                <a:spcPct val="150000"/>
              </a:lnSpc>
            </a:pPr>
            <a:r>
              <a:rPr lang="vi-VN" sz="3000" dirty="0">
                <a:latin typeface="Times New Roman" panose="02020603050405020304" pitchFamily="18" charset="0"/>
                <a:cs typeface="Times New Roman" panose="02020603050405020304" pitchFamily="18" charset="0"/>
              </a:rPr>
              <a:t>- Chọn một cột: Nháy chuột vào tên cột cần chọn. </a:t>
            </a:r>
            <a:endParaRPr lang="en-US" sz="3000" dirty="0">
              <a:latin typeface="Times New Roman" panose="02020603050405020304" pitchFamily="18" charset="0"/>
              <a:cs typeface="Times New Roman" panose="02020603050405020304" pitchFamily="18" charset="0"/>
            </a:endParaRPr>
          </a:p>
          <a:p>
            <a:pPr algn="just" defTabSz="342900">
              <a:lnSpc>
                <a:spcPct val="150000"/>
              </a:lnSpc>
            </a:pPr>
            <a:r>
              <a:rPr lang="en-US" sz="3000" dirty="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Chọn một vùng: Kéo thả chuột từ một ô góc (ví dụ ô góc trên bên trái) đến ô ở góc đối diện</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(ô góc dưới bên phải). Ô chọn đầu tiên sẽ là ô hiện thời.</a:t>
            </a:r>
          </a:p>
        </p:txBody>
      </p:sp>
    </p:spTree>
    <p:extLst>
      <p:ext uri="{BB962C8B-B14F-4D97-AF65-F5344CB8AC3E}">
        <p14:creationId xmlns:p14="http://schemas.microsoft.com/office/powerpoint/2010/main" val="289234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D4F8F-E8AE-468A-A275-E5FE32FFA080}"/>
              </a:ext>
            </a:extLst>
          </p:cNvPr>
          <p:cNvPicPr>
            <a:picLocks noChangeAspect="1"/>
          </p:cNvPicPr>
          <p:nvPr/>
        </p:nvPicPr>
        <p:blipFill>
          <a:blip r:embed="rId2"/>
          <a:stretch>
            <a:fillRect/>
          </a:stretch>
        </p:blipFill>
        <p:spPr>
          <a:xfrm>
            <a:off x="473148" y="1177277"/>
            <a:ext cx="11217349" cy="2033193"/>
          </a:xfrm>
          <a:prstGeom prst="rect">
            <a:avLst/>
          </a:prstGeom>
        </p:spPr>
      </p:pic>
      <p:sp>
        <p:nvSpPr>
          <p:cNvPr id="4" name="Rectangle 3">
            <a:extLst>
              <a:ext uri="{FF2B5EF4-FFF2-40B4-BE49-F238E27FC236}">
                <a16:creationId xmlns:a16="http://schemas.microsoft.com/office/drawing/2014/main" id="{E9170743-A6AF-45B8-AA86-DFE2DE04A6D9}"/>
              </a:ext>
            </a:extLst>
          </p:cNvPr>
          <p:cNvSpPr/>
          <p:nvPr/>
        </p:nvSpPr>
        <p:spPr>
          <a:xfrm>
            <a:off x="473148" y="394837"/>
            <a:ext cx="11007651"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NHẬP, CHỈNH SỬA VÀ ĐỊNH DẠNG DỮ LIỆU TRONG TRANG TÍNH</a:t>
            </a:r>
          </a:p>
        </p:txBody>
      </p:sp>
      <p:grpSp>
        <p:nvGrpSpPr>
          <p:cNvPr id="11" name="Group 10">
            <a:extLst>
              <a:ext uri="{FF2B5EF4-FFF2-40B4-BE49-F238E27FC236}">
                <a16:creationId xmlns:a16="http://schemas.microsoft.com/office/drawing/2014/main" id="{C3A674C9-D88C-4C24-BFE0-6FB45D18528F}"/>
              </a:ext>
            </a:extLst>
          </p:cNvPr>
          <p:cNvGrpSpPr/>
          <p:nvPr/>
        </p:nvGrpSpPr>
        <p:grpSpPr>
          <a:xfrm>
            <a:off x="4373740" y="3349977"/>
            <a:ext cx="2896305" cy="2964055"/>
            <a:chOff x="4373740" y="3349977"/>
            <a:chExt cx="2896305" cy="2964055"/>
          </a:xfrm>
        </p:grpSpPr>
        <p:pic>
          <p:nvPicPr>
            <p:cNvPr id="7" name="Picture 6" descr="Logo&#10;&#10;Description automatically generated with low confidence">
              <a:extLst>
                <a:ext uri="{FF2B5EF4-FFF2-40B4-BE49-F238E27FC236}">
                  <a16:creationId xmlns:a16="http://schemas.microsoft.com/office/drawing/2014/main" id="{2F04A280-65DB-4972-922D-76DCCFF6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740" y="3349977"/>
              <a:ext cx="2896305" cy="2964055"/>
            </a:xfrm>
            <a:prstGeom prst="rect">
              <a:avLst/>
            </a:prstGeom>
          </p:spPr>
        </p:pic>
        <p:sp>
          <p:nvSpPr>
            <p:cNvPr id="9" name="Rectangle 8">
              <a:extLst>
                <a:ext uri="{FF2B5EF4-FFF2-40B4-BE49-F238E27FC236}">
                  <a16:creationId xmlns:a16="http://schemas.microsoft.com/office/drawing/2014/main" id="{8C98CFF5-51A7-4278-8EFD-16C6B34DDD83}"/>
                </a:ext>
              </a:extLst>
            </p:cNvPr>
            <p:cNvSpPr/>
            <p:nvPr/>
          </p:nvSpPr>
          <p:spPr>
            <a:xfrm rot="21053092">
              <a:off x="4979548" y="3879335"/>
              <a:ext cx="963726" cy="704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A95DF91-D1D5-4739-81CE-FC0EAE3CD2A6}"/>
                </a:ext>
              </a:extLst>
            </p:cNvPr>
            <p:cNvPicPr>
              <a:picLocks noChangeAspect="1"/>
            </p:cNvPicPr>
            <p:nvPr/>
          </p:nvPicPr>
          <p:blipFill>
            <a:blip r:embed="rId4"/>
            <a:stretch>
              <a:fillRect/>
            </a:stretch>
          </p:blipFill>
          <p:spPr>
            <a:xfrm rot="21165863">
              <a:off x="5129128" y="3881783"/>
              <a:ext cx="664565" cy="654792"/>
            </a:xfrm>
            <a:prstGeom prst="rect">
              <a:avLst/>
            </a:prstGeom>
          </p:spPr>
        </p:pic>
      </p:grpSp>
    </p:spTree>
    <p:extLst>
      <p:ext uri="{BB962C8B-B14F-4D97-AF65-F5344CB8AC3E}">
        <p14:creationId xmlns:p14="http://schemas.microsoft.com/office/powerpoint/2010/main" val="37363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E045A-1A51-40EA-B17E-5AB110EC7F59}"/>
              </a:ext>
            </a:extLst>
          </p:cNvPr>
          <p:cNvSpPr txBox="1"/>
          <p:nvPr/>
        </p:nvSpPr>
        <p:spPr>
          <a:xfrm>
            <a:off x="1367683" y="534947"/>
            <a:ext cx="3249608" cy="707886"/>
          </a:xfrm>
          <a:prstGeom prst="rect">
            <a:avLst/>
          </a:prstGeom>
          <a:noFill/>
        </p:spPr>
        <p:txBody>
          <a:bodyPr wrap="none" rtlCol="0">
            <a:spAutoFit/>
          </a:bodyPr>
          <a:lstStyle/>
          <a:p>
            <a:r>
              <a:rPr lang="en-US" sz="4000" b="1" dirty="0">
                <a:solidFill>
                  <a:srgbClr val="F18105"/>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E878B34E-0251-4A80-A456-8554179E3FCF}"/>
              </a:ext>
            </a:extLst>
          </p:cNvPr>
          <p:cNvPicPr>
            <a:picLocks noChangeAspect="1"/>
          </p:cNvPicPr>
          <p:nvPr/>
        </p:nvPicPr>
        <p:blipFill>
          <a:blip r:embed="rId2"/>
          <a:stretch>
            <a:fillRect/>
          </a:stretch>
        </p:blipFill>
        <p:spPr>
          <a:xfrm>
            <a:off x="479035" y="437353"/>
            <a:ext cx="888648" cy="903074"/>
          </a:xfrm>
          <a:prstGeom prst="rect">
            <a:avLst/>
          </a:prstGeom>
        </p:spPr>
      </p:pic>
      <p:sp>
        <p:nvSpPr>
          <p:cNvPr id="4" name="TextBox 3">
            <a:extLst>
              <a:ext uri="{FF2B5EF4-FFF2-40B4-BE49-F238E27FC236}">
                <a16:creationId xmlns:a16="http://schemas.microsoft.com/office/drawing/2014/main" id="{507DBC95-87F9-4A0D-9F89-49D6A24C6E28}"/>
              </a:ext>
            </a:extLst>
          </p:cNvPr>
          <p:cNvSpPr txBox="1"/>
          <p:nvPr/>
        </p:nvSpPr>
        <p:spPr>
          <a:xfrm>
            <a:off x="1692291" y="1309254"/>
            <a:ext cx="2903359"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BE0766-0C62-4FC8-9065-41AB1593457A}"/>
              </a:ext>
            </a:extLst>
          </p:cNvPr>
          <p:cNvSpPr txBox="1"/>
          <p:nvPr/>
        </p:nvSpPr>
        <p:spPr>
          <a:xfrm>
            <a:off x="1226624" y="1960450"/>
            <a:ext cx="9160456" cy="5509200"/>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8, 10;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8.5</a:t>
            </a:r>
          </a:p>
          <a:p>
            <a:r>
              <a:rPr lang="en-US" sz="3200" b="1" dirty="0" err="1">
                <a:latin typeface="Times New Roman" panose="02020603050405020304" pitchFamily="18" charset="0"/>
                <a:cs typeface="Times New Roman" panose="02020603050405020304" pitchFamily="18" charset="0"/>
              </a:rPr>
              <a:t>Toán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10, 10;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9.5</a:t>
            </a:r>
          </a:p>
          <a:p>
            <a:r>
              <a:rPr lang="en-US" sz="3200" b="1" dirty="0">
                <a:latin typeface="Times New Roman" panose="02020603050405020304" pitchFamily="18" charset="0"/>
                <a:cs typeface="Times New Roman" panose="02020603050405020304" pitchFamily="18" charset="0"/>
              </a:rPr>
              <a:t>Anh: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7, 8, 10;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7.5</a:t>
            </a:r>
          </a:p>
          <a:p>
            <a:r>
              <a:rPr lang="en-US" sz="3200" b="1" dirty="0">
                <a:latin typeface="Times New Roman" panose="02020603050405020304" pitchFamily="18" charset="0"/>
                <a:cs typeface="Times New Roman" panose="02020603050405020304" pitchFamily="18" charset="0"/>
              </a:rPr>
              <a:t>GDCD: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10, 9;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9.5</a:t>
            </a:r>
          </a:p>
          <a:p>
            <a:r>
              <a:rPr lang="en-US" sz="3200" b="1" dirty="0">
                <a:latin typeface="Times New Roman" panose="02020603050405020304" pitchFamily="18" charset="0"/>
                <a:cs typeface="Times New Roman" panose="02020603050405020304" pitchFamily="18" charset="0"/>
              </a:rPr>
              <a:t>LS&amp;ĐL: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10, 9;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7.5</a:t>
            </a:r>
          </a:p>
          <a:p>
            <a:r>
              <a:rPr lang="en-US" sz="3200" b="1" dirty="0">
                <a:latin typeface="Times New Roman" panose="02020603050405020304" pitchFamily="18" charset="0"/>
                <a:cs typeface="Times New Roman" panose="02020603050405020304" pitchFamily="18" charset="0"/>
              </a:rPr>
              <a:t>KHTN: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9</a:t>
            </a:r>
          </a:p>
          <a:p>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9</a:t>
            </a:r>
          </a:p>
          <a:p>
            <a:r>
              <a:rPr lang="en-US" sz="3200" b="1" dirty="0">
                <a:latin typeface="Times New Roman" panose="02020603050405020304" pitchFamily="18" charset="0"/>
                <a:cs typeface="Times New Roman" panose="02020603050405020304" pitchFamily="18" charset="0"/>
              </a:rPr>
              <a:t>Tin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10, 10;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9.5</a:t>
            </a:r>
          </a:p>
          <a:p>
            <a:endParaRPr lang="en-US" sz="3200"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25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left)">
                                      <p:cBhvr>
                                        <p:cTn id="30" dur="500"/>
                                        <p:tgtEl>
                                          <p:spTgt spid="5">
                                            <p:txEl>
                                              <p:pRg st="4" end="4"/>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left)">
                                      <p:cBhvr>
                                        <p:cTn id="33" dur="500"/>
                                        <p:tgtEl>
                                          <p:spTgt spid="5">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left)">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FA672-6700-4BB3-A397-B5064C2C6539}"/>
              </a:ext>
            </a:extLst>
          </p:cNvPr>
          <p:cNvPicPr>
            <a:picLocks noChangeAspect="1"/>
          </p:cNvPicPr>
          <p:nvPr/>
        </p:nvPicPr>
        <p:blipFill>
          <a:blip r:embed="rId2"/>
          <a:stretch>
            <a:fillRect/>
          </a:stretch>
        </p:blipFill>
        <p:spPr>
          <a:xfrm>
            <a:off x="778299" y="3429000"/>
            <a:ext cx="10635402" cy="2832906"/>
          </a:xfrm>
          <a:prstGeom prst="rect">
            <a:avLst/>
          </a:prstGeom>
        </p:spPr>
      </p:pic>
      <p:sp>
        <p:nvSpPr>
          <p:cNvPr id="6" name="Rectangle 5">
            <a:extLst>
              <a:ext uri="{FF2B5EF4-FFF2-40B4-BE49-F238E27FC236}">
                <a16:creationId xmlns:a16="http://schemas.microsoft.com/office/drawing/2014/main" id="{39372943-AFA5-4EB6-B372-48920B08D8BA}"/>
              </a:ext>
            </a:extLst>
          </p:cNvPr>
          <p:cNvSpPr/>
          <p:nvPr/>
        </p:nvSpPr>
        <p:spPr>
          <a:xfrm>
            <a:off x="553156" y="507726"/>
            <a:ext cx="11085688" cy="3067443"/>
          </a:xfrm>
          <a:prstGeom prst="rect">
            <a:avLst/>
          </a:prstGeom>
        </p:spPr>
        <p:txBody>
          <a:bodyPr wrap="square">
            <a:spAutoFit/>
          </a:bodyPr>
          <a:lstStyle/>
          <a:p>
            <a:pPr algn="just" defTabSz="342900">
              <a:lnSpc>
                <a:spcPct val="150000"/>
              </a:lnSpc>
            </a:pPr>
            <a:r>
              <a:rPr lang="vi-VN" sz="2800" b="1" dirty="0">
                <a:latin typeface="Times New Roman" panose="02020603050405020304" pitchFamily="18" charset="0"/>
                <a:cs typeface="Times New Roman" panose="02020603050405020304" pitchFamily="18" charset="0"/>
              </a:rPr>
              <a:t>a) Cách </a:t>
            </a:r>
            <a:r>
              <a:rPr lang="en-US" sz="2800" b="1" dirty="0" err="1">
                <a:latin typeface="Times New Roman" panose="02020603050405020304" pitchFamily="18" charset="0"/>
                <a:cs typeface="Times New Roman" panose="02020603050405020304" pitchFamily="18" charset="0"/>
              </a:rPr>
              <a:t>nhập</a:t>
            </a:r>
            <a:r>
              <a:rPr lang="vi-VN" sz="2800" b="1" dirty="0">
                <a:latin typeface="Times New Roman" panose="02020603050405020304" pitchFamily="18" charset="0"/>
                <a:cs typeface="Times New Roman" panose="02020603050405020304" pitchFamily="18" charset="0"/>
              </a:rPr>
              <a:t> dữ liệu </a:t>
            </a:r>
            <a:endParaRPr lang="en-US" sz="2800" b="1"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solidFill>
                  <a:srgbClr val="F0677C"/>
                </a:solidFill>
                <a:latin typeface="Times New Roman" panose="02020603050405020304" pitchFamily="18" charset="0"/>
                <a:cs typeface="Times New Roman" panose="02020603050405020304" pitchFamily="18" charset="0"/>
              </a:rPr>
              <a:t>Bước 1. </a:t>
            </a:r>
            <a:r>
              <a:rPr lang="vi-VN" sz="2600" dirty="0">
                <a:latin typeface="Times New Roman" panose="02020603050405020304" pitchFamily="18" charset="0"/>
                <a:cs typeface="Times New Roman" panose="02020603050405020304" pitchFamily="18" charset="0"/>
              </a:rPr>
              <a:t>Nháy chuột vào ô muốn nhập. </a:t>
            </a:r>
            <a:endParaRPr lang="en-US" sz="2600"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solidFill>
                  <a:srgbClr val="F0677C"/>
                </a:solidFill>
                <a:latin typeface="Times New Roman" panose="02020603050405020304" pitchFamily="18" charset="0"/>
                <a:cs typeface="Times New Roman" panose="02020603050405020304" pitchFamily="18" charset="0"/>
              </a:rPr>
              <a:t>Bước 2. </a:t>
            </a:r>
            <a:r>
              <a:rPr lang="vi-VN" sz="2600" dirty="0">
                <a:latin typeface="Times New Roman" panose="02020603050405020304" pitchFamily="18" charset="0"/>
                <a:cs typeface="Times New Roman" panose="02020603050405020304" pitchFamily="18" charset="0"/>
              </a:rPr>
              <a:t>Thực hiện việc nhập dữ liệu từ bàn phím (hoặc nháy chuột vào vùng nhập dữ liệu, sau đó mới tiến hành nhập dữ liệu từ bàn phím), nhập xong nhấn phím Enter.</a:t>
            </a:r>
          </a:p>
        </p:txBody>
      </p:sp>
    </p:spTree>
    <p:extLst>
      <p:ext uri="{BB962C8B-B14F-4D97-AF65-F5344CB8AC3E}">
        <p14:creationId xmlns:p14="http://schemas.microsoft.com/office/powerpoint/2010/main" val="1194665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1CF80F-4B85-45C6-BFDC-B4174044E022}"/>
              </a:ext>
            </a:extLst>
          </p:cNvPr>
          <p:cNvSpPr/>
          <p:nvPr/>
        </p:nvSpPr>
        <p:spPr>
          <a:xfrm>
            <a:off x="553156" y="3435736"/>
            <a:ext cx="11085688" cy="3021276"/>
          </a:xfrm>
          <a:prstGeom prst="rect">
            <a:avLst/>
          </a:prstGeom>
        </p:spPr>
        <p:txBody>
          <a:bodyPr wrap="square">
            <a:spAutoFit/>
          </a:bodyPr>
          <a:lstStyle/>
          <a:p>
            <a:pPr algn="just" defTabSz="342900">
              <a:lnSpc>
                <a:spcPct val="150000"/>
              </a:lnSpc>
            </a:pPr>
            <a:r>
              <a:rPr lang="vi-VN" sz="2600" dirty="0">
                <a:latin typeface="Times New Roman" panose="02020603050405020304" pitchFamily="18" charset="0"/>
                <a:cs typeface="Times New Roman" panose="02020603050405020304" pitchFamily="18" charset="0"/>
              </a:rPr>
              <a:t>Quan sát Hình 6.5 ta thấy:</a:t>
            </a:r>
            <a:endParaRPr lang="en-US" sz="2600"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latin typeface="Times New Roman" panose="02020603050405020304" pitchFamily="18" charset="0"/>
                <a:cs typeface="Times New Roman" panose="02020603050405020304" pitchFamily="18" charset="0"/>
              </a:rPr>
              <a:t>- Dữ liệu </a:t>
            </a:r>
            <a:r>
              <a:rPr lang="vi-VN" sz="2600" dirty="0">
                <a:solidFill>
                  <a:srgbClr val="F18105"/>
                </a:solidFill>
                <a:latin typeface="Times New Roman" panose="02020603050405020304" pitchFamily="18" charset="0"/>
                <a:cs typeface="Times New Roman" panose="02020603050405020304" pitchFamily="18" charset="0"/>
              </a:rPr>
              <a:t>văn bản </a:t>
            </a:r>
            <a:r>
              <a:rPr lang="vi-VN" sz="2600" dirty="0">
                <a:latin typeface="Times New Roman" panose="02020603050405020304" pitchFamily="18" charset="0"/>
                <a:cs typeface="Times New Roman" panose="02020603050405020304" pitchFamily="18" charset="0"/>
              </a:rPr>
              <a:t>sẽ tự động </a:t>
            </a:r>
            <a:r>
              <a:rPr lang="vi-VN" sz="2600" dirty="0">
                <a:solidFill>
                  <a:schemeClr val="accent2">
                    <a:lumMod val="75000"/>
                  </a:schemeClr>
                </a:solidFill>
                <a:latin typeface="Times New Roman" panose="02020603050405020304" pitchFamily="18" charset="0"/>
                <a:cs typeface="Times New Roman" panose="02020603050405020304" pitchFamily="18" charset="0"/>
              </a:rPr>
              <a:t>căn trái</a:t>
            </a:r>
            <a:r>
              <a:rPr lang="vi-VN"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latin typeface="Times New Roman" panose="02020603050405020304" pitchFamily="18" charset="0"/>
                <a:cs typeface="Times New Roman" panose="02020603050405020304" pitchFamily="18" charset="0"/>
              </a:rPr>
              <a:t>- Dữ liệu </a:t>
            </a:r>
            <a:r>
              <a:rPr lang="vi-VN" sz="2600" dirty="0">
                <a:solidFill>
                  <a:srgbClr val="F18105"/>
                </a:solidFill>
                <a:latin typeface="Times New Roman" panose="02020603050405020304" pitchFamily="18" charset="0"/>
                <a:cs typeface="Times New Roman" panose="02020603050405020304" pitchFamily="18" charset="0"/>
              </a:rPr>
              <a:t>số, ngày tháng</a:t>
            </a:r>
            <a:r>
              <a:rPr lang="vi-VN" sz="2600" dirty="0">
                <a:latin typeface="Times New Roman" panose="02020603050405020304" pitchFamily="18" charset="0"/>
                <a:cs typeface="Times New Roman" panose="02020603050405020304" pitchFamily="18" charset="0"/>
              </a:rPr>
              <a:t>,... sẽ tự động </a:t>
            </a:r>
            <a:r>
              <a:rPr lang="vi-VN" sz="2600" dirty="0">
                <a:solidFill>
                  <a:schemeClr val="accent2">
                    <a:lumMod val="75000"/>
                  </a:schemeClr>
                </a:solidFill>
                <a:latin typeface="Times New Roman" panose="02020603050405020304" pitchFamily="18" charset="0"/>
                <a:cs typeface="Times New Roman" panose="02020603050405020304" pitchFamily="18" charset="0"/>
              </a:rPr>
              <a:t>căn phải</a:t>
            </a:r>
            <a:r>
              <a:rPr lang="vi-VN" sz="2600" dirty="0">
                <a:latin typeface="Times New Roman" panose="02020603050405020304" pitchFamily="18" charset="0"/>
                <a:cs typeface="Times New Roman" panose="02020603050405020304" pitchFamily="18" charset="0"/>
              </a:rPr>
              <a:t>.</a:t>
            </a:r>
          </a:p>
          <a:p>
            <a:pPr algn="just" defTabSz="342900">
              <a:lnSpc>
                <a:spcPct val="150000"/>
              </a:lnSpc>
            </a:pPr>
            <a:r>
              <a:rPr lang="vi-VN" sz="2600" dirty="0">
                <a:latin typeface="Times New Roman" panose="02020603050405020304" pitchFamily="18" charset="0"/>
                <a:cs typeface="Times New Roman" panose="02020603050405020304" pitchFamily="18" charset="0"/>
              </a:rPr>
              <a:t>Khi nhập dữ liệu vào ô, phần mềm sẽ tự động nhận biết, phân loại dữ liệu theo các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kiểu dữ liệu khác nhau như văn bản,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ngày tháng.</a:t>
            </a:r>
          </a:p>
        </p:txBody>
      </p:sp>
      <p:pic>
        <p:nvPicPr>
          <p:cNvPr id="9" name="Picture 8">
            <a:extLst>
              <a:ext uri="{FF2B5EF4-FFF2-40B4-BE49-F238E27FC236}">
                <a16:creationId xmlns:a16="http://schemas.microsoft.com/office/drawing/2014/main" id="{04C5517B-9C55-4320-8BFE-21281CB438D6}"/>
              </a:ext>
            </a:extLst>
          </p:cNvPr>
          <p:cNvPicPr>
            <a:picLocks noChangeAspect="1"/>
          </p:cNvPicPr>
          <p:nvPr/>
        </p:nvPicPr>
        <p:blipFill>
          <a:blip r:embed="rId2"/>
          <a:stretch>
            <a:fillRect/>
          </a:stretch>
        </p:blipFill>
        <p:spPr>
          <a:xfrm>
            <a:off x="3009208" y="406744"/>
            <a:ext cx="5421476" cy="3209291"/>
          </a:xfrm>
          <a:prstGeom prst="rect">
            <a:avLst/>
          </a:prstGeom>
        </p:spPr>
      </p:pic>
    </p:spTree>
    <p:extLst>
      <p:ext uri="{BB962C8B-B14F-4D97-AF65-F5344CB8AC3E}">
        <p14:creationId xmlns:p14="http://schemas.microsoft.com/office/powerpoint/2010/main" val="29320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372943-AFA5-4EB6-B372-48920B08D8BA}"/>
              </a:ext>
            </a:extLst>
          </p:cNvPr>
          <p:cNvSpPr/>
          <p:nvPr/>
        </p:nvSpPr>
        <p:spPr>
          <a:xfrm>
            <a:off x="553156" y="507726"/>
            <a:ext cx="11085688" cy="4221605"/>
          </a:xfrm>
          <a:prstGeom prst="rect">
            <a:avLst/>
          </a:prstGeom>
        </p:spPr>
        <p:txBody>
          <a:bodyPr wrap="square">
            <a:spAutoFit/>
          </a:bodyPr>
          <a:lstStyle/>
          <a:p>
            <a:pPr algn="just" defTabSz="342900">
              <a:lnSpc>
                <a:spcPct val="150000"/>
              </a:lnSpc>
            </a:pPr>
            <a:r>
              <a:rPr lang="en-US" sz="2600" b="1" dirty="0">
                <a:latin typeface="Times New Roman" panose="02020603050405020304" pitchFamily="18" charset="0"/>
                <a:cs typeface="Times New Roman" panose="02020603050405020304" pitchFamily="18" charset="0"/>
              </a:rPr>
              <a:t>b</a:t>
            </a:r>
            <a:r>
              <a:rPr lang="vi-VN" sz="2600" b="1" dirty="0">
                <a:latin typeface="Times New Roman" panose="02020603050405020304" pitchFamily="18" charset="0"/>
                <a:cs typeface="Times New Roman" panose="02020603050405020304" pitchFamily="18" charset="0"/>
              </a:rPr>
              <a:t>) Chỉnh sửa dữ liệu</a:t>
            </a:r>
            <a:endParaRPr lang="en-US" sz="2600" b="1"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latin typeface="Times New Roman" panose="02020603050405020304" pitchFamily="18" charset="0"/>
                <a:cs typeface="Times New Roman" panose="02020603050405020304" pitchFamily="18" charset="0"/>
              </a:rPr>
              <a:t>Muốn chỉnh sửa dữ liệu trong ô tính em thực hiện một trong hai cách sau: </a:t>
            </a:r>
            <a:endParaRPr lang="en-US" sz="2600"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Cách 1.</a:t>
            </a:r>
            <a:r>
              <a:rPr lang="vi-VN" sz="2600" dirty="0">
                <a:solidFill>
                  <a:srgbClr val="ED3376"/>
                </a:solidFill>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Nháy đúp chuột vào ô cần sửa, con trỏ soạn thảo xuất hiện trong ô, tiến hành sửa dữ liệu và nhấn phím Enter để kết thúc.</a:t>
            </a:r>
          </a:p>
          <a:p>
            <a:pPr algn="just" defTabSz="342900">
              <a:lnSpc>
                <a:spcPct val="150000"/>
              </a:lnSpc>
            </a:pPr>
            <a:r>
              <a:rPr lang="vi-VN" sz="2600" dirty="0">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Cách 2.</a:t>
            </a:r>
            <a:r>
              <a:rPr lang="vi-VN" sz="2600" dirty="0">
                <a:latin typeface="Times New Roman" panose="02020603050405020304" pitchFamily="18" charset="0"/>
                <a:cs typeface="Times New Roman" panose="02020603050405020304" pitchFamily="18" charset="0"/>
              </a:rPr>
              <a:t> Nháy chuột vào ô cần sửa, sau đó nháy chuột vào vùng nhập dữ liệu, con trỏ soạn thảo xuất hiện trong vùng nhập dữ liệu, tiến hành sửa dữ liệu tại thanh này và nhấn phím Enter để kết thúc.</a:t>
            </a:r>
          </a:p>
        </p:txBody>
      </p:sp>
      <p:pic>
        <p:nvPicPr>
          <p:cNvPr id="3" name="Picture 2" descr="Icon&#10;&#10;Description automatically generated with medium confidence">
            <a:extLst>
              <a:ext uri="{FF2B5EF4-FFF2-40B4-BE49-F238E27FC236}">
                <a16:creationId xmlns:a16="http://schemas.microsoft.com/office/drawing/2014/main" id="{87217E88-C377-4EEE-8F56-08F6B2AD1CAC}"/>
              </a:ext>
            </a:extLst>
          </p:cNvPr>
          <p:cNvPicPr>
            <a:picLocks noChangeAspect="1"/>
          </p:cNvPicPr>
          <p:nvPr/>
        </p:nvPicPr>
        <p:blipFill rotWithShape="1">
          <a:blip r:embed="rId2">
            <a:extLst>
              <a:ext uri="{28A0092B-C50C-407E-A947-70E740481C1C}">
                <a14:useLocalDpi xmlns:a14="http://schemas.microsoft.com/office/drawing/2010/main" val="0"/>
              </a:ext>
            </a:extLst>
          </a:blip>
          <a:srcRect l="9125" t="10736" r="9384" b="22033"/>
          <a:stretch/>
        </p:blipFill>
        <p:spPr>
          <a:xfrm>
            <a:off x="8541271" y="4124664"/>
            <a:ext cx="2882103" cy="2377735"/>
          </a:xfrm>
          <a:prstGeom prst="rect">
            <a:avLst/>
          </a:prstGeom>
        </p:spPr>
      </p:pic>
    </p:spTree>
    <p:extLst>
      <p:ext uri="{BB962C8B-B14F-4D97-AF65-F5344CB8AC3E}">
        <p14:creationId xmlns:p14="http://schemas.microsoft.com/office/powerpoint/2010/main" val="374721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372943-AFA5-4EB6-B372-48920B08D8BA}"/>
              </a:ext>
            </a:extLst>
          </p:cNvPr>
          <p:cNvSpPr/>
          <p:nvPr/>
        </p:nvSpPr>
        <p:spPr>
          <a:xfrm>
            <a:off x="553156" y="372260"/>
            <a:ext cx="11085688" cy="3021276"/>
          </a:xfrm>
          <a:prstGeom prst="rect">
            <a:avLst/>
          </a:prstGeom>
        </p:spPr>
        <p:txBody>
          <a:bodyPr wrap="square">
            <a:spAutoFit/>
          </a:bodyPr>
          <a:lstStyle/>
          <a:p>
            <a:pPr algn="just" defTabSz="342900">
              <a:lnSpc>
                <a:spcPct val="150000"/>
              </a:lnSpc>
            </a:pPr>
            <a:r>
              <a:rPr lang="en-US" sz="2600" b="1" dirty="0">
                <a:latin typeface="Times New Roman" panose="02020603050405020304" pitchFamily="18" charset="0"/>
                <a:cs typeface="Times New Roman" panose="02020603050405020304" pitchFamily="18" charset="0"/>
              </a:rPr>
              <a:t>c) </a:t>
            </a:r>
            <a:r>
              <a:rPr lang="en-US" sz="2600" b="1" dirty="0" err="1">
                <a:latin typeface="Times New Roman" panose="02020603050405020304" pitchFamily="18" charset="0"/>
                <a:cs typeface="Times New Roman" panose="02020603050405020304" pitchFamily="18" charset="0"/>
              </a:rPr>
              <a:t>Định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dữ</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liệu</a:t>
            </a:r>
            <a:endParaRPr lang="en-US" sz="2600" b="1"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latin typeface="Times New Roman" panose="02020603050405020304" pitchFamily="18" charset="0"/>
                <a:cs typeface="Times New Roman" panose="02020603050405020304" pitchFamily="18" charset="0"/>
              </a:rPr>
              <a:t>Để định dạng dữ liệu trong một vùng của trang tính em thực hiện: </a:t>
            </a:r>
            <a:endParaRPr lang="en-US" sz="2600"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solidFill>
                  <a:srgbClr val="ED3376"/>
                </a:solidFill>
                <a:latin typeface="Times New Roman" panose="02020603050405020304" pitchFamily="18" charset="0"/>
                <a:cs typeface="Times New Roman" panose="02020603050405020304" pitchFamily="18" charset="0"/>
              </a:rPr>
              <a:t>Bước 1.</a:t>
            </a:r>
            <a:r>
              <a:rPr lang="vi-VN" sz="2600" dirty="0">
                <a:latin typeface="Times New Roman" panose="02020603050405020304" pitchFamily="18" charset="0"/>
                <a:cs typeface="Times New Roman" panose="02020603050405020304" pitchFamily="18" charset="0"/>
              </a:rPr>
              <a:t> Chọn vùng dữ liệu. </a:t>
            </a:r>
            <a:endParaRPr lang="en-US" sz="2600" dirty="0">
              <a:latin typeface="Times New Roman" panose="02020603050405020304" pitchFamily="18" charset="0"/>
              <a:cs typeface="Times New Roman" panose="02020603050405020304" pitchFamily="18" charset="0"/>
            </a:endParaRPr>
          </a:p>
          <a:p>
            <a:pPr algn="just" defTabSz="342900">
              <a:lnSpc>
                <a:spcPct val="150000"/>
              </a:lnSpc>
            </a:pPr>
            <a:r>
              <a:rPr lang="vi-VN" sz="2600" dirty="0">
                <a:solidFill>
                  <a:srgbClr val="ED3376"/>
                </a:solidFill>
                <a:latin typeface="Times New Roman" panose="02020603050405020304" pitchFamily="18" charset="0"/>
                <a:cs typeface="Times New Roman" panose="02020603050405020304" pitchFamily="18" charset="0"/>
              </a:rPr>
              <a:t>Bước 2. </a:t>
            </a:r>
            <a:r>
              <a:rPr lang="vi-VN" sz="2600" dirty="0">
                <a:latin typeface="Times New Roman" panose="02020603050405020304" pitchFamily="18" charset="0"/>
                <a:cs typeface="Times New Roman" panose="02020603050405020304" pitchFamily="18" charset="0"/>
              </a:rPr>
              <a:t>Sử dụng các lệnh định dạng dữ liệu trong nhóm lệnh </a:t>
            </a:r>
            <a:r>
              <a:rPr lang="vi-VN" sz="2600" b="1" dirty="0">
                <a:latin typeface="Times New Roman" panose="02020603050405020304" pitchFamily="18" charset="0"/>
                <a:cs typeface="Times New Roman" panose="02020603050405020304" pitchFamily="18" charset="0"/>
              </a:rPr>
              <a:t>Font</a:t>
            </a:r>
            <a:r>
              <a:rPr lang="vi-VN" sz="2600" dirty="0">
                <a:latin typeface="Times New Roman" panose="02020603050405020304" pitchFamily="18" charset="0"/>
                <a:cs typeface="Times New Roman" panose="02020603050405020304" pitchFamily="18" charset="0"/>
              </a:rPr>
              <a:t> và </a:t>
            </a:r>
            <a:r>
              <a:rPr lang="vi-VN" sz="2600" b="1" dirty="0">
                <a:latin typeface="Times New Roman" panose="02020603050405020304" pitchFamily="18" charset="0"/>
                <a:cs typeface="Times New Roman" panose="02020603050405020304" pitchFamily="18" charset="0"/>
              </a:rPr>
              <a:t>Alignment </a:t>
            </a:r>
            <a:r>
              <a:rPr lang="vi-VN" sz="2600" dirty="0">
                <a:latin typeface="Times New Roman" panose="02020603050405020304" pitchFamily="18" charset="0"/>
                <a:cs typeface="Times New Roman" panose="02020603050405020304" pitchFamily="18" charset="0"/>
              </a:rPr>
              <a:t>của thẻ </a:t>
            </a:r>
            <a:r>
              <a:rPr lang="vi-VN" sz="2600" b="1" dirty="0">
                <a:latin typeface="Times New Roman" panose="02020603050405020304" pitchFamily="18" charset="0"/>
                <a:cs typeface="Times New Roman" panose="02020603050405020304" pitchFamily="18" charset="0"/>
              </a:rPr>
              <a:t>Home</a:t>
            </a:r>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6.6).</a:t>
            </a:r>
            <a:endParaRPr lang="vi-VN" sz="2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D0DA9CF-19A1-4E90-A002-46585E808E24}"/>
              </a:ext>
            </a:extLst>
          </p:cNvPr>
          <p:cNvPicPr>
            <a:picLocks noChangeAspect="1"/>
          </p:cNvPicPr>
          <p:nvPr/>
        </p:nvPicPr>
        <p:blipFill rotWithShape="1">
          <a:blip r:embed="rId2"/>
          <a:srcRect b="23432"/>
          <a:stretch/>
        </p:blipFill>
        <p:spPr>
          <a:xfrm>
            <a:off x="2377949" y="3393536"/>
            <a:ext cx="8825351" cy="2954388"/>
          </a:xfrm>
          <a:prstGeom prst="rect">
            <a:avLst/>
          </a:prstGeom>
        </p:spPr>
      </p:pic>
    </p:spTree>
    <p:extLst>
      <p:ext uri="{BB962C8B-B14F-4D97-AF65-F5344CB8AC3E}">
        <p14:creationId xmlns:p14="http://schemas.microsoft.com/office/powerpoint/2010/main" val="1121485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p:cTn id="15" dur="10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16"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1000" fill="hold"/>
                                        <p:tgtEl>
                                          <p:spTgt spid="6">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6">
                                            <p:txEl>
                                              <p:pRg st="3" end="3"/>
                                            </p:txEl>
                                          </p:spTgt>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pic>
        <p:nvPicPr>
          <p:cNvPr id="80" name="Picture 79">
            <a:extLst>
              <a:ext uri="{FF2B5EF4-FFF2-40B4-BE49-F238E27FC236}">
                <a16:creationId xmlns:a16="http://schemas.microsoft.com/office/drawing/2014/main" id="{5551BB0F-F4F7-4036-B9B0-E1E07ECDD1CE}"/>
              </a:ext>
            </a:extLst>
          </p:cNvPr>
          <p:cNvPicPr>
            <a:picLocks noChangeAspect="1"/>
          </p:cNvPicPr>
          <p:nvPr/>
        </p:nvPicPr>
        <p:blipFill>
          <a:blip r:embed="rId4"/>
          <a:stretch>
            <a:fillRect/>
          </a:stretch>
        </p:blipFill>
        <p:spPr>
          <a:xfrm>
            <a:off x="1574041" y="1731822"/>
            <a:ext cx="9043917" cy="2425312"/>
          </a:xfrm>
          <a:prstGeom prst="rect">
            <a:avLst/>
          </a:prstGeom>
        </p:spPr>
      </p:pic>
    </p:spTree>
    <p:extLst>
      <p:ext uri="{BB962C8B-B14F-4D97-AF65-F5344CB8AC3E}">
        <p14:creationId xmlns:p14="http://schemas.microsoft.com/office/powerpoint/2010/main" val="2028167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4"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6"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7"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8"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29"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0"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6</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1"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7</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2"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3"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4"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10</a:t>
            </a:r>
            <a:endParaRPr lang="vi-VN"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5ACD59A-98A4-41B1-86BE-CC99112B9E91}"/>
              </a:ext>
            </a:extLst>
          </p:cNvPr>
          <p:cNvSpPr/>
          <p:nvPr/>
        </p:nvSpPr>
        <p:spPr>
          <a:xfrm>
            <a:off x="3507175" y="1734856"/>
            <a:ext cx="4324491" cy="9008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p:cNvSpPr/>
          <p:nvPr/>
        </p:nvSpPr>
        <p:spPr>
          <a:xfrm>
            <a:off x="2133600" y="254490"/>
            <a:ext cx="8009466" cy="11261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ea typeface="Tahoma"/>
                <a:cs typeface="Times New Roman" panose="02020603050405020304" pitchFamily="18" charset="0"/>
              </a:rPr>
              <a:t>Câu</a:t>
            </a:r>
            <a:r>
              <a:rPr lang="en-US" sz="3600" dirty="0">
                <a:latin typeface="Times New Roman" panose="02020603050405020304" pitchFamily="18" charset="0"/>
                <a:ea typeface="Tahoma"/>
                <a:cs typeface="Times New Roman" panose="02020603050405020304" pitchFamily="18" charset="0"/>
              </a:rPr>
              <a:t> </a:t>
            </a:r>
            <a:r>
              <a:rPr lang="en-US" sz="3600" dirty="0">
                <a:solidFill>
                  <a:schemeClr val="bg1"/>
                </a:solidFill>
                <a:latin typeface="Times New Roman" panose="02020603050405020304" pitchFamily="18" charset="0"/>
                <a:ea typeface="Tahoma"/>
                <a:cs typeface="Times New Roman" panose="02020603050405020304" pitchFamily="18" charset="0"/>
              </a:rPr>
              <a:t>1:  </a:t>
            </a:r>
            <a:r>
              <a:rPr lang="en-US" sz="3600" dirty="0" err="1">
                <a:solidFill>
                  <a:schemeClr val="bg1"/>
                </a:solidFill>
                <a:latin typeface="Times New Roman" panose="02020603050405020304" pitchFamily="18" charset="0"/>
                <a:ea typeface="Tahoma"/>
                <a:cs typeface="Times New Roman" panose="02020603050405020304" pitchFamily="18" charset="0"/>
              </a:rPr>
              <a:t>Vị</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trí</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giao</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của</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một</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hàng</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và</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một</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cột</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được</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gọi</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là</a:t>
            </a:r>
            <a:r>
              <a:rPr lang="en-US" sz="3600" dirty="0">
                <a:solidFill>
                  <a:schemeClr val="bg1"/>
                </a:solidFill>
                <a:latin typeface="Times New Roman" panose="02020603050405020304" pitchFamily="18" charset="0"/>
                <a:ea typeface="Tahoma"/>
                <a:cs typeface="Times New Roman" panose="02020603050405020304" pitchFamily="18" charset="0"/>
              </a:rPr>
              <a:t> </a:t>
            </a:r>
            <a:r>
              <a:rPr lang="en-US" sz="3600" dirty="0" err="1">
                <a:solidFill>
                  <a:schemeClr val="bg1"/>
                </a:solidFill>
                <a:latin typeface="Times New Roman" panose="02020603050405020304" pitchFamily="18" charset="0"/>
                <a:ea typeface="Tahoma"/>
                <a:cs typeface="Times New Roman" panose="02020603050405020304" pitchFamily="18" charset="0"/>
              </a:rPr>
              <a:t>gì</a:t>
            </a:r>
            <a:r>
              <a:rPr lang="en-US" sz="3600" dirty="0">
                <a:solidFill>
                  <a:schemeClr val="bg1"/>
                </a:solidFill>
                <a:latin typeface="Times New Roman" panose="02020603050405020304" pitchFamily="18" charset="0"/>
                <a:ea typeface="Tahoma"/>
                <a:cs typeface="Times New Roman" panose="02020603050405020304" pitchFamily="18" charset="0"/>
              </a:rPr>
              <a:t>?</a:t>
            </a:r>
            <a:endParaRPr lang="vi-VN"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grpSp>
        <p:nvGrpSpPr>
          <p:cNvPr id="6" name="Group 22">
            <a:extLst>
              <a:ext uri="{FF2B5EF4-FFF2-40B4-BE49-F238E27FC236}">
                <a16:creationId xmlns:a16="http://schemas.microsoft.com/office/drawing/2014/main" id="{1974468E-106C-4307-86C4-4CC5928DD243}"/>
              </a:ext>
            </a:extLst>
          </p:cNvPr>
          <p:cNvGrpSpPr>
            <a:grpSpLocks/>
          </p:cNvGrpSpPr>
          <p:nvPr/>
        </p:nvGrpSpPr>
        <p:grpSpPr bwMode="auto">
          <a:xfrm>
            <a:off x="3636146" y="1842378"/>
            <a:ext cx="1174004" cy="765166"/>
            <a:chOff x="973131" y="2567116"/>
            <a:chExt cx="1066952" cy="449174"/>
          </a:xfrm>
        </p:grpSpPr>
        <p:cxnSp>
          <p:nvCxnSpPr>
            <p:cNvPr id="14" name="Straight Connector 13">
              <a:extLst>
                <a:ext uri="{FF2B5EF4-FFF2-40B4-BE49-F238E27FC236}">
                  <a16:creationId xmlns:a16="http://schemas.microsoft.com/office/drawing/2014/main" id="{8E2D33F7-8ECD-47D4-87B9-3AFD81B3E887}"/>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D2E3CCB9-B1D2-4613-BFB1-B699500BB14B}"/>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11" name="Text Box 11">
              <a:extLst>
                <a:ext uri="{FF2B5EF4-FFF2-40B4-BE49-F238E27FC236}">
                  <a16:creationId xmlns:a16="http://schemas.microsoft.com/office/drawing/2014/main" id="{0D85496E-06C5-42CE-A681-6CCB31869DFB}"/>
                </a:ext>
              </a:extLst>
            </p:cNvPr>
            <p:cNvSpPr txBox="1">
              <a:spLocks noChangeArrowheads="1"/>
            </p:cNvSpPr>
            <p:nvPr/>
          </p:nvSpPr>
          <p:spPr bwMode="auto">
            <a:xfrm>
              <a:off x="1563407" y="2590512"/>
              <a:ext cx="476676"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Ô</a:t>
              </a:r>
            </a:p>
          </p:txBody>
        </p:sp>
      </p:grpSp>
      <p:grpSp>
        <p:nvGrpSpPr>
          <p:cNvPr id="15" name="Group 25">
            <a:extLst>
              <a:ext uri="{FF2B5EF4-FFF2-40B4-BE49-F238E27FC236}">
                <a16:creationId xmlns:a16="http://schemas.microsoft.com/office/drawing/2014/main" id="{6277A284-59ED-4BF7-9072-62A46E50070B}"/>
              </a:ext>
            </a:extLst>
          </p:cNvPr>
          <p:cNvGrpSpPr>
            <a:grpSpLocks/>
          </p:cNvGrpSpPr>
          <p:nvPr/>
        </p:nvGrpSpPr>
        <p:grpSpPr bwMode="auto">
          <a:xfrm>
            <a:off x="3636146" y="2861098"/>
            <a:ext cx="2824777" cy="770555"/>
            <a:chOff x="973131" y="3226444"/>
            <a:chExt cx="2567197" cy="454782"/>
          </a:xfrm>
        </p:grpSpPr>
        <p:cxnSp>
          <p:nvCxnSpPr>
            <p:cNvPr id="17" name="Straight Connector 16">
              <a:extLst>
                <a:ext uri="{FF2B5EF4-FFF2-40B4-BE49-F238E27FC236}">
                  <a16:creationId xmlns:a16="http://schemas.microsoft.com/office/drawing/2014/main" id="{BACCBF00-3059-4D2F-BA17-1E2CA9A9228C}"/>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962879C-F940-4A52-8416-3717AD0B5E32}"/>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19" name="Text Box 14">
              <a:extLst>
                <a:ext uri="{FF2B5EF4-FFF2-40B4-BE49-F238E27FC236}">
                  <a16:creationId xmlns:a16="http://schemas.microsoft.com/office/drawing/2014/main" id="{CF24DEBD-AC13-4053-9A5E-A17DA05FC831}"/>
                </a:ext>
              </a:extLst>
            </p:cNvPr>
            <p:cNvSpPr txBox="1">
              <a:spLocks noChangeArrowheads="1"/>
            </p:cNvSpPr>
            <p:nvPr/>
          </p:nvSpPr>
          <p:spPr bwMode="auto">
            <a:xfrm>
              <a:off x="1563407" y="3247224"/>
              <a:ext cx="1976921"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Trang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tính</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C9AAD028-B485-45BC-BCE8-BD4091916FDD}"/>
              </a:ext>
            </a:extLst>
          </p:cNvPr>
          <p:cNvGrpSpPr>
            <a:grpSpLocks/>
          </p:cNvGrpSpPr>
          <p:nvPr/>
        </p:nvGrpSpPr>
        <p:grpSpPr bwMode="auto">
          <a:xfrm>
            <a:off x="3636146" y="3826744"/>
            <a:ext cx="2991808" cy="762471"/>
            <a:chOff x="973138" y="3927475"/>
            <a:chExt cx="2719233" cy="449263"/>
          </a:xfrm>
        </p:grpSpPr>
        <p:cxnSp>
          <p:nvCxnSpPr>
            <p:cNvPr id="22" name="Straight Connector 21">
              <a:extLst>
                <a:ext uri="{FF2B5EF4-FFF2-40B4-BE49-F238E27FC236}">
                  <a16:creationId xmlns:a16="http://schemas.microsoft.com/office/drawing/2014/main" id="{A74BF9E2-4B50-498D-B9CC-F0EA5596C873}"/>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9A59E4D-3663-4F9A-A7F2-BF81360A9DEE}"/>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24" name="Text Box 17">
              <a:extLst>
                <a:ext uri="{FF2B5EF4-FFF2-40B4-BE49-F238E27FC236}">
                  <a16:creationId xmlns:a16="http://schemas.microsoft.com/office/drawing/2014/main" id="{83054479-7F75-4FE0-979E-7F9CDA3F75A4}"/>
                </a:ext>
              </a:extLst>
            </p:cNvPr>
            <p:cNvSpPr txBox="1">
              <a:spLocks noChangeArrowheads="1"/>
            </p:cNvSpPr>
            <p:nvPr/>
          </p:nvSpPr>
          <p:spPr bwMode="auto">
            <a:xfrm>
              <a:off x="1563464" y="3929329"/>
              <a:ext cx="2128907"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Hộp</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địa</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chỉ</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25" name="Group 29">
            <a:extLst>
              <a:ext uri="{FF2B5EF4-FFF2-40B4-BE49-F238E27FC236}">
                <a16:creationId xmlns:a16="http://schemas.microsoft.com/office/drawing/2014/main" id="{B948AD36-B653-4973-BDCC-A23BACB1A57B}"/>
              </a:ext>
            </a:extLst>
          </p:cNvPr>
          <p:cNvGrpSpPr>
            <a:grpSpLocks/>
          </p:cNvGrpSpPr>
          <p:nvPr/>
        </p:nvGrpSpPr>
        <p:grpSpPr bwMode="auto">
          <a:xfrm>
            <a:off x="3634399" y="4874135"/>
            <a:ext cx="2664942" cy="762473"/>
            <a:chOff x="971543" y="4599682"/>
            <a:chExt cx="2421937" cy="449628"/>
          </a:xfrm>
        </p:grpSpPr>
        <p:cxnSp>
          <p:nvCxnSpPr>
            <p:cNvPr id="27" name="Straight Connector 26">
              <a:extLst>
                <a:ext uri="{FF2B5EF4-FFF2-40B4-BE49-F238E27FC236}">
                  <a16:creationId xmlns:a16="http://schemas.microsoft.com/office/drawing/2014/main" id="{62576A89-C74C-4D3B-9858-FEDE766BBCBD}"/>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8F7962F7-94D1-4FA9-BE52-C41D8D2388AD}"/>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29" name="Text Box 20">
              <a:extLst>
                <a:ext uri="{FF2B5EF4-FFF2-40B4-BE49-F238E27FC236}">
                  <a16:creationId xmlns:a16="http://schemas.microsoft.com/office/drawing/2014/main" id="{9D577E6D-E1D5-4834-AA22-048E1EF962C7}"/>
                </a:ext>
              </a:extLst>
            </p:cNvPr>
            <p:cNvSpPr txBox="1">
              <a:spLocks noChangeArrowheads="1"/>
            </p:cNvSpPr>
            <p:nvPr/>
          </p:nvSpPr>
          <p:spPr bwMode="auto">
            <a:xfrm>
              <a:off x="1563407" y="4617147"/>
              <a:ext cx="1830073"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Bảng</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tính</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sp>
        <p:nvSpPr>
          <p:cNvPr id="30" name="Cloud 29">
            <a:extLst>
              <a:ext uri="{FF2B5EF4-FFF2-40B4-BE49-F238E27FC236}">
                <a16:creationId xmlns:a16="http://schemas.microsoft.com/office/drawing/2014/main" id="{3096C6D9-143D-4188-9CA2-88DB0C3C2F93}"/>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3"/>
                                        </p:tgtEl>
                                        <p:attrNameLst>
                                          <p:attrName>style.color</p:attrName>
                                        </p:attrNameLst>
                                      </p:cBhvr>
                                      <p:by>
                                        <p:hsl h="7200000" s="0" l="0"/>
                                      </p:by>
                                    </p:animClr>
                                    <p:animClr clrSpc="hsl" dir="cw">
                                      <p:cBhvr>
                                        <p:cTn id="34" dur="500" fill="hold"/>
                                        <p:tgtEl>
                                          <p:spTgt spid="3"/>
                                        </p:tgtEl>
                                        <p:attrNameLst>
                                          <p:attrName>fillcolor</p:attrName>
                                        </p:attrNameLst>
                                      </p:cBhvr>
                                      <p:by>
                                        <p:hsl h="7200000" s="0" l="0"/>
                                      </p:by>
                                    </p:animClr>
                                    <p:animClr clrSpc="hsl" dir="cw">
                                      <p:cBhvr>
                                        <p:cTn id="35" dur="500" fill="hold"/>
                                        <p:tgtEl>
                                          <p:spTgt spid="3"/>
                                        </p:tgtEl>
                                        <p:attrNameLst>
                                          <p:attrName>stroke.color</p:attrName>
                                        </p:attrNameLst>
                                      </p:cBhvr>
                                      <p:by>
                                        <p:hsl h="7200000" s="0" l="0"/>
                                      </p:by>
                                    </p:animClr>
                                    <p:set>
                                      <p:cBhvr>
                                        <p:cTn id="36" dur="500" fill="hold"/>
                                        <p:tgtEl>
                                          <p:spTgt spid="3"/>
                                        </p:tgtEl>
                                        <p:attrNameLst>
                                          <p:attrName>fill.type</p:attrName>
                                        </p:attrNameLst>
                                      </p:cBhvr>
                                      <p:to>
                                        <p:strVal val="solid"/>
                                      </p:to>
                                    </p:set>
                                  </p:childTnLst>
                                </p:cTn>
                              </p:par>
                            </p:childTnLst>
                          </p:cTn>
                        </p:par>
                      </p:childTnLst>
                    </p:cTn>
                  </p:par>
                </p:childTnLst>
              </p:cTn>
              <p:nextCondLst>
                <p:cond evt="onClick" delay="0">
                  <p:tgtEl>
                    <p:spTgt spid="30"/>
                  </p:tgtEl>
                </p:cond>
              </p:nextCondLst>
            </p:seq>
          </p:childTnLst>
        </p:cTn>
      </p:par>
    </p:tnLst>
    <p:bldLst>
      <p:bldP spid="3" grpId="0" animBg="1"/>
      <p:bldP spid="3" grpId="1"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83304" y="185435"/>
            <a:ext cx="8425392"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200" dirty="0">
                <a:latin typeface="Times New Roman" panose="02020603050405020304" pitchFamily="18" charset="0"/>
                <a:ea typeface="Tahoma" panose="020B0604030504040204" pitchFamily="34" charset="0"/>
                <a:cs typeface="Times New Roman" panose="02020603050405020304" pitchFamily="18" charset="0"/>
              </a:rPr>
              <a:t> 2. </a:t>
            </a:r>
            <a:r>
              <a:rPr lang="en-US" sz="3200" dirty="0" err="1">
                <a:latin typeface="Times New Roman" panose="02020603050405020304" pitchFamily="18" charset="0"/>
                <a:ea typeface="Tahoma" panose="020B0604030504040204" pitchFamily="34" charset="0"/>
                <a:cs typeface="Times New Roman" panose="02020603050405020304" pitchFamily="18" charset="0"/>
              </a:rPr>
              <a:t>Phát</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biểu</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nào</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dưới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đúng</a:t>
            </a:r>
            <a:endParaRPr lang="vi-VN"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6" name="Rectangle: Rounded Corners 5">
            <a:extLst>
              <a:ext uri="{FF2B5EF4-FFF2-40B4-BE49-F238E27FC236}">
                <a16:creationId xmlns:a16="http://schemas.microsoft.com/office/drawing/2014/main" id="{CD9FD125-363F-4D35-B4EB-CAC7BCDA76BB}"/>
              </a:ext>
            </a:extLst>
          </p:cNvPr>
          <p:cNvSpPr/>
          <p:nvPr/>
        </p:nvSpPr>
        <p:spPr>
          <a:xfrm>
            <a:off x="439083" y="2521725"/>
            <a:ext cx="11219517" cy="9008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8" name="Group 22">
            <a:extLst>
              <a:ext uri="{FF2B5EF4-FFF2-40B4-BE49-F238E27FC236}">
                <a16:creationId xmlns:a16="http://schemas.microsoft.com/office/drawing/2014/main" id="{97B30B2E-EE2B-4724-A26D-3967BFC32914}"/>
              </a:ext>
            </a:extLst>
          </p:cNvPr>
          <p:cNvGrpSpPr>
            <a:grpSpLocks/>
          </p:cNvGrpSpPr>
          <p:nvPr/>
        </p:nvGrpSpPr>
        <p:grpSpPr bwMode="auto">
          <a:xfrm>
            <a:off x="620830" y="1683519"/>
            <a:ext cx="11571165" cy="765166"/>
            <a:chOff x="973131" y="2567116"/>
            <a:chExt cx="9174220" cy="449174"/>
          </a:xfrm>
        </p:grpSpPr>
        <p:cxnSp>
          <p:nvCxnSpPr>
            <p:cNvPr id="9" name="Straight Connector 8">
              <a:extLst>
                <a:ext uri="{FF2B5EF4-FFF2-40B4-BE49-F238E27FC236}">
                  <a16:creationId xmlns:a16="http://schemas.microsoft.com/office/drawing/2014/main" id="{EF917D29-7C4E-4F43-BBB7-A0A0761D40C3}"/>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B7306FE-90E4-4590-B6DC-3DB43F277D74}"/>
                </a:ext>
              </a:extLst>
            </p:cNvPr>
            <p:cNvSpPr txBox="1"/>
            <p:nvPr/>
          </p:nvSpPr>
          <p:spPr>
            <a:xfrm>
              <a:off x="973131" y="2567116"/>
              <a:ext cx="436525" cy="325213"/>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13" name="Text Box 11">
              <a:extLst>
                <a:ext uri="{FF2B5EF4-FFF2-40B4-BE49-F238E27FC236}">
                  <a16:creationId xmlns:a16="http://schemas.microsoft.com/office/drawing/2014/main" id="{481B495A-720B-47A8-94CB-0029F56E18C6}"/>
                </a:ext>
              </a:extLst>
            </p:cNvPr>
            <p:cNvSpPr txBox="1">
              <a:spLocks noChangeArrowheads="1"/>
            </p:cNvSpPr>
            <p:nvPr/>
          </p:nvSpPr>
          <p:spPr bwMode="auto">
            <a:xfrm>
              <a:off x="1563407" y="2590512"/>
              <a:ext cx="8583944" cy="2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trang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đặt</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tên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theo</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chữ</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cái</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 B, C,…</a:t>
              </a:r>
            </a:p>
          </p:txBody>
        </p:sp>
      </p:grpSp>
      <p:grpSp>
        <p:nvGrpSpPr>
          <p:cNvPr id="14" name="Group 25">
            <a:extLst>
              <a:ext uri="{FF2B5EF4-FFF2-40B4-BE49-F238E27FC236}">
                <a16:creationId xmlns:a16="http://schemas.microsoft.com/office/drawing/2014/main" id="{9DB318E4-4E6C-45F5-9F70-36A3910802C5}"/>
              </a:ext>
            </a:extLst>
          </p:cNvPr>
          <p:cNvGrpSpPr>
            <a:grpSpLocks/>
          </p:cNvGrpSpPr>
          <p:nvPr/>
        </p:nvGrpSpPr>
        <p:grpSpPr bwMode="auto">
          <a:xfrm>
            <a:off x="620829" y="2702236"/>
            <a:ext cx="10579388" cy="958538"/>
            <a:chOff x="973131" y="3226444"/>
            <a:chExt cx="8387886" cy="565730"/>
          </a:xfrm>
        </p:grpSpPr>
        <p:cxnSp>
          <p:nvCxnSpPr>
            <p:cNvPr id="15" name="Straight Connector 14">
              <a:extLst>
                <a:ext uri="{FF2B5EF4-FFF2-40B4-BE49-F238E27FC236}">
                  <a16:creationId xmlns:a16="http://schemas.microsoft.com/office/drawing/2014/main" id="{35E41438-51B7-4060-865B-7C1F4AC06C39}"/>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0DFE1D8-0E42-41FB-9F40-EEF94684EC93}"/>
                </a:ext>
              </a:extLst>
            </p:cNvPr>
            <p:cNvSpPr txBox="1"/>
            <p:nvPr/>
          </p:nvSpPr>
          <p:spPr>
            <a:xfrm>
              <a:off x="973131" y="3226444"/>
              <a:ext cx="436525" cy="326970"/>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17" name="Text Box 14">
              <a:extLst>
                <a:ext uri="{FF2B5EF4-FFF2-40B4-BE49-F238E27FC236}">
                  <a16:creationId xmlns:a16="http://schemas.microsoft.com/office/drawing/2014/main" id="{53C5B72E-07F8-43B9-8F85-C44478F29738}"/>
                </a:ext>
              </a:extLst>
            </p:cNvPr>
            <p:cNvSpPr txBox="1">
              <a:spLocks noChangeArrowheads="1"/>
            </p:cNvSpPr>
            <p:nvPr/>
          </p:nvSpPr>
          <p:spPr bwMode="auto">
            <a:xfrm>
              <a:off x="1563407" y="3247224"/>
              <a:ext cx="7797610" cy="54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trang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đặt</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tên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theo</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số</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1, 2, 3,…</a:t>
              </a:r>
            </a:p>
          </p:txBody>
        </p:sp>
      </p:grpSp>
      <p:grpSp>
        <p:nvGrpSpPr>
          <p:cNvPr id="18" name="Group 17">
            <a:extLst>
              <a:ext uri="{FF2B5EF4-FFF2-40B4-BE49-F238E27FC236}">
                <a16:creationId xmlns:a16="http://schemas.microsoft.com/office/drawing/2014/main" id="{EEBF4C0B-DA19-40FC-A9C4-5F4CF9F6A5F3}"/>
              </a:ext>
            </a:extLst>
          </p:cNvPr>
          <p:cNvGrpSpPr>
            <a:grpSpLocks/>
          </p:cNvGrpSpPr>
          <p:nvPr/>
        </p:nvGrpSpPr>
        <p:grpSpPr bwMode="auto">
          <a:xfrm>
            <a:off x="620830" y="3667885"/>
            <a:ext cx="11571170" cy="762471"/>
            <a:chOff x="973138" y="3927475"/>
            <a:chExt cx="9175010" cy="449263"/>
          </a:xfrm>
        </p:grpSpPr>
        <p:cxnSp>
          <p:nvCxnSpPr>
            <p:cNvPr id="19" name="Straight Connector 18">
              <a:extLst>
                <a:ext uri="{FF2B5EF4-FFF2-40B4-BE49-F238E27FC236}">
                  <a16:creationId xmlns:a16="http://schemas.microsoft.com/office/drawing/2014/main" id="{1121E8D9-8090-4D9F-867B-4C559633AD8C}"/>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BCDF184D-9510-42E1-9918-9415213D8FE3}"/>
                </a:ext>
              </a:extLst>
            </p:cNvPr>
            <p:cNvSpPr txBox="1"/>
            <p:nvPr/>
          </p:nvSpPr>
          <p:spPr bwMode="auto">
            <a:xfrm>
              <a:off x="973138" y="3929062"/>
              <a:ext cx="436562" cy="326427"/>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21" name="Text Box 17">
              <a:extLst>
                <a:ext uri="{FF2B5EF4-FFF2-40B4-BE49-F238E27FC236}">
                  <a16:creationId xmlns:a16="http://schemas.microsoft.com/office/drawing/2014/main" id="{2CC156EE-97E7-487E-9D5E-F0C8FF7403AE}"/>
                </a:ext>
              </a:extLst>
            </p:cNvPr>
            <p:cNvSpPr txBox="1">
              <a:spLocks noChangeArrowheads="1"/>
            </p:cNvSpPr>
            <p:nvPr/>
          </p:nvSpPr>
          <p:spPr bwMode="auto">
            <a:xfrm>
              <a:off x="1563464" y="3929329"/>
              <a:ext cx="8584684" cy="29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trang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đặt</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tên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theo</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số</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1, 2, 3…</a:t>
              </a:r>
            </a:p>
          </p:txBody>
        </p:sp>
      </p:grpSp>
      <p:grpSp>
        <p:nvGrpSpPr>
          <p:cNvPr id="22" name="Group 29">
            <a:extLst>
              <a:ext uri="{FF2B5EF4-FFF2-40B4-BE49-F238E27FC236}">
                <a16:creationId xmlns:a16="http://schemas.microsoft.com/office/drawing/2014/main" id="{B9E7AF6F-EB9F-4581-A905-585FBB458C8D}"/>
              </a:ext>
            </a:extLst>
          </p:cNvPr>
          <p:cNvGrpSpPr>
            <a:grpSpLocks/>
          </p:cNvGrpSpPr>
          <p:nvPr/>
        </p:nvGrpSpPr>
        <p:grpSpPr bwMode="auto">
          <a:xfrm>
            <a:off x="699106" y="4705811"/>
            <a:ext cx="8382340" cy="762473"/>
            <a:chOff x="971543" y="4599682"/>
            <a:chExt cx="7617982" cy="449628"/>
          </a:xfrm>
        </p:grpSpPr>
        <p:cxnSp>
          <p:nvCxnSpPr>
            <p:cNvPr id="23" name="Straight Connector 22">
              <a:extLst>
                <a:ext uri="{FF2B5EF4-FFF2-40B4-BE49-F238E27FC236}">
                  <a16:creationId xmlns:a16="http://schemas.microsoft.com/office/drawing/2014/main" id="{C4EE6A6C-97B2-42F9-93B2-0F58AC961E38}"/>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AAE8200-C404-44DF-BB54-D0B407B513C8}"/>
                </a:ext>
              </a:extLst>
            </p:cNvPr>
            <p:cNvSpPr txBox="1"/>
            <p:nvPr/>
          </p:nvSpPr>
          <p:spPr>
            <a:xfrm>
              <a:off x="971543" y="4599682"/>
              <a:ext cx="436526" cy="326691"/>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25" name="Text Box 20">
              <a:extLst>
                <a:ext uri="{FF2B5EF4-FFF2-40B4-BE49-F238E27FC236}">
                  <a16:creationId xmlns:a16="http://schemas.microsoft.com/office/drawing/2014/main" id="{EF73FA88-C897-4136-864A-FA8CA6D175B3}"/>
                </a:ext>
              </a:extLst>
            </p:cNvPr>
            <p:cNvSpPr txBox="1">
              <a:spLocks noChangeArrowheads="1"/>
            </p:cNvSpPr>
            <p:nvPr/>
          </p:nvSpPr>
          <p:spPr bwMode="auto">
            <a:xfrm>
              <a:off x="1563407" y="4617147"/>
              <a:ext cx="7026118" cy="29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trang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tên</a:t>
              </a:r>
              <a:endParaRPr lang="en-US" alt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sp>
        <p:nvSpPr>
          <p:cNvPr id="26" name="Cloud 25">
            <a:extLst>
              <a:ext uri="{FF2B5EF4-FFF2-40B4-BE49-F238E27FC236}">
                <a16:creationId xmlns:a16="http://schemas.microsoft.com/office/drawing/2014/main" id="{4FCCD47A-0CD2-427E-B7D2-3E0EEA588CD8}"/>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6"/>
                                        </p:tgtEl>
                                        <p:attrNameLst>
                                          <p:attrName>style.color</p:attrName>
                                        </p:attrNameLst>
                                      </p:cBhvr>
                                      <p:by>
                                        <p:hsl h="7200000" s="0" l="0"/>
                                      </p:by>
                                    </p:animClr>
                                    <p:animClr clrSpc="hsl" dir="cw">
                                      <p:cBhvr>
                                        <p:cTn id="34" dur="500" fill="hold"/>
                                        <p:tgtEl>
                                          <p:spTgt spid="6"/>
                                        </p:tgtEl>
                                        <p:attrNameLst>
                                          <p:attrName>fillcolor</p:attrName>
                                        </p:attrNameLst>
                                      </p:cBhvr>
                                      <p:by>
                                        <p:hsl h="7200000" s="0" l="0"/>
                                      </p:by>
                                    </p:animClr>
                                    <p:animClr clrSpc="hsl" dir="cw">
                                      <p:cBhvr>
                                        <p:cTn id="35" dur="500" fill="hold"/>
                                        <p:tgtEl>
                                          <p:spTgt spid="6"/>
                                        </p:tgtEl>
                                        <p:attrNameLst>
                                          <p:attrName>stroke.color</p:attrName>
                                        </p:attrNameLst>
                                      </p:cBhvr>
                                      <p:by>
                                        <p:hsl h="7200000" s="0" l="0"/>
                                      </p:by>
                                    </p:animClr>
                                    <p:set>
                                      <p:cBhvr>
                                        <p:cTn id="36" dur="500" fill="hold"/>
                                        <p:tgtEl>
                                          <p:spTgt spid="6"/>
                                        </p:tgtEl>
                                        <p:attrNameLst>
                                          <p:attrName>fill.type</p:attrName>
                                        </p:attrNameLst>
                                      </p:cBhvr>
                                      <p:to>
                                        <p:strVal val="solid"/>
                                      </p:to>
                                    </p:set>
                                  </p:childTnLst>
                                </p:cTn>
                              </p:par>
                            </p:childTnLst>
                          </p:cTn>
                        </p:par>
                      </p:childTnLst>
                    </p:cTn>
                  </p:par>
                </p:childTnLst>
              </p:cTn>
              <p:nextCondLst>
                <p:cond evt="onClick" delay="0">
                  <p:tgtEl>
                    <p:spTgt spid="26"/>
                  </p:tgtEl>
                </p:cond>
              </p:nextCondLst>
            </p:seq>
          </p:childTnLst>
        </p:cTn>
      </p:par>
    </p:tnLst>
    <p:bldLst>
      <p:bldP spid="7" grpId="0"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00FDD46-609E-4221-AE71-E5BE4BCFFFAC}"/>
              </a:ext>
            </a:extLst>
          </p:cNvPr>
          <p:cNvSpPr/>
          <p:nvPr/>
        </p:nvSpPr>
        <p:spPr>
          <a:xfrm>
            <a:off x="896408" y="166039"/>
            <a:ext cx="10846858" cy="12858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ea typeface="Tahoma" panose="020B0604030504040204" pitchFamily="34" charset="0"/>
                <a:cs typeface="Tahoma" panose="020B0604030504040204" pitchFamily="34" charset="0"/>
              </a:rPr>
              <a:t>Câu </a:t>
            </a:r>
            <a:r>
              <a:rPr lang="en-US" sz="3200" dirty="0">
                <a:latin typeface="+mj-lt"/>
                <a:ea typeface="Tahoma" panose="020B0604030504040204" pitchFamily="34" charset="0"/>
                <a:cs typeface="Tahoma" panose="020B0604030504040204" pitchFamily="34" charset="0"/>
              </a:rPr>
              <a:t>3</a:t>
            </a:r>
            <a:r>
              <a:rPr lang="vi-VN" sz="3200" dirty="0">
                <a:latin typeface="+mj-lt"/>
                <a:ea typeface="Tahoma" panose="020B0604030504040204" pitchFamily="34" charset="0"/>
                <a:cs typeface="Tahoma" panose="020B0604030504040204" pitchFamily="34"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vùng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dữ</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bảng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3200" dirty="0">
                <a:latin typeface="Times New Roman" panose="02020603050405020304" pitchFamily="18" charset="0"/>
                <a:ea typeface="Tahoma" panose="020B0604030504040204" pitchFamily="34" charset="0"/>
                <a:cs typeface="Times New Roman" panose="02020603050405020304" pitchFamily="18" charset="0"/>
              </a:rPr>
              <a:t> bao </a:t>
            </a:r>
            <a:r>
              <a:rPr lang="en-US" sz="3200" dirty="0" err="1">
                <a:latin typeface="Times New Roman" panose="02020603050405020304" pitchFamily="18" charset="0"/>
                <a:ea typeface="Tahoma" panose="020B0604030504040204" pitchFamily="34" charset="0"/>
                <a:cs typeface="Times New Roman" panose="02020603050405020304" pitchFamily="18" charset="0"/>
              </a:rPr>
              <a:t>gồm</a:t>
            </a:r>
            <a:r>
              <a:rPr lang="en-US" sz="3200" dirty="0">
                <a:latin typeface="Times New Roman" panose="02020603050405020304" pitchFamily="18" charset="0"/>
                <a:ea typeface="Tahoma" panose="020B0604030504040204" pitchFamily="34" charset="0"/>
                <a:cs typeface="Times New Roman" panose="02020603050405020304" pitchFamily="18" charset="0"/>
              </a:rPr>
              <a:t> m </a:t>
            </a:r>
            <a:r>
              <a:rPr lang="en-US" sz="3200" dirty="0" err="1">
                <a:latin typeface="Times New Roman" panose="02020603050405020304" pitchFamily="18" charset="0"/>
                <a:ea typeface="Tahoma" panose="020B0604030504040204" pitchFamily="34" charset="0"/>
                <a:cs typeface="Times New Roman" panose="02020603050405020304" pitchFamily="18" charset="0"/>
              </a:rPr>
              <a:t>hàng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và</a:t>
            </a:r>
            <a:r>
              <a:rPr lang="en-US" sz="3200" dirty="0">
                <a:latin typeface="Times New Roman" panose="02020603050405020304" pitchFamily="18" charset="0"/>
                <a:ea typeface="Tahoma" panose="020B0604030504040204" pitchFamily="34" charset="0"/>
                <a:cs typeface="Times New Roman" panose="02020603050405020304" pitchFamily="18" charset="0"/>
              </a:rPr>
              <a:t> n </a:t>
            </a:r>
            <a:r>
              <a:rPr lang="en-US" sz="3200" dirty="0" err="1">
                <a:latin typeface="Times New Roman" panose="02020603050405020304" pitchFamily="18" charset="0"/>
                <a:ea typeface="Tahoma" panose="020B0604030504040204" pitchFamily="34" charset="0"/>
                <a:cs typeface="Times New Roman" panose="02020603050405020304" pitchFamily="18" charset="0"/>
              </a:rPr>
              <a:t>cột</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sẽ</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dirty="0">
                <a:latin typeface="Times New Roman" panose="02020603050405020304" pitchFamily="18" charset="0"/>
                <a:ea typeface="Tahoma" panose="020B0604030504040204" pitchFamily="34" charset="0"/>
                <a:cs typeface="Times New Roman" panose="02020603050405020304" pitchFamily="18" charset="0"/>
              </a:rPr>
              <a:t> bao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nhiêu</a:t>
            </a:r>
            <a:r>
              <a:rPr lang="en-US" sz="3200" dirty="0">
                <a:latin typeface="Times New Roman" panose="02020603050405020304" pitchFamily="18" charset="0"/>
                <a:ea typeface="Tahoma" panose="020B0604030504040204" pitchFamily="34" charset="0"/>
                <a:cs typeface="Times New Roman" panose="02020603050405020304" pitchFamily="18" charset="0"/>
              </a:rPr>
              <a:t> ô </a:t>
            </a:r>
            <a:r>
              <a:rPr lang="en-US" sz="3200" dirty="0" err="1">
                <a:latin typeface="Times New Roman" panose="02020603050405020304" pitchFamily="18" charset="0"/>
                <a:ea typeface="Tahoma" panose="020B0604030504040204" pitchFamily="34" charset="0"/>
                <a:cs typeface="Times New Roman" panose="02020603050405020304" pitchFamily="18" charset="0"/>
              </a:rPr>
              <a:t>dữ</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liệu</a:t>
            </a:r>
            <a:r>
              <a:rPr lang="vi-VN" sz="3200" dirty="0">
                <a:latin typeface="Times New Roman" panose="02020603050405020304" pitchFamily="18" charset="0"/>
                <a:ea typeface="Tahoma" panose="020B0604030504040204" pitchFamily="34" charset="0"/>
                <a:cs typeface="Times New Roman" panose="02020603050405020304" pitchFamily="18" charset="0"/>
              </a:rPr>
              <a:t>? </a:t>
            </a:r>
            <a:endParaRPr lang="vi-VN"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7">
            <a:hlinkClick r:id="rId3" action="ppaction://hlinksldjump"/>
            <a:extLst>
              <a:ext uri="{FF2B5EF4-FFF2-40B4-BE49-F238E27FC236}">
                <a16:creationId xmlns:a16="http://schemas.microsoft.com/office/drawing/2014/main" id="{C89BFC04-3B1B-4E47-96BC-224EC6483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29" name="Rectangle: Rounded Corners 28">
            <a:extLst>
              <a:ext uri="{FF2B5EF4-FFF2-40B4-BE49-F238E27FC236}">
                <a16:creationId xmlns:a16="http://schemas.microsoft.com/office/drawing/2014/main" id="{69CCB9F3-D5D1-4C9A-B0A0-66109B065386}"/>
              </a:ext>
            </a:extLst>
          </p:cNvPr>
          <p:cNvSpPr/>
          <p:nvPr/>
        </p:nvSpPr>
        <p:spPr>
          <a:xfrm>
            <a:off x="1874189" y="3755608"/>
            <a:ext cx="3095742"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nvGrpSpPr>
          <p:cNvPr id="30" name="Group 22">
            <a:extLst>
              <a:ext uri="{FF2B5EF4-FFF2-40B4-BE49-F238E27FC236}">
                <a16:creationId xmlns:a16="http://schemas.microsoft.com/office/drawing/2014/main" id="{2409C30B-A26E-4C2D-9A3E-B919FACDB41A}"/>
              </a:ext>
            </a:extLst>
          </p:cNvPr>
          <p:cNvGrpSpPr>
            <a:grpSpLocks/>
          </p:cNvGrpSpPr>
          <p:nvPr/>
        </p:nvGrpSpPr>
        <p:grpSpPr bwMode="auto">
          <a:xfrm>
            <a:off x="2264545" y="1803601"/>
            <a:ext cx="1906577" cy="765166"/>
            <a:chOff x="973131" y="2567116"/>
            <a:chExt cx="1732723" cy="449174"/>
          </a:xfrm>
        </p:grpSpPr>
        <p:cxnSp>
          <p:nvCxnSpPr>
            <p:cNvPr id="31" name="Straight Connector 30">
              <a:extLst>
                <a:ext uri="{FF2B5EF4-FFF2-40B4-BE49-F238E27FC236}">
                  <a16:creationId xmlns:a16="http://schemas.microsoft.com/office/drawing/2014/main" id="{3D67AF47-D1A8-4441-9076-1067D9E19A5C}"/>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7B38CBE7-094E-4AE3-8A9D-001DDC8417E5}"/>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33" name="Text Box 11">
              <a:extLst>
                <a:ext uri="{FF2B5EF4-FFF2-40B4-BE49-F238E27FC236}">
                  <a16:creationId xmlns:a16="http://schemas.microsoft.com/office/drawing/2014/main" id="{2EE7093E-B250-4DCC-AE06-82AE3780E94B}"/>
                </a:ext>
              </a:extLst>
            </p:cNvPr>
            <p:cNvSpPr txBox="1">
              <a:spLocks noChangeArrowheads="1"/>
            </p:cNvSpPr>
            <p:nvPr/>
          </p:nvSpPr>
          <p:spPr bwMode="auto">
            <a:xfrm>
              <a:off x="1563407" y="2590512"/>
              <a:ext cx="1142447"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m + n</a:t>
              </a:r>
            </a:p>
          </p:txBody>
        </p:sp>
      </p:grpSp>
      <p:grpSp>
        <p:nvGrpSpPr>
          <p:cNvPr id="34" name="Group 25">
            <a:extLst>
              <a:ext uri="{FF2B5EF4-FFF2-40B4-BE49-F238E27FC236}">
                <a16:creationId xmlns:a16="http://schemas.microsoft.com/office/drawing/2014/main" id="{DF8AB201-9F37-4FF4-AFB1-62C6192D83B8}"/>
              </a:ext>
            </a:extLst>
          </p:cNvPr>
          <p:cNvGrpSpPr>
            <a:grpSpLocks/>
          </p:cNvGrpSpPr>
          <p:nvPr/>
        </p:nvGrpSpPr>
        <p:grpSpPr bwMode="auto">
          <a:xfrm>
            <a:off x="2264545" y="2822321"/>
            <a:ext cx="2416332" cy="770555"/>
            <a:chOff x="973131" y="3226444"/>
            <a:chExt cx="2195995" cy="454782"/>
          </a:xfrm>
        </p:grpSpPr>
        <p:cxnSp>
          <p:nvCxnSpPr>
            <p:cNvPr id="35" name="Straight Connector 34">
              <a:extLst>
                <a:ext uri="{FF2B5EF4-FFF2-40B4-BE49-F238E27FC236}">
                  <a16:creationId xmlns:a16="http://schemas.microsoft.com/office/drawing/2014/main" id="{45B37358-3D9F-4001-B2D7-A4B23593B277}"/>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B7EE9CCD-0494-4556-847C-CCB132E0B4FE}"/>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37" name="Text Box 14">
              <a:extLst>
                <a:ext uri="{FF2B5EF4-FFF2-40B4-BE49-F238E27FC236}">
                  <a16:creationId xmlns:a16="http://schemas.microsoft.com/office/drawing/2014/main" id="{8E55C051-7EE0-4D7A-A874-AF0DFB4A9376}"/>
                </a:ext>
              </a:extLst>
            </p:cNvPr>
            <p:cNvSpPr txBox="1">
              <a:spLocks noChangeArrowheads="1"/>
            </p:cNvSpPr>
            <p:nvPr/>
          </p:nvSpPr>
          <p:spPr bwMode="auto">
            <a:xfrm>
              <a:off x="1563407" y="3247224"/>
              <a:ext cx="1605719"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2(m + n)</a:t>
              </a:r>
            </a:p>
          </p:txBody>
        </p:sp>
      </p:grpSp>
      <p:grpSp>
        <p:nvGrpSpPr>
          <p:cNvPr id="38" name="Group 37">
            <a:extLst>
              <a:ext uri="{FF2B5EF4-FFF2-40B4-BE49-F238E27FC236}">
                <a16:creationId xmlns:a16="http://schemas.microsoft.com/office/drawing/2014/main" id="{FBA7868B-F027-4873-9196-85BEEAFFF6D9}"/>
              </a:ext>
            </a:extLst>
          </p:cNvPr>
          <p:cNvGrpSpPr>
            <a:grpSpLocks/>
          </p:cNvGrpSpPr>
          <p:nvPr/>
        </p:nvGrpSpPr>
        <p:grpSpPr bwMode="auto">
          <a:xfrm>
            <a:off x="2264544" y="3787967"/>
            <a:ext cx="1876118" cy="762471"/>
            <a:chOff x="973138" y="3927475"/>
            <a:chExt cx="1705191" cy="449263"/>
          </a:xfrm>
        </p:grpSpPr>
        <p:cxnSp>
          <p:nvCxnSpPr>
            <p:cNvPr id="39" name="Straight Connector 38">
              <a:extLst>
                <a:ext uri="{FF2B5EF4-FFF2-40B4-BE49-F238E27FC236}">
                  <a16:creationId xmlns:a16="http://schemas.microsoft.com/office/drawing/2014/main" id="{0F1272E8-88F6-4C74-8539-F40042A97288}"/>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3376C5E-0173-4EE4-A16A-73D8434F8AD2}"/>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41" name="Text Box 17">
              <a:extLst>
                <a:ext uri="{FF2B5EF4-FFF2-40B4-BE49-F238E27FC236}">
                  <a16:creationId xmlns:a16="http://schemas.microsoft.com/office/drawing/2014/main" id="{B9AC24CC-1B47-4567-85C7-E04BE23EF769}"/>
                </a:ext>
              </a:extLst>
            </p:cNvPr>
            <p:cNvSpPr txBox="1">
              <a:spLocks noChangeArrowheads="1"/>
            </p:cNvSpPr>
            <p:nvPr/>
          </p:nvSpPr>
          <p:spPr bwMode="auto">
            <a:xfrm>
              <a:off x="1563464" y="3929329"/>
              <a:ext cx="1114865"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m </a:t>
              </a:r>
              <a:r>
                <a:rPr lang="en-US" altLang="en-US" sz="3400" dirty="0">
                  <a:solidFill>
                    <a:schemeClr val="accent1">
                      <a:lumMod val="50000"/>
                    </a:schemeClr>
                  </a:solidFill>
                  <a:latin typeface="Times New Roman" panose="02020603050405020304" pitchFamily="18" charset="0"/>
                  <a:cs typeface="Times New Roman" panose="02020603050405020304" pitchFamily="18" charset="0"/>
                </a:rPr>
                <a:t>x</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n</a:t>
              </a:r>
            </a:p>
          </p:txBody>
        </p:sp>
      </p:grpSp>
      <p:grpSp>
        <p:nvGrpSpPr>
          <p:cNvPr id="42" name="Group 29">
            <a:extLst>
              <a:ext uri="{FF2B5EF4-FFF2-40B4-BE49-F238E27FC236}">
                <a16:creationId xmlns:a16="http://schemas.microsoft.com/office/drawing/2014/main" id="{3C964372-8CCF-4817-B1CD-8B0DE8DF5DE6}"/>
              </a:ext>
            </a:extLst>
          </p:cNvPr>
          <p:cNvGrpSpPr>
            <a:grpSpLocks/>
          </p:cNvGrpSpPr>
          <p:nvPr/>
        </p:nvGrpSpPr>
        <p:grpSpPr bwMode="auto">
          <a:xfrm>
            <a:off x="2262798" y="4835358"/>
            <a:ext cx="2387622" cy="762473"/>
            <a:chOff x="971543" y="4599682"/>
            <a:chExt cx="2169904" cy="449628"/>
          </a:xfrm>
        </p:grpSpPr>
        <p:cxnSp>
          <p:nvCxnSpPr>
            <p:cNvPr id="43" name="Straight Connector 42">
              <a:extLst>
                <a:ext uri="{FF2B5EF4-FFF2-40B4-BE49-F238E27FC236}">
                  <a16:creationId xmlns:a16="http://schemas.microsoft.com/office/drawing/2014/main" id="{1C1155DE-255A-480E-95E4-33A058BD34A5}"/>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BF1218CA-81F6-49AC-A9F4-C32C3D67E15C}"/>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45" name="Text Box 20">
              <a:extLst>
                <a:ext uri="{FF2B5EF4-FFF2-40B4-BE49-F238E27FC236}">
                  <a16:creationId xmlns:a16="http://schemas.microsoft.com/office/drawing/2014/main" id="{C5DBF0AE-021F-47F9-BAB6-C541B8334036}"/>
                </a:ext>
              </a:extLst>
            </p:cNvPr>
            <p:cNvSpPr txBox="1">
              <a:spLocks noChangeArrowheads="1"/>
            </p:cNvSpPr>
            <p:nvPr/>
          </p:nvSpPr>
          <p:spPr bwMode="auto">
            <a:xfrm>
              <a:off x="1563407" y="4617147"/>
              <a:ext cx="1578040"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2(m </a:t>
              </a:r>
              <a:r>
                <a:rPr lang="en-US" altLang="en-US" sz="3400" dirty="0">
                  <a:solidFill>
                    <a:schemeClr val="accent1">
                      <a:lumMod val="50000"/>
                    </a:schemeClr>
                  </a:solidFill>
                  <a:latin typeface="Times New Roman" panose="02020603050405020304" pitchFamily="18" charset="0"/>
                  <a:cs typeface="Times New Roman" panose="02020603050405020304" pitchFamily="18" charset="0"/>
                </a:rPr>
                <a:t>x</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n)</a:t>
              </a:r>
            </a:p>
          </p:txBody>
        </p:sp>
      </p:grpSp>
      <p:sp>
        <p:nvSpPr>
          <p:cNvPr id="46" name="Cloud 45">
            <a:extLst>
              <a:ext uri="{FF2B5EF4-FFF2-40B4-BE49-F238E27FC236}">
                <a16:creationId xmlns:a16="http://schemas.microsoft.com/office/drawing/2014/main" id="{BD38DF4C-5CF7-4AF6-B3BE-55DC24B4C7D3}"/>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97FC81B-BFB0-48D9-90D9-62F91D542171}"/>
              </a:ext>
            </a:extLst>
          </p:cNvPr>
          <p:cNvPicPr>
            <a:picLocks noChangeAspect="1"/>
          </p:cNvPicPr>
          <p:nvPr/>
        </p:nvPicPr>
        <p:blipFill>
          <a:blip r:embed="rId5"/>
          <a:stretch>
            <a:fillRect/>
          </a:stretch>
        </p:blipFill>
        <p:spPr>
          <a:xfrm>
            <a:off x="6348233" y="1857993"/>
            <a:ext cx="3345293" cy="1556669"/>
          </a:xfrm>
          <a:prstGeom prst="rect">
            <a:avLst/>
          </a:prstGeom>
        </p:spPr>
      </p:pic>
      <p:pic>
        <p:nvPicPr>
          <p:cNvPr id="5" name="Picture 4">
            <a:extLst>
              <a:ext uri="{FF2B5EF4-FFF2-40B4-BE49-F238E27FC236}">
                <a16:creationId xmlns:a16="http://schemas.microsoft.com/office/drawing/2014/main" id="{8D7CDE72-F165-41CB-BDB1-EA3F9EB99CF1}"/>
              </a:ext>
            </a:extLst>
          </p:cNvPr>
          <p:cNvPicPr>
            <a:picLocks noChangeAspect="1"/>
          </p:cNvPicPr>
          <p:nvPr/>
        </p:nvPicPr>
        <p:blipFill>
          <a:blip r:embed="rId6"/>
          <a:stretch>
            <a:fillRect/>
          </a:stretch>
        </p:blipFill>
        <p:spPr>
          <a:xfrm>
            <a:off x="6319837" y="3698817"/>
            <a:ext cx="3334226" cy="2155049"/>
          </a:xfrm>
          <a:prstGeom prst="rect">
            <a:avLst/>
          </a:prstGeom>
        </p:spPr>
      </p:pic>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3"/>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21" presetClass="emph" presetSubtype="0" fill="hold" grpId="1" nodeType="with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cTn>
                              </p:par>
                            </p:childTnLst>
                          </p:cTn>
                        </p:par>
                      </p:childTnLst>
                    </p:cTn>
                  </p:par>
                </p:childTnLst>
              </p:cTn>
              <p:nextCondLst>
                <p:cond evt="onClick" delay="0">
                  <p:tgtEl>
                    <p:spTgt spid="46"/>
                  </p:tgtEl>
                </p:cond>
              </p:nextCondLst>
            </p:seq>
          </p:childTnLst>
        </p:cTn>
      </p:par>
    </p:tnLst>
    <p:bldLst>
      <p:bldP spid="27" grpId="0" animBg="1"/>
      <p:bldP spid="29" grpId="0" animBg="1"/>
      <p:bldP spid="2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9E4E52F-D200-4AAF-8C05-048E7DBD8E04}"/>
              </a:ext>
            </a:extLst>
          </p:cNvPr>
          <p:cNvSpPr/>
          <p:nvPr/>
        </p:nvSpPr>
        <p:spPr>
          <a:xfrm>
            <a:off x="994303" y="156321"/>
            <a:ext cx="10203393" cy="111367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200" dirty="0">
                <a:latin typeface="Times New Roman" panose="02020603050405020304" pitchFamily="18" charset="0"/>
                <a:ea typeface="Tahoma" panose="020B0604030504040204" pitchFamily="34" charset="0"/>
                <a:cs typeface="Times New Roman" panose="02020603050405020304" pitchFamily="18" charset="0"/>
              </a:rPr>
              <a:t> 4. </a:t>
            </a:r>
            <a:r>
              <a:rPr lang="en-US" sz="3200" dirty="0" err="1">
                <a:latin typeface="Times New Roman" panose="02020603050405020304" pitchFamily="18" charset="0"/>
                <a:ea typeface="Tahoma" panose="020B0604030504040204" pitchFamily="34" charset="0"/>
                <a:cs typeface="Times New Roman" panose="02020603050405020304" pitchFamily="18" charset="0"/>
              </a:rPr>
              <a:t>Vùng</a:t>
            </a:r>
            <a:r>
              <a:rPr lang="en-US" sz="3200" dirty="0">
                <a:latin typeface="Times New Roman" panose="02020603050405020304" pitchFamily="18" charset="0"/>
                <a:ea typeface="Tahoma" panose="020B0604030504040204" pitchFamily="34" charset="0"/>
                <a:cs typeface="Times New Roman" panose="02020603050405020304" pitchFamily="18" charset="0"/>
              </a:rPr>
              <a:t> A5:B10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dirty="0">
                <a:latin typeface="Times New Roman" panose="02020603050405020304" pitchFamily="18" charset="0"/>
                <a:ea typeface="Tahoma" panose="020B0604030504040204" pitchFamily="34" charset="0"/>
                <a:cs typeface="Times New Roman" panose="02020603050405020304" pitchFamily="18" charset="0"/>
              </a:rPr>
              <a:t> bao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nhiêu</a:t>
            </a:r>
            <a:r>
              <a:rPr lang="en-US" sz="3200" dirty="0">
                <a:latin typeface="Times New Roman" panose="02020603050405020304" pitchFamily="18" charset="0"/>
                <a:ea typeface="Tahoma" panose="020B0604030504040204" pitchFamily="34" charset="0"/>
                <a:cs typeface="Times New Roman" panose="02020603050405020304" pitchFamily="18" charset="0"/>
              </a:rPr>
              <a:t> ô?</a:t>
            </a:r>
            <a:endParaRPr lang="vi-VN"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7">
            <a:hlinkClick r:id="rId3" action="ppaction://hlinksldjump"/>
            <a:extLst>
              <a:ext uri="{FF2B5EF4-FFF2-40B4-BE49-F238E27FC236}">
                <a16:creationId xmlns:a16="http://schemas.microsoft.com/office/drawing/2014/main" id="{C149D379-9387-473E-9DCC-6B14BC0EB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29" name="Rectangle: Rounded Corners 28">
            <a:extLst>
              <a:ext uri="{FF2B5EF4-FFF2-40B4-BE49-F238E27FC236}">
                <a16:creationId xmlns:a16="http://schemas.microsoft.com/office/drawing/2014/main" id="{D0F039C3-BAAF-4E51-B1AA-F9747FABB9AB}"/>
              </a:ext>
            </a:extLst>
          </p:cNvPr>
          <p:cNvSpPr/>
          <p:nvPr/>
        </p:nvSpPr>
        <p:spPr>
          <a:xfrm>
            <a:off x="2206804" y="3579824"/>
            <a:ext cx="2432929"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30" name="Group 22">
            <a:extLst>
              <a:ext uri="{FF2B5EF4-FFF2-40B4-BE49-F238E27FC236}">
                <a16:creationId xmlns:a16="http://schemas.microsoft.com/office/drawing/2014/main" id="{C2571F6A-437E-44E1-8F75-1218ECFC9763}"/>
              </a:ext>
            </a:extLst>
          </p:cNvPr>
          <p:cNvGrpSpPr>
            <a:grpSpLocks/>
          </p:cNvGrpSpPr>
          <p:nvPr/>
        </p:nvGrpSpPr>
        <p:grpSpPr bwMode="auto">
          <a:xfrm>
            <a:off x="2487094" y="1621284"/>
            <a:ext cx="1052175" cy="765166"/>
            <a:chOff x="973131" y="2567116"/>
            <a:chExt cx="956232" cy="449174"/>
          </a:xfrm>
        </p:grpSpPr>
        <p:cxnSp>
          <p:nvCxnSpPr>
            <p:cNvPr id="31" name="Straight Connector 30">
              <a:extLst>
                <a:ext uri="{FF2B5EF4-FFF2-40B4-BE49-F238E27FC236}">
                  <a16:creationId xmlns:a16="http://schemas.microsoft.com/office/drawing/2014/main" id="{1C9EB2B1-AD85-4611-9926-9C551FF64D1E}"/>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2E9B87E0-6585-4793-A2B1-277C02C03DEC}"/>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33" name="Text Box 11">
              <a:extLst>
                <a:ext uri="{FF2B5EF4-FFF2-40B4-BE49-F238E27FC236}">
                  <a16:creationId xmlns:a16="http://schemas.microsoft.com/office/drawing/2014/main" id="{17662D7E-A9EB-47BE-8CD4-D8BC96DE138F}"/>
                </a:ext>
              </a:extLst>
            </p:cNvPr>
            <p:cNvSpPr txBox="1">
              <a:spLocks noChangeArrowheads="1"/>
            </p:cNvSpPr>
            <p:nvPr/>
          </p:nvSpPr>
          <p:spPr bwMode="auto">
            <a:xfrm>
              <a:off x="1563407" y="2590512"/>
              <a:ext cx="365956"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1</a:t>
              </a:r>
            </a:p>
          </p:txBody>
        </p:sp>
      </p:grpSp>
      <p:grpSp>
        <p:nvGrpSpPr>
          <p:cNvPr id="34" name="Group 25">
            <a:extLst>
              <a:ext uri="{FF2B5EF4-FFF2-40B4-BE49-F238E27FC236}">
                <a16:creationId xmlns:a16="http://schemas.microsoft.com/office/drawing/2014/main" id="{C6601DD3-7C36-4528-A71F-8A8472CB5A14}"/>
              </a:ext>
            </a:extLst>
          </p:cNvPr>
          <p:cNvGrpSpPr>
            <a:grpSpLocks/>
          </p:cNvGrpSpPr>
          <p:nvPr/>
        </p:nvGrpSpPr>
        <p:grpSpPr bwMode="auto">
          <a:xfrm>
            <a:off x="2487094" y="2640004"/>
            <a:ext cx="1270184" cy="770555"/>
            <a:chOff x="973131" y="3226444"/>
            <a:chExt cx="1154362" cy="454782"/>
          </a:xfrm>
        </p:grpSpPr>
        <p:cxnSp>
          <p:nvCxnSpPr>
            <p:cNvPr id="35" name="Straight Connector 34">
              <a:extLst>
                <a:ext uri="{FF2B5EF4-FFF2-40B4-BE49-F238E27FC236}">
                  <a16:creationId xmlns:a16="http://schemas.microsoft.com/office/drawing/2014/main" id="{79267D3E-231A-4E3E-A09D-6BAD2E6396BD}"/>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845B5C19-1117-4E21-8759-2FD2D98D2EF9}"/>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37" name="Text Box 14">
              <a:extLst>
                <a:ext uri="{FF2B5EF4-FFF2-40B4-BE49-F238E27FC236}">
                  <a16:creationId xmlns:a16="http://schemas.microsoft.com/office/drawing/2014/main" id="{F17B385B-D3D8-44D0-9025-75B0663EDC74}"/>
                </a:ext>
              </a:extLst>
            </p:cNvPr>
            <p:cNvSpPr txBox="1">
              <a:spLocks noChangeArrowheads="1"/>
            </p:cNvSpPr>
            <p:nvPr/>
          </p:nvSpPr>
          <p:spPr bwMode="auto">
            <a:xfrm>
              <a:off x="1563407" y="3247224"/>
              <a:ext cx="564086"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10</a:t>
              </a:r>
            </a:p>
          </p:txBody>
        </p:sp>
      </p:grpSp>
      <p:grpSp>
        <p:nvGrpSpPr>
          <p:cNvPr id="38" name="Group 37">
            <a:extLst>
              <a:ext uri="{FF2B5EF4-FFF2-40B4-BE49-F238E27FC236}">
                <a16:creationId xmlns:a16="http://schemas.microsoft.com/office/drawing/2014/main" id="{FD169091-9001-4E5A-A14E-E6E62586B27B}"/>
              </a:ext>
            </a:extLst>
          </p:cNvPr>
          <p:cNvGrpSpPr>
            <a:grpSpLocks/>
          </p:cNvGrpSpPr>
          <p:nvPr/>
        </p:nvGrpSpPr>
        <p:grpSpPr bwMode="auto">
          <a:xfrm>
            <a:off x="2487094" y="3605650"/>
            <a:ext cx="1270183" cy="762471"/>
            <a:chOff x="973138" y="3927475"/>
            <a:chExt cx="1154460" cy="449263"/>
          </a:xfrm>
        </p:grpSpPr>
        <p:cxnSp>
          <p:nvCxnSpPr>
            <p:cNvPr id="39" name="Straight Connector 38">
              <a:extLst>
                <a:ext uri="{FF2B5EF4-FFF2-40B4-BE49-F238E27FC236}">
                  <a16:creationId xmlns:a16="http://schemas.microsoft.com/office/drawing/2014/main" id="{315FC9CD-CD68-4D10-A5F7-935CEAD9CD7C}"/>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F9A62825-3110-4E89-BB88-352C8DE3462D}"/>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41" name="Text Box 17">
              <a:extLst>
                <a:ext uri="{FF2B5EF4-FFF2-40B4-BE49-F238E27FC236}">
                  <a16:creationId xmlns:a16="http://schemas.microsoft.com/office/drawing/2014/main" id="{5115C986-AF75-4230-9F14-90FFAA6F846E}"/>
                </a:ext>
              </a:extLst>
            </p:cNvPr>
            <p:cNvSpPr txBox="1">
              <a:spLocks noChangeArrowheads="1"/>
            </p:cNvSpPr>
            <p:nvPr/>
          </p:nvSpPr>
          <p:spPr bwMode="auto">
            <a:xfrm>
              <a:off x="1563464" y="3929329"/>
              <a:ext cx="564134"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12</a:t>
              </a:r>
            </a:p>
          </p:txBody>
        </p:sp>
      </p:grpSp>
      <p:grpSp>
        <p:nvGrpSpPr>
          <p:cNvPr id="42" name="Group 29">
            <a:extLst>
              <a:ext uri="{FF2B5EF4-FFF2-40B4-BE49-F238E27FC236}">
                <a16:creationId xmlns:a16="http://schemas.microsoft.com/office/drawing/2014/main" id="{4C6A012A-7B3D-4F5F-BC36-FA505C3671A6}"/>
              </a:ext>
            </a:extLst>
          </p:cNvPr>
          <p:cNvGrpSpPr>
            <a:grpSpLocks/>
          </p:cNvGrpSpPr>
          <p:nvPr/>
        </p:nvGrpSpPr>
        <p:grpSpPr bwMode="auto">
          <a:xfrm>
            <a:off x="2485347" y="4653041"/>
            <a:ext cx="1053923" cy="762473"/>
            <a:chOff x="971543" y="4599682"/>
            <a:chExt cx="957820" cy="449628"/>
          </a:xfrm>
        </p:grpSpPr>
        <p:cxnSp>
          <p:nvCxnSpPr>
            <p:cNvPr id="43" name="Straight Connector 42">
              <a:extLst>
                <a:ext uri="{FF2B5EF4-FFF2-40B4-BE49-F238E27FC236}">
                  <a16:creationId xmlns:a16="http://schemas.microsoft.com/office/drawing/2014/main" id="{9025755D-9251-47A6-BB25-31C401AE97F1}"/>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609939B3-61C7-4605-B1AB-95A3E750E564}"/>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45" name="Text Box 20">
              <a:extLst>
                <a:ext uri="{FF2B5EF4-FFF2-40B4-BE49-F238E27FC236}">
                  <a16:creationId xmlns:a16="http://schemas.microsoft.com/office/drawing/2014/main" id="{E5577B4D-3002-4E78-BFBC-8EC7C7BC933F}"/>
                </a:ext>
              </a:extLst>
            </p:cNvPr>
            <p:cNvSpPr txBox="1">
              <a:spLocks noChangeArrowheads="1"/>
            </p:cNvSpPr>
            <p:nvPr/>
          </p:nvSpPr>
          <p:spPr bwMode="auto">
            <a:xfrm>
              <a:off x="1563407" y="4617147"/>
              <a:ext cx="365956"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6</a:t>
              </a:r>
            </a:p>
          </p:txBody>
        </p:sp>
      </p:grpSp>
      <p:sp>
        <p:nvSpPr>
          <p:cNvPr id="46" name="Cloud 45">
            <a:extLst>
              <a:ext uri="{FF2B5EF4-FFF2-40B4-BE49-F238E27FC236}">
                <a16:creationId xmlns:a16="http://schemas.microsoft.com/office/drawing/2014/main" id="{64B5E6FB-1E7B-4C32-93E9-25CA52FE099B}"/>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47F7434A-4CDC-4B63-878A-13675C284436}"/>
              </a:ext>
            </a:extLst>
          </p:cNvPr>
          <p:cNvPicPr>
            <a:picLocks noChangeAspect="1"/>
          </p:cNvPicPr>
          <p:nvPr/>
        </p:nvPicPr>
        <p:blipFill>
          <a:blip r:embed="rId5"/>
          <a:stretch>
            <a:fillRect/>
          </a:stretch>
        </p:blipFill>
        <p:spPr>
          <a:xfrm>
            <a:off x="5484184" y="1467832"/>
            <a:ext cx="5018855" cy="4223984"/>
          </a:xfrm>
          <a:prstGeom prst="rect">
            <a:avLst/>
          </a:prstGeom>
        </p:spPr>
      </p:pic>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3"/>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29"/>
                                        </p:tgtEl>
                                        <p:attrNameLst>
                                          <p:attrName>style.color</p:attrName>
                                        </p:attrNameLst>
                                      </p:cBhvr>
                                      <p:by>
                                        <p:hsl h="7200000" s="0" l="0"/>
                                      </p:by>
                                    </p:animClr>
                                    <p:animClr clrSpc="hsl" dir="cw">
                                      <p:cBhvr>
                                        <p:cTn id="34" dur="500" fill="hold"/>
                                        <p:tgtEl>
                                          <p:spTgt spid="29"/>
                                        </p:tgtEl>
                                        <p:attrNameLst>
                                          <p:attrName>fillcolor</p:attrName>
                                        </p:attrNameLst>
                                      </p:cBhvr>
                                      <p:by>
                                        <p:hsl h="7200000" s="0" l="0"/>
                                      </p:by>
                                    </p:animClr>
                                    <p:animClr clrSpc="hsl" dir="cw">
                                      <p:cBhvr>
                                        <p:cTn id="35" dur="500" fill="hold"/>
                                        <p:tgtEl>
                                          <p:spTgt spid="29"/>
                                        </p:tgtEl>
                                        <p:attrNameLst>
                                          <p:attrName>stroke.color</p:attrName>
                                        </p:attrNameLst>
                                      </p:cBhvr>
                                      <p:by>
                                        <p:hsl h="7200000" s="0" l="0"/>
                                      </p:by>
                                    </p:animClr>
                                    <p:set>
                                      <p:cBhvr>
                                        <p:cTn id="36" dur="500" fill="hold"/>
                                        <p:tgtEl>
                                          <p:spTgt spid="29"/>
                                        </p:tgtEl>
                                        <p:attrNameLst>
                                          <p:attrName>fill.type</p:attrName>
                                        </p:attrNameLst>
                                      </p:cBhvr>
                                      <p:to>
                                        <p:strVal val="solid"/>
                                      </p:to>
                                    </p:set>
                                  </p:childTnLst>
                                </p:cTn>
                              </p:par>
                            </p:childTnLst>
                          </p:cTn>
                        </p:par>
                      </p:childTnLst>
                    </p:cTn>
                  </p:par>
                </p:childTnLst>
              </p:cTn>
              <p:nextCondLst>
                <p:cond evt="onClick" delay="0">
                  <p:tgtEl>
                    <p:spTgt spid="46"/>
                  </p:tgtEl>
                </p:cond>
              </p:nextCondLst>
            </p:seq>
          </p:childTnLst>
        </p:cTn>
      </p:par>
    </p:tnLst>
    <p:bldLst>
      <p:bldP spid="27" grpId="0" animBg="1"/>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E045A-1A51-40EA-B17E-5AB110EC7F59}"/>
              </a:ext>
            </a:extLst>
          </p:cNvPr>
          <p:cNvSpPr txBox="1"/>
          <p:nvPr/>
        </p:nvSpPr>
        <p:spPr>
          <a:xfrm>
            <a:off x="1367683" y="534947"/>
            <a:ext cx="3249608" cy="707886"/>
          </a:xfrm>
          <a:prstGeom prst="rect">
            <a:avLst/>
          </a:prstGeom>
          <a:noFill/>
        </p:spPr>
        <p:txBody>
          <a:bodyPr wrap="none" rtlCol="0">
            <a:spAutoFit/>
          </a:bodyPr>
          <a:lstStyle/>
          <a:p>
            <a:r>
              <a:rPr lang="en-US" sz="4000" b="1" dirty="0">
                <a:solidFill>
                  <a:srgbClr val="F18105"/>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E878B34E-0251-4A80-A456-8554179E3FCF}"/>
              </a:ext>
            </a:extLst>
          </p:cNvPr>
          <p:cNvPicPr>
            <a:picLocks noChangeAspect="1"/>
          </p:cNvPicPr>
          <p:nvPr/>
        </p:nvPicPr>
        <p:blipFill>
          <a:blip r:embed="rId2"/>
          <a:stretch>
            <a:fillRect/>
          </a:stretch>
        </p:blipFill>
        <p:spPr>
          <a:xfrm>
            <a:off x="479035" y="437353"/>
            <a:ext cx="888648" cy="903074"/>
          </a:xfrm>
          <a:prstGeom prst="rect">
            <a:avLst/>
          </a:prstGeom>
        </p:spPr>
      </p:pic>
      <p:sp>
        <p:nvSpPr>
          <p:cNvPr id="4" name="TextBox 3">
            <a:extLst>
              <a:ext uri="{FF2B5EF4-FFF2-40B4-BE49-F238E27FC236}">
                <a16:creationId xmlns:a16="http://schemas.microsoft.com/office/drawing/2014/main" id="{507DBC95-87F9-4A0D-9F89-49D6A24C6E28}"/>
              </a:ext>
            </a:extLst>
          </p:cNvPr>
          <p:cNvSpPr txBox="1"/>
          <p:nvPr/>
        </p:nvSpPr>
        <p:spPr>
          <a:xfrm>
            <a:off x="1692291" y="1309254"/>
            <a:ext cx="3967753"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9D07511-EC76-444F-BB5C-24835FF1BC43}"/>
              </a:ext>
            </a:extLst>
          </p:cNvPr>
          <p:cNvPicPr>
            <a:picLocks noChangeAspect="1"/>
          </p:cNvPicPr>
          <p:nvPr/>
        </p:nvPicPr>
        <p:blipFill>
          <a:blip r:embed="rId3"/>
          <a:stretch>
            <a:fillRect/>
          </a:stretch>
        </p:blipFill>
        <p:spPr>
          <a:xfrm>
            <a:off x="1253066" y="2175933"/>
            <a:ext cx="10079018" cy="3235158"/>
          </a:xfrm>
          <a:prstGeom prst="rect">
            <a:avLst/>
          </a:prstGeom>
        </p:spPr>
      </p:pic>
    </p:spTree>
    <p:extLst>
      <p:ext uri="{BB962C8B-B14F-4D97-AF65-F5344CB8AC3E}">
        <p14:creationId xmlns:p14="http://schemas.microsoft.com/office/powerpoint/2010/main" val="12923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729" y="322937"/>
            <a:ext cx="9763650" cy="6826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200" dirty="0">
                <a:latin typeface="Times New Roman" panose="02020603050405020304" pitchFamily="18" charset="0"/>
                <a:ea typeface="Tahoma" panose="020B0604030504040204" pitchFamily="34" charset="0"/>
                <a:cs typeface="Times New Roman" panose="02020603050405020304" pitchFamily="18" charset="0"/>
              </a:rPr>
              <a:t> 5.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chọn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vùng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3200" dirty="0">
                <a:latin typeface="Times New Roman" panose="02020603050405020304" pitchFamily="18" charset="0"/>
                <a:ea typeface="Tahoma" panose="020B0604030504040204" pitchFamily="34" charset="0"/>
                <a:cs typeface="Times New Roman" panose="02020603050405020304" pitchFamily="18" charset="0"/>
              </a:rPr>
              <a:t> tam </a:t>
            </a:r>
            <a:r>
              <a:rPr lang="en-US" sz="3200" dirty="0" err="1">
                <a:latin typeface="Times New Roman" panose="02020603050405020304" pitchFamily="18" charset="0"/>
                <a:ea typeface="Tahoma" panose="020B0604030504040204" pitchFamily="34" charset="0"/>
                <a:cs typeface="Times New Roman" panose="02020603050405020304" pitchFamily="18" charset="0"/>
              </a:rPr>
              <a:t>giác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endParaRPr lang="vi-VN"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5979" y="5934192"/>
            <a:ext cx="837142" cy="837142"/>
          </a:xfrm>
          <a:prstGeom prst="rect">
            <a:avLst/>
          </a:prstGeom>
        </p:spPr>
      </p:pic>
      <p:sp>
        <p:nvSpPr>
          <p:cNvPr id="50" name="Rectangle: Rounded Corners 49">
            <a:extLst>
              <a:ext uri="{FF2B5EF4-FFF2-40B4-BE49-F238E27FC236}">
                <a16:creationId xmlns:a16="http://schemas.microsoft.com/office/drawing/2014/main" id="{ACA0845B-70A2-4EAC-9A9E-F1E7A893557A}"/>
              </a:ext>
            </a:extLst>
          </p:cNvPr>
          <p:cNvSpPr/>
          <p:nvPr/>
        </p:nvSpPr>
        <p:spPr>
          <a:xfrm>
            <a:off x="6186241" y="1596806"/>
            <a:ext cx="4414025"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500" b="1"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1" name="Cloud 50">
            <a:extLst>
              <a:ext uri="{FF2B5EF4-FFF2-40B4-BE49-F238E27FC236}">
                <a16:creationId xmlns:a16="http://schemas.microsoft.com/office/drawing/2014/main" id="{55842160-3A9D-4710-A81C-4188DDDBC599}"/>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grpSp>
        <p:nvGrpSpPr>
          <p:cNvPr id="52" name="Group 22">
            <a:extLst>
              <a:ext uri="{FF2B5EF4-FFF2-40B4-BE49-F238E27FC236}">
                <a16:creationId xmlns:a16="http://schemas.microsoft.com/office/drawing/2014/main" id="{ED79A12B-A2ED-4BEA-A85B-2F02514A6AC9}"/>
              </a:ext>
            </a:extLst>
          </p:cNvPr>
          <p:cNvGrpSpPr>
            <a:grpSpLocks/>
          </p:cNvGrpSpPr>
          <p:nvPr/>
        </p:nvGrpSpPr>
        <p:grpSpPr bwMode="auto">
          <a:xfrm>
            <a:off x="2487094" y="1621284"/>
            <a:ext cx="2057259" cy="765166"/>
            <a:chOff x="973131" y="2567116"/>
            <a:chExt cx="1869667" cy="449174"/>
          </a:xfrm>
        </p:grpSpPr>
        <p:cxnSp>
          <p:nvCxnSpPr>
            <p:cNvPr id="53" name="Straight Connector 52">
              <a:extLst>
                <a:ext uri="{FF2B5EF4-FFF2-40B4-BE49-F238E27FC236}">
                  <a16:creationId xmlns:a16="http://schemas.microsoft.com/office/drawing/2014/main" id="{62240B4F-E4B7-41C3-9129-FC4E6C09EA61}"/>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9A18DC13-2FBB-403B-857F-0630031AECDE}"/>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55" name="Text Box 11">
              <a:extLst>
                <a:ext uri="{FF2B5EF4-FFF2-40B4-BE49-F238E27FC236}">
                  <a16:creationId xmlns:a16="http://schemas.microsoft.com/office/drawing/2014/main" id="{50981F66-03D8-4011-92AC-06DF4D8FCAF0}"/>
                </a:ext>
              </a:extLst>
            </p:cNvPr>
            <p:cNvSpPr txBox="1">
              <a:spLocks noChangeArrowheads="1"/>
            </p:cNvSpPr>
            <p:nvPr/>
          </p:nvSpPr>
          <p:spPr bwMode="auto">
            <a:xfrm>
              <a:off x="1563407" y="2590512"/>
              <a:ext cx="1279391"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thể</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56" name="Group 25">
            <a:extLst>
              <a:ext uri="{FF2B5EF4-FFF2-40B4-BE49-F238E27FC236}">
                <a16:creationId xmlns:a16="http://schemas.microsoft.com/office/drawing/2014/main" id="{9EE8ED57-D3E5-43C4-8F0D-235A4F35C86F}"/>
              </a:ext>
            </a:extLst>
          </p:cNvPr>
          <p:cNvGrpSpPr>
            <a:grpSpLocks/>
          </p:cNvGrpSpPr>
          <p:nvPr/>
        </p:nvGrpSpPr>
        <p:grpSpPr bwMode="auto">
          <a:xfrm>
            <a:off x="6974427" y="1621284"/>
            <a:ext cx="2785023" cy="770555"/>
            <a:chOff x="973131" y="3226444"/>
            <a:chExt cx="2531068" cy="454782"/>
          </a:xfrm>
        </p:grpSpPr>
        <p:cxnSp>
          <p:nvCxnSpPr>
            <p:cNvPr id="57" name="Straight Connector 56">
              <a:extLst>
                <a:ext uri="{FF2B5EF4-FFF2-40B4-BE49-F238E27FC236}">
                  <a16:creationId xmlns:a16="http://schemas.microsoft.com/office/drawing/2014/main" id="{F11F3483-B8C8-4E3A-B193-C68F0C73A505}"/>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FB2B2718-50C0-4D16-878A-44CEFA8C8FF0}"/>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59" name="Text Box 14">
              <a:extLst>
                <a:ext uri="{FF2B5EF4-FFF2-40B4-BE49-F238E27FC236}">
                  <a16:creationId xmlns:a16="http://schemas.microsoft.com/office/drawing/2014/main" id="{44EA7094-ECED-4C18-A0C9-AD77F333C17A}"/>
                </a:ext>
              </a:extLst>
            </p:cNvPr>
            <p:cNvSpPr txBox="1">
              <a:spLocks noChangeArrowheads="1"/>
            </p:cNvSpPr>
            <p:nvPr/>
          </p:nvSpPr>
          <p:spPr bwMode="auto">
            <a:xfrm>
              <a:off x="1563407" y="3247224"/>
              <a:ext cx="1940792"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thể</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1"/>
                    </p:tgtEl>
                  </p:cond>
                </p:stCondLst>
                <p:endSync evt="end" delay="0">
                  <p:rtn val="all"/>
                </p:endSync>
                <p:childTnLst>
                  <p:par>
                    <p:cTn id="19" fill="hold">
                      <p:stCondLst>
                        <p:cond delay="0"/>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par>
                                <p:cTn id="24" presetID="21" presetClass="emph" presetSubtype="0" fill="hold" grpId="1" nodeType="withEffect">
                                  <p:stCondLst>
                                    <p:cond delay="0"/>
                                  </p:stCondLst>
                                  <p:childTnLst>
                                    <p:animClr clrSpc="hsl" dir="cw">
                                      <p:cBhvr override="childStyle">
                                        <p:cTn id="25" dur="500" fill="hold"/>
                                        <p:tgtEl>
                                          <p:spTgt spid="50"/>
                                        </p:tgtEl>
                                        <p:attrNameLst>
                                          <p:attrName>style.color</p:attrName>
                                        </p:attrNameLst>
                                      </p:cBhvr>
                                      <p:by>
                                        <p:hsl h="7200000" s="0" l="0"/>
                                      </p:by>
                                    </p:animClr>
                                    <p:animClr clrSpc="hsl" dir="cw">
                                      <p:cBhvr>
                                        <p:cTn id="26" dur="500" fill="hold"/>
                                        <p:tgtEl>
                                          <p:spTgt spid="50"/>
                                        </p:tgtEl>
                                        <p:attrNameLst>
                                          <p:attrName>fillcolor</p:attrName>
                                        </p:attrNameLst>
                                      </p:cBhvr>
                                      <p:by>
                                        <p:hsl h="7200000" s="0" l="0"/>
                                      </p:by>
                                    </p:animClr>
                                    <p:animClr clrSpc="hsl" dir="cw">
                                      <p:cBhvr>
                                        <p:cTn id="27" dur="500" fill="hold"/>
                                        <p:tgtEl>
                                          <p:spTgt spid="50"/>
                                        </p:tgtEl>
                                        <p:attrNameLst>
                                          <p:attrName>stroke.color</p:attrName>
                                        </p:attrNameLst>
                                      </p:cBhvr>
                                      <p:by>
                                        <p:hsl h="7200000" s="0" l="0"/>
                                      </p:by>
                                    </p:animClr>
                                    <p:set>
                                      <p:cBhvr>
                                        <p:cTn id="28" dur="500" fill="hold"/>
                                        <p:tgtEl>
                                          <p:spTgt spid="50"/>
                                        </p:tgtEl>
                                        <p:attrNameLst>
                                          <p:attrName>fill.type</p:attrName>
                                        </p:attrNameLst>
                                      </p:cBhvr>
                                      <p:to>
                                        <p:strVal val="solid"/>
                                      </p:to>
                                    </p:set>
                                  </p:childTnLst>
                                </p:cTn>
                              </p:par>
                            </p:childTnLst>
                          </p:cTn>
                        </p:par>
                      </p:childTnLst>
                    </p:cTn>
                  </p:par>
                </p:childTnLst>
              </p:cTn>
              <p:nextCondLst>
                <p:cond evt="onClick" delay="0">
                  <p:tgtEl>
                    <p:spTgt spid="51"/>
                  </p:tgtEl>
                </p:cond>
              </p:nextCondLst>
            </p:seq>
          </p:childTnLst>
        </p:cTn>
      </p:par>
    </p:tnLst>
    <p:bldLst>
      <p:bldP spid="7" grpId="0" animBg="1"/>
      <p:bldP spid="50" grpId="0" animBg="1"/>
      <p:bldP spid="5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66585" y="242668"/>
            <a:ext cx="9258829" cy="120242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6.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mềm</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bảng</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chức</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9711" y="5892800"/>
            <a:ext cx="849998" cy="849998"/>
          </a:xfrm>
          <a:prstGeom prst="rect">
            <a:avLst/>
          </a:prstGeom>
        </p:spPr>
      </p:pic>
      <p:sp>
        <p:nvSpPr>
          <p:cNvPr id="28" name="Rectangle: Rounded Corners 27">
            <a:extLst>
              <a:ext uri="{FF2B5EF4-FFF2-40B4-BE49-F238E27FC236}">
                <a16:creationId xmlns:a16="http://schemas.microsoft.com/office/drawing/2014/main" id="{E896F560-A118-43E4-A57E-FC84DB20BD04}"/>
              </a:ext>
            </a:extLst>
          </p:cNvPr>
          <p:cNvSpPr/>
          <p:nvPr/>
        </p:nvSpPr>
        <p:spPr>
          <a:xfrm>
            <a:off x="351653" y="3481476"/>
            <a:ext cx="11219517" cy="9008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9" name="Group 22">
            <a:extLst>
              <a:ext uri="{FF2B5EF4-FFF2-40B4-BE49-F238E27FC236}">
                <a16:creationId xmlns:a16="http://schemas.microsoft.com/office/drawing/2014/main" id="{3FB00610-ADC1-43D8-BCFB-663BFDE4996A}"/>
              </a:ext>
            </a:extLst>
          </p:cNvPr>
          <p:cNvGrpSpPr>
            <a:grpSpLocks/>
          </p:cNvGrpSpPr>
          <p:nvPr/>
        </p:nvGrpSpPr>
        <p:grpSpPr bwMode="auto">
          <a:xfrm>
            <a:off x="620830" y="1683519"/>
            <a:ext cx="11571165" cy="765166"/>
            <a:chOff x="973131" y="2567116"/>
            <a:chExt cx="9174220" cy="449174"/>
          </a:xfrm>
        </p:grpSpPr>
        <p:cxnSp>
          <p:nvCxnSpPr>
            <p:cNvPr id="30" name="Straight Connector 29">
              <a:extLst>
                <a:ext uri="{FF2B5EF4-FFF2-40B4-BE49-F238E27FC236}">
                  <a16:creationId xmlns:a16="http://schemas.microsoft.com/office/drawing/2014/main" id="{5F148F9E-C7E4-4972-B1C4-BE64EFBA5876}"/>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A975C311-C7EA-40C6-B18E-C5D9C42E9B8D}"/>
                </a:ext>
              </a:extLst>
            </p:cNvPr>
            <p:cNvSpPr txBox="1"/>
            <p:nvPr/>
          </p:nvSpPr>
          <p:spPr>
            <a:xfrm>
              <a:off x="973131" y="2567116"/>
              <a:ext cx="436525" cy="325213"/>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32" name="Text Box 11">
              <a:extLst>
                <a:ext uri="{FF2B5EF4-FFF2-40B4-BE49-F238E27FC236}">
                  <a16:creationId xmlns:a16="http://schemas.microsoft.com/office/drawing/2014/main" id="{E75FBB33-1884-406D-901D-03724943443D}"/>
                </a:ext>
              </a:extLst>
            </p:cNvPr>
            <p:cNvSpPr txBox="1">
              <a:spLocks noChangeArrowheads="1"/>
            </p:cNvSpPr>
            <p:nvPr/>
          </p:nvSpPr>
          <p:spPr bwMode="auto">
            <a:xfrm>
              <a:off x="1563407" y="2590512"/>
              <a:ext cx="8583944" cy="2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Quản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trị</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dữ</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liệu</a:t>
              </a:r>
              <a:endParaRPr lang="en-US" alt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33" name="Group 25">
            <a:extLst>
              <a:ext uri="{FF2B5EF4-FFF2-40B4-BE49-F238E27FC236}">
                <a16:creationId xmlns:a16="http://schemas.microsoft.com/office/drawing/2014/main" id="{DBD57CA6-7F23-4DC6-8CB2-EB0DF931463F}"/>
              </a:ext>
            </a:extLst>
          </p:cNvPr>
          <p:cNvGrpSpPr>
            <a:grpSpLocks/>
          </p:cNvGrpSpPr>
          <p:nvPr/>
        </p:nvGrpSpPr>
        <p:grpSpPr bwMode="auto">
          <a:xfrm>
            <a:off x="620829" y="2702239"/>
            <a:ext cx="10579388" cy="770555"/>
            <a:chOff x="973131" y="3226444"/>
            <a:chExt cx="8387886" cy="454782"/>
          </a:xfrm>
        </p:grpSpPr>
        <p:cxnSp>
          <p:nvCxnSpPr>
            <p:cNvPr id="34" name="Straight Connector 33">
              <a:extLst>
                <a:ext uri="{FF2B5EF4-FFF2-40B4-BE49-F238E27FC236}">
                  <a16:creationId xmlns:a16="http://schemas.microsoft.com/office/drawing/2014/main" id="{DAB2E733-A7C3-4BEF-B59E-EAFCDA3655F7}"/>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9B4A9F66-4B40-444A-A8C4-666733983914}"/>
                </a:ext>
              </a:extLst>
            </p:cNvPr>
            <p:cNvSpPr txBox="1"/>
            <p:nvPr/>
          </p:nvSpPr>
          <p:spPr>
            <a:xfrm>
              <a:off x="973131" y="3226444"/>
              <a:ext cx="436525" cy="326970"/>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36" name="Text Box 14">
              <a:extLst>
                <a:ext uri="{FF2B5EF4-FFF2-40B4-BE49-F238E27FC236}">
                  <a16:creationId xmlns:a16="http://schemas.microsoft.com/office/drawing/2014/main" id="{1EEC2B0D-5629-4630-B4E2-F6DB2B7A3E82}"/>
                </a:ext>
              </a:extLst>
            </p:cNvPr>
            <p:cNvSpPr txBox="1">
              <a:spLocks noChangeArrowheads="1"/>
            </p:cNvSpPr>
            <p:nvPr/>
          </p:nvSpPr>
          <p:spPr bwMode="auto">
            <a:xfrm>
              <a:off x="1563407" y="3247224"/>
              <a:ext cx="7797610" cy="29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Soạn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thảo</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bản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quản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trị</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dữ</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liệu</a:t>
              </a:r>
              <a:endParaRPr lang="en-US" alt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C0EF93F2-A802-4107-A891-6C2B35C5443E}"/>
              </a:ext>
            </a:extLst>
          </p:cNvPr>
          <p:cNvGrpSpPr>
            <a:grpSpLocks/>
          </p:cNvGrpSpPr>
          <p:nvPr/>
        </p:nvGrpSpPr>
        <p:grpSpPr bwMode="auto">
          <a:xfrm>
            <a:off x="620830" y="3667885"/>
            <a:ext cx="7132783" cy="762471"/>
            <a:chOff x="973138" y="3927475"/>
            <a:chExt cx="5655725" cy="449263"/>
          </a:xfrm>
        </p:grpSpPr>
        <p:cxnSp>
          <p:nvCxnSpPr>
            <p:cNvPr id="38" name="Straight Connector 37">
              <a:extLst>
                <a:ext uri="{FF2B5EF4-FFF2-40B4-BE49-F238E27FC236}">
                  <a16:creationId xmlns:a16="http://schemas.microsoft.com/office/drawing/2014/main" id="{0D5EA359-64AC-4F68-9768-D2CEC87E43A1}"/>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A95AD6C9-902F-440C-B6EB-BEB3F11F6CF7}"/>
                </a:ext>
              </a:extLst>
            </p:cNvPr>
            <p:cNvSpPr txBox="1"/>
            <p:nvPr/>
          </p:nvSpPr>
          <p:spPr bwMode="auto">
            <a:xfrm>
              <a:off x="973138" y="3929062"/>
              <a:ext cx="436562" cy="326427"/>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40" name="Text Box 17">
              <a:extLst>
                <a:ext uri="{FF2B5EF4-FFF2-40B4-BE49-F238E27FC236}">
                  <a16:creationId xmlns:a16="http://schemas.microsoft.com/office/drawing/2014/main" id="{B0D72167-70E4-4D71-A2D4-C1E0ED8F6C28}"/>
                </a:ext>
              </a:extLst>
            </p:cNvPr>
            <p:cNvSpPr txBox="1">
              <a:spLocks noChangeArrowheads="1"/>
            </p:cNvSpPr>
            <p:nvPr/>
          </p:nvSpPr>
          <p:spPr bwMode="auto">
            <a:xfrm>
              <a:off x="1563464" y="3929329"/>
              <a:ext cx="5065399" cy="29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Nhập</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xử</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lý</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dữ</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liệu</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dưới</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dạng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bảng</a:t>
              </a:r>
              <a:endParaRPr lang="en-US" alt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41" name="Group 29">
            <a:extLst>
              <a:ext uri="{FF2B5EF4-FFF2-40B4-BE49-F238E27FC236}">
                <a16:creationId xmlns:a16="http://schemas.microsoft.com/office/drawing/2014/main" id="{C2FE0EE4-04E3-406A-BADF-682D834655B3}"/>
              </a:ext>
            </a:extLst>
          </p:cNvPr>
          <p:cNvGrpSpPr>
            <a:grpSpLocks/>
          </p:cNvGrpSpPr>
          <p:nvPr/>
        </p:nvGrpSpPr>
        <p:grpSpPr bwMode="auto">
          <a:xfrm>
            <a:off x="699106" y="4705811"/>
            <a:ext cx="9504956" cy="762473"/>
            <a:chOff x="971543" y="4599682"/>
            <a:chExt cx="8638225" cy="449628"/>
          </a:xfrm>
        </p:grpSpPr>
        <p:cxnSp>
          <p:nvCxnSpPr>
            <p:cNvPr id="42" name="Straight Connector 41">
              <a:extLst>
                <a:ext uri="{FF2B5EF4-FFF2-40B4-BE49-F238E27FC236}">
                  <a16:creationId xmlns:a16="http://schemas.microsoft.com/office/drawing/2014/main" id="{CDC292CB-0499-4AB1-ADC0-887CEFC4E2E2}"/>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2EC782D5-185F-450E-87B7-0513A72E7003}"/>
                </a:ext>
              </a:extLst>
            </p:cNvPr>
            <p:cNvSpPr txBox="1"/>
            <p:nvPr/>
          </p:nvSpPr>
          <p:spPr>
            <a:xfrm>
              <a:off x="971543" y="4599682"/>
              <a:ext cx="436526" cy="326691"/>
            </a:xfrm>
            <a:prstGeom prst="rect">
              <a:avLst/>
            </a:prstGeom>
            <a:noFill/>
          </p:spPr>
          <p:txBody>
            <a:bodyPr>
              <a:spAutoFit/>
            </a:bodyPr>
            <a:lstStyle/>
            <a:p>
              <a:pPr>
                <a:defRPr/>
              </a:pPr>
              <a:r>
                <a:rPr lang="en-US" sz="30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44" name="Text Box 20">
              <a:extLst>
                <a:ext uri="{FF2B5EF4-FFF2-40B4-BE49-F238E27FC236}">
                  <a16:creationId xmlns:a16="http://schemas.microsoft.com/office/drawing/2014/main" id="{5C93965D-5F1B-429A-A5CC-E0E0105F2B25}"/>
                </a:ext>
              </a:extLst>
            </p:cNvPr>
            <p:cNvSpPr txBox="1">
              <a:spLocks noChangeArrowheads="1"/>
            </p:cNvSpPr>
            <p:nvPr/>
          </p:nvSpPr>
          <p:spPr bwMode="auto">
            <a:xfrm>
              <a:off x="1563407" y="4617147"/>
              <a:ext cx="8046361" cy="29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Nhập</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toán</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giống</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như</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máy</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cầm</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accent1">
                      <a:lumMod val="50000"/>
                    </a:schemeClr>
                  </a:solidFill>
                  <a:latin typeface="Times New Roman" panose="02020603050405020304" pitchFamily="18" charset="0"/>
                  <a:cs typeface="Times New Roman" panose="02020603050405020304" pitchFamily="18" charset="0"/>
                </a:rPr>
                <a:t>tay</a:t>
              </a:r>
              <a:r>
                <a:rPr lang="en-US" altLang="en-US" sz="3000" b="1" dirty="0">
                  <a:solidFill>
                    <a:schemeClr val="accent1">
                      <a:lumMod val="50000"/>
                    </a:schemeClr>
                  </a:solidFill>
                  <a:latin typeface="Times New Roman" panose="02020603050405020304" pitchFamily="18" charset="0"/>
                  <a:cs typeface="Times New Roman" panose="02020603050405020304" pitchFamily="18" charset="0"/>
                </a:rPr>
                <a:t> Casio</a:t>
              </a:r>
            </a:p>
          </p:txBody>
        </p:sp>
      </p:grpSp>
      <p:sp>
        <p:nvSpPr>
          <p:cNvPr id="45" name="Cloud 44">
            <a:extLst>
              <a:ext uri="{FF2B5EF4-FFF2-40B4-BE49-F238E27FC236}">
                <a16:creationId xmlns:a16="http://schemas.microsoft.com/office/drawing/2014/main" id="{BE4386B5-2B99-4588-92D1-7931A6D0706D}"/>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28"/>
                                        </p:tgtEl>
                                        <p:attrNameLst>
                                          <p:attrName>style.color</p:attrName>
                                        </p:attrNameLst>
                                      </p:cBhvr>
                                      <p:by>
                                        <p:hsl h="7200000" s="0" l="0"/>
                                      </p:by>
                                    </p:animClr>
                                    <p:animClr clrSpc="hsl" dir="cw">
                                      <p:cBhvr>
                                        <p:cTn id="34" dur="500" fill="hold"/>
                                        <p:tgtEl>
                                          <p:spTgt spid="28"/>
                                        </p:tgtEl>
                                        <p:attrNameLst>
                                          <p:attrName>fillcolor</p:attrName>
                                        </p:attrNameLst>
                                      </p:cBhvr>
                                      <p:by>
                                        <p:hsl h="7200000" s="0" l="0"/>
                                      </p:by>
                                    </p:animClr>
                                    <p:animClr clrSpc="hsl" dir="cw">
                                      <p:cBhvr>
                                        <p:cTn id="35" dur="500" fill="hold"/>
                                        <p:tgtEl>
                                          <p:spTgt spid="28"/>
                                        </p:tgtEl>
                                        <p:attrNameLst>
                                          <p:attrName>stroke.color</p:attrName>
                                        </p:attrNameLst>
                                      </p:cBhvr>
                                      <p:by>
                                        <p:hsl h="7200000" s="0" l="0"/>
                                      </p:by>
                                    </p:animClr>
                                    <p:set>
                                      <p:cBhvr>
                                        <p:cTn id="36" dur="500" fill="hold"/>
                                        <p:tgtEl>
                                          <p:spTgt spid="28"/>
                                        </p:tgtEl>
                                        <p:attrNameLst>
                                          <p:attrName>fill.type</p:attrName>
                                        </p:attrNameLst>
                                      </p:cBhvr>
                                      <p:to>
                                        <p:strVal val="solid"/>
                                      </p:to>
                                    </p:set>
                                  </p:childTnLst>
                                </p:cTn>
                              </p:par>
                            </p:childTnLst>
                          </p:cTn>
                        </p:par>
                      </p:childTnLst>
                    </p:cTn>
                  </p:par>
                </p:childTnLst>
              </p:cTn>
              <p:nextCondLst>
                <p:cond evt="onClick" delay="0">
                  <p:tgtEl>
                    <p:spTgt spid="45"/>
                  </p:tgtEl>
                </p:cond>
              </p:nextCondLst>
            </p:seq>
          </p:childTnLst>
        </p:cTn>
      </p:par>
    </p:tnLst>
    <p:bldLst>
      <p:bldP spid="7" grpId="0" animBg="1"/>
      <p:bldP spid="28" grpId="0" animBg="1"/>
      <p:bldP spid="2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90991" y="213138"/>
            <a:ext cx="9810017" cy="145956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200" dirty="0">
                <a:latin typeface="Times New Roman" panose="02020603050405020304" pitchFamily="18" charset="0"/>
                <a:ea typeface="Tahoma" panose="020B0604030504040204" pitchFamily="34" charset="0"/>
                <a:cs typeface="Times New Roman" panose="02020603050405020304" pitchFamily="18" charset="0"/>
              </a:rPr>
              <a:t> 7. </a:t>
            </a:r>
            <a:r>
              <a:rPr lang="en-US" sz="3200" dirty="0" err="1">
                <a:latin typeface="Times New Roman" panose="02020603050405020304" pitchFamily="18" charset="0"/>
                <a:ea typeface="Tahoma" panose="020B0604030504040204" pitchFamily="34" charset="0"/>
                <a:cs typeface="Times New Roman" panose="02020603050405020304" pitchFamily="18" charset="0"/>
              </a:rPr>
              <a:t>Vùng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chọn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địa</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chỉ</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là</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gì</a:t>
            </a:r>
            <a:r>
              <a:rPr lang="en-US" sz="3200" dirty="0">
                <a:latin typeface="Times New Roman" panose="02020603050405020304" pitchFamily="18" charset="0"/>
                <a:ea typeface="Tahoma" panose="020B0604030504040204" pitchFamily="34" charset="0"/>
                <a:cs typeface="Times New Roman" panose="02020603050405020304" pitchFamily="18" charset="0"/>
              </a:rPr>
              <a:t>?</a:t>
            </a:r>
            <a:endPar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6" name="Rectangle: Rounded Corners 5">
            <a:extLst>
              <a:ext uri="{FF2B5EF4-FFF2-40B4-BE49-F238E27FC236}">
                <a16:creationId xmlns:a16="http://schemas.microsoft.com/office/drawing/2014/main" id="{EE658A11-80C9-4A8C-970A-92E656EB1007}"/>
              </a:ext>
            </a:extLst>
          </p:cNvPr>
          <p:cNvSpPr/>
          <p:nvPr/>
        </p:nvSpPr>
        <p:spPr>
          <a:xfrm>
            <a:off x="743762" y="2889059"/>
            <a:ext cx="3472638"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8" name="Group 22">
            <a:extLst>
              <a:ext uri="{FF2B5EF4-FFF2-40B4-BE49-F238E27FC236}">
                <a16:creationId xmlns:a16="http://schemas.microsoft.com/office/drawing/2014/main" id="{185420E3-976C-4999-9A84-81B0A97F11E5}"/>
              </a:ext>
            </a:extLst>
          </p:cNvPr>
          <p:cNvGrpSpPr>
            <a:grpSpLocks/>
          </p:cNvGrpSpPr>
          <p:nvPr/>
        </p:nvGrpSpPr>
        <p:grpSpPr bwMode="auto">
          <a:xfrm>
            <a:off x="1057919" y="1903991"/>
            <a:ext cx="1996345" cy="765166"/>
            <a:chOff x="973131" y="2567116"/>
            <a:chExt cx="1814307" cy="449174"/>
          </a:xfrm>
        </p:grpSpPr>
        <p:cxnSp>
          <p:nvCxnSpPr>
            <p:cNvPr id="9" name="Straight Connector 8">
              <a:extLst>
                <a:ext uri="{FF2B5EF4-FFF2-40B4-BE49-F238E27FC236}">
                  <a16:creationId xmlns:a16="http://schemas.microsoft.com/office/drawing/2014/main" id="{3D18944C-F7E0-432C-BA16-54EA960CDAFF}"/>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BF00503-0811-4D32-AC66-684448DBBBF8}"/>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13" name="Text Box 11">
              <a:extLst>
                <a:ext uri="{FF2B5EF4-FFF2-40B4-BE49-F238E27FC236}">
                  <a16:creationId xmlns:a16="http://schemas.microsoft.com/office/drawing/2014/main" id="{1130BC98-CED8-419B-A531-CAD37DDD2389}"/>
                </a:ext>
              </a:extLst>
            </p:cNvPr>
            <p:cNvSpPr txBox="1">
              <a:spLocks noChangeArrowheads="1"/>
            </p:cNvSpPr>
            <p:nvPr/>
          </p:nvSpPr>
          <p:spPr bwMode="auto">
            <a:xfrm>
              <a:off x="1563407" y="2590512"/>
              <a:ext cx="1224031"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B2:E5</a:t>
              </a:r>
            </a:p>
          </p:txBody>
        </p:sp>
      </p:grpSp>
      <p:grpSp>
        <p:nvGrpSpPr>
          <p:cNvPr id="14" name="Group 25">
            <a:extLst>
              <a:ext uri="{FF2B5EF4-FFF2-40B4-BE49-F238E27FC236}">
                <a16:creationId xmlns:a16="http://schemas.microsoft.com/office/drawing/2014/main" id="{194CBA2F-2CD9-468E-B966-29A1202EA79F}"/>
              </a:ext>
            </a:extLst>
          </p:cNvPr>
          <p:cNvGrpSpPr>
            <a:grpSpLocks/>
          </p:cNvGrpSpPr>
          <p:nvPr/>
        </p:nvGrpSpPr>
        <p:grpSpPr bwMode="auto">
          <a:xfrm>
            <a:off x="1057919" y="2922711"/>
            <a:ext cx="1996345" cy="770555"/>
            <a:chOff x="973131" y="3226444"/>
            <a:chExt cx="1814308" cy="454782"/>
          </a:xfrm>
        </p:grpSpPr>
        <p:cxnSp>
          <p:nvCxnSpPr>
            <p:cNvPr id="15" name="Straight Connector 14">
              <a:extLst>
                <a:ext uri="{FF2B5EF4-FFF2-40B4-BE49-F238E27FC236}">
                  <a16:creationId xmlns:a16="http://schemas.microsoft.com/office/drawing/2014/main" id="{75450D51-56F7-476A-A6A0-70A12F14BA95}"/>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51A38F2-107B-4400-B1AE-F425F9BF422B}"/>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17" name="Text Box 14">
              <a:extLst>
                <a:ext uri="{FF2B5EF4-FFF2-40B4-BE49-F238E27FC236}">
                  <a16:creationId xmlns:a16="http://schemas.microsoft.com/office/drawing/2014/main" id="{A68C1A18-3CA8-48D9-9F6D-613984D01820}"/>
                </a:ext>
              </a:extLst>
            </p:cNvPr>
            <p:cNvSpPr txBox="1">
              <a:spLocks noChangeArrowheads="1"/>
            </p:cNvSpPr>
            <p:nvPr/>
          </p:nvSpPr>
          <p:spPr bwMode="auto">
            <a:xfrm>
              <a:off x="1563407" y="3247224"/>
              <a:ext cx="1224032"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B2:E2</a:t>
              </a:r>
            </a:p>
          </p:txBody>
        </p:sp>
      </p:grpSp>
      <p:grpSp>
        <p:nvGrpSpPr>
          <p:cNvPr id="18" name="Group 17">
            <a:extLst>
              <a:ext uri="{FF2B5EF4-FFF2-40B4-BE49-F238E27FC236}">
                <a16:creationId xmlns:a16="http://schemas.microsoft.com/office/drawing/2014/main" id="{726A3959-CA3D-462A-BC84-C3BCD76B055E}"/>
              </a:ext>
            </a:extLst>
          </p:cNvPr>
          <p:cNvGrpSpPr>
            <a:grpSpLocks/>
          </p:cNvGrpSpPr>
          <p:nvPr/>
        </p:nvGrpSpPr>
        <p:grpSpPr bwMode="auto">
          <a:xfrm>
            <a:off x="1057919" y="3888357"/>
            <a:ext cx="2020388" cy="762471"/>
            <a:chOff x="973138" y="3927475"/>
            <a:chExt cx="1836316" cy="449263"/>
          </a:xfrm>
        </p:grpSpPr>
        <p:cxnSp>
          <p:nvCxnSpPr>
            <p:cNvPr id="19" name="Straight Connector 18">
              <a:extLst>
                <a:ext uri="{FF2B5EF4-FFF2-40B4-BE49-F238E27FC236}">
                  <a16:creationId xmlns:a16="http://schemas.microsoft.com/office/drawing/2014/main" id="{D0459EA2-5BF4-47F3-8959-E3F3F058093E}"/>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B39AC34-ECC3-4938-85E5-C379DCEAC84B}"/>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21" name="Text Box 17">
              <a:extLst>
                <a:ext uri="{FF2B5EF4-FFF2-40B4-BE49-F238E27FC236}">
                  <a16:creationId xmlns:a16="http://schemas.microsoft.com/office/drawing/2014/main" id="{8BA63CBD-93E0-4A08-AD62-ED034D174BFD}"/>
                </a:ext>
              </a:extLst>
            </p:cNvPr>
            <p:cNvSpPr txBox="1">
              <a:spLocks noChangeArrowheads="1"/>
            </p:cNvSpPr>
            <p:nvPr/>
          </p:nvSpPr>
          <p:spPr bwMode="auto">
            <a:xfrm>
              <a:off x="1563464" y="3929329"/>
              <a:ext cx="1245990"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C2:E2</a:t>
              </a:r>
            </a:p>
          </p:txBody>
        </p:sp>
      </p:grpSp>
      <p:grpSp>
        <p:nvGrpSpPr>
          <p:cNvPr id="22" name="Group 29">
            <a:extLst>
              <a:ext uri="{FF2B5EF4-FFF2-40B4-BE49-F238E27FC236}">
                <a16:creationId xmlns:a16="http://schemas.microsoft.com/office/drawing/2014/main" id="{EB18B5DF-6F79-40D4-A9D4-FE94DB048515}"/>
              </a:ext>
            </a:extLst>
          </p:cNvPr>
          <p:cNvGrpSpPr>
            <a:grpSpLocks/>
          </p:cNvGrpSpPr>
          <p:nvPr/>
        </p:nvGrpSpPr>
        <p:grpSpPr bwMode="auto">
          <a:xfrm>
            <a:off x="1056172" y="4935748"/>
            <a:ext cx="1985268" cy="762473"/>
            <a:chOff x="971543" y="4599682"/>
            <a:chExt cx="1804240" cy="449628"/>
          </a:xfrm>
        </p:grpSpPr>
        <p:cxnSp>
          <p:nvCxnSpPr>
            <p:cNvPr id="23" name="Straight Connector 22">
              <a:extLst>
                <a:ext uri="{FF2B5EF4-FFF2-40B4-BE49-F238E27FC236}">
                  <a16:creationId xmlns:a16="http://schemas.microsoft.com/office/drawing/2014/main" id="{7C490745-AA3C-4260-9C50-4670DB302D61}"/>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D57D19D-C917-4E3B-BF03-E7BE5EB61963}"/>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25" name="Text Box 20">
              <a:extLst>
                <a:ext uri="{FF2B5EF4-FFF2-40B4-BE49-F238E27FC236}">
                  <a16:creationId xmlns:a16="http://schemas.microsoft.com/office/drawing/2014/main" id="{85780EB5-E751-43EF-994B-75EF29D6AAE8}"/>
                </a:ext>
              </a:extLst>
            </p:cNvPr>
            <p:cNvSpPr txBox="1">
              <a:spLocks noChangeArrowheads="1"/>
            </p:cNvSpPr>
            <p:nvPr/>
          </p:nvSpPr>
          <p:spPr bwMode="auto">
            <a:xfrm>
              <a:off x="1563407" y="4617147"/>
              <a:ext cx="1212376"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C2 E2</a:t>
              </a:r>
            </a:p>
          </p:txBody>
        </p:sp>
      </p:grpSp>
      <p:sp>
        <p:nvSpPr>
          <p:cNvPr id="26" name="Cloud 25">
            <a:extLst>
              <a:ext uri="{FF2B5EF4-FFF2-40B4-BE49-F238E27FC236}">
                <a16:creationId xmlns:a16="http://schemas.microsoft.com/office/drawing/2014/main" id="{4C8E6112-DA1D-4A13-A6AC-C311A2C3C039}"/>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C3654FA-3774-4D3D-A60E-CA9E888145F3}"/>
              </a:ext>
            </a:extLst>
          </p:cNvPr>
          <p:cNvPicPr>
            <a:picLocks noChangeAspect="1"/>
          </p:cNvPicPr>
          <p:nvPr/>
        </p:nvPicPr>
        <p:blipFill>
          <a:blip r:embed="rId5"/>
          <a:stretch>
            <a:fillRect/>
          </a:stretch>
        </p:blipFill>
        <p:spPr>
          <a:xfrm>
            <a:off x="5205465" y="2048665"/>
            <a:ext cx="6938543" cy="1769647"/>
          </a:xfrm>
          <a:prstGeom prst="rect">
            <a:avLst/>
          </a:prstGeom>
        </p:spPr>
      </p:pic>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6"/>
                                        </p:tgtEl>
                                        <p:attrNameLst>
                                          <p:attrName>style.color</p:attrName>
                                        </p:attrNameLst>
                                      </p:cBhvr>
                                      <p:by>
                                        <p:hsl h="7200000" s="0" l="0"/>
                                      </p:by>
                                    </p:animClr>
                                    <p:animClr clrSpc="hsl" dir="cw">
                                      <p:cBhvr>
                                        <p:cTn id="34" dur="500" fill="hold"/>
                                        <p:tgtEl>
                                          <p:spTgt spid="6"/>
                                        </p:tgtEl>
                                        <p:attrNameLst>
                                          <p:attrName>fillcolor</p:attrName>
                                        </p:attrNameLst>
                                      </p:cBhvr>
                                      <p:by>
                                        <p:hsl h="7200000" s="0" l="0"/>
                                      </p:by>
                                    </p:animClr>
                                    <p:animClr clrSpc="hsl" dir="cw">
                                      <p:cBhvr>
                                        <p:cTn id="35" dur="500" fill="hold"/>
                                        <p:tgtEl>
                                          <p:spTgt spid="6"/>
                                        </p:tgtEl>
                                        <p:attrNameLst>
                                          <p:attrName>stroke.color</p:attrName>
                                        </p:attrNameLst>
                                      </p:cBhvr>
                                      <p:by>
                                        <p:hsl h="7200000" s="0" l="0"/>
                                      </p:by>
                                    </p:animClr>
                                    <p:set>
                                      <p:cBhvr>
                                        <p:cTn id="36" dur="500" fill="hold"/>
                                        <p:tgtEl>
                                          <p:spTgt spid="6"/>
                                        </p:tgtEl>
                                        <p:attrNameLst>
                                          <p:attrName>fill.type</p:attrName>
                                        </p:attrNameLst>
                                      </p:cBhvr>
                                      <p:to>
                                        <p:strVal val="solid"/>
                                      </p:to>
                                    </p:set>
                                  </p:childTnLst>
                                </p:cTn>
                              </p:par>
                            </p:childTnLst>
                          </p:cTn>
                        </p:par>
                      </p:childTnLst>
                    </p:cTn>
                  </p:par>
                </p:childTnLst>
              </p:cTn>
              <p:nextCondLst>
                <p:cond evt="onClick" delay="0">
                  <p:tgtEl>
                    <p:spTgt spid="26"/>
                  </p:tgtEl>
                </p:cond>
              </p:nextCondLst>
            </p:seq>
          </p:childTnLst>
        </p:cTn>
      </p:par>
    </p:tnLst>
    <p:bldLst>
      <p:bldP spid="7" grpId="0"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56808" y="175297"/>
            <a:ext cx="9620250" cy="145030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200" dirty="0">
                <a:latin typeface="Times New Roman" panose="02020603050405020304" pitchFamily="18" charset="0"/>
                <a:ea typeface="Tahoma" panose="020B0604030504040204" pitchFamily="34" charset="0"/>
                <a:cs typeface="Times New Roman" panose="02020603050405020304" pitchFamily="18" charset="0"/>
              </a:rPr>
              <a:t> 8. Khi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nhập</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số</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vào</a:t>
            </a:r>
            <a:r>
              <a:rPr lang="en-US" sz="3200" dirty="0">
                <a:latin typeface="Times New Roman" panose="02020603050405020304" pitchFamily="18" charset="0"/>
                <a:ea typeface="Tahoma" panose="020B0604030504040204" pitchFamily="34" charset="0"/>
                <a:cs typeface="Times New Roman" panose="02020603050405020304" pitchFamily="18" charset="0"/>
              </a:rPr>
              <a:t> ô </a:t>
            </a:r>
            <a:r>
              <a:rPr lang="en-US" sz="32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thì</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dữ</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động</a:t>
            </a:r>
            <a:r>
              <a:rPr lang="en-US" sz="3200" dirty="0">
                <a:latin typeface="Times New Roman" panose="02020603050405020304" pitchFamily="18" charset="0"/>
                <a:ea typeface="Tahoma" panose="020B0604030504040204" pitchFamily="34" charset="0"/>
                <a:cs typeface="Times New Roman" panose="02020603050405020304" pitchFamily="18" charset="0"/>
              </a:rPr>
              <a:t>:</a:t>
            </a:r>
            <a:endPar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6" name="Rectangle: Rounded Corners 5">
            <a:extLst>
              <a:ext uri="{FF2B5EF4-FFF2-40B4-BE49-F238E27FC236}">
                <a16:creationId xmlns:a16="http://schemas.microsoft.com/office/drawing/2014/main" id="{83B07355-AD47-44FD-A249-058C2A369C05}"/>
              </a:ext>
            </a:extLst>
          </p:cNvPr>
          <p:cNvSpPr/>
          <p:nvPr/>
        </p:nvSpPr>
        <p:spPr>
          <a:xfrm>
            <a:off x="3765967" y="3723501"/>
            <a:ext cx="4027078"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8" name="Group 22">
            <a:extLst>
              <a:ext uri="{FF2B5EF4-FFF2-40B4-BE49-F238E27FC236}">
                <a16:creationId xmlns:a16="http://schemas.microsoft.com/office/drawing/2014/main" id="{58B213B3-8853-4529-9880-200A26CA8877}"/>
              </a:ext>
            </a:extLst>
          </p:cNvPr>
          <p:cNvGrpSpPr>
            <a:grpSpLocks/>
          </p:cNvGrpSpPr>
          <p:nvPr/>
        </p:nvGrpSpPr>
        <p:grpSpPr bwMode="auto">
          <a:xfrm>
            <a:off x="4186478" y="1890444"/>
            <a:ext cx="2397095" cy="765166"/>
            <a:chOff x="973131" y="2567116"/>
            <a:chExt cx="2178514" cy="449174"/>
          </a:xfrm>
        </p:grpSpPr>
        <p:cxnSp>
          <p:nvCxnSpPr>
            <p:cNvPr id="9" name="Straight Connector 8">
              <a:extLst>
                <a:ext uri="{FF2B5EF4-FFF2-40B4-BE49-F238E27FC236}">
                  <a16:creationId xmlns:a16="http://schemas.microsoft.com/office/drawing/2014/main" id="{22A1903B-F251-41C9-B37A-AC9CF07A0F00}"/>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F9F3E8B0-61E1-4FAA-81E2-667B24171D63}"/>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13" name="Text Box 11">
              <a:extLst>
                <a:ext uri="{FF2B5EF4-FFF2-40B4-BE49-F238E27FC236}">
                  <a16:creationId xmlns:a16="http://schemas.microsoft.com/office/drawing/2014/main" id="{A77B1C6C-CA97-4D23-BBF1-ED2C752E4459}"/>
                </a:ext>
              </a:extLst>
            </p:cNvPr>
            <p:cNvSpPr txBox="1">
              <a:spLocks noChangeArrowheads="1"/>
            </p:cNvSpPr>
            <p:nvPr/>
          </p:nvSpPr>
          <p:spPr bwMode="auto">
            <a:xfrm>
              <a:off x="1563407" y="2590512"/>
              <a:ext cx="1588238"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Căn</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trái</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14" name="Group 25">
            <a:extLst>
              <a:ext uri="{FF2B5EF4-FFF2-40B4-BE49-F238E27FC236}">
                <a16:creationId xmlns:a16="http://schemas.microsoft.com/office/drawing/2014/main" id="{4028B56D-DB2A-4BDB-B535-05502FAE4BD0}"/>
              </a:ext>
            </a:extLst>
          </p:cNvPr>
          <p:cNvGrpSpPr>
            <a:grpSpLocks/>
          </p:cNvGrpSpPr>
          <p:nvPr/>
        </p:nvGrpSpPr>
        <p:grpSpPr bwMode="auto">
          <a:xfrm>
            <a:off x="4186478" y="2909164"/>
            <a:ext cx="2536556" cy="770555"/>
            <a:chOff x="973131" y="3226444"/>
            <a:chExt cx="2305258" cy="454782"/>
          </a:xfrm>
        </p:grpSpPr>
        <p:cxnSp>
          <p:nvCxnSpPr>
            <p:cNvPr id="15" name="Straight Connector 14">
              <a:extLst>
                <a:ext uri="{FF2B5EF4-FFF2-40B4-BE49-F238E27FC236}">
                  <a16:creationId xmlns:a16="http://schemas.microsoft.com/office/drawing/2014/main" id="{B8BFDCF2-78D2-4C6A-901D-FEDFF44A00B1}"/>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D31F131-CFAE-4880-80BE-721242B28A4E}"/>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17" name="Text Box 14">
              <a:extLst>
                <a:ext uri="{FF2B5EF4-FFF2-40B4-BE49-F238E27FC236}">
                  <a16:creationId xmlns:a16="http://schemas.microsoft.com/office/drawing/2014/main" id="{B441D7DB-9FB4-4709-80E4-14F87C83898F}"/>
                </a:ext>
              </a:extLst>
            </p:cNvPr>
            <p:cNvSpPr txBox="1">
              <a:spLocks noChangeArrowheads="1"/>
            </p:cNvSpPr>
            <p:nvPr/>
          </p:nvSpPr>
          <p:spPr bwMode="auto">
            <a:xfrm>
              <a:off x="1563407" y="3247224"/>
              <a:ext cx="1714982"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Căn</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giữa</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61691D69-AD30-41A3-B853-103B8DC19131}"/>
              </a:ext>
            </a:extLst>
          </p:cNvPr>
          <p:cNvGrpSpPr>
            <a:grpSpLocks/>
          </p:cNvGrpSpPr>
          <p:nvPr/>
        </p:nvGrpSpPr>
        <p:grpSpPr bwMode="auto">
          <a:xfrm>
            <a:off x="4186478" y="3874810"/>
            <a:ext cx="2541366" cy="762471"/>
            <a:chOff x="973138" y="3927475"/>
            <a:chExt cx="2309828" cy="449263"/>
          </a:xfrm>
        </p:grpSpPr>
        <p:cxnSp>
          <p:nvCxnSpPr>
            <p:cNvPr id="19" name="Straight Connector 18">
              <a:extLst>
                <a:ext uri="{FF2B5EF4-FFF2-40B4-BE49-F238E27FC236}">
                  <a16:creationId xmlns:a16="http://schemas.microsoft.com/office/drawing/2014/main" id="{199F5276-3021-41BC-98C4-1F9A896A277B}"/>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5AA2B0D-B292-4B11-98B6-A7B8BF1482DC}"/>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21" name="Text Box 17">
              <a:extLst>
                <a:ext uri="{FF2B5EF4-FFF2-40B4-BE49-F238E27FC236}">
                  <a16:creationId xmlns:a16="http://schemas.microsoft.com/office/drawing/2014/main" id="{4472A99C-5951-499E-A96C-07DB07BEA1CF}"/>
                </a:ext>
              </a:extLst>
            </p:cNvPr>
            <p:cNvSpPr txBox="1">
              <a:spLocks noChangeArrowheads="1"/>
            </p:cNvSpPr>
            <p:nvPr/>
          </p:nvSpPr>
          <p:spPr bwMode="auto">
            <a:xfrm>
              <a:off x="1563464" y="3929329"/>
              <a:ext cx="1719502"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Căn</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phải</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22" name="Group 29">
            <a:extLst>
              <a:ext uri="{FF2B5EF4-FFF2-40B4-BE49-F238E27FC236}">
                <a16:creationId xmlns:a16="http://schemas.microsoft.com/office/drawing/2014/main" id="{E429D2C7-15CE-4EDF-998A-D640553BE642}"/>
              </a:ext>
            </a:extLst>
          </p:cNvPr>
          <p:cNvGrpSpPr>
            <a:grpSpLocks/>
          </p:cNvGrpSpPr>
          <p:nvPr/>
        </p:nvGrpSpPr>
        <p:grpSpPr bwMode="auto">
          <a:xfrm>
            <a:off x="4184731" y="4922201"/>
            <a:ext cx="3511327" cy="762473"/>
            <a:chOff x="971543" y="4599682"/>
            <a:chExt cx="3191141" cy="449628"/>
          </a:xfrm>
        </p:grpSpPr>
        <p:cxnSp>
          <p:nvCxnSpPr>
            <p:cNvPr id="23" name="Straight Connector 22">
              <a:extLst>
                <a:ext uri="{FF2B5EF4-FFF2-40B4-BE49-F238E27FC236}">
                  <a16:creationId xmlns:a16="http://schemas.microsoft.com/office/drawing/2014/main" id="{A59E1389-BC9A-4089-ACD3-3EB7EFD76940}"/>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56FFB7CF-2623-4067-9A81-3B4F2DBF0D3A}"/>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25" name="Text Box 20">
              <a:extLst>
                <a:ext uri="{FF2B5EF4-FFF2-40B4-BE49-F238E27FC236}">
                  <a16:creationId xmlns:a16="http://schemas.microsoft.com/office/drawing/2014/main" id="{C72094A3-09D1-4A29-A658-FD2EF9B30D7A}"/>
                </a:ext>
              </a:extLst>
            </p:cNvPr>
            <p:cNvSpPr txBox="1">
              <a:spLocks noChangeArrowheads="1"/>
            </p:cNvSpPr>
            <p:nvPr/>
          </p:nvSpPr>
          <p:spPr bwMode="auto">
            <a:xfrm>
              <a:off x="1563407" y="4617147"/>
              <a:ext cx="2599277"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Căn</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đều</a:t>
              </a: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 2 </a:t>
              </a:r>
              <a:r>
                <a:rPr lang="en-US" altLang="en-US" sz="3400" b="1" dirty="0" err="1">
                  <a:solidFill>
                    <a:schemeClr val="accent1">
                      <a:lumMod val="50000"/>
                    </a:schemeClr>
                  </a:solidFill>
                  <a:latin typeface="Times New Roman" panose="02020603050405020304" pitchFamily="18" charset="0"/>
                  <a:cs typeface="Times New Roman" panose="02020603050405020304" pitchFamily="18" charset="0"/>
                </a:rPr>
                <a:t>bên</a:t>
              </a:r>
              <a:endParaRPr lang="en-US"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sp>
        <p:nvSpPr>
          <p:cNvPr id="26" name="Cloud 25">
            <a:extLst>
              <a:ext uri="{FF2B5EF4-FFF2-40B4-BE49-F238E27FC236}">
                <a16:creationId xmlns:a16="http://schemas.microsoft.com/office/drawing/2014/main" id="{43023529-0259-4BDA-B729-DDA002673823}"/>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6"/>
                                        </p:tgtEl>
                                        <p:attrNameLst>
                                          <p:attrName>style.color</p:attrName>
                                        </p:attrNameLst>
                                      </p:cBhvr>
                                      <p:by>
                                        <p:hsl h="7200000" s="0" l="0"/>
                                      </p:by>
                                    </p:animClr>
                                    <p:animClr clrSpc="hsl" dir="cw">
                                      <p:cBhvr>
                                        <p:cTn id="34" dur="500" fill="hold"/>
                                        <p:tgtEl>
                                          <p:spTgt spid="6"/>
                                        </p:tgtEl>
                                        <p:attrNameLst>
                                          <p:attrName>fillcolor</p:attrName>
                                        </p:attrNameLst>
                                      </p:cBhvr>
                                      <p:by>
                                        <p:hsl h="7200000" s="0" l="0"/>
                                      </p:by>
                                    </p:animClr>
                                    <p:animClr clrSpc="hsl" dir="cw">
                                      <p:cBhvr>
                                        <p:cTn id="35" dur="500" fill="hold"/>
                                        <p:tgtEl>
                                          <p:spTgt spid="6"/>
                                        </p:tgtEl>
                                        <p:attrNameLst>
                                          <p:attrName>stroke.color</p:attrName>
                                        </p:attrNameLst>
                                      </p:cBhvr>
                                      <p:by>
                                        <p:hsl h="7200000" s="0" l="0"/>
                                      </p:by>
                                    </p:animClr>
                                    <p:set>
                                      <p:cBhvr>
                                        <p:cTn id="36" dur="500" fill="hold"/>
                                        <p:tgtEl>
                                          <p:spTgt spid="6"/>
                                        </p:tgtEl>
                                        <p:attrNameLst>
                                          <p:attrName>fill.type</p:attrName>
                                        </p:attrNameLst>
                                      </p:cBhvr>
                                      <p:to>
                                        <p:strVal val="solid"/>
                                      </p:to>
                                    </p:set>
                                  </p:childTnLst>
                                </p:cTn>
                              </p:par>
                            </p:childTnLst>
                          </p:cTn>
                        </p:par>
                      </p:childTnLst>
                    </p:cTn>
                  </p:par>
                </p:childTnLst>
              </p:cTn>
              <p:nextCondLst>
                <p:cond evt="onClick" delay="0">
                  <p:tgtEl>
                    <p:spTgt spid="26"/>
                  </p:tgtEl>
                </p:cond>
              </p:nextCondLst>
            </p:seq>
          </p:childTnLst>
        </p:cTn>
      </p:par>
    </p:tnLst>
    <p:bldLst>
      <p:bldP spid="7" grpId="0" animBg="1"/>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0569" y="276113"/>
            <a:ext cx="8170862" cy="81609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9.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ô </a:t>
            </a:r>
            <a:r>
              <a:rPr lang="en-US" sz="3200" b="1" dirty="0" err="1">
                <a:latin typeface="Times New Roman" panose="02020603050405020304" pitchFamily="18" charset="0"/>
                <a:cs typeface="Times New Roman" panose="02020603050405020304" pitchFamily="18" charset="0"/>
              </a:rPr>
              <a:t>tính</a:t>
            </a:r>
            <a:endPar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6" name="Rectangle: Rounded Corners 5">
            <a:extLst>
              <a:ext uri="{FF2B5EF4-FFF2-40B4-BE49-F238E27FC236}">
                <a16:creationId xmlns:a16="http://schemas.microsoft.com/office/drawing/2014/main" id="{F8F5EA04-C5E4-4AA5-9800-F628AEE3B9D6}"/>
              </a:ext>
            </a:extLst>
          </p:cNvPr>
          <p:cNvSpPr/>
          <p:nvPr/>
        </p:nvSpPr>
        <p:spPr>
          <a:xfrm>
            <a:off x="4004772" y="2479003"/>
            <a:ext cx="4027078"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8" name="Group 22">
            <a:extLst>
              <a:ext uri="{FF2B5EF4-FFF2-40B4-BE49-F238E27FC236}">
                <a16:creationId xmlns:a16="http://schemas.microsoft.com/office/drawing/2014/main" id="{48A8F04F-8E47-46EA-826C-EF3BA311C232}"/>
              </a:ext>
            </a:extLst>
          </p:cNvPr>
          <p:cNvGrpSpPr>
            <a:grpSpLocks/>
          </p:cNvGrpSpPr>
          <p:nvPr/>
        </p:nvGrpSpPr>
        <p:grpSpPr bwMode="auto">
          <a:xfrm>
            <a:off x="4423545" y="1511298"/>
            <a:ext cx="1052175" cy="765166"/>
            <a:chOff x="973131" y="2567116"/>
            <a:chExt cx="956232" cy="449174"/>
          </a:xfrm>
        </p:grpSpPr>
        <p:cxnSp>
          <p:nvCxnSpPr>
            <p:cNvPr id="9" name="Straight Connector 8">
              <a:extLst>
                <a:ext uri="{FF2B5EF4-FFF2-40B4-BE49-F238E27FC236}">
                  <a16:creationId xmlns:a16="http://schemas.microsoft.com/office/drawing/2014/main" id="{BC53CA3D-EBBC-4EEC-AD7F-7DFC2AA679A0}"/>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55B6069-F9C6-4E46-8FE7-1A666239ED08}"/>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13" name="Text Box 11">
              <a:extLst>
                <a:ext uri="{FF2B5EF4-FFF2-40B4-BE49-F238E27FC236}">
                  <a16:creationId xmlns:a16="http://schemas.microsoft.com/office/drawing/2014/main" id="{CF8E4F0C-D78B-4823-83BF-994A1A13AA88}"/>
                </a:ext>
              </a:extLst>
            </p:cNvPr>
            <p:cNvSpPr txBox="1">
              <a:spLocks noChangeArrowheads="1"/>
            </p:cNvSpPr>
            <p:nvPr/>
          </p:nvSpPr>
          <p:spPr bwMode="auto">
            <a:xfrm>
              <a:off x="1563407" y="2590512"/>
              <a:ext cx="365956"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1</a:t>
              </a:r>
            </a:p>
          </p:txBody>
        </p:sp>
      </p:grpSp>
      <p:grpSp>
        <p:nvGrpSpPr>
          <p:cNvPr id="14" name="Group 25">
            <a:extLst>
              <a:ext uri="{FF2B5EF4-FFF2-40B4-BE49-F238E27FC236}">
                <a16:creationId xmlns:a16="http://schemas.microsoft.com/office/drawing/2014/main" id="{B38C9CB5-148F-4596-B011-1AC942F9CEF2}"/>
              </a:ext>
            </a:extLst>
          </p:cNvPr>
          <p:cNvGrpSpPr>
            <a:grpSpLocks/>
          </p:cNvGrpSpPr>
          <p:nvPr/>
        </p:nvGrpSpPr>
        <p:grpSpPr bwMode="auto">
          <a:xfrm>
            <a:off x="4423546" y="2530018"/>
            <a:ext cx="1052176" cy="770555"/>
            <a:chOff x="973131" y="3226444"/>
            <a:chExt cx="956232" cy="454782"/>
          </a:xfrm>
        </p:grpSpPr>
        <p:cxnSp>
          <p:nvCxnSpPr>
            <p:cNvPr id="15" name="Straight Connector 14">
              <a:extLst>
                <a:ext uri="{FF2B5EF4-FFF2-40B4-BE49-F238E27FC236}">
                  <a16:creationId xmlns:a16="http://schemas.microsoft.com/office/drawing/2014/main" id="{E0ADF801-7563-4E2C-8893-FB095DD324BD}"/>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8C8DF675-D301-432F-A33E-744B8FF82D86}"/>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17" name="Text Box 14">
              <a:extLst>
                <a:ext uri="{FF2B5EF4-FFF2-40B4-BE49-F238E27FC236}">
                  <a16:creationId xmlns:a16="http://schemas.microsoft.com/office/drawing/2014/main" id="{CC18E678-7066-486D-B93C-F83E0CE5E856}"/>
                </a:ext>
              </a:extLst>
            </p:cNvPr>
            <p:cNvSpPr txBox="1">
              <a:spLocks noChangeArrowheads="1"/>
            </p:cNvSpPr>
            <p:nvPr/>
          </p:nvSpPr>
          <p:spPr bwMode="auto">
            <a:xfrm>
              <a:off x="1563407" y="3247224"/>
              <a:ext cx="365956"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2</a:t>
              </a:r>
            </a:p>
          </p:txBody>
        </p:sp>
      </p:grpSp>
      <p:grpSp>
        <p:nvGrpSpPr>
          <p:cNvPr id="18" name="Group 17">
            <a:extLst>
              <a:ext uri="{FF2B5EF4-FFF2-40B4-BE49-F238E27FC236}">
                <a16:creationId xmlns:a16="http://schemas.microsoft.com/office/drawing/2014/main" id="{4B679B84-26E3-4411-BEF3-D87A52E0F1A8}"/>
              </a:ext>
            </a:extLst>
          </p:cNvPr>
          <p:cNvGrpSpPr>
            <a:grpSpLocks/>
          </p:cNvGrpSpPr>
          <p:nvPr/>
        </p:nvGrpSpPr>
        <p:grpSpPr bwMode="auto">
          <a:xfrm>
            <a:off x="4423545" y="3495664"/>
            <a:ext cx="1052174" cy="762471"/>
            <a:chOff x="973138" y="3927475"/>
            <a:chExt cx="956313" cy="449263"/>
          </a:xfrm>
        </p:grpSpPr>
        <p:cxnSp>
          <p:nvCxnSpPr>
            <p:cNvPr id="19" name="Straight Connector 18">
              <a:extLst>
                <a:ext uri="{FF2B5EF4-FFF2-40B4-BE49-F238E27FC236}">
                  <a16:creationId xmlns:a16="http://schemas.microsoft.com/office/drawing/2014/main" id="{6BE7303E-6F4A-4775-9CC8-4A9D5DDB5AFB}"/>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EB558CA-FC46-4EE7-AAFC-B58EE93A5A34}"/>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21" name="Text Box 17">
              <a:extLst>
                <a:ext uri="{FF2B5EF4-FFF2-40B4-BE49-F238E27FC236}">
                  <a16:creationId xmlns:a16="http://schemas.microsoft.com/office/drawing/2014/main" id="{33B92B95-07D5-4ED3-A31E-E84B2670306A}"/>
                </a:ext>
              </a:extLst>
            </p:cNvPr>
            <p:cNvSpPr txBox="1">
              <a:spLocks noChangeArrowheads="1"/>
            </p:cNvSpPr>
            <p:nvPr/>
          </p:nvSpPr>
          <p:spPr bwMode="auto">
            <a:xfrm>
              <a:off x="1563464" y="3929329"/>
              <a:ext cx="365987"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3</a:t>
              </a:r>
            </a:p>
          </p:txBody>
        </p:sp>
      </p:grpSp>
      <p:grpSp>
        <p:nvGrpSpPr>
          <p:cNvPr id="22" name="Group 29">
            <a:extLst>
              <a:ext uri="{FF2B5EF4-FFF2-40B4-BE49-F238E27FC236}">
                <a16:creationId xmlns:a16="http://schemas.microsoft.com/office/drawing/2014/main" id="{E3E6AD78-0F1B-45A6-A423-2FCD637D782E}"/>
              </a:ext>
            </a:extLst>
          </p:cNvPr>
          <p:cNvGrpSpPr>
            <a:grpSpLocks/>
          </p:cNvGrpSpPr>
          <p:nvPr/>
        </p:nvGrpSpPr>
        <p:grpSpPr bwMode="auto">
          <a:xfrm>
            <a:off x="4421798" y="4543055"/>
            <a:ext cx="1053923" cy="762473"/>
            <a:chOff x="971543" y="4599682"/>
            <a:chExt cx="957820" cy="449628"/>
          </a:xfrm>
        </p:grpSpPr>
        <p:cxnSp>
          <p:nvCxnSpPr>
            <p:cNvPr id="23" name="Straight Connector 22">
              <a:extLst>
                <a:ext uri="{FF2B5EF4-FFF2-40B4-BE49-F238E27FC236}">
                  <a16:creationId xmlns:a16="http://schemas.microsoft.com/office/drawing/2014/main" id="{3B658347-0F61-47FB-9B2D-D1994E4B5995}"/>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52517C61-43C3-47C0-8371-A1C0FB38AB57}"/>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25" name="Text Box 20">
              <a:extLst>
                <a:ext uri="{FF2B5EF4-FFF2-40B4-BE49-F238E27FC236}">
                  <a16:creationId xmlns:a16="http://schemas.microsoft.com/office/drawing/2014/main" id="{54C0138D-DC0A-4BDA-9E48-F0706A05CE66}"/>
                </a:ext>
              </a:extLst>
            </p:cNvPr>
            <p:cNvSpPr txBox="1">
              <a:spLocks noChangeArrowheads="1"/>
            </p:cNvSpPr>
            <p:nvPr/>
          </p:nvSpPr>
          <p:spPr bwMode="auto">
            <a:xfrm>
              <a:off x="1563407" y="4617147"/>
              <a:ext cx="365956"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4</a:t>
              </a:r>
            </a:p>
          </p:txBody>
        </p:sp>
      </p:grpSp>
      <p:sp>
        <p:nvSpPr>
          <p:cNvPr id="26" name="Cloud 25">
            <a:extLst>
              <a:ext uri="{FF2B5EF4-FFF2-40B4-BE49-F238E27FC236}">
                <a16:creationId xmlns:a16="http://schemas.microsoft.com/office/drawing/2014/main" id="{105EAE15-C5B9-4E18-8648-B31F1AB69F62}"/>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6"/>
                                        </p:tgtEl>
                                        <p:attrNameLst>
                                          <p:attrName>style.color</p:attrName>
                                        </p:attrNameLst>
                                      </p:cBhvr>
                                      <p:by>
                                        <p:hsl h="7200000" s="0" l="0"/>
                                      </p:by>
                                    </p:animClr>
                                    <p:animClr clrSpc="hsl" dir="cw">
                                      <p:cBhvr>
                                        <p:cTn id="34" dur="500" fill="hold"/>
                                        <p:tgtEl>
                                          <p:spTgt spid="6"/>
                                        </p:tgtEl>
                                        <p:attrNameLst>
                                          <p:attrName>fillcolor</p:attrName>
                                        </p:attrNameLst>
                                      </p:cBhvr>
                                      <p:by>
                                        <p:hsl h="7200000" s="0" l="0"/>
                                      </p:by>
                                    </p:animClr>
                                    <p:animClr clrSpc="hsl" dir="cw">
                                      <p:cBhvr>
                                        <p:cTn id="35" dur="500" fill="hold"/>
                                        <p:tgtEl>
                                          <p:spTgt spid="6"/>
                                        </p:tgtEl>
                                        <p:attrNameLst>
                                          <p:attrName>stroke.color</p:attrName>
                                        </p:attrNameLst>
                                      </p:cBhvr>
                                      <p:by>
                                        <p:hsl h="7200000" s="0" l="0"/>
                                      </p:by>
                                    </p:animClr>
                                    <p:set>
                                      <p:cBhvr>
                                        <p:cTn id="36" dur="500" fill="hold"/>
                                        <p:tgtEl>
                                          <p:spTgt spid="6"/>
                                        </p:tgtEl>
                                        <p:attrNameLst>
                                          <p:attrName>fill.type</p:attrName>
                                        </p:attrNameLst>
                                      </p:cBhvr>
                                      <p:to>
                                        <p:strVal val="solid"/>
                                      </p:to>
                                    </p:set>
                                  </p:childTnLst>
                                </p:cTn>
                              </p:par>
                            </p:childTnLst>
                          </p:cTn>
                        </p:par>
                      </p:childTnLst>
                    </p:cTn>
                  </p:par>
                </p:childTnLst>
              </p:cTn>
              <p:nextCondLst>
                <p:cond evt="onClick" delay="0">
                  <p:tgtEl>
                    <p:spTgt spid="26"/>
                  </p:tgtEl>
                </p:cond>
              </p:nextCondLst>
            </p:seq>
          </p:childTnLst>
        </p:cTn>
      </p:par>
    </p:tnLst>
    <p:bldLst>
      <p:bldP spid="7" grpId="0" animBg="1"/>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85875" y="116142"/>
            <a:ext cx="9620250" cy="139092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200" dirty="0">
                <a:latin typeface="Times New Roman" panose="02020603050405020304" pitchFamily="18" charset="0"/>
                <a:ea typeface="Tahoma" panose="020B0604030504040204" pitchFamily="34" charset="0"/>
                <a:cs typeface="Times New Roman" panose="02020603050405020304" pitchFamily="18" charset="0"/>
              </a:rPr>
              <a:t> 10.</a:t>
            </a:r>
            <a:r>
              <a:rPr lang="pt-BR"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a:t>
            </a:r>
            <a:endParaRPr kumimoji="0" lang="vi-VN" sz="320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11" name="Rectangle: Rounded Corners 10">
            <a:extLst>
              <a:ext uri="{FF2B5EF4-FFF2-40B4-BE49-F238E27FC236}">
                <a16:creationId xmlns:a16="http://schemas.microsoft.com/office/drawing/2014/main" id="{EE94F414-4DF2-4C92-B704-80FCE0D3CDD8}"/>
              </a:ext>
            </a:extLst>
          </p:cNvPr>
          <p:cNvSpPr/>
          <p:nvPr/>
        </p:nvSpPr>
        <p:spPr>
          <a:xfrm>
            <a:off x="4129448" y="3817223"/>
            <a:ext cx="4238744" cy="814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3" name="Group 22">
            <a:extLst>
              <a:ext uri="{FF2B5EF4-FFF2-40B4-BE49-F238E27FC236}">
                <a16:creationId xmlns:a16="http://schemas.microsoft.com/office/drawing/2014/main" id="{5BE9A7D8-4B3F-4731-8BB6-473E392754C3}"/>
              </a:ext>
            </a:extLst>
          </p:cNvPr>
          <p:cNvGrpSpPr>
            <a:grpSpLocks/>
          </p:cNvGrpSpPr>
          <p:nvPr/>
        </p:nvGrpSpPr>
        <p:grpSpPr bwMode="auto">
          <a:xfrm>
            <a:off x="4525146" y="1929449"/>
            <a:ext cx="1706202" cy="765166"/>
            <a:chOff x="973131" y="2567116"/>
            <a:chExt cx="1550620" cy="449174"/>
          </a:xfrm>
        </p:grpSpPr>
        <p:cxnSp>
          <p:nvCxnSpPr>
            <p:cNvPr id="14" name="Straight Connector 13">
              <a:extLst>
                <a:ext uri="{FF2B5EF4-FFF2-40B4-BE49-F238E27FC236}">
                  <a16:creationId xmlns:a16="http://schemas.microsoft.com/office/drawing/2014/main" id="{A8D6F037-3182-4272-A9D6-12F56D4DD347}"/>
                </a:ext>
              </a:extLst>
            </p:cNvPr>
            <p:cNvCxnSpPr/>
            <p:nvPr/>
          </p:nvCxnSpPr>
          <p:spPr bwMode="auto">
            <a:xfrm>
              <a:off x="1485849" y="2567116"/>
              <a:ext cx="0" cy="449174"/>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E1762C6-7A7F-4BDA-BD2C-D7FD6ED44687}"/>
                </a:ext>
              </a:extLst>
            </p:cNvPr>
            <p:cNvSpPr txBox="1"/>
            <p:nvPr/>
          </p:nvSpPr>
          <p:spPr>
            <a:xfrm>
              <a:off x="973131" y="2567116"/>
              <a:ext cx="436525" cy="361347"/>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A</a:t>
              </a:r>
            </a:p>
          </p:txBody>
        </p:sp>
        <p:sp>
          <p:nvSpPr>
            <p:cNvPr id="16" name="Text Box 11">
              <a:extLst>
                <a:ext uri="{FF2B5EF4-FFF2-40B4-BE49-F238E27FC236}">
                  <a16:creationId xmlns:a16="http://schemas.microsoft.com/office/drawing/2014/main" id="{2F27A56F-F15E-4736-BA62-591663694904}"/>
                </a:ext>
              </a:extLst>
            </p:cNvPr>
            <p:cNvSpPr txBox="1">
              <a:spLocks noChangeArrowheads="1"/>
            </p:cNvSpPr>
            <p:nvPr/>
          </p:nvSpPr>
          <p:spPr bwMode="auto">
            <a:xfrm>
              <a:off x="1563407" y="2590512"/>
              <a:ext cx="960344" cy="3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Font</a:t>
              </a:r>
            </a:p>
          </p:txBody>
        </p:sp>
      </p:grpSp>
      <p:grpSp>
        <p:nvGrpSpPr>
          <p:cNvPr id="17" name="Group 25">
            <a:extLst>
              <a:ext uri="{FF2B5EF4-FFF2-40B4-BE49-F238E27FC236}">
                <a16:creationId xmlns:a16="http://schemas.microsoft.com/office/drawing/2014/main" id="{2F9289AC-E4BA-480F-8345-737889D93375}"/>
              </a:ext>
            </a:extLst>
          </p:cNvPr>
          <p:cNvGrpSpPr>
            <a:grpSpLocks/>
          </p:cNvGrpSpPr>
          <p:nvPr/>
        </p:nvGrpSpPr>
        <p:grpSpPr bwMode="auto">
          <a:xfrm>
            <a:off x="4525146" y="2948169"/>
            <a:ext cx="2797847" cy="770555"/>
            <a:chOff x="973131" y="3226444"/>
            <a:chExt cx="2542723" cy="454782"/>
          </a:xfrm>
        </p:grpSpPr>
        <p:cxnSp>
          <p:nvCxnSpPr>
            <p:cNvPr id="18" name="Straight Connector 17">
              <a:extLst>
                <a:ext uri="{FF2B5EF4-FFF2-40B4-BE49-F238E27FC236}">
                  <a16:creationId xmlns:a16="http://schemas.microsoft.com/office/drawing/2014/main" id="{10832225-8561-4E6D-96B1-8E6010EFC1F6}"/>
                </a:ext>
              </a:extLst>
            </p:cNvPr>
            <p:cNvCxnSpPr/>
            <p:nvPr/>
          </p:nvCxnSpPr>
          <p:spPr>
            <a:xfrm>
              <a:off x="1485849" y="3232805"/>
              <a:ext cx="0" cy="448421"/>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2EE29C1-CF75-410E-B385-5DE8B8F5B696}"/>
                </a:ext>
              </a:extLst>
            </p:cNvPr>
            <p:cNvSpPr txBox="1"/>
            <p:nvPr/>
          </p:nvSpPr>
          <p:spPr>
            <a:xfrm>
              <a:off x="973131" y="3226444"/>
              <a:ext cx="436525" cy="36330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B</a:t>
              </a:r>
            </a:p>
          </p:txBody>
        </p:sp>
        <p:sp>
          <p:nvSpPr>
            <p:cNvPr id="20" name="Text Box 14">
              <a:extLst>
                <a:ext uri="{FF2B5EF4-FFF2-40B4-BE49-F238E27FC236}">
                  <a16:creationId xmlns:a16="http://schemas.microsoft.com/office/drawing/2014/main" id="{0DC4E5CE-E95A-41DD-A416-ABEAA7BFD87D}"/>
                </a:ext>
              </a:extLst>
            </p:cNvPr>
            <p:cNvSpPr txBox="1">
              <a:spLocks noChangeArrowheads="1"/>
            </p:cNvSpPr>
            <p:nvPr/>
          </p:nvSpPr>
          <p:spPr bwMode="auto">
            <a:xfrm>
              <a:off x="1563407" y="3247224"/>
              <a:ext cx="1952447" cy="33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Alignment</a:t>
              </a:r>
            </a:p>
          </p:txBody>
        </p:sp>
      </p:grpSp>
      <p:grpSp>
        <p:nvGrpSpPr>
          <p:cNvPr id="21" name="Group 20">
            <a:extLst>
              <a:ext uri="{FF2B5EF4-FFF2-40B4-BE49-F238E27FC236}">
                <a16:creationId xmlns:a16="http://schemas.microsoft.com/office/drawing/2014/main" id="{AACC9688-FDC5-4559-8016-2B1202019299}"/>
              </a:ext>
            </a:extLst>
          </p:cNvPr>
          <p:cNvGrpSpPr>
            <a:grpSpLocks/>
          </p:cNvGrpSpPr>
          <p:nvPr/>
        </p:nvGrpSpPr>
        <p:grpSpPr bwMode="auto">
          <a:xfrm>
            <a:off x="4525146" y="3913815"/>
            <a:ext cx="1949857" cy="762471"/>
            <a:chOff x="973138" y="3927475"/>
            <a:chExt cx="1772209" cy="449263"/>
          </a:xfrm>
        </p:grpSpPr>
        <p:cxnSp>
          <p:nvCxnSpPr>
            <p:cNvPr id="22" name="Straight Connector 21">
              <a:extLst>
                <a:ext uri="{FF2B5EF4-FFF2-40B4-BE49-F238E27FC236}">
                  <a16:creationId xmlns:a16="http://schemas.microsoft.com/office/drawing/2014/main" id="{DD48B47D-6F93-49B9-9F82-997B1AD52DD5}"/>
                </a:ext>
              </a:extLst>
            </p:cNvPr>
            <p:cNvCxnSpPr/>
            <p:nvPr/>
          </p:nvCxnSpPr>
          <p:spPr bwMode="auto">
            <a:xfrm>
              <a:off x="1485900" y="3927475"/>
              <a:ext cx="0" cy="449263"/>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38EFF063-FA7E-40D9-BEE6-75016F867527}"/>
                </a:ext>
              </a:extLst>
            </p:cNvPr>
            <p:cNvSpPr txBox="1"/>
            <p:nvPr/>
          </p:nvSpPr>
          <p:spPr bwMode="auto">
            <a:xfrm>
              <a:off x="973138" y="3929062"/>
              <a:ext cx="436562" cy="362696"/>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C</a:t>
              </a:r>
            </a:p>
          </p:txBody>
        </p:sp>
        <p:sp>
          <p:nvSpPr>
            <p:cNvPr id="24" name="Text Box 17">
              <a:extLst>
                <a:ext uri="{FF2B5EF4-FFF2-40B4-BE49-F238E27FC236}">
                  <a16:creationId xmlns:a16="http://schemas.microsoft.com/office/drawing/2014/main" id="{F599DBB1-76F5-4922-A38F-54D8E42879A6}"/>
                </a:ext>
              </a:extLst>
            </p:cNvPr>
            <p:cNvSpPr txBox="1">
              <a:spLocks noChangeArrowheads="1"/>
            </p:cNvSpPr>
            <p:nvPr/>
          </p:nvSpPr>
          <p:spPr bwMode="auto">
            <a:xfrm>
              <a:off x="1563464" y="3929329"/>
              <a:ext cx="1181883" cy="3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Home</a:t>
              </a:r>
            </a:p>
          </p:txBody>
        </p:sp>
      </p:grpSp>
      <p:grpSp>
        <p:nvGrpSpPr>
          <p:cNvPr id="25" name="Group 29">
            <a:extLst>
              <a:ext uri="{FF2B5EF4-FFF2-40B4-BE49-F238E27FC236}">
                <a16:creationId xmlns:a16="http://schemas.microsoft.com/office/drawing/2014/main" id="{FA597990-2B08-49AF-90AB-98C84BC31A2E}"/>
              </a:ext>
            </a:extLst>
          </p:cNvPr>
          <p:cNvGrpSpPr>
            <a:grpSpLocks/>
          </p:cNvGrpSpPr>
          <p:nvPr/>
        </p:nvGrpSpPr>
        <p:grpSpPr bwMode="auto">
          <a:xfrm>
            <a:off x="4523399" y="4961206"/>
            <a:ext cx="1951604" cy="762473"/>
            <a:chOff x="971543" y="4599682"/>
            <a:chExt cx="1773646" cy="449628"/>
          </a:xfrm>
        </p:grpSpPr>
        <p:cxnSp>
          <p:nvCxnSpPr>
            <p:cNvPr id="26" name="Straight Connector 25">
              <a:extLst>
                <a:ext uri="{FF2B5EF4-FFF2-40B4-BE49-F238E27FC236}">
                  <a16:creationId xmlns:a16="http://schemas.microsoft.com/office/drawing/2014/main" id="{28980309-28D7-4F26-89A0-BDD2212FA6BD}"/>
                </a:ext>
              </a:extLst>
            </p:cNvPr>
            <p:cNvCxnSpPr/>
            <p:nvPr/>
          </p:nvCxnSpPr>
          <p:spPr>
            <a:xfrm>
              <a:off x="1485849" y="4601271"/>
              <a:ext cx="0" cy="448039"/>
            </a:xfrm>
            <a:prstGeom prst="line">
              <a:avLst/>
            </a:prstGeom>
            <a:ln>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0BB64300-2AB5-4EC0-87B3-F837B3F74646}"/>
                </a:ext>
              </a:extLst>
            </p:cNvPr>
            <p:cNvSpPr txBox="1"/>
            <p:nvPr/>
          </p:nvSpPr>
          <p:spPr>
            <a:xfrm>
              <a:off x="971543" y="4599682"/>
              <a:ext cx="436526" cy="362990"/>
            </a:xfrm>
            <a:prstGeom prst="rect">
              <a:avLst/>
            </a:prstGeom>
            <a:noFill/>
          </p:spPr>
          <p:txBody>
            <a:bodyPr>
              <a:spAutoFit/>
            </a:bodyPr>
            <a:lstStyle/>
            <a:p>
              <a:pPr>
                <a:defRPr/>
              </a:pPr>
              <a:r>
                <a:rPr lang="en-US" sz="3400" b="1" dirty="0">
                  <a:solidFill>
                    <a:schemeClr val="accent1">
                      <a:lumMod val="50000"/>
                    </a:schemeClr>
                  </a:solidFill>
                  <a:latin typeface="Times New Roman" panose="02020603050405020304" pitchFamily="18" charset="0"/>
                  <a:cs typeface="Times New Roman" panose="02020603050405020304" pitchFamily="18" charset="0"/>
                </a:rPr>
                <a:t>D</a:t>
              </a:r>
            </a:p>
          </p:txBody>
        </p:sp>
        <p:sp>
          <p:nvSpPr>
            <p:cNvPr id="28" name="Text Box 20">
              <a:extLst>
                <a:ext uri="{FF2B5EF4-FFF2-40B4-BE49-F238E27FC236}">
                  <a16:creationId xmlns:a16="http://schemas.microsoft.com/office/drawing/2014/main" id="{23021F35-F4F3-4F5A-BD96-A4DE59B87679}"/>
                </a:ext>
              </a:extLst>
            </p:cNvPr>
            <p:cNvSpPr txBox="1">
              <a:spLocks noChangeArrowheads="1"/>
            </p:cNvSpPr>
            <p:nvPr/>
          </p:nvSpPr>
          <p:spPr bwMode="auto">
            <a:xfrm>
              <a:off x="1563407" y="4617147"/>
              <a:ext cx="1181782" cy="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None/>
              </a:pPr>
              <a:r>
                <a:rPr lang="en-US" altLang="en-US" sz="3400" b="1" dirty="0">
                  <a:solidFill>
                    <a:schemeClr val="accent1">
                      <a:lumMod val="50000"/>
                    </a:schemeClr>
                  </a:solidFill>
                  <a:latin typeface="Times New Roman" panose="02020603050405020304" pitchFamily="18" charset="0"/>
                  <a:cs typeface="Times New Roman" panose="02020603050405020304" pitchFamily="18" charset="0"/>
                </a:rPr>
                <a:t>Insert</a:t>
              </a:r>
            </a:p>
          </p:txBody>
        </p:sp>
      </p:grpSp>
      <p:sp>
        <p:nvSpPr>
          <p:cNvPr id="29" name="Cloud 28">
            <a:extLst>
              <a:ext uri="{FF2B5EF4-FFF2-40B4-BE49-F238E27FC236}">
                <a16:creationId xmlns:a16="http://schemas.microsoft.com/office/drawing/2014/main" id="{032A4E78-4A2E-4478-BD79-AA642AB3F9B9}"/>
              </a:ext>
            </a:extLst>
          </p:cNvPr>
          <p:cNvSpPr/>
          <p:nvPr/>
        </p:nvSpPr>
        <p:spPr>
          <a:xfrm>
            <a:off x="204078" y="5949518"/>
            <a:ext cx="1441976" cy="7597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21" presetClass="emph" presetSubtype="0" fill="hold" grpId="1" nodeType="withEffect">
                                  <p:stCondLst>
                                    <p:cond delay="0"/>
                                  </p:stCondLst>
                                  <p:childTnLst>
                                    <p:animClr clrSpc="hsl" dir="cw">
                                      <p:cBhvr override="childStyle">
                                        <p:cTn id="33" dur="500" fill="hold"/>
                                        <p:tgtEl>
                                          <p:spTgt spid="11"/>
                                        </p:tgtEl>
                                        <p:attrNameLst>
                                          <p:attrName>style.color</p:attrName>
                                        </p:attrNameLst>
                                      </p:cBhvr>
                                      <p:by>
                                        <p:hsl h="7200000" s="0" l="0"/>
                                      </p:by>
                                    </p:animClr>
                                    <p:animClr clrSpc="hsl" dir="cw">
                                      <p:cBhvr>
                                        <p:cTn id="34" dur="500" fill="hold"/>
                                        <p:tgtEl>
                                          <p:spTgt spid="11"/>
                                        </p:tgtEl>
                                        <p:attrNameLst>
                                          <p:attrName>fillcolor</p:attrName>
                                        </p:attrNameLst>
                                      </p:cBhvr>
                                      <p:by>
                                        <p:hsl h="7200000" s="0" l="0"/>
                                      </p:by>
                                    </p:animClr>
                                    <p:animClr clrSpc="hsl" dir="cw">
                                      <p:cBhvr>
                                        <p:cTn id="35" dur="500" fill="hold"/>
                                        <p:tgtEl>
                                          <p:spTgt spid="11"/>
                                        </p:tgtEl>
                                        <p:attrNameLst>
                                          <p:attrName>stroke.color</p:attrName>
                                        </p:attrNameLst>
                                      </p:cBhvr>
                                      <p:by>
                                        <p:hsl h="7200000" s="0" l="0"/>
                                      </p:by>
                                    </p:animClr>
                                    <p:set>
                                      <p:cBhvr>
                                        <p:cTn id="36" dur="500" fill="hold"/>
                                        <p:tgtEl>
                                          <p:spTgt spid="11"/>
                                        </p:tgtEl>
                                        <p:attrNameLst>
                                          <p:attrName>fill.type</p:attrName>
                                        </p:attrNameLst>
                                      </p:cBhvr>
                                      <p:to>
                                        <p:strVal val="solid"/>
                                      </p:to>
                                    </p:set>
                                  </p:childTnLst>
                                </p:cTn>
                              </p:par>
                            </p:childTnLst>
                          </p:cTn>
                        </p:par>
                      </p:childTnLst>
                    </p:cTn>
                  </p:par>
                </p:childTnLst>
              </p:cTn>
              <p:nextCondLst>
                <p:cond evt="onClick" delay="0">
                  <p:tgtEl>
                    <p:spTgt spid="29"/>
                  </p:tgtEl>
                </p:cond>
              </p:nextCondLst>
            </p:seq>
          </p:childTnLst>
        </p:cTn>
      </p:par>
    </p:tnLst>
    <p:bldLst>
      <p:bldP spid="7" grpId="0"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
        <p:nvSpPr>
          <p:cNvPr id="4" name="Rectangle 3">
            <a:extLst>
              <a:ext uri="{FF2B5EF4-FFF2-40B4-BE49-F238E27FC236}">
                <a16:creationId xmlns:a16="http://schemas.microsoft.com/office/drawing/2014/main" id="{6DF9E2D6-8F83-4A5A-807E-5777F5865723}"/>
              </a:ext>
            </a:extLst>
          </p:cNvPr>
          <p:cNvSpPr/>
          <p:nvPr/>
        </p:nvSpPr>
        <p:spPr>
          <a:xfrm>
            <a:off x="471414" y="441995"/>
            <a:ext cx="11249172" cy="1938992"/>
          </a:xfrm>
          <a:prstGeom prst="rect">
            <a:avLst/>
          </a:prstGeom>
        </p:spPr>
        <p:txBody>
          <a:bodyPr wrap="square">
            <a:spAutoFit/>
          </a:bodyPr>
          <a:lstStyle/>
          <a:p>
            <a:pPr defTabSz="342900"/>
            <a:r>
              <a:rPr lang="en-US" sz="4000" b="1" dirty="0">
                <a:solidFill>
                  <a:srgbClr val="F03C69"/>
                </a:solidFill>
                <a:latin typeface="Times New Roman" panose="02020603050405020304" pitchFamily="18" charset="0"/>
                <a:cs typeface="Times New Roman" panose="02020603050405020304" pitchFamily="18" charset="0"/>
              </a:rPr>
              <a:t>HƯỚNG DẪN TỰ HỌC</a:t>
            </a:r>
          </a:p>
          <a:p>
            <a:pPr defTabSz="342900"/>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endParaRPr lang="en-US" sz="4000" b="1" dirty="0">
              <a:latin typeface="Times New Roman" panose="02020603050405020304" pitchFamily="18" charset="0"/>
              <a:cs typeface="Times New Roman" panose="02020603050405020304" pitchFamily="18" charset="0"/>
            </a:endParaRPr>
          </a:p>
          <a:p>
            <a:pPr defTabSz="342900"/>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endParaRPr lang="en-US" sz="40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BCCCE2D-485A-4B82-8C06-C18ACCD03987}"/>
              </a:ext>
            </a:extLst>
          </p:cNvPr>
          <p:cNvSpPr/>
          <p:nvPr/>
        </p:nvSpPr>
        <p:spPr>
          <a:xfrm>
            <a:off x="1368840" y="2533386"/>
            <a:ext cx="9118754" cy="589072"/>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a:t>
            </a:r>
            <a:r>
              <a:rPr lang="en-US" sz="2400" b="1" dirty="0" err="1">
                <a:solidFill>
                  <a:srgbClr val="FF0000"/>
                </a:solidFill>
                <a:latin typeface="SVN-SAF" panose="02040603050506020204" pitchFamily="18" charset="0"/>
                <a:cs typeface="Times New Roman" panose="02020603050405020304" pitchFamily="18" charset="0"/>
              </a:rPr>
              <a:t>Thực</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hành</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nhập</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thông</a:t>
            </a:r>
            <a:r>
              <a:rPr lang="en-US" sz="2400" b="1" dirty="0">
                <a:solidFill>
                  <a:srgbClr val="FF0000"/>
                </a:solidFill>
                <a:latin typeface="SVN-SAF" panose="02040603050506020204" pitchFamily="18" charset="0"/>
                <a:cs typeface="Times New Roman" panose="02020603050405020304" pitchFamily="18" charset="0"/>
              </a:rPr>
              <a:t> tin </a:t>
            </a:r>
            <a:r>
              <a:rPr lang="en-US" sz="2400" b="1" dirty="0" err="1">
                <a:solidFill>
                  <a:srgbClr val="FF0000"/>
                </a:solidFill>
                <a:latin typeface="SVN-SAF" panose="02040603050506020204" pitchFamily="18" charset="0"/>
                <a:cs typeface="Times New Roman" panose="02020603050405020304" pitchFamily="18" charset="0"/>
              </a:rPr>
              <a:t>khảo</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sát</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dự</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án</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trường</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học</a:t>
            </a:r>
            <a:r>
              <a:rPr lang="en-US" sz="2400" b="1" dirty="0">
                <a:solidFill>
                  <a:srgbClr val="FF0000"/>
                </a:solidFill>
                <a:latin typeface="SVN-SAF" panose="02040603050506020204" pitchFamily="18" charset="0"/>
                <a:cs typeface="Times New Roman" panose="02020603050405020304" pitchFamily="18" charset="0"/>
              </a:rPr>
              <a:t> </a:t>
            </a:r>
            <a:r>
              <a:rPr lang="en-US" sz="2400" b="1" dirty="0" err="1">
                <a:solidFill>
                  <a:srgbClr val="FF0000"/>
                </a:solidFill>
                <a:latin typeface="SVN-SAF" panose="02040603050506020204" pitchFamily="18" charset="0"/>
                <a:cs typeface="Times New Roman" panose="02020603050405020304" pitchFamily="18" charset="0"/>
              </a:rPr>
              <a:t>xanh</a:t>
            </a:r>
            <a:endParaRPr lang="vi-VN" sz="2400" b="1" dirty="0">
              <a:solidFill>
                <a:srgbClr val="FF0000"/>
              </a:solidFill>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0733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2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5">
                                            <p:bg/>
                                          </p:spTgt>
                                        </p:tgtEl>
                                        <p:attrNameLst>
                                          <p:attrName>style.visibility</p:attrName>
                                        </p:attrNameLst>
                                      </p:cBhvr>
                                      <p:to>
                                        <p:strVal val="visible"/>
                                      </p:to>
                                    </p:set>
                                    <p:anim calcmode="lin" valueType="num">
                                      <p:cBhvr>
                                        <p:cTn id="20" dur="500" fill="hold"/>
                                        <p:tgtEl>
                                          <p:spTgt spid="5">
                                            <p:bg/>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bg/>
                                          </p:spTgt>
                                        </p:tgtEl>
                                        <p:attrNameLst>
                                          <p:attrName>ppt_y</p:attrName>
                                        </p:attrNameLst>
                                      </p:cBhvr>
                                      <p:tavLst>
                                        <p:tav tm="0">
                                          <p:val>
                                            <p:strVal val="#ppt_y"/>
                                          </p:val>
                                        </p:tav>
                                        <p:tav tm="100000">
                                          <p:val>
                                            <p:strVal val="#ppt_y"/>
                                          </p:val>
                                        </p:tav>
                                      </p:tavLst>
                                    </p:anim>
                                    <p:anim calcmode="lin" valueType="num">
                                      <p:cBhvr>
                                        <p:cTn id="22" dur="500" fill="hold"/>
                                        <p:tgtEl>
                                          <p:spTgt spid="5">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bg/>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1" nodeType="clickEffect">
                                  <p:stCondLst>
                                    <p:cond delay="0"/>
                                  </p:stCondLst>
                                  <p:iterate type="lt">
                                    <p:tmPct val="0"/>
                                  </p:iterate>
                                  <p:childTnLst>
                                    <p:animEffect transition="out" filter="circle(out)">
                                      <p:cBhvr>
                                        <p:cTn id="37" dur="2000"/>
                                        <p:tgtEl>
                                          <p:spTgt spid="5">
                                            <p:txEl>
                                              <p:pRg st="0" end="0"/>
                                            </p:txEl>
                                          </p:spTgt>
                                        </p:tgtEl>
                                      </p:cBhvr>
                                    </p:animEffect>
                                    <p:set>
                                      <p:cBhvr>
                                        <p:cTn id="38" dur="1" fill="hold">
                                          <p:stCondLst>
                                            <p:cond delay="1999"/>
                                          </p:stCondLst>
                                        </p:cTn>
                                        <p:tgtEl>
                                          <p:spTgt spid="5">
                                            <p:txEl>
                                              <p:pRg st="0" end="0"/>
                                            </p:txEl>
                                          </p:spTgt>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2000"/>
                                        <p:tgtEl>
                                          <p:spTgt spid="5">
                                            <p:bg/>
                                          </p:spTgt>
                                        </p:tgtEl>
                                      </p:cBhvr>
                                    </p:animEffect>
                                    <p:set>
                                      <p:cBhvr>
                                        <p:cTn id="41" dur="1" fill="hold">
                                          <p:stCondLst>
                                            <p:cond delay="1999"/>
                                          </p:stCondLst>
                                        </p:cTn>
                                        <p:tgtEl>
                                          <p:spTgt spid="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5" grpId="1"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878467" y="3249041"/>
            <a:ext cx="10595914"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CHÚC QUÝ THẦY CÔ MẠNH KHỎE</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55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1A5AB-958D-4715-96F6-6F426EB6A99B}"/>
              </a:ext>
            </a:extLst>
          </p:cNvPr>
          <p:cNvSpPr/>
          <p:nvPr/>
        </p:nvSpPr>
        <p:spPr>
          <a:xfrm>
            <a:off x="473148" y="394837"/>
            <a:ext cx="11007651"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THỰC HÀNH: NHẬP THÔNG TIN KHẢO SÁT DỰ ÁN TRƯỜNG</a:t>
            </a:r>
          </a:p>
        </p:txBody>
      </p:sp>
      <p:sp>
        <p:nvSpPr>
          <p:cNvPr id="4" name="Rectangle 3">
            <a:extLst>
              <a:ext uri="{FF2B5EF4-FFF2-40B4-BE49-F238E27FC236}">
                <a16:creationId xmlns:a16="http://schemas.microsoft.com/office/drawing/2014/main" id="{3A75DEED-DB8B-4077-BCDF-846A8346EA25}"/>
              </a:ext>
            </a:extLst>
          </p:cNvPr>
          <p:cNvSpPr/>
          <p:nvPr/>
        </p:nvSpPr>
        <p:spPr>
          <a:xfrm>
            <a:off x="553156" y="1037770"/>
            <a:ext cx="11085688" cy="4643644"/>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Nhiệm vụ: </a:t>
            </a:r>
            <a:r>
              <a:rPr lang="vi-VN" sz="2000">
                <a:latin typeface="UTM Avo" panose="02040603050506020204" pitchFamily="18" charset="0"/>
                <a:cs typeface="Times New Roman" panose="02020603050405020304" pitchFamily="18" charset="0"/>
              </a:rPr>
              <a:t>Nhập thông tin khảo sát ban đầu của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b="1">
                <a:latin typeface="UTM Avo" panose="02040603050506020204" pitchFamily="18" charset="0"/>
                <a:cs typeface="Times New Roman" panose="02020603050405020304" pitchFamily="18" charset="0"/>
              </a:rPr>
              <a:t>H</a:t>
            </a:r>
            <a:r>
              <a:rPr lang="vi-VN" sz="2000" b="1">
                <a:latin typeface="UTM Avo" panose="02040603050506020204" pitchFamily="18" charset="0"/>
                <a:cs typeface="Times New Roman" panose="02020603050405020304" pitchFamily="18" charset="0"/>
              </a:rPr>
              <a:t>ướn</a:t>
            </a:r>
            <a:r>
              <a:rPr lang="en-US" sz="2000" b="1">
                <a:latin typeface="UTM Avo" panose="02040603050506020204" pitchFamily="18" charset="0"/>
                <a:cs typeface="Times New Roman" panose="02020603050405020304" pitchFamily="18" charset="0"/>
              </a:rPr>
              <a:t>g dẫn:</a:t>
            </a:r>
          </a:p>
          <a:p>
            <a:pPr algn="just" defTabSz="342900">
              <a:lnSpc>
                <a:spcPct val="150000"/>
              </a:lnSpc>
            </a:pPr>
            <a:r>
              <a:rPr lang="vi-VN" sz="2000">
                <a:solidFill>
                  <a:srgbClr val="0000FF"/>
                </a:solidFill>
                <a:latin typeface="UTM Avo" panose="02040603050506020204" pitchFamily="18" charset="0"/>
                <a:cs typeface="Times New Roman" panose="02020603050405020304" pitchFamily="18" charset="0"/>
              </a:rPr>
              <a:t>Bước 1.</a:t>
            </a:r>
            <a:r>
              <a:rPr lang="vi-VN" sz="2000">
                <a:solidFill>
                  <a:srgbClr val="FF3399"/>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Mở phần mềm Microsoft Excel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0000FF"/>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Nhập dữ liệu khảo sát cho dự án Trường học xanh (Hình 6.7)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Nhập tại ô A1: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solidFill>
                  <a:srgbClr val="00B050"/>
                </a:solidFill>
                <a:latin typeface="UTM Avo" panose="02040603050506020204" pitchFamily="18" charset="0"/>
                <a:cs typeface="Times New Roman" panose="02020603050405020304" pitchFamily="18" charset="0"/>
              </a:rPr>
              <a:t>DỰ ÁN TRƯỜNG HỌC XANH</a:t>
            </a:r>
            <a:endParaRPr lang="en-US" sz="2000">
              <a:solidFill>
                <a:srgbClr val="00B050"/>
              </a:solidFill>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Nhập tại ô A2: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solidFill>
                  <a:srgbClr val="00B050"/>
                </a:solidFill>
                <a:latin typeface="UTM Avo" panose="02040603050506020204" pitchFamily="18" charset="0"/>
                <a:cs typeface="Times New Roman" panose="02020603050405020304" pitchFamily="18" charset="0"/>
              </a:rPr>
              <a:t>	</a:t>
            </a:r>
            <a:r>
              <a:rPr lang="vi-VN" sz="2000">
                <a:solidFill>
                  <a:schemeClr val="accent6">
                    <a:lumMod val="60000"/>
                    <a:lumOff val="40000"/>
                  </a:schemeClr>
                </a:solidFill>
                <a:latin typeface="UTM Avo" panose="02040603050506020204" pitchFamily="18" charset="0"/>
                <a:cs typeface="Times New Roman" panose="02020603050405020304" pitchFamily="18" charset="0"/>
              </a:rPr>
              <a:t>Bảng 1. Khảo sát</a:t>
            </a:r>
            <a:r>
              <a:rPr lang="en-US" sz="2000">
                <a:solidFill>
                  <a:schemeClr val="accent6">
                    <a:lumMod val="60000"/>
                    <a:lumOff val="40000"/>
                  </a:schemeClr>
                </a:solidFill>
                <a:latin typeface="UTM Avo" panose="02040603050506020204" pitchFamily="18" charset="0"/>
                <a:cs typeface="Times New Roman" panose="02020603050405020304" pitchFamily="18" charset="0"/>
              </a:rPr>
              <a:t>…</a:t>
            </a:r>
          </a:p>
          <a:p>
            <a:pPr algn="just" defTabSz="342900">
              <a:lnSpc>
                <a:spcPct val="150000"/>
              </a:lnSpc>
            </a:pPr>
            <a:r>
              <a:rPr lang="vi-VN" sz="2000">
                <a:latin typeface="UTM Avo" panose="02040603050506020204" pitchFamily="18" charset="0"/>
                <a:cs typeface="Times New Roman" panose="02020603050405020304" pitchFamily="18" charset="0"/>
              </a:rPr>
              <a:t>- Các cột thông tin chính sẽ là: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solidFill>
                  <a:srgbClr val="0070C0"/>
                </a:solidFill>
                <a:latin typeface="UTM Avo" panose="02040603050506020204" pitchFamily="18" charset="0"/>
                <a:cs typeface="Times New Roman" panose="02020603050405020304" pitchFamily="18" charset="0"/>
              </a:rPr>
              <a:t>STT, Địa điểm, Loại cây.</a:t>
            </a:r>
          </a:p>
        </p:txBody>
      </p:sp>
      <p:pic>
        <p:nvPicPr>
          <p:cNvPr id="6" name="Picture 5">
            <a:extLst>
              <a:ext uri="{FF2B5EF4-FFF2-40B4-BE49-F238E27FC236}">
                <a16:creationId xmlns:a16="http://schemas.microsoft.com/office/drawing/2014/main" id="{B7233963-B3C2-44E6-8270-8CC052873EF7}"/>
              </a:ext>
            </a:extLst>
          </p:cNvPr>
          <p:cNvPicPr>
            <a:picLocks noChangeAspect="1"/>
          </p:cNvPicPr>
          <p:nvPr/>
        </p:nvPicPr>
        <p:blipFill>
          <a:blip r:embed="rId2"/>
          <a:stretch>
            <a:fillRect/>
          </a:stretch>
        </p:blipFill>
        <p:spPr>
          <a:xfrm>
            <a:off x="4665098" y="2923822"/>
            <a:ext cx="6973745" cy="3577238"/>
          </a:xfrm>
          <a:prstGeom prst="rect">
            <a:avLst/>
          </a:prstGeom>
        </p:spPr>
      </p:pic>
      <p:sp>
        <p:nvSpPr>
          <p:cNvPr id="2" name="Rectangle 1">
            <a:extLst>
              <a:ext uri="{FF2B5EF4-FFF2-40B4-BE49-F238E27FC236}">
                <a16:creationId xmlns:a16="http://schemas.microsoft.com/office/drawing/2014/main" id="{65BCBDF7-5E4E-419A-BCE2-F008E2036FDC}"/>
              </a:ext>
            </a:extLst>
          </p:cNvPr>
          <p:cNvSpPr/>
          <p:nvPr/>
        </p:nvSpPr>
        <p:spPr>
          <a:xfrm>
            <a:off x="5195598" y="3371784"/>
            <a:ext cx="3239911" cy="334584"/>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0A647B-E42C-4161-A4CE-BAEB4F507F6A}"/>
              </a:ext>
            </a:extLst>
          </p:cNvPr>
          <p:cNvSpPr/>
          <p:nvPr/>
        </p:nvSpPr>
        <p:spPr>
          <a:xfrm>
            <a:off x="5195598" y="3706368"/>
            <a:ext cx="3948402" cy="334584"/>
          </a:xfrm>
          <a:prstGeom prst="rect">
            <a:avLst/>
          </a:prstGeom>
          <a:solidFill>
            <a:schemeClr val="accent6">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4F2D32-5E5D-4050-ABCF-37785467F55E}"/>
              </a:ext>
            </a:extLst>
          </p:cNvPr>
          <p:cNvSpPr/>
          <p:nvPr/>
        </p:nvSpPr>
        <p:spPr>
          <a:xfrm>
            <a:off x="5195598" y="4046352"/>
            <a:ext cx="4064226" cy="334584"/>
          </a:xfrm>
          <a:prstGeom prst="rect">
            <a:avLst/>
          </a:prstGeom>
          <a:solidFill>
            <a:schemeClr val="accent2">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94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14:presetBounceEnd="62000">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62000">
                                          <p:cBhvr additive="base">
                                            <p:cTn id="16" dur="500" fill="hold"/>
                                            <p:tgtEl>
                                              <p:spTgt spid="4">
                                                <p:txEl>
                                                  <p:pRg st="0" end="0"/>
                                                </p:txEl>
                                              </p:spTgt>
                                            </p:tgtEl>
                                            <p:attrNameLst>
                                              <p:attrName>ppt_x</p:attrName>
                                            </p:attrNameLst>
                                          </p:cBhvr>
                                          <p:tavLst>
                                            <p:tav tm="0">
                                              <p:val>
                                                <p:strVal val="0-#ppt_w/2"/>
                                              </p:val>
                                            </p:tav>
                                            <p:tav tm="100000">
                                              <p:val>
                                                <p:strVal val="#ppt_x"/>
                                              </p:val>
                                            </p:tav>
                                          </p:tavLst>
                                        </p:anim>
                                        <p:anim calcmode="lin" valueType="num" p14:bounceEnd="62000">
                                          <p:cBhvr additive="base">
                                            <p:cTn id="17"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4">
                                                <p:txEl>
                                                  <p:pRg st="0" end="0"/>
                                                </p:txEl>
                                              </p:spTgt>
                                            </p:tgtEl>
                                          </p:cBhvr>
                                        </p:animEffect>
                                        <p:animScale>
                                          <p:cBhvr>
                                            <p:cTn id="21" dur="250" autoRev="1" fill="hold"/>
                                            <p:tgtEl>
                                              <p:spTgt spid="4">
                                                <p:txEl>
                                                  <p:pRg st="0" end="0"/>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4">
                                                <p:txEl>
                                                  <p:pRg st="3" end="3"/>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wipe(left)">
                                          <p:cBhvr>
                                            <p:cTn id="51" dur="500"/>
                                            <p:tgtEl>
                                              <p:spTgt spid="4">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5" end="5"/>
                                                </p:txEl>
                                              </p:spTgt>
                                            </p:tgtEl>
                                            <p:attrNameLst>
                                              <p:attrName>style.visibility</p:attrName>
                                            </p:attrNameLst>
                                          </p:cBhvr>
                                          <p:to>
                                            <p:strVal val="visible"/>
                                          </p:to>
                                        </p:set>
                                        <p:animEffect transition="in" filter="fade">
                                          <p:cBhvr>
                                            <p:cTn id="56" dur="500"/>
                                            <p:tgtEl>
                                              <p:spTgt spid="4">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
                                                <p:txEl>
                                                  <p:pRg st="6" end="6"/>
                                                </p:txEl>
                                              </p:spTgt>
                                            </p:tgtEl>
                                            <p:attrNameLst>
                                              <p:attrName>style.visibility</p:attrName>
                                            </p:attrNameLst>
                                          </p:cBhvr>
                                          <p:to>
                                            <p:strVal val="visible"/>
                                          </p:to>
                                        </p:set>
                                        <p:animEffect transition="in" filter="wipe(left)">
                                          <p:cBhvr>
                                            <p:cTn id="66" dur="500"/>
                                            <p:tgtEl>
                                              <p:spTgt spid="4">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animEffect transition="in" filter="fade">
                                          <p:cBhvr>
                                            <p:cTn id="71" dur="500"/>
                                            <p:tgtEl>
                                              <p:spTgt spid="4">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
                                                <p:txEl>
                                                  <p:pRg st="8" end="8"/>
                                                </p:txEl>
                                              </p:spTgt>
                                            </p:tgtEl>
                                            <p:attrNameLst>
                                              <p:attrName>style.visibility</p:attrName>
                                            </p:attrNameLst>
                                          </p:cBhvr>
                                          <p:to>
                                            <p:strVal val="visible"/>
                                          </p:to>
                                        </p:set>
                                        <p:animEffect transition="in" filter="wipe(left)">
                                          <p:cBhvr>
                                            <p:cTn id="81" dur="500"/>
                                            <p:tgtEl>
                                              <p:spTgt spid="4">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
                                                <p:txEl>
                                                  <p:pRg st="9" end="9"/>
                                                </p:txEl>
                                              </p:spTgt>
                                            </p:tgtEl>
                                            <p:attrNameLst>
                                              <p:attrName>style.visibility</p:attrName>
                                            </p:attrNameLst>
                                          </p:cBhvr>
                                          <p:to>
                                            <p:strVal val="visible"/>
                                          </p:to>
                                        </p:set>
                                        <p:animEffect transition="in" filter="fade">
                                          <p:cBhvr>
                                            <p:cTn id="86" dur="500"/>
                                            <p:tgtEl>
                                              <p:spTgt spid="4">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left)">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4">
                                                <p:txEl>
                                                  <p:pRg st="0" end="0"/>
                                                </p:txEl>
                                              </p:spTgt>
                                            </p:tgtEl>
                                          </p:cBhvr>
                                        </p:animEffect>
                                        <p:animScale>
                                          <p:cBhvr>
                                            <p:cTn id="21" dur="250" autoRev="1" fill="hold"/>
                                            <p:tgtEl>
                                              <p:spTgt spid="4">
                                                <p:txEl>
                                                  <p:pRg st="0" end="0"/>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4">
                                                <p:txEl>
                                                  <p:pRg st="3" end="3"/>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wipe(left)">
                                          <p:cBhvr>
                                            <p:cTn id="51" dur="500"/>
                                            <p:tgtEl>
                                              <p:spTgt spid="4">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5" end="5"/>
                                                </p:txEl>
                                              </p:spTgt>
                                            </p:tgtEl>
                                            <p:attrNameLst>
                                              <p:attrName>style.visibility</p:attrName>
                                            </p:attrNameLst>
                                          </p:cBhvr>
                                          <p:to>
                                            <p:strVal val="visible"/>
                                          </p:to>
                                        </p:set>
                                        <p:animEffect transition="in" filter="fade">
                                          <p:cBhvr>
                                            <p:cTn id="56" dur="500"/>
                                            <p:tgtEl>
                                              <p:spTgt spid="4">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
                                                <p:txEl>
                                                  <p:pRg st="6" end="6"/>
                                                </p:txEl>
                                              </p:spTgt>
                                            </p:tgtEl>
                                            <p:attrNameLst>
                                              <p:attrName>style.visibility</p:attrName>
                                            </p:attrNameLst>
                                          </p:cBhvr>
                                          <p:to>
                                            <p:strVal val="visible"/>
                                          </p:to>
                                        </p:set>
                                        <p:animEffect transition="in" filter="wipe(left)">
                                          <p:cBhvr>
                                            <p:cTn id="66" dur="500"/>
                                            <p:tgtEl>
                                              <p:spTgt spid="4">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animEffect transition="in" filter="fade">
                                          <p:cBhvr>
                                            <p:cTn id="71" dur="500"/>
                                            <p:tgtEl>
                                              <p:spTgt spid="4">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
                                                <p:txEl>
                                                  <p:pRg st="8" end="8"/>
                                                </p:txEl>
                                              </p:spTgt>
                                            </p:tgtEl>
                                            <p:attrNameLst>
                                              <p:attrName>style.visibility</p:attrName>
                                            </p:attrNameLst>
                                          </p:cBhvr>
                                          <p:to>
                                            <p:strVal val="visible"/>
                                          </p:to>
                                        </p:set>
                                        <p:animEffect transition="in" filter="wipe(left)">
                                          <p:cBhvr>
                                            <p:cTn id="81" dur="500"/>
                                            <p:tgtEl>
                                              <p:spTgt spid="4">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
                                                <p:txEl>
                                                  <p:pRg st="9" end="9"/>
                                                </p:txEl>
                                              </p:spTgt>
                                            </p:tgtEl>
                                            <p:attrNameLst>
                                              <p:attrName>style.visibility</p:attrName>
                                            </p:attrNameLst>
                                          </p:cBhvr>
                                          <p:to>
                                            <p:strVal val="visible"/>
                                          </p:to>
                                        </p:set>
                                        <p:animEffect transition="in" filter="fade">
                                          <p:cBhvr>
                                            <p:cTn id="86" dur="500"/>
                                            <p:tgtEl>
                                              <p:spTgt spid="4">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left)">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7" grpId="0" animBg="1"/>
          <p:bldP spid="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72920" y="876761"/>
            <a:ext cx="10190480" cy="3212445"/>
            <a:chOff x="1778000" y="297641"/>
            <a:chExt cx="10190480" cy="3212445"/>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297641"/>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6</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625" y="4382343"/>
            <a:ext cx="2059470" cy="2053292"/>
          </a:xfrm>
          <a:prstGeom prst="rect">
            <a:avLst/>
          </a:prstGeom>
        </p:spPr>
      </p:pic>
      <p:pic>
        <p:nvPicPr>
          <p:cNvPr id="3" name="Picture 2">
            <a:extLst>
              <a:ext uri="{FF2B5EF4-FFF2-40B4-BE49-F238E27FC236}">
                <a16:creationId xmlns:a16="http://schemas.microsoft.com/office/drawing/2014/main" id="{FCF68025-6695-46B7-9D7E-1219C02D755D}"/>
              </a:ext>
            </a:extLst>
          </p:cNvPr>
          <p:cNvPicPr>
            <a:picLocks noChangeAspect="1"/>
          </p:cNvPicPr>
          <p:nvPr/>
        </p:nvPicPr>
        <p:blipFill>
          <a:blip r:embed="rId3"/>
          <a:stretch>
            <a:fillRect/>
          </a:stretch>
        </p:blipFill>
        <p:spPr>
          <a:xfrm>
            <a:off x="1379266" y="1003621"/>
            <a:ext cx="6111770" cy="876376"/>
          </a:xfrm>
          <a:prstGeom prst="rect">
            <a:avLst/>
          </a:prstGeom>
        </p:spPr>
      </p:pic>
      <p:pic>
        <p:nvPicPr>
          <p:cNvPr id="14" name="Picture 13">
            <a:extLst>
              <a:ext uri="{FF2B5EF4-FFF2-40B4-BE49-F238E27FC236}">
                <a16:creationId xmlns:a16="http://schemas.microsoft.com/office/drawing/2014/main" id="{6717B082-B833-44B3-96AD-42BEF561737E}"/>
              </a:ext>
            </a:extLst>
          </p:cNvPr>
          <p:cNvPicPr>
            <a:picLocks noChangeAspect="1"/>
          </p:cNvPicPr>
          <p:nvPr/>
        </p:nvPicPr>
        <p:blipFill>
          <a:blip r:embed="rId4"/>
          <a:stretch>
            <a:fillRect/>
          </a:stretch>
        </p:blipFill>
        <p:spPr>
          <a:xfrm>
            <a:off x="4241642" y="2490231"/>
            <a:ext cx="7721758" cy="1420364"/>
          </a:xfrm>
          <a:prstGeom prst="rect">
            <a:avLst/>
          </a:prstGeom>
        </p:spPr>
      </p:pic>
      <p:sp>
        <p:nvSpPr>
          <p:cNvPr id="2" name="TextBox 1">
            <a:extLst>
              <a:ext uri="{FF2B5EF4-FFF2-40B4-BE49-F238E27FC236}">
                <a16:creationId xmlns:a16="http://schemas.microsoft.com/office/drawing/2014/main" id="{672EB4CD-71F9-4CBA-B10A-D2CE892A4DBC}"/>
              </a:ext>
            </a:extLst>
          </p:cNvPr>
          <p:cNvSpPr txBox="1"/>
          <p:nvPr/>
        </p:nvSpPr>
        <p:spPr>
          <a:xfrm>
            <a:off x="2585557" y="4382343"/>
            <a:ext cx="9347364" cy="1692771"/>
          </a:xfrm>
          <a:prstGeom prst="rect">
            <a:avLst/>
          </a:prstGeom>
          <a:noFill/>
        </p:spPr>
        <p:txBody>
          <a:bodyPr wrap="square" rtlCol="0">
            <a:spAutoFit/>
          </a:bodyPr>
          <a:lstStyle/>
          <a:p>
            <a:r>
              <a:rPr lang="en-US" sz="2600" b="1" i="1" dirty="0">
                <a:latin typeface="Times New Roman" panose="02020603050405020304" pitchFamily="18" charset="0"/>
                <a:cs typeface="Times New Roman" panose="02020603050405020304" pitchFamily="18" charset="0"/>
              </a:rPr>
              <a:t>Sau </a:t>
            </a:r>
            <a:r>
              <a:rPr lang="en-US" sz="2600" b="1" i="1" dirty="0" err="1">
                <a:latin typeface="Times New Roman" panose="02020603050405020304" pitchFamily="18" charset="0"/>
                <a:cs typeface="Times New Roman" panose="02020603050405020304" pitchFamily="18" charset="0"/>
              </a:rPr>
              <a:t>bài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học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này</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em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sẽ</a:t>
            </a:r>
            <a:r>
              <a:rPr lang="en-US" sz="2600" b="1" i="1"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mềm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ô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cột</a:t>
            </a:r>
            <a:endParaRPr lang="en-US" sz="2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CE82A09-EE3C-40D4-86FB-58F47206B258}"/>
              </a:ext>
            </a:extLst>
          </p:cNvPr>
          <p:cNvSpPr txBox="1"/>
          <p:nvPr/>
        </p:nvSpPr>
        <p:spPr>
          <a:xfrm>
            <a:off x="560658" y="2398811"/>
            <a:ext cx="1058623" cy="1323439"/>
          </a:xfrm>
          <a:prstGeom prst="rect">
            <a:avLst/>
          </a:prstGeom>
          <a:noFill/>
        </p:spPr>
        <p:txBody>
          <a:bodyPr wrap="none" rtlCol="0">
            <a:spAutoFit/>
          </a:bodyPr>
          <a:lstStyle/>
          <a:p>
            <a:r>
              <a:rPr lang="en-US" sz="40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endParaRPr lang="en-US"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r>
              <a:rPr lang="en-US"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120552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CBB4B-7110-4D17-810A-D9C875CC19EC}"/>
              </a:ext>
            </a:extLst>
          </p:cNvPr>
          <p:cNvSpPr/>
          <p:nvPr/>
        </p:nvSpPr>
        <p:spPr>
          <a:xfrm>
            <a:off x="406400" y="371726"/>
            <a:ext cx="11379200" cy="2335319"/>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Chỉnh sửa, định dạng dữ liệu.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Điều chỉnh độ rộng các cột để nhìn thấy toàn bộ dữ liệu.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Định dạng chữ in đậm, màu xanh lá cây, tăng cỡ chữ cho tiêu đề bảng (tại ô A1).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Cột STT: Căn dữ liệu vào giữa cột.</a:t>
            </a: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Nháy đúp vào tên trang tính Sheet1 và nhập </a:t>
            </a:r>
            <a:r>
              <a:rPr lang="vi-VN" sz="2000">
                <a:solidFill>
                  <a:srgbClr val="0000FF"/>
                </a:solidFill>
                <a:latin typeface="UTM Avo" panose="02040603050506020204" pitchFamily="18" charset="0"/>
                <a:cs typeface="Times New Roman" panose="02020603050405020304" pitchFamily="18" charset="0"/>
              </a:rPr>
              <a:t>1. Khảo sát </a:t>
            </a:r>
            <a:r>
              <a:rPr lang="vi-VN" sz="2000">
                <a:latin typeface="UTM Avo" panose="02040603050506020204" pitchFamily="18" charset="0"/>
                <a:cs typeface="Times New Roman" panose="02020603050405020304" pitchFamily="18" charset="0"/>
              </a:rPr>
              <a:t>để đổi tên cho trang tính.</a:t>
            </a:r>
            <a:endParaRPr lang="en-US"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D10AAC-D81E-4063-B987-ADB439E5DF8D}"/>
              </a:ext>
            </a:extLst>
          </p:cNvPr>
          <p:cNvPicPr>
            <a:picLocks noChangeAspect="1"/>
          </p:cNvPicPr>
          <p:nvPr/>
        </p:nvPicPr>
        <p:blipFill>
          <a:blip r:embed="rId2"/>
          <a:stretch>
            <a:fillRect/>
          </a:stretch>
        </p:blipFill>
        <p:spPr>
          <a:xfrm>
            <a:off x="4985633" y="2745879"/>
            <a:ext cx="6867701" cy="3638794"/>
          </a:xfrm>
          <a:prstGeom prst="rect">
            <a:avLst/>
          </a:prstGeom>
        </p:spPr>
      </p:pic>
      <p:sp>
        <p:nvSpPr>
          <p:cNvPr id="7" name="Rectangle 6">
            <a:extLst>
              <a:ext uri="{FF2B5EF4-FFF2-40B4-BE49-F238E27FC236}">
                <a16:creationId xmlns:a16="http://schemas.microsoft.com/office/drawing/2014/main" id="{0F92ED65-7D80-4102-A491-60F3E047B322}"/>
              </a:ext>
            </a:extLst>
          </p:cNvPr>
          <p:cNvSpPr/>
          <p:nvPr/>
        </p:nvSpPr>
        <p:spPr>
          <a:xfrm>
            <a:off x="406401" y="2707045"/>
            <a:ext cx="4447822" cy="279698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Hàng tiêu đề của bảng (hàng 3): Định dạng nền màu vàng và căn dữ liệu giữa ô.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5. </a:t>
            </a:r>
            <a:r>
              <a:rPr lang="vi-VN" sz="2000">
                <a:latin typeface="UTM Avo" panose="02040603050506020204" pitchFamily="18" charset="0"/>
                <a:cs typeface="Times New Roman" panose="02020603050405020304" pitchFamily="18" charset="0"/>
              </a:rPr>
              <a:t>Lưu </a:t>
            </a:r>
            <a:r>
              <a:rPr lang="en-US" sz="2000">
                <a:latin typeface="UTM Avo" panose="02040603050506020204" pitchFamily="18" charset="0"/>
                <a:cs typeface="Times New Roman" panose="02020603050405020304" pitchFamily="18" charset="0"/>
              </a:rPr>
              <a:t>lại </a:t>
            </a:r>
            <a:r>
              <a:rPr lang="vi-VN" sz="2000">
                <a:latin typeface="UTM Avo" panose="02040603050506020204" pitchFamily="18" charset="0"/>
                <a:cs typeface="Times New Roman" panose="02020603050405020304" pitchFamily="18" charset="0"/>
              </a:rPr>
              <a:t>bảng tính với tên </a:t>
            </a:r>
            <a:r>
              <a:rPr lang="vi-VN" sz="2000">
                <a:solidFill>
                  <a:srgbClr val="0000FF"/>
                </a:solidFill>
                <a:latin typeface="UTM Avo" panose="02040603050506020204" pitchFamily="18" charset="0"/>
                <a:cs typeface="Times New Roman" panose="02020603050405020304" pitchFamily="18" charset="0"/>
              </a:rPr>
              <a:t>THXanh.xlsx </a:t>
            </a:r>
            <a:r>
              <a:rPr lang="vi-VN" sz="2000">
                <a:latin typeface="UTM Avo" panose="02040603050506020204" pitchFamily="18" charset="0"/>
                <a:cs typeface="Times New Roman" panose="02020603050405020304" pitchFamily="18" charset="0"/>
              </a:rPr>
              <a:t>bằng lệnh </a:t>
            </a:r>
            <a:r>
              <a:rPr lang="vi-VN" sz="2000" b="1">
                <a:latin typeface="UTM Avo" panose="02040603050506020204" pitchFamily="18" charset="0"/>
                <a:cs typeface="Times New Roman" panose="02020603050405020304" pitchFamily="18" charset="0"/>
              </a:rPr>
              <a:t>File/Save </a:t>
            </a:r>
            <a:r>
              <a:rPr lang="vi-VN" sz="2000">
                <a:latin typeface="UTM Avo" panose="02040603050506020204" pitchFamily="18" charset="0"/>
                <a:cs typeface="Times New Roman" panose="02020603050405020304" pitchFamily="18" charset="0"/>
              </a:rPr>
              <a:t>hoặc nhấn tổ hợp phím </a:t>
            </a:r>
            <a:r>
              <a:rPr lang="vi-VN" sz="2000" b="1">
                <a:latin typeface="UTM Avo" panose="02040603050506020204" pitchFamily="18" charset="0"/>
                <a:cs typeface="Times New Roman" panose="02020603050405020304" pitchFamily="18" charset="0"/>
              </a:rPr>
              <a:t>Ctrl+S</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97831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0"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p:cTn id="41" dur="10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42"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43"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CAAC1-EE95-4EFF-BF8A-FDCE91CA6A0E}"/>
              </a:ext>
            </a:extLst>
          </p:cNvPr>
          <p:cNvPicPr>
            <a:picLocks noChangeAspect="1"/>
          </p:cNvPicPr>
          <p:nvPr/>
        </p:nvPicPr>
        <p:blipFill rotWithShape="1">
          <a:blip r:embed="rId2"/>
          <a:srcRect t="16894" b="67099"/>
          <a:stretch/>
        </p:blipFill>
        <p:spPr>
          <a:xfrm>
            <a:off x="510166" y="1573618"/>
            <a:ext cx="11250553" cy="776178"/>
          </a:xfrm>
          <a:prstGeom prst="rect">
            <a:avLst/>
          </a:prstGeom>
        </p:spPr>
      </p:pic>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3"/>
          <a:stretch>
            <a:fillRect/>
          </a:stretch>
        </p:blipFill>
        <p:spPr>
          <a:xfrm>
            <a:off x="510166" y="377154"/>
            <a:ext cx="3490335" cy="936005"/>
          </a:xfrm>
          <a:prstGeom prst="rect">
            <a:avLst/>
          </a:prstGeom>
        </p:spPr>
      </p:pic>
      <p:pic>
        <p:nvPicPr>
          <p:cNvPr id="6" name="Picture 5">
            <a:extLst>
              <a:ext uri="{FF2B5EF4-FFF2-40B4-BE49-F238E27FC236}">
                <a16:creationId xmlns:a16="http://schemas.microsoft.com/office/drawing/2014/main" id="{D06BA9F1-EE25-4B97-B50A-DD016FA3E556}"/>
              </a:ext>
            </a:extLst>
          </p:cNvPr>
          <p:cNvPicPr>
            <a:picLocks noChangeAspect="1"/>
          </p:cNvPicPr>
          <p:nvPr/>
        </p:nvPicPr>
        <p:blipFill rotWithShape="1">
          <a:blip r:embed="rId2"/>
          <a:srcRect t="54393" b="656"/>
          <a:stretch/>
        </p:blipFill>
        <p:spPr>
          <a:xfrm>
            <a:off x="510166" y="3548904"/>
            <a:ext cx="11250553" cy="2179636"/>
          </a:xfrm>
          <a:prstGeom prst="rect">
            <a:avLst/>
          </a:prstGeom>
        </p:spPr>
      </p:pic>
      <p:pic>
        <p:nvPicPr>
          <p:cNvPr id="7" name="Picture 6">
            <a:extLst>
              <a:ext uri="{FF2B5EF4-FFF2-40B4-BE49-F238E27FC236}">
                <a16:creationId xmlns:a16="http://schemas.microsoft.com/office/drawing/2014/main" id="{6984EAA8-CC77-473C-A62D-7499485E0DBB}"/>
              </a:ext>
            </a:extLst>
          </p:cNvPr>
          <p:cNvPicPr>
            <a:picLocks noChangeAspect="1"/>
          </p:cNvPicPr>
          <p:nvPr/>
        </p:nvPicPr>
        <p:blipFill>
          <a:blip r:embed="rId4"/>
          <a:stretch>
            <a:fillRect/>
          </a:stretch>
        </p:blipFill>
        <p:spPr>
          <a:xfrm>
            <a:off x="510166" y="2473116"/>
            <a:ext cx="3490335" cy="952468"/>
          </a:xfrm>
          <a:prstGeom prst="rect">
            <a:avLst/>
          </a:prstGeom>
        </p:spPr>
      </p:pic>
    </p:spTree>
    <p:extLst>
      <p:ext uri="{BB962C8B-B14F-4D97-AF65-F5344CB8AC3E}">
        <p14:creationId xmlns:p14="http://schemas.microsoft.com/office/powerpoint/2010/main" val="17033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E045A-1A51-40EA-B17E-5AB110EC7F59}"/>
              </a:ext>
            </a:extLst>
          </p:cNvPr>
          <p:cNvSpPr txBox="1"/>
          <p:nvPr/>
        </p:nvSpPr>
        <p:spPr>
          <a:xfrm>
            <a:off x="1554275" y="2686050"/>
            <a:ext cx="9083449" cy="1015663"/>
          </a:xfrm>
          <a:prstGeom prst="rect">
            <a:avLst/>
          </a:prstGeom>
          <a:noFill/>
        </p:spPr>
        <p:txBody>
          <a:bodyPr wrap="none" rtlCol="0">
            <a:spAutoFit/>
          </a:bodyPr>
          <a:lstStyle/>
          <a:p>
            <a:r>
              <a:rPr lang="en-US" sz="6000" b="1" dirty="0">
                <a:latin typeface="Times New Roman" panose="02020603050405020304" pitchFamily="18" charset="0"/>
                <a:cs typeface="Times New Roman" panose="02020603050405020304" pitchFamily="18" charset="0"/>
              </a:rPr>
              <a:t>PHẦN MỀM BẢNG TÍNH</a:t>
            </a:r>
          </a:p>
        </p:txBody>
      </p:sp>
      <p:sp>
        <p:nvSpPr>
          <p:cNvPr id="4" name="Rectangle 3">
            <a:extLst>
              <a:ext uri="{FF2B5EF4-FFF2-40B4-BE49-F238E27FC236}">
                <a16:creationId xmlns:a16="http://schemas.microsoft.com/office/drawing/2014/main" id="{56E18E6C-D57D-4056-BC3B-3769E088782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DIỆN PHẦN MỀM BẢNG TÍNH</a:t>
            </a:r>
          </a:p>
        </p:txBody>
      </p:sp>
    </p:spTree>
    <p:extLst>
      <p:ext uri="{BB962C8B-B14F-4D97-AF65-F5344CB8AC3E}">
        <p14:creationId xmlns:p14="http://schemas.microsoft.com/office/powerpoint/2010/main" val="35517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E045A-1A51-40EA-B17E-5AB110EC7F59}"/>
              </a:ext>
            </a:extLst>
          </p:cNvPr>
          <p:cNvSpPr txBox="1"/>
          <p:nvPr/>
        </p:nvSpPr>
        <p:spPr>
          <a:xfrm>
            <a:off x="601775" y="3032461"/>
            <a:ext cx="9083449"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PHẦN MỀM </a:t>
            </a:r>
            <a:r>
              <a:rPr lang="en-US" sz="3000" b="1" dirty="0">
                <a:solidFill>
                  <a:srgbClr val="FF0000"/>
                </a:solidFill>
                <a:latin typeface="Times New Roman" panose="02020603050405020304" pitchFamily="18" charset="0"/>
                <a:cs typeface="Times New Roman" panose="02020603050405020304" pitchFamily="18" charset="0"/>
              </a:rPr>
              <a:t>BẢNG</a:t>
            </a:r>
            <a:r>
              <a:rPr lang="en-US" sz="3000" b="1" dirty="0">
                <a:latin typeface="Times New Roman" panose="02020603050405020304" pitchFamily="18" charset="0"/>
                <a:cs typeface="Times New Roman" panose="02020603050405020304" pitchFamily="18" charset="0"/>
              </a:rPr>
              <a:t> </a:t>
            </a:r>
            <a:r>
              <a:rPr lang="en-US" sz="3000" b="1" dirty="0">
                <a:solidFill>
                  <a:srgbClr val="00B050"/>
                </a:solidFill>
                <a:latin typeface="Times New Roman" panose="02020603050405020304" pitchFamily="18" charset="0"/>
                <a:cs typeface="Times New Roman" panose="02020603050405020304" pitchFamily="18" charset="0"/>
              </a:rPr>
              <a:t>TÍNH</a:t>
            </a:r>
          </a:p>
        </p:txBody>
      </p:sp>
      <p:pic>
        <p:nvPicPr>
          <p:cNvPr id="6" name="Picture 5">
            <a:extLst>
              <a:ext uri="{FF2B5EF4-FFF2-40B4-BE49-F238E27FC236}">
                <a16:creationId xmlns:a16="http://schemas.microsoft.com/office/drawing/2014/main" id="{3E495C81-69C6-41AE-8724-86D4A28FA9A3}"/>
              </a:ext>
            </a:extLst>
          </p:cNvPr>
          <p:cNvPicPr>
            <a:picLocks noChangeAspect="1"/>
          </p:cNvPicPr>
          <p:nvPr/>
        </p:nvPicPr>
        <p:blipFill>
          <a:blip r:embed="rId2"/>
          <a:stretch>
            <a:fillRect/>
          </a:stretch>
        </p:blipFill>
        <p:spPr>
          <a:xfrm>
            <a:off x="6376836" y="284576"/>
            <a:ext cx="5468113" cy="2867425"/>
          </a:xfrm>
          <a:prstGeom prst="rect">
            <a:avLst/>
          </a:prstGeom>
        </p:spPr>
      </p:pic>
      <p:pic>
        <p:nvPicPr>
          <p:cNvPr id="8" name="Picture 7">
            <a:extLst>
              <a:ext uri="{FF2B5EF4-FFF2-40B4-BE49-F238E27FC236}">
                <a16:creationId xmlns:a16="http://schemas.microsoft.com/office/drawing/2014/main" id="{04CDC3A6-3188-4214-B26F-1B17FC3701B1}"/>
              </a:ext>
            </a:extLst>
          </p:cNvPr>
          <p:cNvPicPr>
            <a:picLocks noChangeAspect="1"/>
          </p:cNvPicPr>
          <p:nvPr/>
        </p:nvPicPr>
        <p:blipFill>
          <a:blip r:embed="rId3"/>
          <a:stretch>
            <a:fillRect/>
          </a:stretch>
        </p:blipFill>
        <p:spPr>
          <a:xfrm>
            <a:off x="6276593" y="3429000"/>
            <a:ext cx="5568356" cy="2867426"/>
          </a:xfrm>
          <a:prstGeom prst="rect">
            <a:avLst/>
          </a:prstGeom>
        </p:spPr>
      </p:pic>
      <p:pic>
        <p:nvPicPr>
          <p:cNvPr id="12" name="Picture 11">
            <a:extLst>
              <a:ext uri="{FF2B5EF4-FFF2-40B4-BE49-F238E27FC236}">
                <a16:creationId xmlns:a16="http://schemas.microsoft.com/office/drawing/2014/main" id="{1A507EE8-5FE0-422D-BB24-79E90DE4B8D4}"/>
              </a:ext>
            </a:extLst>
          </p:cNvPr>
          <p:cNvPicPr>
            <a:picLocks noChangeAspect="1"/>
          </p:cNvPicPr>
          <p:nvPr/>
        </p:nvPicPr>
        <p:blipFill>
          <a:blip r:embed="rId4"/>
          <a:stretch>
            <a:fillRect/>
          </a:stretch>
        </p:blipFill>
        <p:spPr>
          <a:xfrm>
            <a:off x="1176101" y="344913"/>
            <a:ext cx="3872149" cy="2410549"/>
          </a:xfrm>
          <a:prstGeom prst="rect">
            <a:avLst/>
          </a:prstGeom>
        </p:spPr>
      </p:pic>
      <p:pic>
        <p:nvPicPr>
          <p:cNvPr id="14" name="Picture 13">
            <a:extLst>
              <a:ext uri="{FF2B5EF4-FFF2-40B4-BE49-F238E27FC236}">
                <a16:creationId xmlns:a16="http://schemas.microsoft.com/office/drawing/2014/main" id="{51F61174-E3A1-4FC5-A868-F751D2DA1250}"/>
              </a:ext>
            </a:extLst>
          </p:cNvPr>
          <p:cNvPicPr>
            <a:picLocks noChangeAspect="1"/>
          </p:cNvPicPr>
          <p:nvPr/>
        </p:nvPicPr>
        <p:blipFill>
          <a:blip r:embed="rId5"/>
          <a:stretch>
            <a:fillRect/>
          </a:stretch>
        </p:blipFill>
        <p:spPr>
          <a:xfrm>
            <a:off x="601775" y="3819525"/>
            <a:ext cx="5260069" cy="2299788"/>
          </a:xfrm>
          <a:prstGeom prst="rect">
            <a:avLst/>
          </a:prstGeom>
        </p:spPr>
      </p:pic>
      <p:cxnSp>
        <p:nvCxnSpPr>
          <p:cNvPr id="18" name="Straight Arrow Connector 17">
            <a:extLst>
              <a:ext uri="{FF2B5EF4-FFF2-40B4-BE49-F238E27FC236}">
                <a16:creationId xmlns:a16="http://schemas.microsoft.com/office/drawing/2014/main" id="{CBB51B24-AF6B-42F1-85C4-A10745E00E68}"/>
              </a:ext>
            </a:extLst>
          </p:cNvPr>
          <p:cNvCxnSpPr>
            <a:cxnSpLocks/>
          </p:cNvCxnSpPr>
          <p:nvPr/>
        </p:nvCxnSpPr>
        <p:spPr>
          <a:xfrm flipV="1">
            <a:off x="3641384" y="2543174"/>
            <a:ext cx="0" cy="4892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85A3FD-8462-4908-8472-AA50DE62CB33}"/>
              </a:ext>
            </a:extLst>
          </p:cNvPr>
          <p:cNvCxnSpPr>
            <a:cxnSpLocks/>
          </p:cNvCxnSpPr>
          <p:nvPr/>
        </p:nvCxnSpPr>
        <p:spPr>
          <a:xfrm flipV="1">
            <a:off x="3641384" y="2755462"/>
            <a:ext cx="2635209" cy="277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57E8F5-DAA9-4B66-9327-443BFE00C98B}"/>
              </a:ext>
            </a:extLst>
          </p:cNvPr>
          <p:cNvCxnSpPr>
            <a:cxnSpLocks/>
          </p:cNvCxnSpPr>
          <p:nvPr/>
        </p:nvCxnSpPr>
        <p:spPr>
          <a:xfrm>
            <a:off x="3663268" y="3506889"/>
            <a:ext cx="0" cy="587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B0F6F51-46A3-4E8B-B32F-45CB848E5B7A}"/>
              </a:ext>
            </a:extLst>
          </p:cNvPr>
          <p:cNvCxnSpPr>
            <a:cxnSpLocks/>
          </p:cNvCxnSpPr>
          <p:nvPr/>
        </p:nvCxnSpPr>
        <p:spPr>
          <a:xfrm>
            <a:off x="3663268" y="3521750"/>
            <a:ext cx="2613325" cy="5721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11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E045A-1A51-40EA-B17E-5AB110EC7F59}"/>
              </a:ext>
            </a:extLst>
          </p:cNvPr>
          <p:cNvSpPr txBox="1"/>
          <p:nvPr/>
        </p:nvSpPr>
        <p:spPr>
          <a:xfrm>
            <a:off x="472336" y="2291150"/>
            <a:ext cx="4636975"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PHẦN MỀM </a:t>
            </a:r>
            <a:r>
              <a:rPr lang="en-US" sz="2600" b="1" dirty="0">
                <a:solidFill>
                  <a:srgbClr val="FF0000"/>
                </a:solidFill>
                <a:latin typeface="Times New Roman" panose="02020603050405020304" pitchFamily="18" charset="0"/>
                <a:cs typeface="Times New Roman" panose="02020603050405020304" pitchFamily="18" charset="0"/>
              </a:rPr>
              <a:t>BẢNG</a:t>
            </a:r>
            <a:r>
              <a:rPr lang="en-US" sz="2600" b="1" dirty="0">
                <a:latin typeface="Times New Roman" panose="02020603050405020304" pitchFamily="18" charset="0"/>
                <a:cs typeface="Times New Roman" panose="02020603050405020304" pitchFamily="18" charset="0"/>
              </a:rPr>
              <a:t> </a:t>
            </a:r>
            <a:r>
              <a:rPr lang="en-US" sz="2600" b="1" dirty="0">
                <a:solidFill>
                  <a:srgbClr val="00B050"/>
                </a:solidFill>
                <a:latin typeface="Times New Roman" panose="02020603050405020304" pitchFamily="18" charset="0"/>
                <a:cs typeface="Times New Roman" panose="02020603050405020304" pitchFamily="18" charset="0"/>
              </a:rPr>
              <a:t>TÍNH</a:t>
            </a:r>
          </a:p>
        </p:txBody>
      </p:sp>
      <p:cxnSp>
        <p:nvCxnSpPr>
          <p:cNvPr id="17" name="Straight Connector 16">
            <a:extLst>
              <a:ext uri="{FF2B5EF4-FFF2-40B4-BE49-F238E27FC236}">
                <a16:creationId xmlns:a16="http://schemas.microsoft.com/office/drawing/2014/main" id="{838AA8E1-22FF-4475-B935-095D67262841}"/>
              </a:ext>
            </a:extLst>
          </p:cNvPr>
          <p:cNvCxnSpPr>
            <a:cxnSpLocks/>
          </p:cNvCxnSpPr>
          <p:nvPr/>
        </p:nvCxnSpPr>
        <p:spPr>
          <a:xfrm flipV="1">
            <a:off x="4533900" y="1343026"/>
            <a:ext cx="781050" cy="1190967"/>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sp>
        <p:nvSpPr>
          <p:cNvPr id="19" name="TextBox 18">
            <a:extLst>
              <a:ext uri="{FF2B5EF4-FFF2-40B4-BE49-F238E27FC236}">
                <a16:creationId xmlns:a16="http://schemas.microsoft.com/office/drawing/2014/main" id="{00337EC9-574F-4E34-8867-FE804DE176D4}"/>
              </a:ext>
            </a:extLst>
          </p:cNvPr>
          <p:cNvSpPr txBox="1"/>
          <p:nvPr/>
        </p:nvSpPr>
        <p:spPr>
          <a:xfrm>
            <a:off x="5314950" y="896748"/>
            <a:ext cx="6705600" cy="892552"/>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Giúp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lưu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bày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thông</a:t>
            </a:r>
            <a:r>
              <a:rPr lang="en-US" sz="2600" b="1" dirty="0">
                <a:solidFill>
                  <a:srgbClr val="FF0000"/>
                </a:solidFill>
                <a:latin typeface="Times New Roman" panose="02020603050405020304" pitchFamily="18" charset="0"/>
                <a:cs typeface="Times New Roman" panose="02020603050405020304" pitchFamily="18" charset="0"/>
              </a:rPr>
              <a:t> tin </a:t>
            </a:r>
            <a:r>
              <a:rPr lang="en-US" sz="2600" b="1" dirty="0" err="1">
                <a:solidFill>
                  <a:srgbClr val="FF0000"/>
                </a:solidFill>
                <a:latin typeface="Times New Roman" panose="02020603050405020304" pitchFamily="18" charset="0"/>
                <a:cs typeface="Times New Roman" panose="02020603050405020304" pitchFamily="18" charset="0"/>
              </a:rPr>
              <a:t>dưới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bảng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một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cô</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đọng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dễ</a:t>
            </a:r>
            <a:r>
              <a:rPr lang="en-US" sz="2600" b="1" dirty="0">
                <a:solidFill>
                  <a:srgbClr val="FF0000"/>
                </a:solidFill>
                <a:latin typeface="Times New Roman" panose="02020603050405020304" pitchFamily="18" charset="0"/>
                <a:cs typeface="Times New Roman" panose="02020603050405020304" pitchFamily="18" charset="0"/>
              </a:rPr>
              <a:t> so </a:t>
            </a:r>
            <a:r>
              <a:rPr lang="en-US" sz="2600" b="1" dirty="0" err="1">
                <a:solidFill>
                  <a:srgbClr val="FF0000"/>
                </a:solidFill>
                <a:latin typeface="Times New Roman" panose="02020603050405020304" pitchFamily="18" charset="0"/>
                <a:cs typeface="Times New Roman" panose="02020603050405020304" pitchFamily="18" charset="0"/>
              </a:rPr>
              <a:t>sánh</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F83C68EC-0816-4D4A-BA09-3817A0C471AC}"/>
              </a:ext>
            </a:extLst>
          </p:cNvPr>
          <p:cNvCxnSpPr>
            <a:cxnSpLocks/>
            <a:endCxn id="29" idx="1"/>
          </p:cNvCxnSpPr>
          <p:nvPr/>
        </p:nvCxnSpPr>
        <p:spPr>
          <a:xfrm flipV="1">
            <a:off x="4533900" y="2506021"/>
            <a:ext cx="781050" cy="27972"/>
          </a:xfrm>
          <a:prstGeom prst="line">
            <a:avLst/>
          </a:prstGeom>
          <a:ln w="28575">
            <a:solidFill>
              <a:srgbClr val="00B050"/>
            </a:solidFill>
          </a:ln>
        </p:spPr>
        <p:style>
          <a:lnRef idx="2">
            <a:schemeClr val="accent6"/>
          </a:lnRef>
          <a:fillRef idx="0">
            <a:schemeClr val="accent6"/>
          </a:fillRef>
          <a:effectRef idx="1">
            <a:schemeClr val="accent6"/>
          </a:effectRef>
          <a:fontRef idx="minor">
            <a:schemeClr val="tx1"/>
          </a:fontRef>
        </p:style>
      </p:cxnSp>
      <p:sp>
        <p:nvSpPr>
          <p:cNvPr id="29" name="TextBox 28">
            <a:extLst>
              <a:ext uri="{FF2B5EF4-FFF2-40B4-BE49-F238E27FC236}">
                <a16:creationId xmlns:a16="http://schemas.microsoft.com/office/drawing/2014/main" id="{DA585D08-13F9-4166-8B90-4F05D297A62D}"/>
              </a:ext>
            </a:extLst>
          </p:cNvPr>
          <p:cNvSpPr txBox="1"/>
          <p:nvPr/>
        </p:nvSpPr>
        <p:spPr>
          <a:xfrm>
            <a:off x="5314950" y="2059745"/>
            <a:ext cx="6638925" cy="892552"/>
          </a:xfrm>
          <a:prstGeom prst="rect">
            <a:avLst/>
          </a:prstGeom>
          <a:noFill/>
        </p:spPr>
        <p:txBody>
          <a:bodyPr wrap="square" rtlCol="0">
            <a:spAutoFit/>
          </a:bodyPr>
          <a:lstStyle/>
          <a:p>
            <a:r>
              <a:rPr lang="en-US" sz="2600" b="1" dirty="0" err="1">
                <a:solidFill>
                  <a:srgbClr val="00B050"/>
                </a:solidFill>
                <a:latin typeface="Times New Roman" panose="02020603050405020304" pitchFamily="18" charset="0"/>
                <a:cs typeface="Times New Roman" panose="02020603050405020304" pitchFamily="18" charset="0"/>
              </a:rPr>
              <a:t>Thực</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hiện</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các</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tính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toán</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tính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tổng</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tính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trung</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bình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xác</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định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giá</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trị</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lớn</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nhất</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nhỏ</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nhất</a:t>
            </a:r>
            <a:r>
              <a:rPr lang="en-US" sz="2600" b="1" dirty="0">
                <a:solidFill>
                  <a:srgbClr val="00B050"/>
                </a:solidFill>
                <a:latin typeface="Times New Roman" panose="02020603050405020304" pitchFamily="18" charset="0"/>
                <a:cs typeface="Times New Roman" panose="02020603050405020304" pitchFamily="18" charset="0"/>
              </a:rPr>
              <a:t>…)</a:t>
            </a:r>
          </a:p>
        </p:txBody>
      </p:sp>
      <p:cxnSp>
        <p:nvCxnSpPr>
          <p:cNvPr id="30" name="Straight Connector 29">
            <a:extLst>
              <a:ext uri="{FF2B5EF4-FFF2-40B4-BE49-F238E27FC236}">
                <a16:creationId xmlns:a16="http://schemas.microsoft.com/office/drawing/2014/main" id="{FD407E9B-1F84-4971-913E-E28DA26D453F}"/>
              </a:ext>
            </a:extLst>
          </p:cNvPr>
          <p:cNvCxnSpPr>
            <a:cxnSpLocks/>
            <a:endCxn id="35" idx="1"/>
          </p:cNvCxnSpPr>
          <p:nvPr/>
        </p:nvCxnSpPr>
        <p:spPr>
          <a:xfrm>
            <a:off x="4533900" y="2506021"/>
            <a:ext cx="781050" cy="1142863"/>
          </a:xfrm>
          <a:prstGeom prst="line">
            <a:avLst/>
          </a:prstGeom>
          <a:ln w="28575">
            <a:solidFill>
              <a:schemeClr val="tx1">
                <a:lumMod val="95000"/>
                <a:lumOff val="5000"/>
              </a:schemeClr>
            </a:solidFill>
          </a:ln>
        </p:spPr>
        <p:style>
          <a:lnRef idx="2">
            <a:schemeClr val="accent6"/>
          </a:lnRef>
          <a:fillRef idx="0">
            <a:schemeClr val="accent6"/>
          </a:fillRef>
          <a:effectRef idx="1">
            <a:schemeClr val="accent6"/>
          </a:effectRef>
          <a:fontRef idx="minor">
            <a:schemeClr val="tx1"/>
          </a:fontRef>
        </p:style>
      </p:cxnSp>
      <p:sp>
        <p:nvSpPr>
          <p:cNvPr id="35" name="TextBox 34">
            <a:extLst>
              <a:ext uri="{FF2B5EF4-FFF2-40B4-BE49-F238E27FC236}">
                <a16:creationId xmlns:a16="http://schemas.microsoft.com/office/drawing/2014/main" id="{82F23FE6-0333-4CE6-962D-CFCB43BD7EAD}"/>
              </a:ext>
            </a:extLst>
          </p:cNvPr>
          <p:cNvSpPr txBox="1"/>
          <p:nvPr/>
        </p:nvSpPr>
        <p:spPr>
          <a:xfrm>
            <a:off x="5314950" y="3202608"/>
            <a:ext cx="6446744" cy="892552"/>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Xây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dựng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biểu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đồ</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biểu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diễn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trực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liệu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bảng</a:t>
            </a:r>
            <a:endParaRPr lang="en-US" sz="2600" b="1"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1445DC1D-F6B6-45B1-974D-2064D0D3EAC0}"/>
              </a:ext>
            </a:extLst>
          </p:cNvPr>
          <p:cNvSpPr txBox="1"/>
          <p:nvPr/>
        </p:nvSpPr>
        <p:spPr>
          <a:xfrm>
            <a:off x="1571625" y="4668590"/>
            <a:ext cx="9201150" cy="1292662"/>
          </a:xfrm>
          <a:prstGeom prst="rect">
            <a:avLst/>
          </a:prstGeom>
          <a:noFill/>
        </p:spPr>
        <p:txBody>
          <a:bodyPr wrap="square" rtlCol="0">
            <a:spAutoFit/>
          </a:bodyPr>
          <a:lstStyle/>
          <a:p>
            <a:pPr algn="just"/>
            <a:r>
              <a:rPr lang="en-US" sz="2600" b="1" dirty="0" err="1">
                <a:solidFill>
                  <a:srgbClr val="0070C0"/>
                </a:solidFill>
                <a:latin typeface="Times New Roman" panose="02020603050405020304" pitchFamily="18" charset="0"/>
                <a:cs typeface="Times New Roman" panose="02020603050405020304" pitchFamily="18" charset="0"/>
              </a:rPr>
              <a:t>Không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chỉ</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thế</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khi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tính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toán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bằng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phần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mềm</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bảng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tính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nếu</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dữ</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liệu</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gốc</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thay</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đổi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kết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quả</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tính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toán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trên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các</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số</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liệu</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đó</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sẽ</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được</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tự</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động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cập</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nhật</a:t>
            </a:r>
            <a:endParaRPr lang="en-US" sz="2600" b="1" dirty="0">
              <a:solidFill>
                <a:srgbClr val="0070C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CA0468AB-C92B-4AA3-9CFD-EC502897505B}"/>
              </a:ext>
            </a:extLst>
          </p:cNvPr>
          <p:cNvSpPr txBox="1"/>
          <p:nvPr/>
        </p:nvSpPr>
        <p:spPr>
          <a:xfrm>
            <a:off x="971550" y="2816392"/>
            <a:ext cx="3562350" cy="954107"/>
          </a:xfrm>
          <a:prstGeom prst="rect">
            <a:avLst/>
          </a:prstGeom>
          <a:noFill/>
        </p:spPr>
        <p:txBody>
          <a:bodyPr wrap="square" rtlCol="0">
            <a:spAutoFit/>
          </a:bodyPr>
          <a:lstStyle/>
          <a:p>
            <a:r>
              <a:rPr lang="en-US" sz="2800" b="1" dirty="0">
                <a:solidFill>
                  <a:srgbClr val="ED3376"/>
                </a:solidFill>
                <a:latin typeface="Times New Roman" panose="02020603050405020304" pitchFamily="18" charset="0"/>
                <a:cs typeface="Times New Roman" panose="02020603050405020304" pitchFamily="18" charset="0"/>
              </a:rPr>
              <a:t>- Microsoft Excel</a:t>
            </a:r>
          </a:p>
          <a:p>
            <a:r>
              <a:rPr lang="en-US" sz="2800" b="1" dirty="0">
                <a:solidFill>
                  <a:srgbClr val="ED3376"/>
                </a:solidFill>
                <a:latin typeface="Times New Roman" panose="02020603050405020304" pitchFamily="18" charset="0"/>
                <a:cs typeface="Times New Roman" panose="02020603050405020304" pitchFamily="18" charset="0"/>
              </a:rPr>
              <a:t>- Google Sheets</a:t>
            </a:r>
          </a:p>
        </p:txBody>
      </p:sp>
    </p:spTree>
    <p:extLst>
      <p:ext uri="{BB962C8B-B14F-4D97-AF65-F5344CB8AC3E}">
        <p14:creationId xmlns:p14="http://schemas.microsoft.com/office/powerpoint/2010/main" val="222804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35" grpId="0"/>
      <p:bldP spid="4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83655-55E8-484A-A76A-D476B085195E}"/>
              </a:ext>
            </a:extLst>
          </p:cNvPr>
          <p:cNvPicPr>
            <a:picLocks noChangeAspect="1"/>
          </p:cNvPicPr>
          <p:nvPr/>
        </p:nvPicPr>
        <p:blipFill rotWithShape="1">
          <a:blip r:embed="rId2">
            <a:extLst>
              <a:ext uri="{28A0092B-C50C-407E-A947-70E740481C1C}">
                <a14:useLocalDpi xmlns:a14="http://schemas.microsoft.com/office/drawing/2010/main" val="0"/>
              </a:ext>
            </a:extLst>
          </a:blip>
          <a:srcRect t="-1" r="92749" b="83511"/>
          <a:stretch/>
        </p:blipFill>
        <p:spPr>
          <a:xfrm>
            <a:off x="643789" y="1304448"/>
            <a:ext cx="792785" cy="819627"/>
          </a:xfrm>
          <a:prstGeom prst="ellipse">
            <a:avLst/>
          </a:prstGeom>
          <a:ln>
            <a:noFill/>
          </a:ln>
          <a:effectLst>
            <a:softEdge rad="112500"/>
          </a:effectLst>
        </p:spPr>
      </p:pic>
      <p:grpSp>
        <p:nvGrpSpPr>
          <p:cNvPr id="7" name="Group 6">
            <a:extLst>
              <a:ext uri="{FF2B5EF4-FFF2-40B4-BE49-F238E27FC236}">
                <a16:creationId xmlns:a16="http://schemas.microsoft.com/office/drawing/2014/main" id="{E61A6A39-B1A1-40F2-A036-637858075A4E}"/>
              </a:ext>
            </a:extLst>
          </p:cNvPr>
          <p:cNvGrpSpPr/>
          <p:nvPr/>
        </p:nvGrpSpPr>
        <p:grpSpPr>
          <a:xfrm>
            <a:off x="643789" y="2191881"/>
            <a:ext cx="11070260" cy="2948648"/>
            <a:chOff x="643789" y="2677656"/>
            <a:chExt cx="11070260" cy="2638425"/>
          </a:xfrm>
        </p:grpSpPr>
        <p:sp>
          <p:nvSpPr>
            <p:cNvPr id="5" name="Rectangle: Rounded Corners 4">
              <a:extLst>
                <a:ext uri="{FF2B5EF4-FFF2-40B4-BE49-F238E27FC236}">
                  <a16:creationId xmlns:a16="http://schemas.microsoft.com/office/drawing/2014/main" id="{FA9E123E-ECAA-468B-96C2-29F0BA56F2AD}"/>
                </a:ext>
              </a:extLst>
            </p:cNvPr>
            <p:cNvSpPr/>
            <p:nvPr/>
          </p:nvSpPr>
          <p:spPr>
            <a:xfrm>
              <a:off x="643789" y="2677656"/>
              <a:ext cx="11070260" cy="26384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CE045A-1A51-40EA-B17E-5AB110EC7F59}"/>
                </a:ext>
              </a:extLst>
            </p:cNvPr>
            <p:cNvSpPr txBox="1"/>
            <p:nvPr/>
          </p:nvSpPr>
          <p:spPr>
            <a:xfrm>
              <a:off x="974356" y="2960697"/>
              <a:ext cx="10409125" cy="2148087"/>
            </a:xfrm>
            <a:prstGeom prst="rect">
              <a:avLst/>
            </a:prstGeom>
            <a:noFill/>
          </p:spPr>
          <p:txBody>
            <a:bodyPr wrap="square" rtlCol="0">
              <a:spAutoFit/>
            </a:bodyPr>
            <a:lstStyle/>
            <a:p>
              <a:pPr algn="just"/>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Phần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mềm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bảng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tính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giúp</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lưu</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lại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và</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trình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bày</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thông</a:t>
              </a:r>
              <a:r>
                <a:rPr lang="en-US" sz="3000" b="1" dirty="0">
                  <a:solidFill>
                    <a:schemeClr val="bg1"/>
                  </a:solidFill>
                  <a:latin typeface="Times New Roman" panose="02020603050405020304" pitchFamily="18" charset="0"/>
                  <a:cs typeface="Times New Roman" panose="02020603050405020304" pitchFamily="18" charset="0"/>
                </a:rPr>
                <a:t> tin </a:t>
              </a:r>
              <a:r>
                <a:rPr lang="en-US" sz="3000" b="1" dirty="0" err="1">
                  <a:solidFill>
                    <a:schemeClr val="bg1"/>
                  </a:solidFill>
                  <a:latin typeface="Times New Roman" panose="02020603050405020304" pitchFamily="18" charset="0"/>
                  <a:cs typeface="Times New Roman" panose="02020603050405020304" pitchFamily="18" charset="0"/>
                </a:rPr>
                <a:t>dưới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dạng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bảng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thực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hiện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các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tính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toán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từ</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đơn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giản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đến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phức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tạp</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cũng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như</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xây</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dựng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các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biểu</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đồ</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biểu</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diễn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một</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cách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trực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quan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các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số</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liệu</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trong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bảng</a:t>
              </a:r>
              <a:endParaRPr lang="en-US" sz="3000" b="1" dirty="0">
                <a:solidFill>
                  <a:schemeClr val="bg1"/>
                </a:solidFill>
                <a:latin typeface="Times New Roman" panose="02020603050405020304" pitchFamily="18" charset="0"/>
                <a:cs typeface="Times New Roman" panose="02020603050405020304" pitchFamily="18" charset="0"/>
              </a:endParaRPr>
            </a:p>
            <a:p>
              <a:pPr algn="just"/>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Ví</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dụ</a:t>
              </a:r>
              <a:r>
                <a:rPr lang="en-US" sz="3000" b="1" dirty="0">
                  <a:solidFill>
                    <a:schemeClr val="bg1"/>
                  </a:solidFill>
                  <a:latin typeface="Times New Roman" panose="02020603050405020304" pitchFamily="18" charset="0"/>
                  <a:cs typeface="Times New Roman" panose="02020603050405020304" pitchFamily="18" charset="0"/>
                </a:rPr>
                <a:t>: Microsoft Excel, Google Sheets</a:t>
              </a:r>
            </a:p>
          </p:txBody>
        </p:sp>
      </p:grpSp>
      <p:sp>
        <p:nvSpPr>
          <p:cNvPr id="6" name="Rectangle 5">
            <a:extLst>
              <a:ext uri="{FF2B5EF4-FFF2-40B4-BE49-F238E27FC236}">
                <a16:creationId xmlns:a16="http://schemas.microsoft.com/office/drawing/2014/main" id="{CC13D315-AC8B-415F-9B70-1E9E7CAD62D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DIỆN PHẦN MỀM BẢNG TÍNH</a:t>
            </a:r>
          </a:p>
        </p:txBody>
      </p:sp>
    </p:spTree>
    <p:extLst>
      <p:ext uri="{BB962C8B-B14F-4D97-AF65-F5344CB8AC3E}">
        <p14:creationId xmlns:p14="http://schemas.microsoft.com/office/powerpoint/2010/main" val="1641133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11277</TotalTime>
  <Words>1791</Words>
  <Application>Microsoft Office PowerPoint</Application>
  <PresentationFormat>Widescreen</PresentationFormat>
  <Paragraphs>245</Paragraphs>
  <Slides>51</Slides>
  <Notes>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51</vt:i4>
      </vt:variant>
    </vt:vector>
  </HeadingPairs>
  <TitlesOfParts>
    <vt:vector size="66" baseType="lpstr">
      <vt:lpstr>等线</vt:lpstr>
      <vt:lpstr>Arial</vt:lpstr>
      <vt:lpstr>Calibri</vt:lpstr>
      <vt:lpstr>Calibri Light</vt:lpstr>
      <vt:lpstr>Hind Vadodara Light</vt:lpstr>
      <vt:lpstr>iCiel Cadena</vt:lpstr>
      <vt:lpstr>Poppins</vt:lpstr>
      <vt:lpstr>Segoe UI Black</vt:lpstr>
      <vt:lpstr>SVN-SAF</vt:lpstr>
      <vt:lpstr>Tahoma</vt:lpstr>
      <vt:lpstr>Times New Roman</vt:lpstr>
      <vt:lpstr>UTM Avo</vt:lpstr>
      <vt:lpstr>UTM Kabel KT</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Ngo Thi Tinh</cp:lastModifiedBy>
  <cp:revision>512</cp:revision>
  <dcterms:created xsi:type="dcterms:W3CDTF">2021-11-14T08:33:55Z</dcterms:created>
  <dcterms:modified xsi:type="dcterms:W3CDTF">2025-11-17T14:34:41Z</dcterms:modified>
</cp:coreProperties>
</file>