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909" r:id="rId2"/>
    <p:sldId id="1030" r:id="rId3"/>
    <p:sldId id="994" r:id="rId4"/>
    <p:sldId id="809" r:id="rId5"/>
    <p:sldId id="852" r:id="rId6"/>
    <p:sldId id="970" r:id="rId7"/>
    <p:sldId id="997" r:id="rId8"/>
    <p:sldId id="995" r:id="rId9"/>
    <p:sldId id="1017" r:id="rId10"/>
    <p:sldId id="1001" r:id="rId11"/>
    <p:sldId id="999" r:id="rId12"/>
    <p:sldId id="1031" r:id="rId13"/>
    <p:sldId id="1033" r:id="rId14"/>
    <p:sldId id="1034" r:id="rId15"/>
    <p:sldId id="985" r:id="rId16"/>
    <p:sldId id="986" r:id="rId17"/>
    <p:sldId id="1035" r:id="rId18"/>
    <p:sldId id="1037" r:id="rId19"/>
    <p:sldId id="1036" r:id="rId20"/>
    <p:sldId id="723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09"/>
            <p14:sldId id="1030"/>
            <p14:sldId id="994"/>
            <p14:sldId id="809"/>
            <p14:sldId id="852"/>
            <p14:sldId id="970"/>
            <p14:sldId id="997"/>
            <p14:sldId id="995"/>
            <p14:sldId id="1017"/>
            <p14:sldId id="1001"/>
            <p14:sldId id="999"/>
            <p14:sldId id="1031"/>
            <p14:sldId id="1033"/>
            <p14:sldId id="1034"/>
            <p14:sldId id="985"/>
            <p14:sldId id="986"/>
            <p14:sldId id="1035"/>
            <p14:sldId id="1037"/>
            <p14:sldId id="1036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FEF5E6"/>
    <a:srgbClr val="FAF0F0"/>
    <a:srgbClr val="F2EFF5"/>
    <a:srgbClr val="DEE7CF"/>
    <a:srgbClr val="DEF4F6"/>
    <a:srgbClr val="F5E4E3"/>
    <a:srgbClr val="1D5E75"/>
    <a:srgbClr val="255997"/>
    <a:srgbClr val="FD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4" autoAdjust="0"/>
    <p:restoredTop sz="94057" autoAdjust="0"/>
  </p:normalViewPr>
  <p:slideViewPr>
    <p:cSldViewPr>
      <p:cViewPr>
        <p:scale>
          <a:sx n="100" d="100"/>
          <a:sy n="100" d="100"/>
        </p:scale>
        <p:origin x="-432" y="-2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9" Type="http://schemas.openxmlformats.org/officeDocument/2006/relationships/image" Target="../media/image8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image" Target="../media/image128.wmf"/><Relationship Id="rId7" Type="http://schemas.openxmlformats.org/officeDocument/2006/relationships/image" Target="../media/image132.wmf"/><Relationship Id="rId12" Type="http://schemas.openxmlformats.org/officeDocument/2006/relationships/image" Target="../media/image137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1.wmf"/><Relationship Id="rId11" Type="http://schemas.openxmlformats.org/officeDocument/2006/relationships/image" Target="../media/image136.wmf"/><Relationship Id="rId5" Type="http://schemas.openxmlformats.org/officeDocument/2006/relationships/image" Target="../media/image130.wmf"/><Relationship Id="rId10" Type="http://schemas.openxmlformats.org/officeDocument/2006/relationships/image" Target="../media/image135.wmf"/><Relationship Id="rId4" Type="http://schemas.openxmlformats.org/officeDocument/2006/relationships/image" Target="../media/image129.wmf"/><Relationship Id="rId9" Type="http://schemas.openxmlformats.org/officeDocument/2006/relationships/image" Target="../media/image1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12" Type="http://schemas.openxmlformats.org/officeDocument/2006/relationships/image" Target="../media/image68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9.wmf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image" Target="../media/image12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62.wmf"/><Relationship Id="rId26" Type="http://schemas.openxmlformats.org/officeDocument/2006/relationships/image" Target="../media/image66.w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36.bin"/><Relationship Id="rId7" Type="http://schemas.openxmlformats.org/officeDocument/2006/relationships/image" Target="../media/image42.png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34.bin"/><Relationship Id="rId25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29" Type="http://schemas.openxmlformats.org/officeDocument/2006/relationships/oleObject" Target="../embeddings/oleObject40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65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28" Type="http://schemas.openxmlformats.org/officeDocument/2006/relationships/image" Target="../media/image67.wmf"/><Relationship Id="rId10" Type="http://schemas.openxmlformats.org/officeDocument/2006/relationships/image" Target="../media/image58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0.wmf"/><Relationship Id="rId22" Type="http://schemas.openxmlformats.org/officeDocument/2006/relationships/image" Target="../media/image64.wmf"/><Relationship Id="rId27" Type="http://schemas.openxmlformats.org/officeDocument/2006/relationships/oleObject" Target="../embeddings/oleObject39.bin"/><Relationship Id="rId30" Type="http://schemas.openxmlformats.org/officeDocument/2006/relationships/image" Target="../media/image6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74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48.bin"/><Relationship Id="rId7" Type="http://schemas.openxmlformats.org/officeDocument/2006/relationships/image" Target="../media/image28.png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72.wmf"/><Relationship Id="rId22" Type="http://schemas.openxmlformats.org/officeDocument/2006/relationships/image" Target="../media/image76.w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55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54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86.wmf"/><Relationship Id="rId7" Type="http://schemas.openxmlformats.org/officeDocument/2006/relationships/image" Target="../media/image55.png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84.wmf"/><Relationship Id="rId25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0.wmf"/><Relationship Id="rId11" Type="http://schemas.openxmlformats.org/officeDocument/2006/relationships/image" Target="../media/image89.png"/><Relationship Id="rId24" Type="http://schemas.openxmlformats.org/officeDocument/2006/relationships/oleObject" Target="../embeddings/oleObject57.bin"/><Relationship Id="rId5" Type="http://schemas.openxmlformats.org/officeDocument/2006/relationships/oleObject" Target="../embeddings/oleObject49.bin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10" Type="http://schemas.openxmlformats.org/officeDocument/2006/relationships/image" Target="../media/image81.wmf"/><Relationship Id="rId19" Type="http://schemas.openxmlformats.org/officeDocument/2006/relationships/image" Target="../media/image85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50.bin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98.wmf"/><Relationship Id="rId26" Type="http://schemas.openxmlformats.org/officeDocument/2006/relationships/image" Target="../media/image102.wmf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95.w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7.wmf"/><Relationship Id="rId20" Type="http://schemas.openxmlformats.org/officeDocument/2006/relationships/image" Target="../media/image9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3.png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101.wmf"/><Relationship Id="rId5" Type="http://schemas.openxmlformats.org/officeDocument/2006/relationships/image" Target="../media/image28.png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10" Type="http://schemas.openxmlformats.org/officeDocument/2006/relationships/image" Target="../media/image94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96.wmf"/><Relationship Id="rId22" Type="http://schemas.openxmlformats.org/officeDocument/2006/relationships/image" Target="../media/image10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109.wmf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20" Type="http://schemas.openxmlformats.org/officeDocument/2006/relationships/image" Target="../media/image11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3.png"/><Relationship Id="rId11" Type="http://schemas.openxmlformats.org/officeDocument/2006/relationships/oleObject" Target="../embeddings/oleObject70.bin"/><Relationship Id="rId5" Type="http://schemas.openxmlformats.org/officeDocument/2006/relationships/image" Target="../media/image28.png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107.wmf"/><Relationship Id="rId22" Type="http://schemas.openxmlformats.org/officeDocument/2006/relationships/image" Target="../media/image11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114.wmf"/><Relationship Id="rId18" Type="http://schemas.openxmlformats.org/officeDocument/2006/relationships/image" Target="../media/image122.png"/><Relationship Id="rId26" Type="http://schemas.openxmlformats.org/officeDocument/2006/relationships/image" Target="../media/image124.png"/><Relationship Id="rId3" Type="http://schemas.openxmlformats.org/officeDocument/2006/relationships/notesSlide" Target="../notesSlides/notesSlide18.xml"/><Relationship Id="rId21" Type="http://schemas.openxmlformats.org/officeDocument/2006/relationships/oleObject" Target="../embeddings/oleObject81.bin"/><Relationship Id="rId7" Type="http://schemas.openxmlformats.org/officeDocument/2006/relationships/image" Target="../media/image103.png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121.png"/><Relationship Id="rId25" Type="http://schemas.openxmlformats.org/officeDocument/2006/relationships/image" Target="../media/image1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0.png"/><Relationship Id="rId20" Type="http://schemas.openxmlformats.org/officeDocument/2006/relationships/image" Target="../media/image116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png"/><Relationship Id="rId11" Type="http://schemas.openxmlformats.org/officeDocument/2006/relationships/image" Target="../media/image113.wmf"/><Relationship Id="rId24" Type="http://schemas.openxmlformats.org/officeDocument/2006/relationships/image" Target="../media/image118.wmf"/><Relationship Id="rId5" Type="http://schemas.openxmlformats.org/officeDocument/2006/relationships/image" Target="../media/image12.png"/><Relationship Id="rId15" Type="http://schemas.openxmlformats.org/officeDocument/2006/relationships/image" Target="../media/image115.wmf"/><Relationship Id="rId23" Type="http://schemas.openxmlformats.org/officeDocument/2006/relationships/oleObject" Target="../embeddings/oleObject82.bin"/><Relationship Id="rId10" Type="http://schemas.openxmlformats.org/officeDocument/2006/relationships/oleObject" Target="../embeddings/oleObject77.bin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119.png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79.bin"/><Relationship Id="rId22" Type="http://schemas.openxmlformats.org/officeDocument/2006/relationships/image" Target="../media/image117.wmf"/><Relationship Id="rId27" Type="http://schemas.openxmlformats.org/officeDocument/2006/relationships/image" Target="../media/image1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128.wmf"/><Relationship Id="rId18" Type="http://schemas.openxmlformats.org/officeDocument/2006/relationships/oleObject" Target="../embeddings/oleObject88.bin"/><Relationship Id="rId26" Type="http://schemas.openxmlformats.org/officeDocument/2006/relationships/oleObject" Target="../embeddings/oleObject92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132.wmf"/><Relationship Id="rId7" Type="http://schemas.openxmlformats.org/officeDocument/2006/relationships/image" Target="../media/image138.png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130.wmf"/><Relationship Id="rId25" Type="http://schemas.openxmlformats.org/officeDocument/2006/relationships/image" Target="../media/image1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7.bin"/><Relationship Id="rId20" Type="http://schemas.openxmlformats.org/officeDocument/2006/relationships/oleObject" Target="../embeddings/oleObject89.bin"/><Relationship Id="rId29" Type="http://schemas.openxmlformats.org/officeDocument/2006/relationships/image" Target="../media/image136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3.png"/><Relationship Id="rId11" Type="http://schemas.openxmlformats.org/officeDocument/2006/relationships/image" Target="../media/image127.wmf"/><Relationship Id="rId24" Type="http://schemas.openxmlformats.org/officeDocument/2006/relationships/oleObject" Target="../embeddings/oleObject91.bin"/><Relationship Id="rId5" Type="http://schemas.openxmlformats.org/officeDocument/2006/relationships/image" Target="../media/image28.png"/><Relationship Id="rId15" Type="http://schemas.openxmlformats.org/officeDocument/2006/relationships/image" Target="../media/image129.wmf"/><Relationship Id="rId23" Type="http://schemas.openxmlformats.org/officeDocument/2006/relationships/image" Target="../media/image133.wmf"/><Relationship Id="rId28" Type="http://schemas.openxmlformats.org/officeDocument/2006/relationships/oleObject" Target="../embeddings/oleObject93.bin"/><Relationship Id="rId10" Type="http://schemas.openxmlformats.org/officeDocument/2006/relationships/oleObject" Target="../embeddings/oleObject84.bin"/><Relationship Id="rId19" Type="http://schemas.openxmlformats.org/officeDocument/2006/relationships/image" Target="../media/image131.wmf"/><Relationship Id="rId31" Type="http://schemas.openxmlformats.org/officeDocument/2006/relationships/image" Target="../media/image137.wmf"/><Relationship Id="rId4" Type="http://schemas.openxmlformats.org/officeDocument/2006/relationships/image" Target="../media/image12.png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86.bin"/><Relationship Id="rId22" Type="http://schemas.openxmlformats.org/officeDocument/2006/relationships/oleObject" Target="../embeddings/oleObject90.bin"/><Relationship Id="rId27" Type="http://schemas.openxmlformats.org/officeDocument/2006/relationships/image" Target="../media/image135.wmf"/><Relationship Id="rId30" Type="http://schemas.openxmlformats.org/officeDocument/2006/relationships/oleObject" Target="../embeddings/oleObject9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9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1.png"/><Relationship Id="rId9" Type="http://schemas.openxmlformats.org/officeDocument/2006/relationships/image" Target="../media/image12.png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8.png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4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1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40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png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png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45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84812" y="2286000"/>
            <a:ext cx="6292679" cy="1219200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9"/>
          <a:stretch/>
        </p:blipFill>
        <p:spPr bwMode="auto">
          <a:xfrm>
            <a:off x="5389034" y="1456418"/>
            <a:ext cx="5124978" cy="80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58" y="2334348"/>
            <a:ext cx="1174750" cy="140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r="3611" b="19637"/>
          <a:stretch/>
        </p:blipFill>
        <p:spPr bwMode="auto">
          <a:xfrm>
            <a:off x="5789612" y="2353398"/>
            <a:ext cx="5510549" cy="99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41" y="225487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513012" y="2734544"/>
                <a:ext cx="8915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Để tìm x thỏa mãn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0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0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thì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Tròn cần phân tích đa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thức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thành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nhân tử.</a:t>
                </a:r>
                <a:endParaRPr lang="vi-VN" sz="2200" b="1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12" y="2734544"/>
                <a:ext cx="8915400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684" t="-3968" r="-889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222136"/>
              </p:ext>
            </p:extLst>
          </p:nvPr>
        </p:nvGraphicFramePr>
        <p:xfrm>
          <a:off x="4737915" y="3352800"/>
          <a:ext cx="30575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0" name="Equation" r:id="rId6" imgW="1180800" imgH="241200" progId="Equation.DSMT4">
                  <p:embed/>
                </p:oleObj>
              </mc:Choice>
              <mc:Fallback>
                <p:oleObj name="Equation" r:id="rId6" imgW="11808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915" y="3352800"/>
                        <a:ext cx="305752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303212" y="123825"/>
            <a:ext cx="9761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 TÍCH ĐA THỨC THÀNH NHÂN TỬ BẰNG CÁCH NHÓM CÁC HẠNG TỬ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963527" y="4060498"/>
                <a:ext cx="39385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vi-VN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8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8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800" b="1" i="1" smtClean="0">
                        <a:latin typeface="Cambria Math"/>
                        <a:cs typeface="Arial" pitchFamily="34" charset="0"/>
                      </a:rPr>
                      <m:t> + </m:t>
                    </m:r>
                    <m:r>
                      <a:rPr lang="vi-VN" sz="28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800" b="1" i="1" smtClean="0">
                        <a:latin typeface="Cambria Math"/>
                        <a:cs typeface="Arial" pitchFamily="34" charset="0"/>
                      </a:rPr>
                      <m:t>) = </m:t>
                    </m:r>
                    <m:r>
                      <a:rPr lang="vi-VN" sz="28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sz="2800" b="1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27" y="4060498"/>
                <a:ext cx="3938535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1858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963527" y="4583718"/>
                <a:ext cx="4721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 + 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sz="3600" b="1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27" y="4583718"/>
                <a:ext cx="4721685" cy="523220"/>
              </a:xfrm>
              <a:prstGeom prst="rect">
                <a:avLst/>
              </a:prstGeom>
              <a:blipFill rotWithShape="1">
                <a:blip r:embed="rId9"/>
                <a:stretch>
                  <a:fillRect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963527" y="5115153"/>
                <a:ext cx="4721685" cy="6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vi-VN" sz="3600" b="1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27" y="5115153"/>
                <a:ext cx="4721685" cy="601062"/>
              </a:xfrm>
              <a:prstGeom prst="rect">
                <a:avLst/>
              </a:prstGeom>
              <a:blipFill rotWithShape="1"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4137" y="685800"/>
            <a:ext cx="11857143" cy="1569076"/>
            <a:chOff x="84137" y="685800"/>
            <a:chExt cx="11857143" cy="1569076"/>
          </a:xfrm>
        </p:grpSpPr>
        <p:sp>
          <p:nvSpPr>
            <p:cNvPr id="14" name="Rounded Rectangle 13"/>
            <p:cNvSpPr/>
            <p:nvPr/>
          </p:nvSpPr>
          <p:spPr>
            <a:xfrm>
              <a:off x="1987550" y="783824"/>
              <a:ext cx="9953730" cy="1266825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546913" y="940701"/>
                  <a:ext cx="8881499" cy="957548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Giải bài toán mở đầu bằng cách phân tích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800" b="1" smtClean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thành </a:t>
                  </a:r>
                  <a:r>
                    <a:rPr lang="vi-VN" sz="2600" b="1">
                      <a:latin typeface="Arial" pitchFamily="34" charset="0"/>
                      <a:cs typeface="Arial" pitchFamily="34" charset="0"/>
                    </a:rPr>
                    <a:t>nhân </a:t>
                  </a:r>
                  <a:r>
                    <a:rPr lang="vi-VN" sz="2600" b="1">
                      <a:latin typeface="Arial" pitchFamily="34" charset="0"/>
                      <a:cs typeface="Arial" pitchFamily="34" charset="0"/>
                    </a:rPr>
                    <a:t>tử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6913" y="940701"/>
                  <a:ext cx="8881499" cy="95754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892" t="-637" b="-140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" y="685800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30" y="914400"/>
              <a:ext cx="1244955" cy="627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674434" y="1238845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60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9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2743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165804"/>
              </p:ext>
            </p:extLst>
          </p:nvPr>
        </p:nvGraphicFramePr>
        <p:xfrm>
          <a:off x="2916237" y="3124200"/>
          <a:ext cx="51943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1" name="Equation" r:id="rId5" imgW="2006280" imgH="241200" progId="Equation.DSMT4">
                  <p:embed/>
                </p:oleObj>
              </mc:Choice>
              <mc:Fallback>
                <p:oleObj name="Equation" r:id="rId5" imgW="2006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7" y="3124200"/>
                        <a:ext cx="51943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50376" y="762000"/>
            <a:ext cx="11735236" cy="1819274"/>
            <a:chOff x="150376" y="1143000"/>
            <a:chExt cx="11735236" cy="1819274"/>
          </a:xfrm>
        </p:grpSpPr>
        <p:sp>
          <p:nvSpPr>
            <p:cNvPr id="9" name="Rounded Rectangle 8"/>
            <p:cNvSpPr/>
            <p:nvPr/>
          </p:nvSpPr>
          <p:spPr>
            <a:xfrm>
              <a:off x="1742930" y="1203153"/>
              <a:ext cx="10142682" cy="1759121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8212" y="1248905"/>
              <a:ext cx="95250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vi-VN" sz="2600" b="1">
                  <a:latin typeface="Arial" pitchFamily="34" charset="0"/>
                  <a:cs typeface="Arial" pitchFamily="34" charset="0"/>
                </a:rPr>
                <a:t>Phân 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tích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các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đa thức sau thành nhân tử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1143000"/>
              <a:ext cx="1515280" cy="152360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78154" y="1574722"/>
              <a:ext cx="6356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212503" y="1453665"/>
              <a:ext cx="1313241" cy="34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8072791"/>
                </p:ext>
              </p:extLst>
            </p:nvPr>
          </p:nvGraphicFramePr>
          <p:xfrm>
            <a:off x="3070224" y="1666875"/>
            <a:ext cx="2563813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62" name="Equation" r:id="rId9" imgW="990360" imgH="241200" progId="Equation.DSMT4">
                    <p:embed/>
                  </p:oleObj>
                </mc:Choice>
                <mc:Fallback>
                  <p:oleObj name="Equation" r:id="rId9" imgW="990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0224" y="1666875"/>
                          <a:ext cx="2563813" cy="623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4084923"/>
                </p:ext>
              </p:extLst>
            </p:nvPr>
          </p:nvGraphicFramePr>
          <p:xfrm>
            <a:off x="8015288" y="1684884"/>
            <a:ext cx="1611312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63" name="Equation" r:id="rId11" imgW="622080" imgH="241200" progId="Equation.DSMT4">
                    <p:embed/>
                  </p:oleObj>
                </mc:Choice>
                <mc:Fallback>
                  <p:oleObj name="Equation" r:id="rId11" imgW="6220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5288" y="1684884"/>
                          <a:ext cx="1611312" cy="623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216047"/>
                </p:ext>
              </p:extLst>
            </p:nvPr>
          </p:nvGraphicFramePr>
          <p:xfrm>
            <a:off x="3070224" y="2268538"/>
            <a:ext cx="2795588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64" name="Equation" r:id="rId13" imgW="1079280" imgH="241200" progId="Equation.DSMT4">
                    <p:embed/>
                  </p:oleObj>
                </mc:Choice>
                <mc:Fallback>
                  <p:oleObj name="Equation" r:id="rId13" imgW="10792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0224" y="2268538"/>
                          <a:ext cx="2795588" cy="623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264823"/>
                </p:ext>
              </p:extLst>
            </p:nvPr>
          </p:nvGraphicFramePr>
          <p:xfrm>
            <a:off x="8015288" y="2268538"/>
            <a:ext cx="2038350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65" name="Equation" r:id="rId15" imgW="787320" imgH="241200" progId="Equation.DSMT4">
                    <p:embed/>
                  </p:oleObj>
                </mc:Choice>
                <mc:Fallback>
                  <p:oleObj name="Equation" r:id="rId15" imgW="78732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5288" y="2268538"/>
                          <a:ext cx="2038350" cy="623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303212" y="152400"/>
            <a:ext cx="1060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 TÍCH ĐA THỨC THÀNH NHÂN TỬ BẰNG CÁCH SỬ DỤNG HẰNG ĐẲNG THỨC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074212"/>
              </p:ext>
            </p:extLst>
          </p:nvPr>
        </p:nvGraphicFramePr>
        <p:xfrm>
          <a:off x="8097837" y="3124200"/>
          <a:ext cx="15779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6" name="Equation" r:id="rId17" imgW="609480" imgH="241200" progId="Equation.DSMT4">
                  <p:embed/>
                </p:oleObj>
              </mc:Choice>
              <mc:Fallback>
                <p:oleObj name="Equation" r:id="rId17" imgW="609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7837" y="3124200"/>
                        <a:ext cx="157797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862886"/>
              </p:ext>
            </p:extLst>
          </p:nvPr>
        </p:nvGraphicFramePr>
        <p:xfrm>
          <a:off x="2916237" y="3671888"/>
          <a:ext cx="364807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7" name="Equation" r:id="rId19" imgW="1409400" imgH="393480" progId="Equation.DSMT4">
                  <p:embed/>
                </p:oleObj>
              </mc:Choice>
              <mc:Fallback>
                <p:oleObj name="Equation" r:id="rId19" imgW="1409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7" y="3671888"/>
                        <a:ext cx="3648075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245575"/>
              </p:ext>
            </p:extLst>
          </p:nvPr>
        </p:nvGraphicFramePr>
        <p:xfrm>
          <a:off x="6475412" y="3748088"/>
          <a:ext cx="3154362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8" name="Equation" r:id="rId21" imgW="1218960" imgH="355320" progId="Equation.DSMT4">
                  <p:embed/>
                </p:oleObj>
              </mc:Choice>
              <mc:Fallback>
                <p:oleObj name="Equation" r:id="rId21" imgW="12189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2" y="3748088"/>
                        <a:ext cx="3154362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753887"/>
              </p:ext>
            </p:extLst>
          </p:nvPr>
        </p:nvGraphicFramePr>
        <p:xfrm>
          <a:off x="2894012" y="4586288"/>
          <a:ext cx="60467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9" name="Equation" r:id="rId23" imgW="2336760" imgH="241200" progId="Equation.DSMT4">
                  <p:embed/>
                </p:oleObj>
              </mc:Choice>
              <mc:Fallback>
                <p:oleObj name="Equation" r:id="rId23" imgW="2336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2" y="4586288"/>
                        <a:ext cx="60467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665231"/>
              </p:ext>
            </p:extLst>
          </p:nvPr>
        </p:nvGraphicFramePr>
        <p:xfrm>
          <a:off x="8913812" y="4586288"/>
          <a:ext cx="17748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0" name="Equation" r:id="rId25" imgW="685800" imgH="241200" progId="Equation.DSMT4">
                  <p:embed/>
                </p:oleObj>
              </mc:Choice>
              <mc:Fallback>
                <p:oleObj name="Equation" r:id="rId25" imgW="685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3812" y="4586288"/>
                        <a:ext cx="177482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811117"/>
              </p:ext>
            </p:extLst>
          </p:nvPr>
        </p:nvGraphicFramePr>
        <p:xfrm>
          <a:off x="2894012" y="5272088"/>
          <a:ext cx="391001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1" name="Equation" r:id="rId27" imgW="1511280" imgH="241200" progId="Equation.DSMT4">
                  <p:embed/>
                </p:oleObj>
              </mc:Choice>
              <mc:Fallback>
                <p:oleObj name="Equation" r:id="rId27" imgW="1511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2" y="5272088"/>
                        <a:ext cx="391001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40592"/>
              </p:ext>
            </p:extLst>
          </p:nvPr>
        </p:nvGraphicFramePr>
        <p:xfrm>
          <a:off x="6814271" y="5272088"/>
          <a:ext cx="38100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2" name="Equation" r:id="rId29" imgW="1473120" imgH="241200" progId="Equation.DSMT4">
                  <p:embed/>
                </p:oleObj>
              </mc:Choice>
              <mc:Fallback>
                <p:oleObj name="Equation" r:id="rId29" imgW="1473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271" y="5272088"/>
                        <a:ext cx="38100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995316" y="6012359"/>
            <a:ext cx="10365169" cy="769441"/>
          </a:xfrm>
          <a:prstGeom prst="rect">
            <a:avLst/>
          </a:prstGeom>
          <a:solidFill>
            <a:srgbClr val="FEF5E6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pt-BR" sz="2200" b="1" smtClean="0">
                <a:solidFill>
                  <a:srgbClr val="0F3D13"/>
                </a:solidFill>
                <a:latin typeface="Arial" pitchFamily="34" charset="0"/>
                <a:cs typeface="Arial" pitchFamily="34" charset="0"/>
              </a:rPr>
              <a:t>Chú ý </a:t>
            </a:r>
            <a:r>
              <a:rPr lang="pt-BR" sz="2200" b="1" smtClean="0">
                <a:latin typeface="Arial" pitchFamily="34" charset="0"/>
                <a:cs typeface="Arial" pitchFamily="34" charset="0"/>
              </a:rPr>
              <a:t>: Cách làm như Ví dụ trên được gọi là </a:t>
            </a:r>
            <a:r>
              <a:rPr lang="pt-BR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phân tích đa thức thành nhân tử bằng cách sử dụng hằng đẳng thức.</a:t>
            </a:r>
            <a:endParaRPr lang="en-US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2334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455987"/>
              </p:ext>
            </p:extLst>
          </p:nvPr>
        </p:nvGraphicFramePr>
        <p:xfrm>
          <a:off x="2335273" y="2895600"/>
          <a:ext cx="5410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0" name="Equation" r:id="rId5" imgW="2298600" imgH="241200" progId="Equation.DSMT4">
                  <p:embed/>
                </p:oleObj>
              </mc:Choice>
              <mc:Fallback>
                <p:oleObj name="Equation" r:id="rId5" imgW="229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73" y="2895600"/>
                        <a:ext cx="5410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50812" y="728662"/>
            <a:ext cx="11734799" cy="1481229"/>
            <a:chOff x="150812" y="1219200"/>
            <a:chExt cx="11734799" cy="1481229"/>
          </a:xfrm>
        </p:grpSpPr>
        <p:sp>
          <p:nvSpPr>
            <p:cNvPr id="8" name="Rounded Rectangle 7"/>
            <p:cNvSpPr/>
            <p:nvPr/>
          </p:nvSpPr>
          <p:spPr>
            <a:xfrm>
              <a:off x="1979612" y="1295400"/>
              <a:ext cx="9905999" cy="1326415"/>
            </a:xfrm>
            <a:prstGeom prst="roundRect">
              <a:avLst>
                <a:gd name="adj" fmla="val 5381"/>
              </a:avLst>
            </a:prstGeom>
            <a:solidFill>
              <a:srgbClr val="F2EFF5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0612" y="1397191"/>
              <a:ext cx="9372600" cy="532239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Phân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tích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các 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đa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thức sau thành nhân tử</a:t>
              </a:r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1219200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624699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1522768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3794607"/>
                </p:ext>
              </p:extLst>
            </p:nvPr>
          </p:nvGraphicFramePr>
          <p:xfrm>
            <a:off x="2208212" y="1962025"/>
            <a:ext cx="2242705" cy="567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61" name="Equation" r:id="rId9" imgW="952200" imgH="241200" progId="Equation.DSMT4">
                    <p:embed/>
                  </p:oleObj>
                </mc:Choice>
                <mc:Fallback>
                  <p:oleObj name="Equation" r:id="rId9" imgW="9522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212" y="1962025"/>
                          <a:ext cx="2242705" cy="5671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0521634"/>
                </p:ext>
              </p:extLst>
            </p:nvPr>
          </p:nvGraphicFramePr>
          <p:xfrm>
            <a:off x="5103812" y="1938122"/>
            <a:ext cx="2900795" cy="567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62" name="Equation" r:id="rId11" imgW="1231560" imgH="241200" progId="Equation.DSMT4">
                    <p:embed/>
                  </p:oleObj>
                </mc:Choice>
                <mc:Fallback>
                  <p:oleObj name="Equation" r:id="rId11" imgW="1231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812" y="1938122"/>
                          <a:ext cx="2900795" cy="567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5439698"/>
                </p:ext>
              </p:extLst>
            </p:nvPr>
          </p:nvGraphicFramePr>
          <p:xfrm>
            <a:off x="8456612" y="1938338"/>
            <a:ext cx="3229841" cy="567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63" name="Equation" r:id="rId13" imgW="1371600" imgH="241200" progId="Equation.DSMT4">
                    <p:embed/>
                  </p:oleObj>
                </mc:Choice>
                <mc:Fallback>
                  <p:oleObj name="Equation" r:id="rId13" imgW="13716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6612" y="1938338"/>
                          <a:ext cx="3229841" cy="5671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303212" y="152400"/>
            <a:ext cx="1060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 TÍCH ĐA THỨC THÀNH NHÂN TỬ BẰNG CÁCH SỬ DỤNG HẰNG ĐẲNG THỨC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103847"/>
              </p:ext>
            </p:extLst>
          </p:nvPr>
        </p:nvGraphicFramePr>
        <p:xfrm>
          <a:off x="2335273" y="3657600"/>
          <a:ext cx="64579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4" name="Equation" r:id="rId15" imgW="2755800" imgH="241200" progId="Equation.DSMT4">
                  <p:embed/>
                </p:oleObj>
              </mc:Choice>
              <mc:Fallback>
                <p:oleObj name="Equation" r:id="rId15" imgW="2755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73" y="3657600"/>
                        <a:ext cx="64579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062593"/>
              </p:ext>
            </p:extLst>
          </p:nvPr>
        </p:nvGraphicFramePr>
        <p:xfrm>
          <a:off x="8761412" y="3657600"/>
          <a:ext cx="13684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5" name="Equation" r:id="rId17" imgW="583920" imgH="241200" progId="Equation.DSMT4">
                  <p:embed/>
                </p:oleObj>
              </mc:Choice>
              <mc:Fallback>
                <p:oleObj name="Equation" r:id="rId17" imgW="583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1412" y="3657600"/>
                        <a:ext cx="13684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706100"/>
              </p:ext>
            </p:extLst>
          </p:nvPr>
        </p:nvGraphicFramePr>
        <p:xfrm>
          <a:off x="2335273" y="4419600"/>
          <a:ext cx="78279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6" name="Equation" r:id="rId19" imgW="3340080" imgH="241200" progId="Equation.DSMT4">
                  <p:embed/>
                </p:oleObj>
              </mc:Choice>
              <mc:Fallback>
                <p:oleObj name="Equation" r:id="rId19" imgW="3340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73" y="4419600"/>
                        <a:ext cx="78279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379765"/>
              </p:ext>
            </p:extLst>
          </p:nvPr>
        </p:nvGraphicFramePr>
        <p:xfrm>
          <a:off x="10155236" y="4419600"/>
          <a:ext cx="15478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7" name="Equation" r:id="rId21" imgW="660240" imgH="241200" progId="Equation.DSMT4">
                  <p:embed/>
                </p:oleObj>
              </mc:Choice>
              <mc:Fallback>
                <p:oleObj name="Equation" r:id="rId21" imgW="660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5236" y="4419600"/>
                        <a:ext cx="15478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4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4"/>
          <p:cNvSpPr>
            <a:spLocks noChangeArrowheads="1"/>
          </p:cNvSpPr>
          <p:nvPr/>
        </p:nvSpPr>
        <p:spPr bwMode="gray">
          <a:xfrm>
            <a:off x="303212" y="152400"/>
            <a:ext cx="1060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 TÍCH ĐA THỨC THÀNH NHÂN TỬ BẰNG CÁCH SỬ DỤNG HẰNG ĐẲNG THỨC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445806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751012" y="4876800"/>
            <a:ext cx="967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200" b="1">
                <a:latin typeface="Arial" pitchFamily="34" charset="0"/>
                <a:cs typeface="Arial" pitchFamily="34" charset="0"/>
              </a:rPr>
              <a:t>Bạn Vuông phân tích đa thức đã cho thành tích của hai đa thức, tuy nhiên đa thức trong ngoặc còn có thể phân tích tiếp được.</a:t>
            </a:r>
            <a:endParaRPr lang="vi-VN" sz="22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137" y="763215"/>
            <a:ext cx="11857143" cy="1569076"/>
            <a:chOff x="84137" y="763215"/>
            <a:chExt cx="11857143" cy="1569076"/>
          </a:xfrm>
        </p:grpSpPr>
        <p:sp>
          <p:nvSpPr>
            <p:cNvPr id="46" name="Rounded Rectangle 45"/>
            <p:cNvSpPr/>
            <p:nvPr/>
          </p:nvSpPr>
          <p:spPr>
            <a:xfrm>
              <a:off x="1987550" y="861239"/>
              <a:ext cx="9953730" cy="1386834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208212" y="906090"/>
                  <a:ext cx="9144000" cy="1332458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Hai bạn Tròn và vuông có cách phân tích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thành nhân tử như hình bên dưới.</a:t>
                  </a:r>
                </a:p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Em hãy nêu ý kiến của em về lời giải của Tròn và Vuông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212" y="906090"/>
                  <a:ext cx="9144000" cy="133245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00" t="-2752" r="-933" b="-9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" y="763215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4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1174690"/>
              <a:ext cx="1543050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264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43" r="-819" b="17901"/>
          <a:stretch/>
        </p:blipFill>
        <p:spPr bwMode="auto">
          <a:xfrm>
            <a:off x="3122612" y="2351341"/>
            <a:ext cx="7133410" cy="20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751012" y="5715000"/>
            <a:ext cx="967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200" b="1">
                <a:latin typeface="Arial" pitchFamily="34" charset="0"/>
                <a:cs typeface="Arial" pitchFamily="34" charset="0"/>
              </a:rPr>
              <a:t>Bạn Tròn phân tích đa thức thành các nhân tử, trong đó mỗi nhân tử không phân tích tiếp được nữa.</a:t>
            </a:r>
            <a:endParaRPr lang="vi-VN" sz="22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9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41" y="2286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79152" y="2755797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i="1" smtClean="0">
                <a:latin typeface="Arial" pitchFamily="34" charset="0"/>
                <a:cs typeface="Arial" pitchFamily="34" charset="0"/>
              </a:rPr>
              <a:t>Cách 1 :</a:t>
            </a:r>
            <a:endParaRPr lang="vi-VN" sz="2200" b="1" i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720132"/>
              </p:ext>
            </p:extLst>
          </p:nvPr>
        </p:nvGraphicFramePr>
        <p:xfrm>
          <a:off x="3735388" y="2658064"/>
          <a:ext cx="394493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0" name="Equation" r:id="rId5" imgW="1523880" imgH="241200" progId="Equation.DSMT4">
                  <p:embed/>
                </p:oleObj>
              </mc:Choice>
              <mc:Fallback>
                <p:oleObj name="Equation" r:id="rId5" imgW="1523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88" y="2658064"/>
                        <a:ext cx="394493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303212" y="123825"/>
            <a:ext cx="9761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 TÍCH ĐA THỨC THÀNH NHÂN TỬ BẰNG CÁCH NHÓM CÁC HẠNG TỬ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137" y="685800"/>
            <a:ext cx="11857143" cy="1569076"/>
            <a:chOff x="84137" y="685800"/>
            <a:chExt cx="11857143" cy="1569076"/>
          </a:xfrm>
        </p:grpSpPr>
        <p:sp>
          <p:nvSpPr>
            <p:cNvPr id="14" name="Rounded Rectangle 13"/>
            <p:cNvSpPr/>
            <p:nvPr/>
          </p:nvSpPr>
          <p:spPr>
            <a:xfrm>
              <a:off x="1987550" y="783824"/>
              <a:ext cx="9953730" cy="1378351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46913" y="940701"/>
              <a:ext cx="8881499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vi-VN" sz="2600" b="1">
                  <a:latin typeface="Arial" pitchFamily="34" charset="0"/>
                  <a:cs typeface="Arial" pitchFamily="34" charset="0"/>
                </a:rPr>
                <a:t>Tính nhanh giá trị của biểu thức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" y="685800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30" y="914400"/>
              <a:ext cx="1244955" cy="627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674434" y="1238845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60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72158142"/>
                    </p:ext>
                  </p:extLst>
                </p:nvPr>
              </p:nvGraphicFramePr>
              <p:xfrm>
                <a:off x="3656012" y="1430859"/>
                <a:ext cx="3417888" cy="6238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3731" name="Equation" r:id="rId9" imgW="1320480" imgH="241200" progId="Equation.DSMT4">
                        <p:embed/>
                      </p:oleObj>
                    </mc:Choice>
                    <mc:Fallback>
                      <p:oleObj name="Equation" r:id="rId9" imgW="1320480" imgH="241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56012" y="1430859"/>
                              <a:ext cx="3417888" cy="6238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72158142"/>
                    </p:ext>
                  </p:extLst>
                </p:nvPr>
              </p:nvGraphicFramePr>
              <p:xfrm>
                <a:off x="3656012" y="1430859"/>
                <a:ext cx="3417888" cy="6238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3731" name="Equation" r:id="rId9" imgW="1320480" imgH="241200" progId="Equation.DSMT4">
                        <p:embed/>
                      </p:oleObj>
                    </mc:Choice>
                    <mc:Fallback>
                      <p:oleObj name="Equation" r:id="rId9" imgW="1320480" imgH="241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56012" y="1430859"/>
                              <a:ext cx="3417888" cy="6238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161212" y="1542298"/>
                  <a:ext cx="3962400" cy="492420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tại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𝟐𝟎𝟐𝟐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, 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𝟐𝟎𝟐𝟎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212" y="1542298"/>
                  <a:ext cx="3962400" cy="4924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692" t="-4938" b="-246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01769"/>
              </p:ext>
            </p:extLst>
          </p:nvPr>
        </p:nvGraphicFramePr>
        <p:xfrm>
          <a:off x="7618412" y="2765322"/>
          <a:ext cx="32543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2" name="Equation" r:id="rId12" imgW="1257120" imgH="203040" progId="Equation.DSMT4">
                  <p:embed/>
                </p:oleObj>
              </mc:Choice>
              <mc:Fallback>
                <p:oleObj name="Equation" r:id="rId12" imgW="1257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2765322"/>
                        <a:ext cx="32543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935448"/>
              </p:ext>
            </p:extLst>
          </p:nvPr>
        </p:nvGraphicFramePr>
        <p:xfrm>
          <a:off x="4084637" y="3436937"/>
          <a:ext cx="32543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3" name="Equation" r:id="rId14" imgW="1257120" imgH="203040" progId="Equation.DSMT4">
                  <p:embed/>
                </p:oleObj>
              </mc:Choice>
              <mc:Fallback>
                <p:oleObj name="Equation" r:id="rId14" imgW="1257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7" y="3436937"/>
                        <a:ext cx="32543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893072"/>
              </p:ext>
            </p:extLst>
          </p:nvPr>
        </p:nvGraphicFramePr>
        <p:xfrm>
          <a:off x="7285037" y="3436937"/>
          <a:ext cx="24987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4" name="Equation" r:id="rId16" imgW="965160" imgH="203040" progId="Equation.DSMT4">
                  <p:embed/>
                </p:oleObj>
              </mc:Choice>
              <mc:Fallback>
                <p:oleObj name="Equation" r:id="rId16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7" y="3436937"/>
                        <a:ext cx="249872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927191" y="4288733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i="1" smtClean="0">
                <a:latin typeface="Arial" pitchFamily="34" charset="0"/>
                <a:cs typeface="Arial" pitchFamily="34" charset="0"/>
              </a:rPr>
              <a:t>Cách 1 :</a:t>
            </a:r>
            <a:endParaRPr lang="vi-VN" sz="2200" b="1" i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363339"/>
              </p:ext>
            </p:extLst>
          </p:nvPr>
        </p:nvGraphicFramePr>
        <p:xfrm>
          <a:off x="3683427" y="4152900"/>
          <a:ext cx="394493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5" name="Equation" r:id="rId18" imgW="1523880" imgH="241200" progId="Equation.DSMT4">
                  <p:embed/>
                </p:oleObj>
              </mc:Choice>
              <mc:Fallback>
                <p:oleObj name="Equation" r:id="rId18" imgW="1523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427" y="4152900"/>
                        <a:ext cx="394493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842774"/>
              </p:ext>
            </p:extLst>
          </p:nvPr>
        </p:nvGraphicFramePr>
        <p:xfrm>
          <a:off x="7640637" y="4260832"/>
          <a:ext cx="32543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6" name="Equation" r:id="rId20" imgW="1257120" imgH="203040" progId="Equation.DSMT4">
                  <p:embed/>
                </p:oleObj>
              </mc:Choice>
              <mc:Fallback>
                <p:oleObj name="Equation" r:id="rId20" imgW="1257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0637" y="4260832"/>
                        <a:ext cx="32543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600090"/>
              </p:ext>
            </p:extLst>
          </p:nvPr>
        </p:nvGraphicFramePr>
        <p:xfrm>
          <a:off x="4037012" y="4800600"/>
          <a:ext cx="24987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7" name="Equation" r:id="rId22" imgW="965160" imgH="203040" progId="Equation.DSMT4">
                  <p:embed/>
                </p:oleObj>
              </mc:Choice>
              <mc:Fallback>
                <p:oleObj name="Equation" r:id="rId22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4800600"/>
                        <a:ext cx="249872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436812" y="54102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Thay x = 2022, y = 2020 vào biểu thức A, ta được: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93270"/>
              </p:ext>
            </p:extLst>
          </p:nvPr>
        </p:nvGraphicFramePr>
        <p:xfrm>
          <a:off x="3503612" y="5943600"/>
          <a:ext cx="66722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8" name="Equation" r:id="rId24" imgW="2577960" imgH="203040" progId="Equation.DSMT4">
                  <p:embed/>
                </p:oleObj>
              </mc:Choice>
              <mc:Fallback>
                <p:oleObj name="Equation" r:id="rId24" imgW="257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5943600"/>
                        <a:ext cx="66722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1219200"/>
            <a:ext cx="7772400" cy="39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055" flipH="1">
            <a:off x="77478" y="5366495"/>
            <a:ext cx="1224069" cy="16078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897" y="0"/>
            <a:ext cx="111392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8" y="150696"/>
            <a:ext cx="9716445" cy="1678103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436812" y="269557"/>
            <a:ext cx="746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>
                <a:latin typeface="Arial" pitchFamily="34" charset="0"/>
                <a:cs typeface="Arial" pitchFamily="34" charset="0"/>
              </a:rPr>
              <a:t>Phân tích các đa thức sau thành nhân tử: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17" y="20293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2.22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352812"/>
              </p:ext>
            </p:extLst>
          </p:nvPr>
        </p:nvGraphicFramePr>
        <p:xfrm>
          <a:off x="3198812" y="683218"/>
          <a:ext cx="161607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5" name="Equation" r:id="rId7" imgW="685800" imgH="241200" progId="Equation.DSMT4">
                  <p:embed/>
                </p:oleObj>
              </mc:Choice>
              <mc:Fallback>
                <p:oleObj name="Equation" r:id="rId7" imgW="6858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683218"/>
                        <a:ext cx="161607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13142"/>
              </p:ext>
            </p:extLst>
          </p:nvPr>
        </p:nvGraphicFramePr>
        <p:xfrm>
          <a:off x="7889875" y="683218"/>
          <a:ext cx="221297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6" name="Equation" r:id="rId9" imgW="939600" imgH="241200" progId="Equation.DSMT4">
                  <p:embed/>
                </p:oleObj>
              </mc:Choice>
              <mc:Fallback>
                <p:oleObj name="Equation" r:id="rId9" imgW="939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75" y="683218"/>
                        <a:ext cx="221297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277206"/>
              </p:ext>
            </p:extLst>
          </p:nvPr>
        </p:nvGraphicFramePr>
        <p:xfrm>
          <a:off x="3934166" y="2403475"/>
          <a:ext cx="31130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7" name="Equation" r:id="rId11" imgW="1320480" imgH="241200" progId="Equation.DSMT4">
                  <p:embed/>
                </p:oleObj>
              </mc:Choice>
              <mc:Fallback>
                <p:oleObj name="Equation" r:id="rId11" imgW="1320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166" y="2403475"/>
                        <a:ext cx="311308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094702"/>
              </p:ext>
            </p:extLst>
          </p:nvPr>
        </p:nvGraphicFramePr>
        <p:xfrm>
          <a:off x="3198812" y="1233340"/>
          <a:ext cx="161607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8" name="Equation" r:id="rId13" imgW="685800" imgH="241200" progId="Equation.DSMT4">
                  <p:embed/>
                </p:oleObj>
              </mc:Choice>
              <mc:Fallback>
                <p:oleObj name="Equation" r:id="rId13" imgW="685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1233340"/>
                        <a:ext cx="161607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42003"/>
              </p:ext>
            </p:extLst>
          </p:nvPr>
        </p:nvGraphicFramePr>
        <p:xfrm>
          <a:off x="7889875" y="1233488"/>
          <a:ext cx="1584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9" name="Equation" r:id="rId15" imgW="672840" imgH="241200" progId="Equation.DSMT4">
                  <p:embed/>
                </p:oleObj>
              </mc:Choice>
              <mc:Fallback>
                <p:oleObj name="Equation" r:id="rId15" imgW="672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75" y="1233488"/>
                        <a:ext cx="15843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026654"/>
              </p:ext>
            </p:extLst>
          </p:nvPr>
        </p:nvGraphicFramePr>
        <p:xfrm>
          <a:off x="3934166" y="3089275"/>
          <a:ext cx="40401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0" name="Equation" r:id="rId17" imgW="1714320" imgH="241200" progId="Equation.DSMT4">
                  <p:embed/>
                </p:oleObj>
              </mc:Choice>
              <mc:Fallback>
                <p:oleObj name="Equation" r:id="rId17" imgW="1714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166" y="3089275"/>
                        <a:ext cx="404018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647727"/>
              </p:ext>
            </p:extLst>
          </p:nvPr>
        </p:nvGraphicFramePr>
        <p:xfrm>
          <a:off x="3934166" y="3740150"/>
          <a:ext cx="32623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1" name="Equation" r:id="rId19" imgW="1384200" imgH="241200" progId="Equation.DSMT4">
                  <p:embed/>
                </p:oleObj>
              </mc:Choice>
              <mc:Fallback>
                <p:oleObj name="Equation" r:id="rId19" imgW="1384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166" y="3740150"/>
                        <a:ext cx="32623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937143"/>
              </p:ext>
            </p:extLst>
          </p:nvPr>
        </p:nvGraphicFramePr>
        <p:xfrm>
          <a:off x="7237412" y="3830637"/>
          <a:ext cx="24542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2" name="Equation" r:id="rId21" imgW="1041120" imgH="203040" progId="Equation.DSMT4">
                  <p:embed/>
                </p:oleObj>
              </mc:Choice>
              <mc:Fallback>
                <p:oleObj name="Equation" r:id="rId21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2" y="3830637"/>
                        <a:ext cx="24542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70804"/>
              </p:ext>
            </p:extLst>
          </p:nvPr>
        </p:nvGraphicFramePr>
        <p:xfrm>
          <a:off x="3934166" y="4384675"/>
          <a:ext cx="33528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3" name="Equation" r:id="rId23" imgW="1422360" imgH="241200" progId="Equation.DSMT4">
                  <p:embed/>
                </p:oleObj>
              </mc:Choice>
              <mc:Fallback>
                <p:oleObj name="Equation" r:id="rId23" imgW="1422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166" y="4384675"/>
                        <a:ext cx="33528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093544"/>
              </p:ext>
            </p:extLst>
          </p:nvPr>
        </p:nvGraphicFramePr>
        <p:xfrm>
          <a:off x="7267574" y="4384675"/>
          <a:ext cx="33226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4" name="Equation" r:id="rId25" imgW="1409400" imgH="241200" progId="Equation.DSMT4">
                  <p:embed/>
                </p:oleObj>
              </mc:Choice>
              <mc:Fallback>
                <p:oleObj name="Equation" r:id="rId25" imgW="1409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4" y="4384675"/>
                        <a:ext cx="332263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226896"/>
            <a:ext cx="9821114" cy="1449504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436812" y="317420"/>
            <a:ext cx="746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>
                <a:latin typeface="Arial" pitchFamily="34" charset="0"/>
                <a:cs typeface="Arial" pitchFamily="34" charset="0"/>
              </a:rPr>
              <a:t>Phân tích các đa thức sau thành nhân tử: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188193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2.23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393645"/>
              </p:ext>
            </p:extLst>
          </p:nvPr>
        </p:nvGraphicFramePr>
        <p:xfrm>
          <a:off x="2738913" y="824388"/>
          <a:ext cx="3062923" cy="62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9" name="Equation" r:id="rId7" imgW="1180800" imgH="241200" progId="Equation.DSMT4">
                  <p:embed/>
                </p:oleObj>
              </mc:Choice>
              <mc:Fallback>
                <p:oleObj name="Equation" r:id="rId7" imgW="1180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913" y="824388"/>
                        <a:ext cx="3062923" cy="62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102200"/>
              </p:ext>
            </p:extLst>
          </p:nvPr>
        </p:nvGraphicFramePr>
        <p:xfrm>
          <a:off x="7714376" y="824388"/>
          <a:ext cx="3092609" cy="62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0" name="Equation" r:id="rId9" imgW="1193760" imgH="241200" progId="Equation.DSMT4">
                  <p:embed/>
                </p:oleObj>
              </mc:Choice>
              <mc:Fallback>
                <p:oleObj name="Equation" r:id="rId9" imgW="1193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4376" y="824388"/>
                        <a:ext cx="3092609" cy="62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873710"/>
              </p:ext>
            </p:extLst>
          </p:nvPr>
        </p:nvGraphicFramePr>
        <p:xfrm>
          <a:off x="2735262" y="2286000"/>
          <a:ext cx="58070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1" name="Equation" r:id="rId11" imgW="2463480" imgH="241200" progId="Equation.DSMT4">
                  <p:embed/>
                </p:oleObj>
              </mc:Choice>
              <mc:Fallback>
                <p:oleObj name="Equation" r:id="rId11" imgW="2463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2" y="2286000"/>
                        <a:ext cx="58070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384034"/>
              </p:ext>
            </p:extLst>
          </p:nvPr>
        </p:nvGraphicFramePr>
        <p:xfrm>
          <a:off x="5484812" y="3006725"/>
          <a:ext cx="3652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2" name="Equation" r:id="rId13" imgW="1549080" imgH="203040" progId="Equation.DSMT4">
                  <p:embed/>
                </p:oleObj>
              </mc:Choice>
              <mc:Fallback>
                <p:oleObj name="Equation" r:id="rId13" imgW="1549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2" y="3006725"/>
                        <a:ext cx="36528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629688"/>
              </p:ext>
            </p:extLst>
          </p:nvPr>
        </p:nvGraphicFramePr>
        <p:xfrm>
          <a:off x="5484812" y="3616325"/>
          <a:ext cx="27257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3" name="Equation" r:id="rId15" imgW="1155600" imgH="203040" progId="Equation.DSMT4">
                  <p:embed/>
                </p:oleObj>
              </mc:Choice>
              <mc:Fallback>
                <p:oleObj name="Equation" r:id="rId15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2" y="3616325"/>
                        <a:ext cx="27257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873215"/>
              </p:ext>
            </p:extLst>
          </p:nvPr>
        </p:nvGraphicFramePr>
        <p:xfrm>
          <a:off x="2735262" y="4302125"/>
          <a:ext cx="59563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4" name="Equation" r:id="rId17" imgW="2527200" imgH="241200" progId="Equation.DSMT4">
                  <p:embed/>
                </p:oleObj>
              </mc:Choice>
              <mc:Fallback>
                <p:oleObj name="Equation" r:id="rId17" imgW="2527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2" y="4302125"/>
                        <a:ext cx="59563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939114"/>
              </p:ext>
            </p:extLst>
          </p:nvPr>
        </p:nvGraphicFramePr>
        <p:xfrm>
          <a:off x="5507037" y="5032375"/>
          <a:ext cx="37115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5" name="Equation" r:id="rId19" imgW="1574640" imgH="203040" progId="Equation.DSMT4">
                  <p:embed/>
                </p:oleObj>
              </mc:Choice>
              <mc:Fallback>
                <p:oleObj name="Equation" r:id="rId19" imgW="1574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7" y="5032375"/>
                        <a:ext cx="37115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970386"/>
              </p:ext>
            </p:extLst>
          </p:nvPr>
        </p:nvGraphicFramePr>
        <p:xfrm>
          <a:off x="5507037" y="5673725"/>
          <a:ext cx="2814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6" name="Equation" r:id="rId21" imgW="1193760" imgH="203040" progId="Equation.DSMT4">
                  <p:embed/>
                </p:oleObj>
              </mc:Choice>
              <mc:Fallback>
                <p:oleObj name="Equation" r:id="rId21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7" y="5673725"/>
                        <a:ext cx="28146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0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226896"/>
            <a:ext cx="9821114" cy="1449504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2436812" y="388975"/>
                <a:ext cx="7467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vi-VN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vi-VN" sz="2800" b="1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812" y="388975"/>
                <a:ext cx="74676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71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1828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2.24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726292"/>
              </p:ext>
            </p:extLst>
          </p:nvPr>
        </p:nvGraphicFramePr>
        <p:xfrm>
          <a:off x="3067050" y="823913"/>
          <a:ext cx="2405063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5" name="Equation" r:id="rId8" imgW="927000" imgH="241200" progId="Equation.DSMT4">
                  <p:embed/>
                </p:oleObj>
              </mc:Choice>
              <mc:Fallback>
                <p:oleObj name="Equation" r:id="rId8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823913"/>
                        <a:ext cx="2405063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303"/>
              </p:ext>
            </p:extLst>
          </p:nvPr>
        </p:nvGraphicFramePr>
        <p:xfrm>
          <a:off x="7993063" y="823913"/>
          <a:ext cx="25352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6" name="Equation" r:id="rId10" imgW="977760" imgH="241200" progId="Equation.DSMT4">
                  <p:embed/>
                </p:oleObj>
              </mc:Choice>
              <mc:Fallback>
                <p:oleObj name="Equation" r:id="rId10" imgW="977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3063" y="823913"/>
                        <a:ext cx="2535237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240894"/>
              </p:ext>
            </p:extLst>
          </p:nvPr>
        </p:nvGraphicFramePr>
        <p:xfrm>
          <a:off x="1903412" y="2266950"/>
          <a:ext cx="21859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7" name="Equation" r:id="rId12" imgW="927000" imgH="241200" progId="Equation.DSMT4">
                  <p:embed/>
                </p:oleObj>
              </mc:Choice>
              <mc:Fallback>
                <p:oleObj name="Equation" r:id="rId12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2" y="2266950"/>
                        <a:ext cx="218598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885170"/>
              </p:ext>
            </p:extLst>
          </p:nvPr>
        </p:nvGraphicFramePr>
        <p:xfrm>
          <a:off x="2817813" y="2952750"/>
          <a:ext cx="17954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8" name="Equation" r:id="rId14" imgW="761760" imgH="203040" progId="Equation.DSMT4">
                  <p:embed/>
                </p:oleObj>
              </mc:Choice>
              <mc:Fallback>
                <p:oleObj name="Equation" r:id="rId14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2952750"/>
                        <a:ext cx="17954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132014" y="3486150"/>
                <a:ext cx="350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sz="4000" b="1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14" y="3486150"/>
                <a:ext cx="3505200" cy="523220"/>
              </a:xfrm>
              <a:prstGeom prst="rect">
                <a:avLst/>
              </a:prstGeom>
              <a:blipFill rotWithShape="1">
                <a:blip r:embed="rId16"/>
                <a:stretch>
                  <a:fillRect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132013" y="4009370"/>
                <a:ext cx="350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𝟒</m:t>
                    </m:r>
                  </m:oMath>
                </a14:m>
                <a:endParaRPr lang="vi-VN" sz="4000" b="1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13" y="4009370"/>
                <a:ext cx="3505200" cy="523220"/>
              </a:xfrm>
              <a:prstGeom prst="rect">
                <a:avLst/>
              </a:prstGeom>
              <a:blipFill rotWithShape="1">
                <a:blip r:embed="rId17"/>
                <a:stretch>
                  <a:fillRect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132013" y="4689157"/>
                <a:ext cx="236084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𝟒</m:t>
                        </m:r>
                      </m:e>
                    </m:d>
                  </m:oMath>
                </a14:m>
                <a:endPara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13" y="4689157"/>
                <a:ext cx="2360842" cy="492443"/>
              </a:xfrm>
              <a:prstGeom prst="rect">
                <a:avLst/>
              </a:prstGeom>
              <a:blipFill rotWithShape="1">
                <a:blip r:embed="rId18"/>
                <a:stretch>
                  <a:fillRect l="-335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846891"/>
              </p:ext>
            </p:extLst>
          </p:nvPr>
        </p:nvGraphicFramePr>
        <p:xfrm>
          <a:off x="6877050" y="2286000"/>
          <a:ext cx="23066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9" name="Equation" r:id="rId19" imgW="977760" imgH="241200" progId="Equation.DSMT4">
                  <p:embed/>
                </p:oleObj>
              </mc:Choice>
              <mc:Fallback>
                <p:oleObj name="Equation" r:id="rId19" imgW="977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286000"/>
                        <a:ext cx="23066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56190"/>
              </p:ext>
            </p:extLst>
          </p:nvPr>
        </p:nvGraphicFramePr>
        <p:xfrm>
          <a:off x="7089774" y="2895600"/>
          <a:ext cx="20669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0" name="Equation" r:id="rId21" imgW="876240" imgH="241200" progId="Equation.DSMT4">
                  <p:embed/>
                </p:oleObj>
              </mc:Choice>
              <mc:Fallback>
                <p:oleObj name="Equation" r:id="rId21" imgW="876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4" y="2895600"/>
                        <a:ext cx="20669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096452"/>
              </p:ext>
            </p:extLst>
          </p:nvPr>
        </p:nvGraphicFramePr>
        <p:xfrm>
          <a:off x="7089774" y="3528357"/>
          <a:ext cx="28146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1" name="Equation" r:id="rId23" imgW="1193760" imgH="203040" progId="Equation.DSMT4">
                  <p:embed/>
                </p:oleObj>
              </mc:Choice>
              <mc:Fallback>
                <p:oleObj name="Equation" r:id="rId23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4" y="3528357"/>
                        <a:ext cx="28146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627812" y="3886200"/>
                <a:ext cx="5715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hoặc</a:t>
                </a:r>
                <a:r>
                  <a:rPr lang="en-US" sz="4000" b="1" smtClean="0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sz="2600" b="1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812" y="3886200"/>
                <a:ext cx="5715000" cy="707886"/>
              </a:xfrm>
              <a:prstGeom prst="rect">
                <a:avLst/>
              </a:prstGeom>
              <a:blipFill rotWithShape="1">
                <a:blip r:embed="rId25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6627812" y="4419600"/>
                <a:ext cx="5715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hoặc</a:t>
                </a:r>
                <a:r>
                  <a:rPr lang="en-US" sz="4000" b="1" smtClean="0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vi-VN" sz="2600" b="1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812" y="4419600"/>
                <a:ext cx="5715000" cy="707886"/>
              </a:xfrm>
              <a:prstGeom prst="rect">
                <a:avLst/>
              </a:prstGeom>
              <a:blipFill rotWithShape="1">
                <a:blip r:embed="rId26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7694612" y="5127486"/>
                <a:ext cx="3124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12" y="5127486"/>
                <a:ext cx="3124200" cy="492443"/>
              </a:xfrm>
              <a:prstGeom prst="rect">
                <a:avLst/>
              </a:prstGeom>
              <a:blipFill rotWithShape="1">
                <a:blip r:embed="rId27"/>
                <a:stretch>
                  <a:fillRect l="-233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6088123" y="2332970"/>
            <a:ext cx="0" cy="350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58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1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69746"/>
            <a:ext cx="9821114" cy="2201562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08212" y="247650"/>
            <a:ext cx="960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Một mảnh vườn hình vuông có độ dài cạnh bằng x (mét). Người ta làm đường đi xung quanh mảnh vườn, có độ rộng như nhau và bằng y (mét) (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H.2.2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).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sz="2200" b="1" smtClean="0">
                <a:latin typeface="Arial" pitchFamily="34" charset="0"/>
                <a:cs typeface="Arial" pitchFamily="34" charset="0"/>
              </a:rPr>
              <a:t>Viết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biểu thức tính diện tích S của đường bao quanh mảnh vườn theo x và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y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sz="2200" b="1" smtClean="0">
                <a:latin typeface="Arial" pitchFamily="34" charset="0"/>
                <a:cs typeface="Arial" pitchFamily="34" charset="0"/>
              </a:rPr>
              <a:t>Phân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tích S thành nhân tử rồi tính S khi x = 102 m, y = 2 m.</a:t>
            </a: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4" y="2514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2.25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3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49" y="2681037"/>
            <a:ext cx="22002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979612" y="28956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a) Đặt tên các điểm A, B, C, D, M, N, P, Q như hình vẽ.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92357" y="2525741"/>
            <a:ext cx="2604354" cy="2805084"/>
            <a:chOff x="9192357" y="2525741"/>
            <a:chExt cx="2604354" cy="2805084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0027577"/>
                </p:ext>
              </p:extLst>
            </p:nvPr>
          </p:nvGraphicFramePr>
          <p:xfrm>
            <a:off x="9192357" y="2525741"/>
            <a:ext cx="296984" cy="321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47" name="Equation" r:id="rId8" imgW="152280" imgH="164880" progId="Equation.DSMT4">
                    <p:embed/>
                  </p:oleObj>
                </mc:Choice>
                <mc:Fallback>
                  <p:oleObj name="Equation" r:id="rId8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192357" y="2525741"/>
                          <a:ext cx="296984" cy="3217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1614593"/>
                </p:ext>
              </p:extLst>
            </p:nvPr>
          </p:nvGraphicFramePr>
          <p:xfrm>
            <a:off x="11499727" y="2525741"/>
            <a:ext cx="296984" cy="321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48" name="Equation" r:id="rId10" imgW="152280" imgH="164880" progId="Equation.DSMT4">
                    <p:embed/>
                  </p:oleObj>
                </mc:Choice>
                <mc:Fallback>
                  <p:oleObj name="Equation" r:id="rId10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499727" y="2525741"/>
                          <a:ext cx="296984" cy="3217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0829382"/>
                </p:ext>
              </p:extLst>
            </p:nvPr>
          </p:nvGraphicFramePr>
          <p:xfrm>
            <a:off x="9282113" y="5010150"/>
            <a:ext cx="322262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49" name="Equation" r:id="rId12" imgW="164880" imgH="164880" progId="Equation.DSMT4">
                    <p:embed/>
                  </p:oleObj>
                </mc:Choice>
                <mc:Fallback>
                  <p:oleObj name="Equation" r:id="rId12" imgW="1648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282113" y="5010150"/>
                          <a:ext cx="322262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0250535"/>
                </p:ext>
              </p:extLst>
            </p:nvPr>
          </p:nvGraphicFramePr>
          <p:xfrm>
            <a:off x="11391900" y="4940300"/>
            <a:ext cx="298450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50" name="Equation" r:id="rId14" imgW="152280" imgH="177480" progId="Equation.DSMT4">
                    <p:embed/>
                  </p:oleObj>
                </mc:Choice>
                <mc:Fallback>
                  <p:oleObj name="Equation" r:id="rId14" imgW="1522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1391900" y="4940300"/>
                          <a:ext cx="298450" cy="347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8625050"/>
                </p:ext>
              </p:extLst>
            </p:nvPr>
          </p:nvGraphicFramePr>
          <p:xfrm>
            <a:off x="9828212" y="3248055"/>
            <a:ext cx="39687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51" name="Equation" r:id="rId16" imgW="203040" imgH="164880" progId="Equation.DSMT4">
                    <p:embed/>
                  </p:oleObj>
                </mc:Choice>
                <mc:Fallback>
                  <p:oleObj name="Equation" r:id="rId16" imgW="20304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9828212" y="3248055"/>
                          <a:ext cx="396875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5769693"/>
                </p:ext>
              </p:extLst>
            </p:nvPr>
          </p:nvGraphicFramePr>
          <p:xfrm>
            <a:off x="10766425" y="3216275"/>
            <a:ext cx="34766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52" name="Equation" r:id="rId18" imgW="177480" imgH="177480" progId="Equation.DSMT4">
                    <p:embed/>
                  </p:oleObj>
                </mc:Choice>
                <mc:Fallback>
                  <p:oleObj name="Equation" r:id="rId18" imgW="1774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0766425" y="3216275"/>
                          <a:ext cx="347663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9330182"/>
                </p:ext>
              </p:extLst>
            </p:nvPr>
          </p:nvGraphicFramePr>
          <p:xfrm>
            <a:off x="9801225" y="4230688"/>
            <a:ext cx="298450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53" name="Equation" r:id="rId20" imgW="152280" imgH="203040" progId="Equation.DSMT4">
                    <p:embed/>
                  </p:oleObj>
                </mc:Choice>
                <mc:Fallback>
                  <p:oleObj name="Equation" r:id="rId20" imgW="152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801225" y="4230688"/>
                          <a:ext cx="298450" cy="3952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0668928"/>
                </p:ext>
              </p:extLst>
            </p:nvPr>
          </p:nvGraphicFramePr>
          <p:xfrm>
            <a:off x="10818813" y="4303713"/>
            <a:ext cx="298450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54" name="Equation" r:id="rId22" imgW="152280" imgH="164880" progId="Equation.DSMT4">
                    <p:embed/>
                  </p:oleObj>
                </mc:Choice>
                <mc:Fallback>
                  <p:oleObj name="Equation" r:id="rId22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0818813" y="4303713"/>
                          <a:ext cx="298450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TextBox 46"/>
          <p:cNvSpPr txBox="1"/>
          <p:nvPr/>
        </p:nvSpPr>
        <p:spPr>
          <a:xfrm>
            <a:off x="2195511" y="33528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Diện tích hình vuông ABCD là: x</a:t>
            </a:r>
            <a:r>
              <a:rPr lang="vi-VN" sz="20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 (m).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95511" y="3802638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latin typeface="Arial" pitchFamily="34" charset="0"/>
                <a:cs typeface="Arial" pitchFamily="34" charset="0"/>
              </a:rPr>
              <a:t>Hình vuông MNPQ có độ dài một cạnh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là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smtClean="0">
                <a:latin typeface="Arial" pitchFamily="34" charset="0"/>
                <a:cs typeface="Arial" pitchFamily="34" charset="0"/>
              </a:rPr>
            </a:br>
            <a:r>
              <a:rPr lang="en-US" sz="2000" b="1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x – y – y = x – 2y </a:t>
            </a:r>
            <a:r>
              <a:rPr lang="vi-VN" sz="1800" b="1" i="1">
                <a:latin typeface="Arial" pitchFamily="34" charset="0"/>
                <a:cs typeface="Arial" pitchFamily="34" charset="0"/>
              </a:rPr>
              <a:t>(m).</a:t>
            </a:r>
            <a:endParaRPr lang="vi-VN" sz="2000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95511" y="4560252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Diện tích hình vuông MNPQ là: (x – 2y)</a:t>
            </a:r>
            <a:r>
              <a:rPr lang="vi-VN" sz="20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 (m</a:t>
            </a:r>
            <a:r>
              <a:rPr lang="vi-VN" sz="20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).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95511" y="501009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Diện tích S của đường bao quanh mảnh vườn là: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241638"/>
              </p:ext>
            </p:extLst>
          </p:nvPr>
        </p:nvGraphicFramePr>
        <p:xfrm>
          <a:off x="2833687" y="5368100"/>
          <a:ext cx="25733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5" name="Equation" r:id="rId24" imgW="1091880" imgH="241200" progId="Equation.DSMT4">
                  <p:embed/>
                </p:oleObj>
              </mc:Choice>
              <mc:Fallback>
                <p:oleObj name="Equation" r:id="rId24" imgW="1091880" imgH="2412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7" y="5368100"/>
                        <a:ext cx="2573337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765361"/>
              </p:ext>
            </p:extLst>
          </p:nvPr>
        </p:nvGraphicFramePr>
        <p:xfrm>
          <a:off x="5395911" y="5368101"/>
          <a:ext cx="33528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6" name="Equation" r:id="rId26" imgW="1422360" imgH="241200" progId="Equation.DSMT4">
                  <p:embed/>
                </p:oleObj>
              </mc:Choice>
              <mc:Fallback>
                <p:oleObj name="Equation" r:id="rId26" imgW="1422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1" y="5368101"/>
                        <a:ext cx="3352800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624250"/>
              </p:ext>
            </p:extLst>
          </p:nvPr>
        </p:nvGraphicFramePr>
        <p:xfrm>
          <a:off x="3122612" y="5867400"/>
          <a:ext cx="30829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7" name="Equation" r:id="rId28" imgW="1307880" imgH="241200" progId="Equation.DSMT4">
                  <p:embed/>
                </p:oleObj>
              </mc:Choice>
              <mc:Fallback>
                <p:oleObj name="Equation" r:id="rId28" imgW="1307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2" y="5867400"/>
                        <a:ext cx="308292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958459"/>
              </p:ext>
            </p:extLst>
          </p:nvPr>
        </p:nvGraphicFramePr>
        <p:xfrm>
          <a:off x="6141243" y="5867400"/>
          <a:ext cx="17351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8" name="Equation" r:id="rId30" imgW="736560" imgH="241200" progId="Equation.DSMT4">
                  <p:embed/>
                </p:oleObj>
              </mc:Choice>
              <mc:Fallback>
                <p:oleObj name="Equation" r:id="rId30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1243" y="5867400"/>
                        <a:ext cx="1735137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195511" y="6324600"/>
            <a:ext cx="9256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Vậy diện tích S của đường bao quanh mảnh vườn là </a:t>
            </a:r>
            <a:r>
              <a:rPr lang="vi-VN" sz="20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4xy – 4y</a:t>
            </a:r>
            <a:r>
              <a:rPr lang="vi-VN" sz="2000" b="1" baseline="300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0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(m</a:t>
            </a:r>
            <a:r>
              <a:rPr lang="vi-VN" sz="20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).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7" grpId="0"/>
      <p:bldP spid="48" grpId="0"/>
      <p:bldP spid="49" grpId="0"/>
      <p:bldP spid="50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6612" y="838201"/>
            <a:ext cx="9144000" cy="1904999"/>
            <a:chOff x="836612" y="840612"/>
            <a:chExt cx="9144000" cy="1904999"/>
          </a:xfrm>
        </p:grpSpPr>
        <p:sp>
          <p:nvSpPr>
            <p:cNvPr id="3" name="Rounded Rectangle 2"/>
            <p:cNvSpPr/>
            <p:nvPr/>
          </p:nvSpPr>
          <p:spPr>
            <a:xfrm>
              <a:off x="836612" y="840612"/>
              <a:ext cx="9144000" cy="1904999"/>
            </a:xfrm>
            <a:prstGeom prst="roundRect">
              <a:avLst>
                <a:gd name="adj" fmla="val 406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370012" y="994465"/>
                  <a:ext cx="8269179" cy="14577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smtClean="0">
                      <a:latin typeface="Arial" pitchFamily="34" charset="0"/>
                      <a:cs typeface="Arial" pitchFamily="34" charset="0"/>
                    </a:rPr>
                    <a:t>      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Bạn Tròn phát biểu :</a:t>
                  </a:r>
                  <a:br>
                    <a:rPr lang="en-US" sz="28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Tớ đã biết cách tìm được tất cả số x để </a:t>
                  </a: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oMath>
                    </m:oMathPara>
                  </a14:m>
                  <a:endParaRPr lang="vi-VN" sz="32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0012" y="994465"/>
                  <a:ext cx="8269179" cy="14577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49" t="-41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91122" y="3200400"/>
            <a:ext cx="6368942" cy="1912676"/>
            <a:chOff x="857752" y="3804241"/>
            <a:chExt cx="6368942" cy="1912676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857752" y="3804241"/>
              <a:ext cx="5562600" cy="1712584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49657" y="4032841"/>
              <a:ext cx="437380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Bài học này sẽ cho biết bạn Tròn làm việc đó như thế nào?</a:t>
              </a:r>
              <a:endParaRPr lang="vi-VN" sz="28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72733" y="3880440"/>
              <a:ext cx="1653961" cy="1836477"/>
            </a:xfrm>
            <a:prstGeom prst="rect">
              <a:avLst/>
            </a:prstGeom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2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0809" y="2743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3398" y="2489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813398" y="2489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7216" y="1143001"/>
            <a:ext cx="11400298" cy="1295399"/>
            <a:chOff x="447216" y="1086762"/>
            <a:chExt cx="11400298" cy="1295399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086762"/>
              <a:ext cx="11400298" cy="12953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84211" y="1241899"/>
                  <a:ext cx="11163301" cy="926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   </a:t>
                  </a:r>
                  <a:r>
                    <a:rPr lang="vi-VN" sz="2600" b="1">
                      <a:latin typeface="Arial" pitchFamily="34" charset="0"/>
                      <a:cs typeface="Arial" pitchFamily="34" charset="0"/>
                    </a:rPr>
                    <a:t>Hãy viết đa thức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/>
                          <a:cs typeface="Arial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𝒙𝒚</m:t>
                      </m:r>
                    </m:oMath>
                  </a14:m>
                  <a:r>
                    <a:rPr lang="en-US" sz="2800" b="1" smtClean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800" b="1" smtClean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 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thành </a:t>
                  </a:r>
                  <a:r>
                    <a:rPr lang="vi-VN" sz="2600" b="1">
                      <a:latin typeface="Arial" pitchFamily="34" charset="0"/>
                      <a:cs typeface="Arial" pitchFamily="34" charset="0"/>
                    </a:rPr>
                    <a:t>tích của các đa thức, khác đa thức là số.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11" y="1241899"/>
                  <a:ext cx="11163301" cy="9267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2632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23873" b="34426"/>
            <a:stretch/>
          </p:blipFill>
          <p:spPr bwMode="auto">
            <a:xfrm>
              <a:off x="673392" y="1237196"/>
              <a:ext cx="1382420" cy="426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99" y="253465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9990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 TÍCH ĐA THỨC THÀNH NHÂN TỬ BẰNG CÁCH ĐẶT NHÂN TỬ CHUNG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59203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Phân tích đa thức thành nhân tử.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5353"/>
              </p:ext>
            </p:extLst>
          </p:nvPr>
        </p:nvGraphicFramePr>
        <p:xfrm>
          <a:off x="3503612" y="3810000"/>
          <a:ext cx="34210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35" name="Equation" r:id="rId7" imgW="1320480" imgH="241200" progId="Equation.DSMT4">
                  <p:embed/>
                </p:oleObj>
              </mc:Choice>
              <mc:Fallback>
                <p:oleObj name="Equation" r:id="rId7" imgW="132048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3810000"/>
                        <a:ext cx="34210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598612" y="2971800"/>
                <a:ext cx="9609902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itchFamily="2" charset="2"/>
                  <a:buChar char="v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Áp dụng tính chất phân phối giữa phép nhân với phép cộng, ta viết đa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𝒙𝒚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thành tích của các đa thức như sau:</a:t>
                </a:r>
                <a:endParaRPr lang="en-US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2" y="2971800"/>
                <a:ext cx="9609902" cy="839332"/>
              </a:xfrm>
              <a:prstGeom prst="rect">
                <a:avLst/>
              </a:prstGeom>
              <a:blipFill rotWithShape="1">
                <a:blip r:embed="rId9"/>
                <a:stretch>
                  <a:fillRect l="-824" t="-5109" r="-95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923093"/>
              </p:ext>
            </p:extLst>
          </p:nvPr>
        </p:nvGraphicFramePr>
        <p:xfrm>
          <a:off x="6856412" y="3924300"/>
          <a:ext cx="187483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36" name="Equation" r:id="rId10" imgW="723600" imgH="203040" progId="Equation.DSMT4">
                  <p:embed/>
                </p:oleObj>
              </mc:Choice>
              <mc:Fallback>
                <p:oleObj name="Equation" r:id="rId10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3924300"/>
                        <a:ext cx="1874837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82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6612" y="1287436"/>
            <a:ext cx="10902450" cy="1507511"/>
            <a:chOff x="836612" y="836861"/>
            <a:chExt cx="10902450" cy="1507511"/>
          </a:xfrm>
        </p:grpSpPr>
        <p:sp>
          <p:nvSpPr>
            <p:cNvPr id="10" name="Rounded Rectangle 9"/>
            <p:cNvSpPr/>
            <p:nvPr/>
          </p:nvSpPr>
          <p:spPr>
            <a:xfrm>
              <a:off x="836612" y="836861"/>
              <a:ext cx="10668000" cy="1407454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412" y="1095273"/>
              <a:ext cx="9144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Phân tích đa thức thành nhân tử (hay thừa số) là biến đổi đa thức đó thành một tích của những đa thức.</a:t>
              </a:r>
              <a:endParaRPr lang="vi-VN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14012" y="1028881"/>
              <a:ext cx="1225050" cy="1315491"/>
            </a:xfrm>
            <a:prstGeom prst="rect">
              <a:avLst/>
            </a:prstGeom>
          </p:spPr>
        </p:pic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9990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 TÍCH ĐA THỨC THÀNH NHÂN TỬ BẰNG CÁCH ĐẶT NHÂN TỬ CHUNG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012" y="609600"/>
            <a:ext cx="59203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Phân tích đa thức thành nhân tử.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2712" y="1102125"/>
            <a:ext cx="11772900" cy="1581727"/>
            <a:chOff x="112712" y="704273"/>
            <a:chExt cx="11772900" cy="1581727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780473"/>
              <a:ext cx="10142682" cy="1412475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0612" y="859427"/>
              <a:ext cx="92964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Phân tích các đa thức sau thành nhân tử :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89"/>
            <a:stretch/>
          </p:blipFill>
          <p:spPr bwMode="auto">
            <a:xfrm>
              <a:off x="112712" y="704273"/>
              <a:ext cx="1668318" cy="1581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0753613"/>
                </p:ext>
              </p:extLst>
            </p:nvPr>
          </p:nvGraphicFramePr>
          <p:xfrm>
            <a:off x="2886075" y="1353161"/>
            <a:ext cx="1846263" cy="687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81" name="Equation" r:id="rId5" imgW="647640" imgH="241200" progId="Equation.DSMT4">
                    <p:embed/>
                  </p:oleObj>
                </mc:Choice>
                <mc:Fallback>
                  <p:oleObj name="Equation" r:id="rId5" imgW="647640" imgH="2412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6075" y="1353161"/>
                          <a:ext cx="1846263" cy="687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4824433"/>
                </p:ext>
              </p:extLst>
            </p:nvPr>
          </p:nvGraphicFramePr>
          <p:xfrm>
            <a:off x="6616700" y="1462698"/>
            <a:ext cx="4054475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82" name="Equation" r:id="rId7" imgW="1422360" imgH="203040" progId="Equation.DSMT4">
                    <p:embed/>
                  </p:oleObj>
                </mc:Choice>
                <mc:Fallback>
                  <p:oleObj name="Equation" r:id="rId7" imgW="14223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6700" y="1462698"/>
                          <a:ext cx="4054475" cy="577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37" y="276171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546459"/>
              </p:ext>
            </p:extLst>
          </p:nvPr>
        </p:nvGraphicFramePr>
        <p:xfrm>
          <a:off x="2132012" y="3199924"/>
          <a:ext cx="3653155" cy="686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3" name="Equation" r:id="rId10" imgW="1282680" imgH="241200" progId="Equation.DSMT4">
                  <p:embed/>
                </p:oleObj>
              </mc:Choice>
              <mc:Fallback>
                <p:oleObj name="Equation" r:id="rId10" imgW="1282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2" y="3199924"/>
                        <a:ext cx="3653155" cy="686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47214" y="95249"/>
            <a:ext cx="9990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 TÍCH ĐA THỨC THÀNH NHÂN TỬ BẰNG CÁCH ĐẶT NHÂN TỬ CHUNG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012" y="609600"/>
            <a:ext cx="59203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Phân tích đa thức thành nhân tử.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020319"/>
              </p:ext>
            </p:extLst>
          </p:nvPr>
        </p:nvGraphicFramePr>
        <p:xfrm>
          <a:off x="5861366" y="3200400"/>
          <a:ext cx="20621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4" name="Equation" r:id="rId12" imgW="723600" imgH="304560" progId="Equation.DSMT4">
                  <p:embed/>
                </p:oleObj>
              </mc:Choice>
              <mc:Fallback>
                <p:oleObj name="Equation" r:id="rId12" imgW="723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366" y="3200400"/>
                        <a:ext cx="206216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678299"/>
              </p:ext>
            </p:extLst>
          </p:nvPr>
        </p:nvGraphicFramePr>
        <p:xfrm>
          <a:off x="2132012" y="4038600"/>
          <a:ext cx="6410614" cy="72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5" name="Equation" r:id="rId14" imgW="2476440" imgH="279360" progId="Equation.DSMT4">
                  <p:embed/>
                </p:oleObj>
              </mc:Choice>
              <mc:Fallback>
                <p:oleObj name="Equation" r:id="rId14" imgW="2476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2" y="4038600"/>
                        <a:ext cx="6410614" cy="721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080641"/>
              </p:ext>
            </p:extLst>
          </p:nvPr>
        </p:nvGraphicFramePr>
        <p:xfrm>
          <a:off x="5789612" y="4764520"/>
          <a:ext cx="272891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6" name="Equation" r:id="rId16" imgW="1054080" imgH="279360" progId="Equation.DSMT4">
                  <p:embed/>
                </p:oleObj>
              </mc:Choice>
              <mc:Fallback>
                <p:oleObj name="Equation" r:id="rId16" imgW="1054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2" y="4764520"/>
                        <a:ext cx="272891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913812" y="2838564"/>
            <a:ext cx="2827337" cy="1917988"/>
            <a:chOff x="9066212" y="2838564"/>
            <a:chExt cx="2827337" cy="1917988"/>
          </a:xfrm>
        </p:grpSpPr>
        <p:sp>
          <p:nvSpPr>
            <p:cNvPr id="33" name="Rounded Rectangle 32"/>
            <p:cNvSpPr/>
            <p:nvPr/>
          </p:nvSpPr>
          <p:spPr>
            <a:xfrm>
              <a:off x="9066212" y="2838564"/>
              <a:ext cx="2827337" cy="1917988"/>
            </a:xfrm>
            <a:prstGeom prst="roundRect">
              <a:avLst>
                <a:gd name="adj" fmla="val 5381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5371" name="Picture 55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8612" y="2838564"/>
              <a:ext cx="2433205" cy="191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1134248" y="5791200"/>
            <a:ext cx="10365169" cy="892552"/>
          </a:xfrm>
          <a:prstGeom prst="rect">
            <a:avLst/>
          </a:prstGeom>
          <a:solidFill>
            <a:srgbClr val="FEF5E6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pt-BR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 ý </a:t>
            </a:r>
            <a:r>
              <a:rPr lang="pt-BR" sz="2600" b="1" smtClean="0">
                <a:latin typeface="Arial" pitchFamily="34" charset="0"/>
                <a:cs typeface="Arial" pitchFamily="34" charset="0"/>
              </a:rPr>
              <a:t>: Cách làm như Ví dụ 1 gọi là phân tích đa thức thành </a:t>
            </a:r>
            <a:br>
              <a:rPr lang="pt-BR" sz="2600" b="1" smtClean="0">
                <a:latin typeface="Arial" pitchFamily="34" charset="0"/>
                <a:cs typeface="Arial" pitchFamily="34" charset="0"/>
              </a:rPr>
            </a:br>
            <a:r>
              <a:rPr lang="pt-BR" sz="2600" b="1" smtClean="0">
                <a:latin typeface="Arial" pitchFamily="34" charset="0"/>
                <a:cs typeface="Arial" pitchFamily="34" charset="0"/>
              </a:rPr>
              <a:t>	      nhân tử bằng cách đặt nhân tử chung.</a:t>
            </a:r>
            <a:endParaRPr lang="en-US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2819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0812" y="1219200"/>
            <a:ext cx="11582401" cy="1481229"/>
            <a:chOff x="150812" y="766671"/>
            <a:chExt cx="11582401" cy="1481229"/>
          </a:xfrm>
        </p:grpSpPr>
        <p:sp>
          <p:nvSpPr>
            <p:cNvPr id="8" name="Rounded Rectangle 7"/>
            <p:cNvSpPr/>
            <p:nvPr/>
          </p:nvSpPr>
          <p:spPr>
            <a:xfrm>
              <a:off x="1979613" y="769086"/>
              <a:ext cx="9753600" cy="1326414"/>
            </a:xfrm>
            <a:prstGeom prst="roundRect">
              <a:avLst>
                <a:gd name="adj" fmla="val 5381"/>
              </a:avLst>
            </a:prstGeom>
            <a:solidFill>
              <a:srgbClr val="F2EFF5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89212" y="842871"/>
              <a:ext cx="9144000" cy="5164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vi-VN" sz="2500" b="1">
                  <a:latin typeface="Arial" pitchFamily="34" charset="0"/>
                  <a:cs typeface="Arial" pitchFamily="34" charset="0"/>
                </a:rPr>
                <a:t>Phân tích các đa thức sau thành nhân tử :</a:t>
              </a:r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766671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172170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1070239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5945987"/>
                </p:ext>
              </p:extLst>
            </p:nvPr>
          </p:nvGraphicFramePr>
          <p:xfrm>
            <a:off x="3195126" y="1359337"/>
            <a:ext cx="1974850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73" name="Equation" r:id="rId7" imgW="761760" imgH="241200" progId="Equation.DSMT4">
                    <p:embed/>
                  </p:oleObj>
                </mc:Choice>
                <mc:Fallback>
                  <p:oleObj name="Equation" r:id="rId7" imgW="7617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5126" y="1359337"/>
                          <a:ext cx="1974850" cy="625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0344609"/>
                </p:ext>
              </p:extLst>
            </p:nvPr>
          </p:nvGraphicFramePr>
          <p:xfrm>
            <a:off x="7156450" y="1457762"/>
            <a:ext cx="3654425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74" name="Equation" r:id="rId9" imgW="1409400" imgH="203040" progId="Equation.DSMT4">
                    <p:embed/>
                  </p:oleObj>
                </mc:Choice>
                <mc:Fallback>
                  <p:oleObj name="Equation" r:id="rId9" imgW="14094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6450" y="1457762"/>
                          <a:ext cx="3654425" cy="527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476870"/>
              </p:ext>
            </p:extLst>
          </p:nvPr>
        </p:nvGraphicFramePr>
        <p:xfrm>
          <a:off x="2924174" y="3276600"/>
          <a:ext cx="42100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5" name="Equation" r:id="rId11" imgW="1625400" imgH="241200" progId="Equation.DSMT4">
                  <p:embed/>
                </p:oleObj>
              </mc:Choice>
              <mc:Fallback>
                <p:oleObj name="Equation" r:id="rId11" imgW="162540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4" y="3276600"/>
                        <a:ext cx="42100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utoShape 4"/>
          <p:cNvSpPr>
            <a:spLocks noChangeArrowheads="1"/>
          </p:cNvSpPr>
          <p:nvPr/>
        </p:nvSpPr>
        <p:spPr bwMode="gray">
          <a:xfrm>
            <a:off x="447214" y="95249"/>
            <a:ext cx="9990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 TÍCH ĐA THỨC THÀNH NHÂN TỬ BẰNG CÁCH ĐẶT NHÂN TỬ CHUNG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7012" y="609600"/>
            <a:ext cx="59203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Phân tích đa thức thành nhân tử.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147795"/>
              </p:ext>
            </p:extLst>
          </p:nvPr>
        </p:nvGraphicFramePr>
        <p:xfrm>
          <a:off x="7134224" y="3276600"/>
          <a:ext cx="2236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6" name="Equation" r:id="rId13" imgW="863280" imgH="304560" progId="Equation.DSMT4">
                  <p:embed/>
                </p:oleObj>
              </mc:Choice>
              <mc:Fallback>
                <p:oleObj name="Equation" r:id="rId13" imgW="863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4" y="3276600"/>
                        <a:ext cx="2236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502688"/>
              </p:ext>
            </p:extLst>
          </p:nvPr>
        </p:nvGraphicFramePr>
        <p:xfrm>
          <a:off x="2924174" y="4275138"/>
          <a:ext cx="63150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7" name="Equation" r:id="rId15" imgW="2438280" imgH="203040" progId="Equation.DSMT4">
                  <p:embed/>
                </p:oleObj>
              </mc:Choice>
              <mc:Fallback>
                <p:oleObj name="Equation" r:id="rId15" imgW="243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4" y="4275138"/>
                        <a:ext cx="631507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18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303212" y="123825"/>
            <a:ext cx="9761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 TÍCH ĐA THỨC THÀNH NHÂN TỬ BẰNG CÁCH NHÓM CÁC HẠNG TỬ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5612" y="793502"/>
            <a:ext cx="11277600" cy="1412475"/>
            <a:chOff x="455612" y="793502"/>
            <a:chExt cx="11277600" cy="1412475"/>
          </a:xfrm>
        </p:grpSpPr>
        <p:sp>
          <p:nvSpPr>
            <p:cNvPr id="23" name="Rounded Rectangle 22"/>
            <p:cNvSpPr/>
            <p:nvPr/>
          </p:nvSpPr>
          <p:spPr>
            <a:xfrm>
              <a:off x="455612" y="793502"/>
              <a:ext cx="11277600" cy="1412475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08012" y="838200"/>
                  <a:ext cx="11125200" cy="13269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Font typeface="Wingdings" pitchFamily="2" charset="2"/>
                    <a:buChar char="v"/>
                  </a:pPr>
                  <a:r>
                    <a:rPr lang="pt-BR" sz="2600" b="1" smtClean="0">
                      <a:latin typeface="Arial" pitchFamily="34" charset="0"/>
                      <a:cs typeface="Arial" pitchFamily="34" charset="0"/>
                    </a:rPr>
                    <a:t>Trong giờ học toán, cô giáo yêu cầu cả lớp phân tích đa thức sau thành nhân tử</a:t>
                  </a:r>
                  <a:br>
                    <a:rPr lang="pt-BR" sz="2600" b="1" smtClean="0">
                      <a:latin typeface="Arial" pitchFamily="34" charset="0"/>
                      <a:cs typeface="Arial" pitchFamily="34" charset="0"/>
                    </a:rPr>
                  </a:br>
                  <a14:m>
                    <m:oMath xmlns:m="http://schemas.openxmlformats.org/officeDocument/2006/math">
                      <m:sSup>
                        <m:sSupPr>
                          <m:ctrlPr>
                            <a:rPr lang="pt-BR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𝒙𝒚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endParaRPr lang="en-US" sz="28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012" y="838200"/>
                  <a:ext cx="11125200" cy="132690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77" t="-4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760412" y="2362200"/>
            <a:ext cx="655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Hai bạn Nam và Hà đã làm như sau :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1515" y="2944008"/>
            <a:ext cx="4489498" cy="1932792"/>
            <a:chOff x="995315" y="2895600"/>
            <a:chExt cx="4489498" cy="1932792"/>
          </a:xfrm>
        </p:grpSpPr>
        <p:sp>
          <p:nvSpPr>
            <p:cNvPr id="28" name="Rounded Rectangle 27"/>
            <p:cNvSpPr/>
            <p:nvPr/>
          </p:nvSpPr>
          <p:spPr>
            <a:xfrm>
              <a:off x="2132013" y="2895600"/>
              <a:ext cx="3352800" cy="1828800"/>
            </a:xfrm>
            <a:prstGeom prst="roundRect">
              <a:avLst>
                <a:gd name="adj" fmla="val 288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1293981"/>
                </p:ext>
              </p:extLst>
            </p:nvPr>
          </p:nvGraphicFramePr>
          <p:xfrm>
            <a:off x="2571002" y="2971800"/>
            <a:ext cx="2627219" cy="166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894" name="Equation" r:id="rId5" imgW="1485720" imgH="939600" progId="Equation.DSMT4">
                    <p:embed/>
                  </p:oleObj>
                </mc:Choice>
                <mc:Fallback>
                  <p:oleObj name="Equation" r:id="rId5" imgW="1485720" imgH="9396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1002" y="2971800"/>
                          <a:ext cx="2627219" cy="166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07" b="99631" l="311" r="99689"/>
                      </a14:imgEffect>
                      <a14:imgEffect>
                        <a14:brightnessContrast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03"/>
            <a:stretch/>
          </p:blipFill>
          <p:spPr bwMode="auto">
            <a:xfrm flipH="1">
              <a:off x="995315" y="3486944"/>
              <a:ext cx="1212897" cy="134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7694612" y="2944008"/>
            <a:ext cx="4191000" cy="2161392"/>
            <a:chOff x="7618412" y="2895600"/>
            <a:chExt cx="4191000" cy="2161392"/>
          </a:xfrm>
        </p:grpSpPr>
        <p:sp>
          <p:nvSpPr>
            <p:cNvPr id="29" name="Rounded Rectangle 28"/>
            <p:cNvSpPr/>
            <p:nvPr/>
          </p:nvSpPr>
          <p:spPr>
            <a:xfrm>
              <a:off x="7618412" y="2895600"/>
              <a:ext cx="3352800" cy="1828800"/>
            </a:xfrm>
            <a:prstGeom prst="roundRect">
              <a:avLst>
                <a:gd name="adj" fmla="val 288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9542216"/>
                </p:ext>
              </p:extLst>
            </p:nvPr>
          </p:nvGraphicFramePr>
          <p:xfrm>
            <a:off x="8075612" y="2971800"/>
            <a:ext cx="2627219" cy="166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895" name="Equation" r:id="rId9" imgW="1485720" imgH="939600" progId="Equation.DSMT4">
                    <p:embed/>
                  </p:oleObj>
                </mc:Choice>
                <mc:Fallback>
                  <p:oleObj name="Equation" r:id="rId9" imgW="1485720" imgH="939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5612" y="2971800"/>
                          <a:ext cx="2627219" cy="166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  <a14:imgEffect>
                        <a14:brightnessContrast contrast="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1044" y="3581400"/>
              <a:ext cx="1448368" cy="1475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995316" y="5410200"/>
            <a:ext cx="10365169" cy="1107996"/>
          </a:xfrm>
          <a:prstGeom prst="rect">
            <a:avLst/>
          </a:prstGeom>
          <a:solidFill>
            <a:srgbClr val="FEF5E6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pt-BR" sz="2200" b="1" smtClean="0">
                <a:solidFill>
                  <a:srgbClr val="0F3D13"/>
                </a:solidFill>
                <a:latin typeface="Arial" pitchFamily="34" charset="0"/>
                <a:cs typeface="Arial" pitchFamily="34" charset="0"/>
              </a:rPr>
              <a:t>Chú ý </a:t>
            </a:r>
            <a:r>
              <a:rPr lang="pt-BR" sz="2200" b="1" smtClean="0">
                <a:latin typeface="Arial" pitchFamily="34" charset="0"/>
                <a:cs typeface="Arial" pitchFamily="34" charset="0"/>
              </a:rPr>
              <a:t>: Cách làm của hai bạn Nam và Hà được gọi là </a:t>
            </a:r>
            <a:r>
              <a:rPr lang="pt-BR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phân tích đa thức thành nhân tử bằng cách nhóm hạng tử</a:t>
            </a:r>
            <a:r>
              <a:rPr lang="pt-BR" sz="2200" b="1" smtClean="0">
                <a:latin typeface="Arial" pitchFamily="34" charset="0"/>
                <a:cs typeface="Arial" pitchFamily="34" charset="0"/>
              </a:rPr>
              <a:t>. Đối với một đa thức có thể có nhiều cách nhóm những hạng tử thích hợp.</a:t>
            </a:r>
            <a:endParaRPr lang="en-US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229132"/>
              </p:ext>
            </p:extLst>
          </p:nvPr>
        </p:nvGraphicFramePr>
        <p:xfrm>
          <a:off x="2741612" y="2819400"/>
          <a:ext cx="62166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67" name="Equation" r:id="rId5" imgW="2400120" imgH="203040" progId="Equation.DSMT4">
                  <p:embed/>
                </p:oleObj>
              </mc:Choice>
              <mc:Fallback>
                <p:oleObj name="Equation" r:id="rId5" imgW="240012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2819400"/>
                        <a:ext cx="621665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50376" y="708172"/>
            <a:ext cx="11735236" cy="1523605"/>
            <a:chOff x="150376" y="1089172"/>
            <a:chExt cx="11735236" cy="1523605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1196949"/>
              <a:ext cx="10142682" cy="1339608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4412" y="1295400"/>
              <a:ext cx="88392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Phân tích đa thức sau thành nhân tử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1089172"/>
              <a:ext cx="1515280" cy="152360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78154" y="1520894"/>
              <a:ext cx="6356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212503" y="1399837"/>
              <a:ext cx="1313241" cy="34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8565976"/>
                </p:ext>
              </p:extLst>
            </p:nvPr>
          </p:nvGraphicFramePr>
          <p:xfrm>
            <a:off x="4494212" y="1828800"/>
            <a:ext cx="3262414" cy="6338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968" name="Equation" r:id="rId9" imgW="1041120" imgH="203040" progId="Equation.DSMT4">
                    <p:embed/>
                  </p:oleObj>
                </mc:Choice>
                <mc:Fallback>
                  <p:oleObj name="Equation" r:id="rId9" imgW="10411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4212" y="1828800"/>
                          <a:ext cx="3262414" cy="6338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303212" y="123825"/>
            <a:ext cx="9761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 TÍCH ĐA THỨC THÀNH NHÂN TỬ BẰNG CÁCH NHÓM CÁC HẠNG TỬ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935043"/>
              </p:ext>
            </p:extLst>
          </p:nvPr>
        </p:nvGraphicFramePr>
        <p:xfrm>
          <a:off x="5408612" y="3409950"/>
          <a:ext cx="32575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69" name="Equation" r:id="rId11" imgW="1257120" imgH="203040" progId="Equation.DSMT4">
                  <p:embed/>
                </p:oleObj>
              </mc:Choice>
              <mc:Fallback>
                <p:oleObj name="Equation" r:id="rId11" imgW="1257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3409950"/>
                        <a:ext cx="325755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744816"/>
              </p:ext>
            </p:extLst>
          </p:nvPr>
        </p:nvGraphicFramePr>
        <p:xfrm>
          <a:off x="5408612" y="4046538"/>
          <a:ext cx="24685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70" name="Equation" r:id="rId13" imgW="952200" imgH="203040" progId="Equation.DSMT4">
                  <p:embed/>
                </p:oleObj>
              </mc:Choice>
              <mc:Fallback>
                <p:oleObj name="Equation" r:id="rId13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4046538"/>
                        <a:ext cx="24685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589212" y="4517082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b="1" smtClean="0">
                <a:solidFill>
                  <a:srgbClr val="0F3D13"/>
                </a:solidFill>
                <a:latin typeface="Arial" pitchFamily="34" charset="0"/>
                <a:cs typeface="Arial" pitchFamily="34" charset="0"/>
              </a:rPr>
              <a:t>Cách khác :</a:t>
            </a:r>
            <a:endParaRPr lang="en-US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905713"/>
              </p:ext>
            </p:extLst>
          </p:nvPr>
        </p:nvGraphicFramePr>
        <p:xfrm>
          <a:off x="2741612" y="5029200"/>
          <a:ext cx="62166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71" name="Equation" r:id="rId15" imgW="2400120" imgH="203040" progId="Equation.DSMT4">
                  <p:embed/>
                </p:oleObj>
              </mc:Choice>
              <mc:Fallback>
                <p:oleObj name="Equation" r:id="rId15" imgW="240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5029200"/>
                        <a:ext cx="621665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355226"/>
              </p:ext>
            </p:extLst>
          </p:nvPr>
        </p:nvGraphicFramePr>
        <p:xfrm>
          <a:off x="5437187" y="5562600"/>
          <a:ext cx="32226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72" name="Equation" r:id="rId17" imgW="1244520" imgH="203040" progId="Equation.DSMT4">
                  <p:embed/>
                </p:oleObj>
              </mc:Choice>
              <mc:Fallback>
                <p:oleObj name="Equation" r:id="rId17" imgW="1244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7" y="5562600"/>
                        <a:ext cx="322262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553544"/>
              </p:ext>
            </p:extLst>
          </p:nvPr>
        </p:nvGraphicFramePr>
        <p:xfrm>
          <a:off x="5437187" y="6096000"/>
          <a:ext cx="24669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73" name="Equation" r:id="rId19" imgW="952200" imgH="203040" progId="Equation.DSMT4">
                  <p:embed/>
                </p:oleObj>
              </mc:Choice>
              <mc:Fallback>
                <p:oleObj name="Equation" r:id="rId19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7" y="6096000"/>
                        <a:ext cx="24669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4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2334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289081"/>
              </p:ext>
            </p:extLst>
          </p:nvPr>
        </p:nvGraphicFramePr>
        <p:xfrm>
          <a:off x="2817812" y="2819400"/>
          <a:ext cx="66055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90" name="Equation" r:id="rId5" imgW="2806560" imgH="279360" progId="Equation.DSMT4">
                  <p:embed/>
                </p:oleObj>
              </mc:Choice>
              <mc:Fallback>
                <p:oleObj name="Equation" r:id="rId5" imgW="2806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2" y="2819400"/>
                        <a:ext cx="66055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50812" y="728662"/>
            <a:ext cx="11582401" cy="1481229"/>
            <a:chOff x="150812" y="1219200"/>
            <a:chExt cx="11582401" cy="1481229"/>
          </a:xfrm>
        </p:grpSpPr>
        <p:sp>
          <p:nvSpPr>
            <p:cNvPr id="8" name="Rounded Rectangle 7"/>
            <p:cNvSpPr/>
            <p:nvPr/>
          </p:nvSpPr>
          <p:spPr>
            <a:xfrm>
              <a:off x="1979613" y="1295400"/>
              <a:ext cx="9753600" cy="1326415"/>
            </a:xfrm>
            <a:prstGeom prst="roundRect">
              <a:avLst>
                <a:gd name="adj" fmla="val 5381"/>
              </a:avLst>
            </a:prstGeom>
            <a:solidFill>
              <a:srgbClr val="F2EFF5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0612" y="1397191"/>
              <a:ext cx="9372600" cy="532239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Phân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tích đa thức sau thành nhân tử</a:t>
              </a:r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1219200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624699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1522768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127152"/>
                </p:ext>
              </p:extLst>
            </p:nvPr>
          </p:nvGraphicFramePr>
          <p:xfrm>
            <a:off x="4875212" y="1924289"/>
            <a:ext cx="2959894" cy="623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391" name="Equation" r:id="rId9" imgW="1143000" imgH="241200" progId="Equation.DSMT4">
                    <p:embed/>
                  </p:oleObj>
                </mc:Choice>
                <mc:Fallback>
                  <p:oleObj name="Equation" r:id="rId9" imgW="11430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5212" y="1924289"/>
                          <a:ext cx="2959894" cy="623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AutoShape 4"/>
          <p:cNvSpPr>
            <a:spLocks noChangeArrowheads="1"/>
          </p:cNvSpPr>
          <p:nvPr/>
        </p:nvSpPr>
        <p:spPr bwMode="gray">
          <a:xfrm>
            <a:off x="303212" y="123825"/>
            <a:ext cx="9761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</a:t>
            </a:r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 TÍCH ĐA THỨC THÀNH NHÂN TỬ BẰNG CÁCH NHÓM CÁC HẠNG TỬ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570579"/>
              </p:ext>
            </p:extLst>
          </p:nvPr>
        </p:nvGraphicFramePr>
        <p:xfrm>
          <a:off x="5484812" y="3505200"/>
          <a:ext cx="35560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92" name="Equation" r:id="rId11" imgW="1511280" imgH="279360" progId="Equation.DSMT4">
                  <p:embed/>
                </p:oleObj>
              </mc:Choice>
              <mc:Fallback>
                <p:oleObj name="Equation" r:id="rId11" imgW="1511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2" y="3505200"/>
                        <a:ext cx="35560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426072"/>
              </p:ext>
            </p:extLst>
          </p:nvPr>
        </p:nvGraphicFramePr>
        <p:xfrm>
          <a:off x="5484812" y="4191000"/>
          <a:ext cx="35560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93" name="Equation" r:id="rId13" imgW="1511280" imgH="279360" progId="Equation.DSMT4">
                  <p:embed/>
                </p:oleObj>
              </mc:Choice>
              <mc:Fallback>
                <p:oleObj name="Equation" r:id="rId13" imgW="1511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2" y="4191000"/>
                        <a:ext cx="35560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681247"/>
              </p:ext>
            </p:extLst>
          </p:nvPr>
        </p:nvGraphicFramePr>
        <p:xfrm>
          <a:off x="5484812" y="4876800"/>
          <a:ext cx="263048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94" name="Equation" r:id="rId15" imgW="1117440" imgH="279360" progId="Equation.DSMT4">
                  <p:embed/>
                </p:oleObj>
              </mc:Choice>
              <mc:Fallback>
                <p:oleObj name="Equation" r:id="rId15" imgW="1117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2" y="4876800"/>
                        <a:ext cx="2630488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0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42369</TotalTime>
  <Words>962</Words>
  <Application>Microsoft Office PowerPoint</Application>
  <PresentationFormat>Custom</PresentationFormat>
  <Paragraphs>97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2673</cp:revision>
  <dcterms:created xsi:type="dcterms:W3CDTF">2021-08-04T05:24:17Z</dcterms:created>
  <dcterms:modified xsi:type="dcterms:W3CDTF">2023-08-14T06:57:23Z</dcterms:modified>
</cp:coreProperties>
</file>