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909" r:id="rId2"/>
    <p:sldId id="1030" r:id="rId3"/>
    <p:sldId id="994" r:id="rId4"/>
    <p:sldId id="1062" r:id="rId5"/>
    <p:sldId id="1063" r:id="rId6"/>
    <p:sldId id="1064" r:id="rId7"/>
    <p:sldId id="1065" r:id="rId8"/>
    <p:sldId id="1066" r:id="rId9"/>
    <p:sldId id="985" r:id="rId10"/>
    <p:sldId id="986" r:id="rId11"/>
    <p:sldId id="1058" r:id="rId12"/>
    <p:sldId id="1067" r:id="rId13"/>
    <p:sldId id="1068" r:id="rId14"/>
    <p:sldId id="723" r:id="rId15"/>
    <p:sldId id="1047"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1030"/>
            <p14:sldId id="994"/>
            <p14:sldId id="1062"/>
            <p14:sldId id="1063"/>
            <p14:sldId id="1064"/>
            <p14:sldId id="1065"/>
            <p14:sldId id="1066"/>
            <p14:sldId id="985"/>
            <p14:sldId id="986"/>
            <p14:sldId id="1058"/>
            <p14:sldId id="1067"/>
            <p14:sldId id="1068"/>
            <p14:sldId id="723"/>
            <p14:sldId id="10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5E6"/>
    <a:srgbClr val="FAF0F0"/>
    <a:srgbClr val="F2EFF5"/>
    <a:srgbClr val="DEE7CF"/>
    <a:srgbClr val="DEF4F6"/>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057" autoAdjust="0"/>
  </p:normalViewPr>
  <p:slideViewPr>
    <p:cSldViewPr>
      <p:cViewPr>
        <p:scale>
          <a:sx n="100" d="100"/>
          <a:sy n="100" d="100"/>
        </p:scale>
        <p:origin x="-43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22/08/2023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22/08/2023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22/08/2023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22/08/2023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22/08/2023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22/08/2023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22/08/2023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22/08/2023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22/08/2023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22/08/2023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22/08/2023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22/08/2023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22/08/2023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51.wmf"/><Relationship Id="rId3" Type="http://schemas.openxmlformats.org/officeDocument/2006/relationships/notesSlide" Target="../notesSlides/notesSlide10.xml"/><Relationship Id="rId7" Type="http://schemas.openxmlformats.org/officeDocument/2006/relationships/image" Target="../media/image54.png"/><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png"/><Relationship Id="rId11" Type="http://schemas.openxmlformats.org/officeDocument/2006/relationships/image" Target="../media/image50.wmf"/><Relationship Id="rId5" Type="http://schemas.openxmlformats.org/officeDocument/2006/relationships/image" Target="../media/image11.png"/><Relationship Id="rId15" Type="http://schemas.openxmlformats.org/officeDocument/2006/relationships/image" Target="../media/image52.wmf"/><Relationship Id="rId10" Type="http://schemas.openxmlformats.org/officeDocument/2006/relationships/oleObject" Target="../embeddings/oleObject8.bin"/><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13.bin"/><Relationship Id="rId18" Type="http://schemas.openxmlformats.org/officeDocument/2006/relationships/image" Target="../media/image61.wmf"/><Relationship Id="rId3" Type="http://schemas.openxmlformats.org/officeDocument/2006/relationships/notesSlide" Target="../notesSlides/notesSlide11.xml"/><Relationship Id="rId7" Type="http://schemas.openxmlformats.org/officeDocument/2006/relationships/image" Target="../media/image63.emf"/><Relationship Id="rId12" Type="http://schemas.openxmlformats.org/officeDocument/2006/relationships/image" Target="../media/image5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5.vml"/><Relationship Id="rId6" Type="http://schemas.openxmlformats.org/officeDocument/2006/relationships/image" Target="../media/image54.png"/><Relationship Id="rId11" Type="http://schemas.openxmlformats.org/officeDocument/2006/relationships/oleObject" Target="../embeddings/oleObject12.bin"/><Relationship Id="rId5" Type="http://schemas.openxmlformats.org/officeDocument/2006/relationships/image" Target="../media/image45.png"/><Relationship Id="rId15" Type="http://schemas.openxmlformats.org/officeDocument/2006/relationships/oleObject" Target="../embeddings/oleObject14.bin"/><Relationship Id="rId10" Type="http://schemas.openxmlformats.org/officeDocument/2006/relationships/image" Target="../media/image57.wmf"/><Relationship Id="rId19" Type="http://schemas.openxmlformats.org/officeDocument/2006/relationships/oleObject" Target="../embeddings/oleObject16.bin"/><Relationship Id="rId4" Type="http://schemas.openxmlformats.org/officeDocument/2006/relationships/image" Target="../media/image11.png"/><Relationship Id="rId9" Type="http://schemas.openxmlformats.org/officeDocument/2006/relationships/oleObject" Target="../embeddings/oleObject11.bin"/><Relationship Id="rId14" Type="http://schemas.openxmlformats.org/officeDocument/2006/relationships/image" Target="../media/image59.wmf"/></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slideLayout" Target="../slideLayouts/slideLayout2.xml"/><Relationship Id="rId16" Type="http://schemas.openxmlformats.org/officeDocument/2006/relationships/image" Target="../media/image66.wmf"/><Relationship Id="rId1" Type="http://schemas.openxmlformats.org/officeDocument/2006/relationships/vmlDrawing" Target="../drawings/vmlDrawing6.vml"/><Relationship Id="rId6" Type="http://schemas.openxmlformats.org/officeDocument/2006/relationships/image" Target="../media/image54.png"/><Relationship Id="rId11" Type="http://schemas.openxmlformats.org/officeDocument/2006/relationships/image" Target="../media/image71.emf"/><Relationship Id="rId5" Type="http://schemas.openxmlformats.org/officeDocument/2006/relationships/image" Target="../media/image45.png"/><Relationship Id="rId15" Type="http://schemas.openxmlformats.org/officeDocument/2006/relationships/oleObject" Target="../embeddings/oleObject18.bin"/><Relationship Id="rId10" Type="http://schemas.openxmlformats.org/officeDocument/2006/relationships/image" Target="../media/image70.png"/><Relationship Id="rId4" Type="http://schemas.openxmlformats.org/officeDocument/2006/relationships/image" Target="../media/image16.png"/><Relationship Id="rId9" Type="http://schemas.openxmlformats.org/officeDocument/2006/relationships/image" Target="../media/image69.png"/><Relationship Id="rId14" Type="http://schemas.openxmlformats.org/officeDocument/2006/relationships/image" Target="../media/image65.wmf"/></Relationships>
</file>

<file path=ppt/slides/_rels/slide13.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16.pn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6.wmf"/><Relationship Id="rId3" Type="http://schemas.openxmlformats.org/officeDocument/2006/relationships/notesSlide" Target="../notesSlides/notesSlide7.xml"/><Relationship Id="rId7" Type="http://schemas.openxmlformats.org/officeDocument/2006/relationships/image" Target="../media/image39.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png"/><Relationship Id="rId11" Type="http://schemas.openxmlformats.org/officeDocument/2006/relationships/image" Target="../media/image35.wmf"/><Relationship Id="rId5" Type="http://schemas.openxmlformats.org/officeDocument/2006/relationships/image" Target="../media/image37.png"/><Relationship Id="rId10"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image" Target="../media/image34.wmf"/><Relationship Id="rId14" Type="http://schemas.openxmlformats.org/officeDocument/2006/relationships/image" Target="../media/image40.em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2.wmf"/><Relationship Id="rId3" Type="http://schemas.openxmlformats.org/officeDocument/2006/relationships/notesSlide" Target="../notesSlides/notesSlide8.xml"/><Relationship Id="rId7" Type="http://schemas.openxmlformats.org/officeDocument/2006/relationships/image" Target="../media/image47.png"/><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png"/><Relationship Id="rId11" Type="http://schemas.openxmlformats.org/officeDocument/2006/relationships/image" Target="../media/image41.wmf"/><Relationship Id="rId5" Type="http://schemas.openxmlformats.org/officeDocument/2006/relationships/image" Target="../media/image45.png"/><Relationship Id="rId15" Type="http://schemas.openxmlformats.org/officeDocument/2006/relationships/image" Target="../media/image43.wmf"/><Relationship Id="rId10" Type="http://schemas.openxmlformats.org/officeDocument/2006/relationships/oleObject" Target="../embeddings/oleObject5.bin"/><Relationship Id="rId4" Type="http://schemas.openxmlformats.org/officeDocument/2006/relationships/image" Target="../media/image44.png"/><Relationship Id="rId9" Type="http://schemas.openxmlformats.org/officeDocument/2006/relationships/image" Target="../media/image48.e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2" y="2379614"/>
            <a:ext cx="6019799" cy="1031972"/>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620644"/>
            <a:ext cx="5126182" cy="77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012" y="2349065"/>
            <a:ext cx="1623579" cy="145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742" r="3204" b="19671"/>
          <a:stretch/>
        </p:blipFill>
        <p:spPr bwMode="auto">
          <a:xfrm>
            <a:off x="5827711" y="2446240"/>
            <a:ext cx="5486400" cy="96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226811"/>
            <a:ext cx="9716445" cy="1170713"/>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mc:Choice xmlns:a14="http://schemas.microsoft.com/office/drawing/2010/main" Requires="a14">
          <p:sp>
            <p:nvSpPr>
              <p:cNvPr id="43" name="TextBox 42"/>
              <p:cNvSpPr txBox="1"/>
              <p:nvPr/>
            </p:nvSpPr>
            <p:spPr>
              <a:xfrm>
                <a:off x="2436812" y="402848"/>
                <a:ext cx="8915400" cy="492443"/>
              </a:xfrm>
              <a:prstGeom prst="rect">
                <a:avLst/>
              </a:prstGeom>
              <a:noFill/>
            </p:spPr>
            <p:txBody>
              <a:bodyPr wrap="square" rtlCol="0">
                <a:spAutoFit/>
              </a:bodyPr>
              <a:lstStyle/>
              <a:p>
                <a:r>
                  <a:rPr lang="vi-VN" sz="2600" b="1">
                    <a:latin typeface="Arial" pitchFamily="34" charset="0"/>
                    <a:cs typeface="Arial" pitchFamily="34" charset="0"/>
                  </a:rPr>
                  <a:t>Tính độ dài </a:t>
                </a:r>
                <a14:m>
                  <m:oMath xmlns:m="http://schemas.openxmlformats.org/officeDocument/2006/math">
                    <m:r>
                      <a:rPr lang="vi-VN" sz="2600" b="1" i="1" smtClean="0">
                        <a:latin typeface="Cambria Math"/>
                        <a:cs typeface="Arial" pitchFamily="34" charset="0"/>
                      </a:rPr>
                      <m:t>𝒙</m:t>
                    </m:r>
                  </m:oMath>
                </a14:m>
                <a:r>
                  <a:rPr lang="vi-VN" sz="2600" b="1">
                    <a:latin typeface="Arial" pitchFamily="34" charset="0"/>
                    <a:cs typeface="Arial" pitchFamily="34" charset="0"/>
                  </a:rPr>
                  <a:t> trên Hình 4.24.</a:t>
                </a:r>
                <a:endParaRPr lang="vi-VN" sz="2600" b="1">
                  <a:latin typeface="Arial" pitchFamily="34" charset="0"/>
                  <a:cs typeface="Arial" pitchFamily="34"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2436812" y="402848"/>
                <a:ext cx="8915400" cy="492443"/>
              </a:xfrm>
              <a:prstGeom prst="rect">
                <a:avLst/>
              </a:prstGeom>
              <a:blipFill rotWithShape="1">
                <a:blip r:embed="rId4"/>
                <a:stretch>
                  <a:fillRect l="-1231" t="-11111" b="-29630"/>
                </a:stretch>
              </a:blipFill>
            </p:spPr>
            <p:txBody>
              <a:bodyPr/>
              <a:lstStyle/>
              <a:p>
                <a:r>
                  <a:rPr lang="en-US">
                    <a:noFill/>
                  </a:rPr>
                  <a:t> </a:t>
                </a:r>
              </a:p>
            </p:txBody>
          </p:sp>
        </mc:Fallback>
      </mc:AlternateContent>
      <p:pic>
        <p:nvPicPr>
          <p:cNvPr id="4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199" y="1600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93575" y="628083"/>
            <a:ext cx="133312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971789" y="1524000"/>
            <a:ext cx="3761423" cy="2790289"/>
            <a:chOff x="7971789" y="1524000"/>
            <a:chExt cx="3761423" cy="2790289"/>
          </a:xfrm>
        </p:grpSpPr>
        <p:sp>
          <p:nvSpPr>
            <p:cNvPr id="31" name="TextBox 30"/>
            <p:cNvSpPr txBox="1"/>
            <p:nvPr/>
          </p:nvSpPr>
          <p:spPr>
            <a:xfrm>
              <a:off x="9294812" y="3975735"/>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4.24</a:t>
              </a:r>
              <a:endParaRPr lang="en-US" sz="1600" b="1">
                <a:solidFill>
                  <a:srgbClr val="C00000"/>
                </a:solidFill>
                <a:latin typeface="Arial" pitchFamily="34" charset="0"/>
                <a:cs typeface="Arial" pitchFamily="34" charset="0"/>
              </a:endParaRPr>
            </a:p>
          </p:txBody>
        </p:sp>
        <p:pic>
          <p:nvPicPr>
            <p:cNvPr id="82907" name="Picture 98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1789" y="1524000"/>
              <a:ext cx="3761423" cy="2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5" name="TextBox 24"/>
              <p:cNvSpPr txBox="1"/>
              <p:nvPr/>
            </p:nvSpPr>
            <p:spPr>
              <a:xfrm>
                <a:off x="989012" y="2014045"/>
                <a:ext cx="6781800" cy="902363"/>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Trong Hình 4.24 có</a:t>
                </a:r>
                <a:r>
                  <a:rPr lang="vi-VN" sz="2200" b="1" smtClean="0">
                    <a:latin typeface="Arial" pitchFamily="34" charset="0"/>
                    <a:cs typeface="Arial" pitchFamily="34" charset="0"/>
                  </a:rPr>
                  <a:t> </a:t>
                </a:r>
                <a14:m>
                  <m:oMath xmlns:m="http://schemas.openxmlformats.org/officeDocument/2006/math">
                    <m:acc>
                      <m:accPr>
                        <m:chr m:val="̂"/>
                        <m:ctrlPr>
                          <a:rPr lang="vi-VN" b="1" i="1" smtClean="0">
                            <a:latin typeface="Cambria Math"/>
                            <a:cs typeface="Arial" pitchFamily="34" charset="0"/>
                          </a:rPr>
                        </m:ctrlPr>
                      </m:accPr>
                      <m:e>
                        <m:r>
                          <a:rPr lang="en-US" b="1" i="1" smtClean="0">
                            <a:latin typeface="Cambria Math"/>
                            <a:cs typeface="Arial" pitchFamily="34" charset="0"/>
                          </a:rPr>
                          <m:t>𝑴𝑷𝑯</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𝑵𝑷𝑯</m:t>
                        </m:r>
                      </m:e>
                    </m:acc>
                  </m:oMath>
                </a14:m>
                <a:r>
                  <a:rPr lang="en-US" sz="2800" b="1" smtClean="0">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nên </a:t>
                </a:r>
                <a:r>
                  <a:rPr lang="en-US" sz="2200" b="1" smtClean="0">
                    <a:latin typeface="Arial" pitchFamily="34" charset="0"/>
                    <a:cs typeface="Arial" pitchFamily="34" charset="0"/>
                  </a:rPr>
                  <a:t>PH là tia phân giác của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𝑴𝑷𝑵</m:t>
                        </m:r>
                      </m:e>
                    </m:acc>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989012" y="2014045"/>
                <a:ext cx="6781800" cy="902363"/>
              </a:xfrm>
              <a:prstGeom prst="rect">
                <a:avLst/>
              </a:prstGeom>
              <a:blipFill rotWithShape="1">
                <a:blip r:embed="rId9"/>
                <a:stretch>
                  <a:fillRect l="-898" r="-1168" b="-9459"/>
                </a:stretch>
              </a:blipFill>
            </p:spPr>
            <p:txBody>
              <a:bodyPr/>
              <a:lstStyle/>
              <a:p>
                <a:r>
                  <a:rPr lang="en-US">
                    <a:noFill/>
                  </a:rPr>
                  <a:t> </a:t>
                </a:r>
              </a:p>
            </p:txBody>
          </p:sp>
        </mc:Fallback>
      </mc:AlternateContent>
      <p:sp>
        <p:nvSpPr>
          <p:cNvPr id="27" name="TextBox 26"/>
          <p:cNvSpPr txBox="1"/>
          <p:nvPr/>
        </p:nvSpPr>
        <p:spPr>
          <a:xfrm>
            <a:off x="1292243" y="2964359"/>
            <a:ext cx="6478569" cy="769441"/>
          </a:xfrm>
          <a:prstGeom prst="rect">
            <a:avLst/>
          </a:prstGeom>
          <a:noFill/>
        </p:spPr>
        <p:txBody>
          <a:bodyPr wrap="square" rtlCol="0">
            <a:spAutoFit/>
          </a:bodyPr>
          <a:lstStyle/>
          <a:p>
            <a:pPr algn="just"/>
            <a:r>
              <a:rPr lang="en-US" sz="2200" b="1" smtClean="0">
                <a:latin typeface="Arial" pitchFamily="34" charset="0"/>
                <a:cs typeface="Arial" pitchFamily="34" charset="0"/>
              </a:rPr>
              <a:t>Áp dụng tính chất </a:t>
            </a: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của tam giác MNP , ta có :</a:t>
            </a:r>
            <a:endParaRPr lang="en-US" sz="2800" b="1">
              <a:solidFill>
                <a:schemeClr val="accent2">
                  <a:lumMod val="75000"/>
                </a:schemeClr>
              </a:solidFill>
              <a:latin typeface="Arial" pitchFamily="34" charset="0"/>
              <a:cs typeface="Arial" pitchFamily="34" charset="0"/>
            </a:endParaRPr>
          </a:p>
        </p:txBody>
      </p:sp>
      <p:grpSp>
        <p:nvGrpSpPr>
          <p:cNvPr id="28" name="Group 27"/>
          <p:cNvGrpSpPr/>
          <p:nvPr/>
        </p:nvGrpSpPr>
        <p:grpSpPr>
          <a:xfrm>
            <a:off x="3141663" y="3611563"/>
            <a:ext cx="3625850" cy="898525"/>
            <a:chOff x="2367840" y="3811006"/>
            <a:chExt cx="3625850" cy="898525"/>
          </a:xfrm>
        </p:grpSpPr>
        <p:graphicFrame>
          <p:nvGraphicFramePr>
            <p:cNvPr id="29" name="Object 28"/>
            <p:cNvGraphicFramePr>
              <a:graphicFrameLocks noChangeAspect="1"/>
            </p:cNvGraphicFramePr>
            <p:nvPr>
              <p:extLst>
                <p:ext uri="{D42A27DB-BD31-4B8C-83A1-F6EECF244321}">
                  <p14:modId xmlns:p14="http://schemas.microsoft.com/office/powerpoint/2010/main" val="479871375"/>
                </p:ext>
              </p:extLst>
            </p:nvPr>
          </p:nvGraphicFramePr>
          <p:xfrm>
            <a:off x="2367840" y="3847518"/>
            <a:ext cx="1577975" cy="844550"/>
          </p:xfrm>
          <a:graphic>
            <a:graphicData uri="http://schemas.openxmlformats.org/presentationml/2006/ole">
              <mc:AlternateContent xmlns:mc="http://schemas.openxmlformats.org/markup-compatibility/2006">
                <mc:Choice xmlns:v="urn:schemas-microsoft-com:vml" Requires="v">
                  <p:oleObj spid="_x0000_s82919" name="Equation" r:id="rId10" imgW="736560" imgH="393480" progId="Equation.DSMT4">
                    <p:embed/>
                  </p:oleObj>
                </mc:Choice>
                <mc:Fallback>
                  <p:oleObj name="Equation" r:id="rId10" imgW="736560" imgH="393480" progId="Equation.DSMT4">
                    <p:embed/>
                    <p:pic>
                      <p:nvPicPr>
                        <p:cNvPr id="0" name=""/>
                        <p:cNvPicPr>
                          <a:picLocks noChangeAspect="1" noChangeArrowheads="1"/>
                        </p:cNvPicPr>
                        <p:nvPr/>
                      </p:nvPicPr>
                      <p:blipFill>
                        <a:blip r:embed="rId11"/>
                        <a:srcRect/>
                        <a:stretch>
                          <a:fillRect/>
                        </a:stretch>
                      </p:blipFill>
                      <p:spPr bwMode="auto">
                        <a:xfrm>
                          <a:off x="2367840" y="3847518"/>
                          <a:ext cx="15779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21131570"/>
                </p:ext>
              </p:extLst>
            </p:nvPr>
          </p:nvGraphicFramePr>
          <p:xfrm>
            <a:off x="4936415" y="3811006"/>
            <a:ext cx="1057275" cy="898525"/>
          </p:xfrm>
          <a:graphic>
            <a:graphicData uri="http://schemas.openxmlformats.org/presentationml/2006/ole">
              <mc:AlternateContent xmlns:mc="http://schemas.openxmlformats.org/markup-compatibility/2006">
                <mc:Choice xmlns:v="urn:schemas-microsoft-com:vml" Requires="v">
                  <p:oleObj spid="_x0000_s82920" name="Equation" r:id="rId12" imgW="495000" imgH="419040" progId="Equation.DSMT4">
                    <p:embed/>
                  </p:oleObj>
                </mc:Choice>
                <mc:Fallback>
                  <p:oleObj name="Equation" r:id="rId12" imgW="495000" imgH="419040" progId="Equation.DSMT4">
                    <p:embed/>
                    <p:pic>
                      <p:nvPicPr>
                        <p:cNvPr id="0" name=""/>
                        <p:cNvPicPr>
                          <a:picLocks noChangeAspect="1" noChangeArrowheads="1"/>
                        </p:cNvPicPr>
                        <p:nvPr/>
                      </p:nvPicPr>
                      <p:blipFill>
                        <a:blip r:embed="rId13"/>
                        <a:srcRect/>
                        <a:stretch>
                          <a:fillRect/>
                        </a:stretch>
                      </p:blipFill>
                      <p:spPr bwMode="auto">
                        <a:xfrm>
                          <a:off x="4936415" y="3811006"/>
                          <a:ext cx="105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4037012" y="3971925"/>
              <a:ext cx="838200" cy="461665"/>
            </a:xfrm>
            <a:prstGeom prst="rect">
              <a:avLst/>
            </a:prstGeom>
            <a:noFill/>
          </p:spPr>
          <p:txBody>
            <a:bodyPr wrap="square" rtlCol="0">
              <a:spAutoFit/>
            </a:bodyPr>
            <a:lstStyle/>
            <a:p>
              <a:pPr algn="just"/>
              <a:r>
                <a:rPr lang="en-US" b="1" smtClean="0">
                  <a:latin typeface="Arial" pitchFamily="34" charset="0"/>
                  <a:cs typeface="Arial" pitchFamily="34" charset="0"/>
                </a:rPr>
                <a:t>hay</a:t>
              </a:r>
              <a:endParaRPr lang="en-US" b="1">
                <a:latin typeface="Arial" pitchFamily="34" charset="0"/>
                <a:cs typeface="Arial" pitchFamily="34" charset="0"/>
              </a:endParaRPr>
            </a:p>
          </p:txBody>
        </p:sp>
      </p:grpSp>
      <p:sp>
        <p:nvSpPr>
          <p:cNvPr id="33" name="TextBox 32"/>
          <p:cNvSpPr txBox="1"/>
          <p:nvPr/>
        </p:nvSpPr>
        <p:spPr>
          <a:xfrm>
            <a:off x="2111093" y="4835524"/>
            <a:ext cx="2209800" cy="461665"/>
          </a:xfrm>
          <a:prstGeom prst="rect">
            <a:avLst/>
          </a:prstGeom>
          <a:noFill/>
        </p:spPr>
        <p:txBody>
          <a:bodyPr wrap="square" rtlCol="0">
            <a:spAutoFit/>
          </a:bodyPr>
          <a:lstStyle/>
          <a:p>
            <a:pPr algn="just"/>
            <a:r>
              <a:rPr lang="en-US" b="1" smtClean="0">
                <a:latin typeface="Arial" pitchFamily="34" charset="0"/>
                <a:cs typeface="Arial" pitchFamily="34" charset="0"/>
              </a:rPr>
              <a:t>Từ đó suy ra </a:t>
            </a:r>
            <a:endParaRPr lang="en-US"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933212172"/>
              </p:ext>
            </p:extLst>
          </p:nvPr>
        </p:nvGraphicFramePr>
        <p:xfrm>
          <a:off x="4265612" y="4648200"/>
          <a:ext cx="1979612" cy="842963"/>
        </p:xfrm>
        <a:graphic>
          <a:graphicData uri="http://schemas.openxmlformats.org/presentationml/2006/ole">
            <mc:AlternateContent xmlns:mc="http://schemas.openxmlformats.org/markup-compatibility/2006">
              <mc:Choice xmlns:v="urn:schemas-microsoft-com:vml" Requires="v">
                <p:oleObj spid="_x0000_s82921" name="Equation" r:id="rId14" imgW="927000" imgH="393480" progId="Equation.DSMT4">
                  <p:embed/>
                </p:oleObj>
              </mc:Choice>
              <mc:Fallback>
                <p:oleObj name="Equation" r:id="rId14" imgW="927000" imgH="393480" progId="Equation.DSMT4">
                  <p:embed/>
                  <p:pic>
                    <p:nvPicPr>
                      <p:cNvPr id="0" name=""/>
                      <p:cNvPicPr>
                        <a:picLocks noChangeAspect="1" noChangeArrowheads="1"/>
                      </p:cNvPicPr>
                      <p:nvPr/>
                    </p:nvPicPr>
                    <p:blipFill>
                      <a:blip r:embed="rId15"/>
                      <a:srcRect/>
                      <a:stretch>
                        <a:fillRect/>
                      </a:stretch>
                    </p:blipFill>
                    <p:spPr bwMode="auto">
                      <a:xfrm>
                        <a:off x="4265612" y="4648200"/>
                        <a:ext cx="19796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226811"/>
            <a:ext cx="9716445" cy="1373389"/>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304800"/>
            <a:ext cx="9261764" cy="1200329"/>
          </a:xfrm>
          <a:prstGeom prst="rect">
            <a:avLst/>
          </a:prstGeom>
          <a:noFill/>
        </p:spPr>
        <p:txBody>
          <a:bodyPr wrap="square" rtlCol="0">
            <a:spAutoFit/>
          </a:bodyPr>
          <a:lstStyle/>
          <a:p>
            <a:r>
              <a:rPr lang="vi-VN" b="1">
                <a:latin typeface="Arial" pitchFamily="34" charset="0"/>
                <a:cs typeface="Arial" pitchFamily="34" charset="0"/>
              </a:rPr>
              <a:t>Cho tam giác ABC. Đường phân giác trong của góc A cắt BC tại D. Tính độ dài đoạn thẳng DC biết AB = 4,5 m; AC = 7,0 m và CB = 3,5 m (làm tròn kết quả đến hàng phần chục).</a:t>
            </a:r>
            <a:endParaRPr lang="vi-VN"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011" y="17244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2" name="Picture 14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5612" y="1676400"/>
            <a:ext cx="377190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2" name="TextBox 31"/>
              <p:cNvSpPr txBox="1"/>
              <p:nvPr/>
            </p:nvSpPr>
            <p:spPr>
              <a:xfrm>
                <a:off x="989012" y="2062127"/>
                <a:ext cx="6781800" cy="778675"/>
              </a:xfrm>
              <a:prstGeom prst="rect">
                <a:avLst/>
              </a:prstGeom>
              <a:noFill/>
            </p:spPr>
            <p:txBody>
              <a:bodyPr wrap="square" rtlCol="0">
                <a:spAutoFit/>
              </a:bodyPr>
              <a:lstStyle/>
              <a:p>
                <a:pPr marL="342900" indent="-342900" algn="just">
                  <a:buFont typeface="Wingdings" pitchFamily="2" charset="2"/>
                  <a:buChar char="v"/>
                </a:pP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trong của góc A cắt BC tại D nên AD là tia phân giác của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𝑩𝑨𝑪</m:t>
                        </m:r>
                      </m:e>
                    </m:acc>
                  </m:oMath>
                </a14:m>
                <a:endParaRPr lang="en-US" sz="2200" b="1">
                  <a:latin typeface="Arial" pitchFamily="34" charset="0"/>
                  <a:cs typeface="Arial"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989012" y="2062127"/>
                <a:ext cx="6781800" cy="778675"/>
              </a:xfrm>
              <a:prstGeom prst="rect">
                <a:avLst/>
              </a:prstGeom>
              <a:blipFill rotWithShape="1">
                <a:blip r:embed="rId8"/>
                <a:stretch>
                  <a:fillRect l="-898" t="-3906" r="-1168" b="-14844"/>
                </a:stretch>
              </a:blipFill>
            </p:spPr>
            <p:txBody>
              <a:bodyPr/>
              <a:lstStyle/>
              <a:p>
                <a:r>
                  <a:rPr lang="en-US">
                    <a:noFill/>
                  </a:rPr>
                  <a:t> </a:t>
                </a:r>
              </a:p>
            </p:txBody>
          </p:sp>
        </mc:Fallback>
      </mc:AlternateContent>
      <p:sp>
        <p:nvSpPr>
          <p:cNvPr id="33" name="TextBox 32"/>
          <p:cNvSpPr txBox="1"/>
          <p:nvPr/>
        </p:nvSpPr>
        <p:spPr>
          <a:xfrm>
            <a:off x="1292243" y="2860041"/>
            <a:ext cx="6478569" cy="769441"/>
          </a:xfrm>
          <a:prstGeom prst="rect">
            <a:avLst/>
          </a:prstGeom>
          <a:noFill/>
        </p:spPr>
        <p:txBody>
          <a:bodyPr wrap="square" rtlCol="0">
            <a:spAutoFit/>
          </a:bodyPr>
          <a:lstStyle/>
          <a:p>
            <a:pPr algn="just"/>
            <a:r>
              <a:rPr lang="en-US" sz="2200" b="1" smtClean="0">
                <a:latin typeface="Arial" pitchFamily="34" charset="0"/>
                <a:cs typeface="Arial" pitchFamily="34" charset="0"/>
              </a:rPr>
              <a:t>Áp dụng tính chất </a:t>
            </a: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của tam giác ABC , ta có :</a:t>
            </a:r>
            <a:endParaRPr lang="en-US" sz="2800" b="1">
              <a:solidFill>
                <a:schemeClr val="accent2">
                  <a:lumMod val="75000"/>
                </a:schemeClr>
              </a:solidFill>
              <a:latin typeface="Arial" pitchFamily="34" charset="0"/>
              <a:cs typeface="Arial" pitchFamily="34" charset="0"/>
            </a:endParaRPr>
          </a:p>
        </p:txBody>
      </p:sp>
      <p:grpSp>
        <p:nvGrpSpPr>
          <p:cNvPr id="6" name="Group 5"/>
          <p:cNvGrpSpPr/>
          <p:nvPr/>
        </p:nvGrpSpPr>
        <p:grpSpPr>
          <a:xfrm>
            <a:off x="1625599" y="3602495"/>
            <a:ext cx="6029326" cy="913096"/>
            <a:chOff x="1625599" y="3554413"/>
            <a:chExt cx="6029326" cy="913096"/>
          </a:xfrm>
        </p:grpSpPr>
        <p:graphicFrame>
          <p:nvGraphicFramePr>
            <p:cNvPr id="35" name="Object 34"/>
            <p:cNvGraphicFramePr>
              <a:graphicFrameLocks noChangeAspect="1"/>
            </p:cNvGraphicFramePr>
            <p:nvPr>
              <p:extLst>
                <p:ext uri="{D42A27DB-BD31-4B8C-83A1-F6EECF244321}">
                  <p14:modId xmlns:p14="http://schemas.microsoft.com/office/powerpoint/2010/main" val="1586231844"/>
                </p:ext>
              </p:extLst>
            </p:nvPr>
          </p:nvGraphicFramePr>
          <p:xfrm>
            <a:off x="1625599" y="3622959"/>
            <a:ext cx="1470025" cy="844550"/>
          </p:xfrm>
          <a:graphic>
            <a:graphicData uri="http://schemas.openxmlformats.org/presentationml/2006/ole">
              <mc:AlternateContent xmlns:mc="http://schemas.openxmlformats.org/markup-compatibility/2006">
                <mc:Choice xmlns:v="urn:schemas-microsoft-com:vml" Requires="v">
                  <p:oleObj spid="_x0000_s143518" name="Equation" r:id="rId9" imgW="685800" imgH="393480" progId="Equation.DSMT4">
                    <p:embed/>
                  </p:oleObj>
                </mc:Choice>
                <mc:Fallback>
                  <p:oleObj name="Equation" r:id="rId9" imgW="685800" imgH="393480" progId="Equation.DSMT4">
                    <p:embed/>
                    <p:pic>
                      <p:nvPicPr>
                        <p:cNvPr id="0" name=""/>
                        <p:cNvPicPr>
                          <a:picLocks noChangeAspect="1" noChangeArrowheads="1"/>
                        </p:cNvPicPr>
                        <p:nvPr/>
                      </p:nvPicPr>
                      <p:blipFill>
                        <a:blip r:embed="rId10"/>
                        <a:srcRect/>
                        <a:stretch>
                          <a:fillRect/>
                        </a:stretch>
                      </p:blipFill>
                      <p:spPr bwMode="auto">
                        <a:xfrm>
                          <a:off x="1625599" y="3622959"/>
                          <a:ext cx="14700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706069523"/>
                </p:ext>
              </p:extLst>
            </p:nvPr>
          </p:nvGraphicFramePr>
          <p:xfrm>
            <a:off x="3957667" y="3581400"/>
            <a:ext cx="1436688" cy="844550"/>
          </p:xfrm>
          <a:graphic>
            <a:graphicData uri="http://schemas.openxmlformats.org/presentationml/2006/ole">
              <mc:AlternateContent xmlns:mc="http://schemas.openxmlformats.org/markup-compatibility/2006">
                <mc:Choice xmlns:v="urn:schemas-microsoft-com:vml" Requires="v">
                  <p:oleObj spid="_x0000_s143519" name="Equation" r:id="rId11" imgW="672840" imgH="393480" progId="Equation.DSMT4">
                    <p:embed/>
                  </p:oleObj>
                </mc:Choice>
                <mc:Fallback>
                  <p:oleObj name="Equation" r:id="rId11" imgW="672840" imgH="393480" progId="Equation.DSMT4">
                    <p:embed/>
                    <p:pic>
                      <p:nvPicPr>
                        <p:cNvPr id="0" name=""/>
                        <p:cNvPicPr>
                          <a:picLocks noChangeAspect="1" noChangeArrowheads="1"/>
                        </p:cNvPicPr>
                        <p:nvPr/>
                      </p:nvPicPr>
                      <p:blipFill>
                        <a:blip r:embed="rId12"/>
                        <a:srcRect/>
                        <a:stretch>
                          <a:fillRect/>
                        </a:stretch>
                      </p:blipFill>
                      <p:spPr bwMode="auto">
                        <a:xfrm>
                          <a:off x="3957667" y="3581400"/>
                          <a:ext cx="14366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36"/>
            <p:cNvSpPr txBox="1"/>
            <p:nvPr/>
          </p:nvSpPr>
          <p:spPr>
            <a:xfrm>
              <a:off x="3198812" y="3742319"/>
              <a:ext cx="838200" cy="461665"/>
            </a:xfrm>
            <a:prstGeom prst="rect">
              <a:avLst/>
            </a:prstGeom>
            <a:noFill/>
          </p:spPr>
          <p:txBody>
            <a:bodyPr wrap="square" rtlCol="0">
              <a:spAutoFit/>
            </a:bodyPr>
            <a:lstStyle/>
            <a:p>
              <a:pPr algn="just"/>
              <a:r>
                <a:rPr lang="en-US" b="1" smtClean="0">
                  <a:latin typeface="Arial" pitchFamily="34" charset="0"/>
                  <a:cs typeface="Arial" pitchFamily="34" charset="0"/>
                </a:rPr>
                <a:t>hay</a:t>
              </a:r>
              <a:endParaRPr lang="en-US" b="1">
                <a:latin typeface="Arial" pitchFamily="34" charset="0"/>
                <a:cs typeface="Arial" pitchFamily="34" charset="0"/>
              </a:endParaRPr>
            </a:p>
          </p:txBody>
        </p:sp>
        <p:sp>
          <p:nvSpPr>
            <p:cNvPr id="39" name="TextBox 38"/>
            <p:cNvSpPr txBox="1"/>
            <p:nvPr/>
          </p:nvSpPr>
          <p:spPr>
            <a:xfrm>
              <a:off x="5484812" y="3733800"/>
              <a:ext cx="838200" cy="461665"/>
            </a:xfrm>
            <a:prstGeom prst="rect">
              <a:avLst/>
            </a:prstGeom>
            <a:noFill/>
          </p:spPr>
          <p:txBody>
            <a:bodyPr wrap="square" rtlCol="0">
              <a:spAutoFit/>
            </a:bodyPr>
            <a:lstStyle/>
            <a:p>
              <a:pPr algn="just"/>
              <a:r>
                <a:rPr lang="en-US" b="1" smtClean="0">
                  <a:latin typeface="Arial" pitchFamily="34" charset="0"/>
                  <a:cs typeface="Arial" pitchFamily="34" charset="0"/>
                </a:rPr>
                <a:t>nên</a:t>
              </a:r>
              <a:endParaRPr lang="en-US"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156158196"/>
                </p:ext>
              </p:extLst>
            </p:nvPr>
          </p:nvGraphicFramePr>
          <p:xfrm>
            <a:off x="6191250" y="3554413"/>
            <a:ext cx="1463675" cy="898525"/>
          </p:xfrm>
          <a:graphic>
            <a:graphicData uri="http://schemas.openxmlformats.org/presentationml/2006/ole">
              <mc:AlternateContent xmlns:mc="http://schemas.openxmlformats.org/markup-compatibility/2006">
                <mc:Choice xmlns:v="urn:schemas-microsoft-com:vml" Requires="v">
                  <p:oleObj spid="_x0000_s143520" name="Equation" r:id="rId13" imgW="685800" imgH="419040" progId="Equation.DSMT4">
                    <p:embed/>
                  </p:oleObj>
                </mc:Choice>
                <mc:Fallback>
                  <p:oleObj name="Equation" r:id="rId13" imgW="685800" imgH="419040" progId="Equation.DSMT4">
                    <p:embed/>
                    <p:pic>
                      <p:nvPicPr>
                        <p:cNvPr id="0" name=""/>
                        <p:cNvPicPr>
                          <a:picLocks noChangeAspect="1" noChangeArrowheads="1"/>
                        </p:cNvPicPr>
                        <p:nvPr/>
                      </p:nvPicPr>
                      <p:blipFill>
                        <a:blip r:embed="rId14"/>
                        <a:srcRect/>
                        <a:stretch>
                          <a:fillRect/>
                        </a:stretch>
                      </p:blipFill>
                      <p:spPr bwMode="auto">
                        <a:xfrm>
                          <a:off x="6191250" y="3554413"/>
                          <a:ext cx="14636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1" name="TextBox 40"/>
          <p:cNvSpPr txBox="1"/>
          <p:nvPr/>
        </p:nvSpPr>
        <p:spPr>
          <a:xfrm>
            <a:off x="1292243" y="4620082"/>
            <a:ext cx="6478569" cy="430887"/>
          </a:xfrm>
          <a:prstGeom prst="rect">
            <a:avLst/>
          </a:prstGeom>
          <a:noFill/>
        </p:spPr>
        <p:txBody>
          <a:bodyPr wrap="square" rtlCol="0">
            <a:spAutoFit/>
          </a:bodyPr>
          <a:lstStyle/>
          <a:p>
            <a:pPr algn="just"/>
            <a:r>
              <a:rPr lang="en-US" sz="2200" b="1">
                <a:latin typeface="Arial" pitchFamily="34" charset="0"/>
                <a:cs typeface="Arial" pitchFamily="34" charset="0"/>
              </a:rPr>
              <a:t>Áp dụng tính chất dãy tỉ số bằng nhau, ta có:</a:t>
            </a:r>
            <a:endParaRPr lang="en-US" sz="2800" b="1">
              <a:solidFill>
                <a:schemeClr val="accent2">
                  <a:lumMod val="75000"/>
                </a:schemeClr>
              </a:solidFill>
              <a:latin typeface="Arial" pitchFamily="34" charset="0"/>
              <a:cs typeface="Arial" pitchFamily="34"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4276652115"/>
              </p:ext>
            </p:extLst>
          </p:nvPr>
        </p:nvGraphicFramePr>
        <p:xfrm>
          <a:off x="1827212" y="5093157"/>
          <a:ext cx="3063875" cy="898525"/>
        </p:xfrm>
        <a:graphic>
          <a:graphicData uri="http://schemas.openxmlformats.org/presentationml/2006/ole">
            <mc:AlternateContent xmlns:mc="http://schemas.openxmlformats.org/markup-compatibility/2006">
              <mc:Choice xmlns:v="urn:schemas-microsoft-com:vml" Requires="v">
                <p:oleObj spid="_x0000_s143521" name="Equation" r:id="rId15" imgW="1434960" imgH="419040" progId="Equation.DSMT4">
                  <p:embed/>
                </p:oleObj>
              </mc:Choice>
              <mc:Fallback>
                <p:oleObj name="Equation" r:id="rId15" imgW="1434960" imgH="419040" progId="Equation.DSMT4">
                  <p:embed/>
                  <p:pic>
                    <p:nvPicPr>
                      <p:cNvPr id="0" name=""/>
                      <p:cNvPicPr>
                        <a:picLocks noChangeAspect="1" noChangeArrowheads="1"/>
                      </p:cNvPicPr>
                      <p:nvPr/>
                    </p:nvPicPr>
                    <p:blipFill>
                      <a:blip r:embed="rId16"/>
                      <a:srcRect/>
                      <a:stretch>
                        <a:fillRect/>
                      </a:stretch>
                    </p:blipFill>
                    <p:spPr bwMode="auto">
                      <a:xfrm>
                        <a:off x="1827212" y="5093157"/>
                        <a:ext cx="30638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878674041"/>
              </p:ext>
            </p:extLst>
          </p:nvPr>
        </p:nvGraphicFramePr>
        <p:xfrm>
          <a:off x="4951412" y="5055057"/>
          <a:ext cx="2520950" cy="898525"/>
        </p:xfrm>
        <a:graphic>
          <a:graphicData uri="http://schemas.openxmlformats.org/presentationml/2006/ole">
            <mc:AlternateContent xmlns:mc="http://schemas.openxmlformats.org/markup-compatibility/2006">
              <mc:Choice xmlns:v="urn:schemas-microsoft-com:vml" Requires="v">
                <p:oleObj spid="_x0000_s143522" name="Equation" r:id="rId17" imgW="1180800" imgH="419040" progId="Equation.DSMT4">
                  <p:embed/>
                </p:oleObj>
              </mc:Choice>
              <mc:Fallback>
                <p:oleObj name="Equation" r:id="rId17" imgW="1180800" imgH="419040" progId="Equation.DSMT4">
                  <p:embed/>
                  <p:pic>
                    <p:nvPicPr>
                      <p:cNvPr id="0" name=""/>
                      <p:cNvPicPr>
                        <a:picLocks noChangeAspect="1" noChangeArrowheads="1"/>
                      </p:cNvPicPr>
                      <p:nvPr/>
                    </p:nvPicPr>
                    <p:blipFill>
                      <a:blip r:embed="rId18"/>
                      <a:srcRect/>
                      <a:stretch>
                        <a:fillRect/>
                      </a:stretch>
                    </p:blipFill>
                    <p:spPr bwMode="auto">
                      <a:xfrm>
                        <a:off x="4951412" y="5055057"/>
                        <a:ext cx="25209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1292243" y="6144082"/>
            <a:ext cx="1373169" cy="430887"/>
          </a:xfrm>
          <a:prstGeom prst="rect">
            <a:avLst/>
          </a:prstGeom>
          <a:noFill/>
        </p:spPr>
        <p:txBody>
          <a:bodyPr wrap="square" rtlCol="0">
            <a:spAutoFit/>
          </a:bodyPr>
          <a:lstStyle/>
          <a:p>
            <a:pPr algn="just"/>
            <a:r>
              <a:rPr lang="en-US" sz="2200" b="1" smtClean="0">
                <a:latin typeface="Arial" pitchFamily="34" charset="0"/>
                <a:cs typeface="Arial" pitchFamily="34" charset="0"/>
              </a:rPr>
              <a:t>Suy ra :</a:t>
            </a:r>
            <a:endParaRPr lang="en-US" sz="2800" b="1">
              <a:solidFill>
                <a:schemeClr val="accent2">
                  <a:lumMod val="75000"/>
                </a:schemeClr>
              </a:solidFill>
              <a:latin typeface="Arial" pitchFamily="34" charset="0"/>
              <a:cs typeface="Arial" pitchFamily="34"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176269940"/>
              </p:ext>
            </p:extLst>
          </p:nvPr>
        </p:nvGraphicFramePr>
        <p:xfrm>
          <a:off x="2589212" y="5937250"/>
          <a:ext cx="2576512" cy="844550"/>
        </p:xfrm>
        <a:graphic>
          <a:graphicData uri="http://schemas.openxmlformats.org/presentationml/2006/ole">
            <mc:AlternateContent xmlns:mc="http://schemas.openxmlformats.org/markup-compatibility/2006">
              <mc:Choice xmlns:v="urn:schemas-microsoft-com:vml" Requires="v">
                <p:oleObj spid="_x0000_s143523" name="Equation" r:id="rId19" imgW="1206360" imgH="393480" progId="Equation.DSMT4">
                  <p:embed/>
                </p:oleObj>
              </mc:Choice>
              <mc:Fallback>
                <p:oleObj name="Equation" r:id="rId19" imgW="1206360" imgH="393480" progId="Equation.DSMT4">
                  <p:embed/>
                  <p:pic>
                    <p:nvPicPr>
                      <p:cNvPr id="0" name=""/>
                      <p:cNvPicPr>
                        <a:picLocks noChangeAspect="1" noChangeArrowheads="1"/>
                      </p:cNvPicPr>
                      <p:nvPr/>
                    </p:nvPicPr>
                    <p:blipFill>
                      <a:blip r:embed="rId20"/>
                      <a:srcRect/>
                      <a:stretch>
                        <a:fillRect/>
                      </a:stretch>
                    </p:blipFill>
                    <p:spPr bwMode="auto">
                      <a:xfrm>
                        <a:off x="2589212" y="5937250"/>
                        <a:ext cx="25765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4571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502"/>
                                        </p:tgtEl>
                                        <p:attrNameLst>
                                          <p:attrName>style.visibility</p:attrName>
                                        </p:attrNameLst>
                                      </p:cBhvr>
                                      <p:to>
                                        <p:strVal val="visible"/>
                                      </p:to>
                                    </p:set>
                                    <p:animEffect transition="in" filter="wipe(left)">
                                      <p:cBhvr>
                                        <p:cTn id="7" dur="500"/>
                                        <p:tgtEl>
                                          <p:spTgt spid="143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1"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150611"/>
            <a:ext cx="9716445" cy="1858880"/>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28600"/>
            <a:ext cx="9261764" cy="1785104"/>
          </a:xfrm>
          <a:prstGeom prst="rect">
            <a:avLst/>
          </a:prstGeom>
          <a:noFill/>
        </p:spPr>
        <p:txBody>
          <a:bodyPr wrap="square" rtlCol="0">
            <a:spAutoFit/>
          </a:bodyPr>
          <a:lstStyle/>
          <a:p>
            <a:r>
              <a:rPr lang="vi-VN" sz="2200" b="1">
                <a:latin typeface="Arial" pitchFamily="34" charset="0"/>
                <a:cs typeface="Arial" pitchFamily="34" charset="0"/>
              </a:rPr>
              <a:t>Nhà bạn Mai ở vị trí M, nhà bạn Dung ở vị trí D (Hình 4.25), biết rằng tứ giác ABCD là hình vuông và M là trung điểm của AB. Hai bạn đi bộ với cùng một vận tốc trên con đường MD để đến điểm I. Bạn Mai xuất phát lúc 7h. Hỏi bạn Dung xuất phát lúc mấy giờ để gặp bạn Mai lúc 7h30 tại điểm I?</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599" y="210082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2" name="TextBox 31"/>
              <p:cNvSpPr txBox="1"/>
              <p:nvPr/>
            </p:nvSpPr>
            <p:spPr>
              <a:xfrm>
                <a:off x="392303" y="2455644"/>
                <a:ext cx="7378509" cy="744756"/>
              </a:xfrm>
              <a:prstGeom prst="rect">
                <a:avLst/>
              </a:prstGeom>
              <a:noFill/>
            </p:spPr>
            <p:txBody>
              <a:bodyPr wrap="square" rtlCol="0">
                <a:spAutoFit/>
              </a:bodyPr>
              <a:lstStyle/>
              <a:p>
                <a:pPr marL="342900" indent="-342900" algn="just">
                  <a:buFont typeface="Wingdings" pitchFamily="2" charset="2"/>
                  <a:buChar char="v"/>
                </a:pPr>
                <a:r>
                  <a:rPr lang="en-US" sz="2000" b="1" smtClean="0">
                    <a:latin typeface="Arial" pitchFamily="34" charset="0"/>
                    <a:cs typeface="Arial" pitchFamily="34" charset="0"/>
                  </a:rPr>
                  <a:t>ABCD là hình vuông nên AB = AD và AC là tia phân giác của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𝑩𝑨𝑫</m:t>
                        </m:r>
                      </m:e>
                    </m:acc>
                  </m:oMath>
                </a14:m>
                <a:endParaRPr lang="en-US" sz="2000" b="1">
                  <a:latin typeface="Arial" pitchFamily="34" charset="0"/>
                  <a:cs typeface="Arial"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392303" y="2455644"/>
                <a:ext cx="7378509" cy="744756"/>
              </a:xfrm>
              <a:prstGeom prst="rect">
                <a:avLst/>
              </a:prstGeom>
              <a:blipFill rotWithShape="1">
                <a:blip r:embed="rId7"/>
                <a:stretch>
                  <a:fillRect l="-661" t="-3279" r="-826" b="-106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608012" y="3124200"/>
                <a:ext cx="7696199" cy="625812"/>
              </a:xfrm>
              <a:prstGeom prst="rect">
                <a:avLst/>
              </a:prstGeom>
              <a:noFill/>
            </p:spPr>
            <p:txBody>
              <a:bodyPr wrap="square" rtlCol="0">
                <a:spAutoFit/>
              </a:bodyPr>
              <a:lstStyle/>
              <a:p>
                <a:pPr algn="just"/>
                <a:r>
                  <a:rPr lang="en-US" sz="2000" b="1" smtClean="0">
                    <a:latin typeface="Arial" pitchFamily="34" charset="0"/>
                    <a:cs typeface="Arial" pitchFamily="34" charset="0"/>
                  </a:rPr>
                  <a:t>M là trung điểm BC nên  </a:t>
                </a:r>
                <a14:m>
                  <m:oMath xmlns:m="http://schemas.openxmlformats.org/officeDocument/2006/math">
                    <m:r>
                      <a:rPr lang="en-US" sz="2000" b="1" i="1" smtClean="0">
                        <a:latin typeface="Cambria Math"/>
                        <a:cs typeface="Arial" pitchFamily="34" charset="0"/>
                      </a:rPr>
                      <m:t>𝑨𝑴</m:t>
                    </m:r>
                    <m:r>
                      <a:rPr lang="en-US" sz="2000" b="1" i="1" smtClean="0">
                        <a:latin typeface="Cambria Math"/>
                        <a:cs typeface="Arial" pitchFamily="34" charset="0"/>
                      </a:rPr>
                      <m:t>=</m:t>
                    </m:r>
                    <m:r>
                      <a:rPr lang="en-US" sz="2000" b="1" i="1" smtClean="0">
                        <a:latin typeface="Cambria Math"/>
                        <a:cs typeface="Arial" pitchFamily="34" charset="0"/>
                      </a:rPr>
                      <m:t>𝑩𝑴</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r>
                      <a:rPr lang="en-US" sz="2000" b="1" i="1" smtClean="0">
                        <a:latin typeface="Cambria Math"/>
                        <a:cs typeface="Arial" pitchFamily="34" charset="0"/>
                      </a:rPr>
                      <m:t>𝑨𝑩</m:t>
                    </m:r>
                    <m:r>
                      <a:rPr lang="en-US" sz="2000" b="1" i="1" smtClean="0">
                        <a:latin typeface="Cambria Math"/>
                        <a:cs typeface="Arial" pitchFamily="34" charset="0"/>
                      </a:rPr>
                      <m:t>=</m:t>
                    </m:r>
                    <m:f>
                      <m:fPr>
                        <m:ctrlPr>
                          <a:rPr lang="en-US" sz="2000" b="1" i="1">
                            <a:latin typeface="Cambria Math"/>
                            <a:cs typeface="Arial" pitchFamily="34" charset="0"/>
                          </a:rPr>
                        </m:ctrlPr>
                      </m:fPr>
                      <m:num>
                        <m:r>
                          <a:rPr lang="en-US" sz="2000" b="1" i="1">
                            <a:latin typeface="Cambria Math"/>
                            <a:cs typeface="Arial" pitchFamily="34" charset="0"/>
                          </a:rPr>
                          <m:t>𝟏</m:t>
                        </m:r>
                      </m:num>
                      <m:den>
                        <m:r>
                          <a:rPr lang="en-US" sz="2000" b="1" i="1">
                            <a:latin typeface="Cambria Math"/>
                            <a:cs typeface="Arial" pitchFamily="34" charset="0"/>
                          </a:rPr>
                          <m:t>𝟐</m:t>
                        </m:r>
                      </m:den>
                    </m:f>
                    <m:r>
                      <a:rPr lang="en-US" sz="2000" b="1" i="1">
                        <a:latin typeface="Cambria Math"/>
                        <a:cs typeface="Arial" pitchFamily="34" charset="0"/>
                      </a:rPr>
                      <m:t>𝑨</m:t>
                    </m:r>
                    <m:r>
                      <a:rPr lang="en-US" sz="2000" b="1" i="1" smtClean="0">
                        <a:latin typeface="Cambria Math"/>
                        <a:cs typeface="Arial" pitchFamily="34" charset="0"/>
                      </a:rPr>
                      <m:t>𝑫</m:t>
                    </m:r>
                  </m:oMath>
                </a14:m>
                <a:r>
                  <a:rPr lang="en-US" sz="2000" b="1" smtClean="0">
                    <a:solidFill>
                      <a:schemeClr val="accent2">
                        <a:lumMod val="75000"/>
                      </a:schemeClr>
                    </a:solidFill>
                    <a:latin typeface="Arial" pitchFamily="34" charset="0"/>
                    <a:cs typeface="Arial" pitchFamily="34" charset="0"/>
                  </a:rPr>
                  <a:t> </a:t>
                </a:r>
                <a:r>
                  <a:rPr lang="en-US" sz="2000" b="1" smtClean="0">
                    <a:solidFill>
                      <a:schemeClr val="tx1"/>
                    </a:solidFill>
                    <a:latin typeface="Arial" pitchFamily="34" charset="0"/>
                    <a:cs typeface="Arial" pitchFamily="34" charset="0"/>
                  </a:rPr>
                  <a:t>hay </a:t>
                </a:r>
                <a14:m>
                  <m:oMath xmlns:m="http://schemas.openxmlformats.org/officeDocument/2006/math">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𝑨𝑴</m:t>
                        </m:r>
                      </m:num>
                      <m:den>
                        <m:r>
                          <a:rPr lang="en-US" b="1" i="1" smtClean="0">
                            <a:solidFill>
                              <a:schemeClr val="tx1"/>
                            </a:solidFill>
                            <a:latin typeface="Cambria Math"/>
                            <a:cs typeface="Arial" pitchFamily="34" charset="0"/>
                          </a:rPr>
                          <m:t>𝑨𝑫</m:t>
                        </m:r>
                      </m:den>
                    </m:f>
                    <m:r>
                      <a:rPr lang="en-US" b="1" i="1" smtClean="0">
                        <a:solidFill>
                          <a:schemeClr val="tx1"/>
                        </a:solidFill>
                        <a:latin typeface="Cambria Math"/>
                        <a:cs typeface="Arial" pitchFamily="34" charset="0"/>
                      </a:rPr>
                      <m:t>=</m:t>
                    </m:r>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𝟏</m:t>
                        </m:r>
                      </m:num>
                      <m:den>
                        <m:r>
                          <a:rPr lang="en-US" b="1" i="1" smtClean="0">
                            <a:solidFill>
                              <a:schemeClr val="tx1"/>
                            </a:solidFill>
                            <a:latin typeface="Cambria Math"/>
                            <a:cs typeface="Arial" pitchFamily="34" charset="0"/>
                          </a:rPr>
                          <m:t>𝟑</m:t>
                        </m:r>
                      </m:den>
                    </m:f>
                  </m:oMath>
                </a14:m>
                <a:endParaRPr lang="en-US" sz="2000" b="1">
                  <a:solidFill>
                    <a:schemeClr val="tx1"/>
                  </a:solidFill>
                  <a:latin typeface="Arial" pitchFamily="34" charset="0"/>
                  <a:cs typeface="Arial"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608012" y="3124200"/>
                <a:ext cx="7696199" cy="625812"/>
              </a:xfrm>
              <a:prstGeom prst="rect">
                <a:avLst/>
              </a:prstGeom>
              <a:blipFill rotWithShape="1">
                <a:blip r:embed="rId8"/>
                <a:stretch>
                  <a:fillRect l="-872" b="-980"/>
                </a:stretch>
              </a:blipFill>
            </p:spPr>
            <p:txBody>
              <a:bodyPr/>
              <a:lstStyle/>
              <a:p>
                <a:r>
                  <a:rPr lang="en-US">
                    <a:noFill/>
                  </a:rPr>
                  <a:t> </a:t>
                </a:r>
              </a:p>
            </p:txBody>
          </p:sp>
        </mc:Fallback>
      </mc:AlternateContent>
      <p:sp>
        <p:nvSpPr>
          <p:cNvPr id="2" name="AutoShape 6" descr="Đoạn văn tả ngôi nhà của em chọn lọc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8709568" y="2150924"/>
            <a:ext cx="3023644" cy="3097351"/>
            <a:chOff x="8685212" y="2150924"/>
            <a:chExt cx="3023644" cy="3097351"/>
          </a:xfrm>
        </p:grpSpPr>
        <p:pic>
          <p:nvPicPr>
            <p:cNvPr id="155652" name="Picture 4" descr="Ngôi Nhà Hoạt Hình Hình ảnh PNG | Vector Và Các Tập Tin PSD | Tải Về Miễn  Phí Trên Pngtre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94812" y="2150924"/>
              <a:ext cx="1005750" cy="820876"/>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179" t="9087" r="18257" b="8742"/>
            <a:stretch/>
          </p:blipFill>
          <p:spPr bwMode="auto">
            <a:xfrm>
              <a:off x="10852396" y="4283681"/>
              <a:ext cx="856460" cy="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5212" y="2590800"/>
              <a:ext cx="24098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9" name="TextBox 28"/>
              <p:cNvSpPr txBox="1"/>
              <p:nvPr/>
            </p:nvSpPr>
            <p:spPr>
              <a:xfrm>
                <a:off x="608013" y="3934955"/>
                <a:ext cx="4953000" cy="408445"/>
              </a:xfrm>
              <a:prstGeom prst="rect">
                <a:avLst/>
              </a:prstGeom>
              <a:noFill/>
            </p:spPr>
            <p:txBody>
              <a:bodyPr wrap="square" rtlCol="0">
                <a:spAutoFit/>
              </a:bodyPr>
              <a:lstStyle/>
              <a:p>
                <a:pPr algn="just"/>
                <a:r>
                  <a:rPr lang="en-US" sz="2000" b="1" smtClean="0">
                    <a:latin typeface="Arial" pitchFamily="34" charset="0"/>
                    <a:cs typeface="Arial" pitchFamily="34" charset="0"/>
                  </a:rPr>
                  <a:t>Vì AC là tia phân giác của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𝑩𝑨𝑫</m:t>
                        </m:r>
                      </m:e>
                    </m:acc>
                  </m:oMath>
                </a14:m>
                <a:r>
                  <a:rPr lang="en-US" sz="2000" b="1" smtClean="0">
                    <a:solidFill>
                      <a:schemeClr val="tx1"/>
                    </a:solidFill>
                    <a:latin typeface="Arial" pitchFamily="34" charset="0"/>
                    <a:cs typeface="Arial" pitchFamily="34" charset="0"/>
                  </a:rPr>
                  <a:t> , ta có :</a:t>
                </a:r>
                <a:endParaRPr lang="en-US" sz="2000" b="1">
                  <a:solidFill>
                    <a:schemeClr val="tx1"/>
                  </a:solidFill>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608013" y="3934955"/>
                <a:ext cx="4953000" cy="408445"/>
              </a:xfrm>
              <a:prstGeom prst="rect">
                <a:avLst/>
              </a:prstGeom>
              <a:blipFill rotWithShape="1">
                <a:blip r:embed="rId12"/>
                <a:stretch>
                  <a:fillRect l="-1355" t="-7353" r="-5419" b="-250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690032613"/>
              </p:ext>
            </p:extLst>
          </p:nvPr>
        </p:nvGraphicFramePr>
        <p:xfrm>
          <a:off x="5484812" y="3838470"/>
          <a:ext cx="1704266" cy="696664"/>
        </p:xfrm>
        <a:graphic>
          <a:graphicData uri="http://schemas.openxmlformats.org/presentationml/2006/ole">
            <mc:AlternateContent xmlns:mc="http://schemas.openxmlformats.org/markup-compatibility/2006">
              <mc:Choice xmlns:v="urn:schemas-microsoft-com:vml" Requires="v">
                <p:oleObj spid="_x0000_s155659" name="Equation" r:id="rId13" imgW="965160" imgH="393480" progId="Equation.DSMT4">
                  <p:embed/>
                </p:oleObj>
              </mc:Choice>
              <mc:Fallback>
                <p:oleObj name="Equation" r:id="rId13" imgW="965160" imgH="393480" progId="Equation.DSMT4">
                  <p:embed/>
                  <p:pic>
                    <p:nvPicPr>
                      <p:cNvPr id="0" name="Object 33"/>
                      <p:cNvPicPr>
                        <a:picLocks noChangeAspect="1" noChangeArrowheads="1"/>
                      </p:cNvPicPr>
                      <p:nvPr/>
                    </p:nvPicPr>
                    <p:blipFill>
                      <a:blip r:embed="rId14"/>
                      <a:srcRect/>
                      <a:stretch>
                        <a:fillRect/>
                      </a:stretch>
                    </p:blipFill>
                    <p:spPr bwMode="auto">
                      <a:xfrm>
                        <a:off x="5484812" y="3838470"/>
                        <a:ext cx="1704266" cy="69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615950" y="4450336"/>
            <a:ext cx="1211262" cy="408445"/>
          </a:xfrm>
          <a:prstGeom prst="rect">
            <a:avLst/>
          </a:prstGeom>
          <a:noFill/>
        </p:spPr>
        <p:txBody>
          <a:bodyPr wrap="square" rtlCol="0">
            <a:spAutoFit/>
          </a:bodyPr>
          <a:lstStyle/>
          <a:p>
            <a:pPr algn="just"/>
            <a:r>
              <a:rPr lang="en-US" sz="2000" b="1" smtClean="0">
                <a:latin typeface="Arial" pitchFamily="34" charset="0"/>
                <a:cs typeface="Arial" pitchFamily="34" charset="0"/>
              </a:rPr>
              <a:t>Suy ra :</a:t>
            </a:r>
            <a:endParaRPr lang="en-US" sz="2000" b="1">
              <a:solidFill>
                <a:schemeClr val="tx1"/>
              </a:solidFill>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878548569"/>
              </p:ext>
            </p:extLst>
          </p:nvPr>
        </p:nvGraphicFramePr>
        <p:xfrm>
          <a:off x="1751012" y="4493946"/>
          <a:ext cx="1283493" cy="321310"/>
        </p:xfrm>
        <a:graphic>
          <a:graphicData uri="http://schemas.openxmlformats.org/presentationml/2006/ole">
            <mc:AlternateContent xmlns:mc="http://schemas.openxmlformats.org/markup-compatibility/2006">
              <mc:Choice xmlns:v="urn:schemas-microsoft-com:vml" Requires="v">
                <p:oleObj spid="_x0000_s155660" name="Equation" r:id="rId15" imgW="660240" imgH="164880" progId="Equation.DSMT4">
                  <p:embed/>
                </p:oleObj>
              </mc:Choice>
              <mc:Fallback>
                <p:oleObj name="Equation" r:id="rId15" imgW="660240" imgH="164880" progId="Equation.DSMT4">
                  <p:embed/>
                  <p:pic>
                    <p:nvPicPr>
                      <p:cNvPr id="0" name=""/>
                      <p:cNvPicPr>
                        <a:picLocks noChangeAspect="1" noChangeArrowheads="1"/>
                      </p:cNvPicPr>
                      <p:nvPr/>
                    </p:nvPicPr>
                    <p:blipFill>
                      <a:blip r:embed="rId16"/>
                      <a:srcRect/>
                      <a:stretch>
                        <a:fillRect/>
                      </a:stretch>
                    </p:blipFill>
                    <p:spPr bwMode="auto">
                      <a:xfrm>
                        <a:off x="1751012" y="4493946"/>
                        <a:ext cx="1283493" cy="3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p:cNvSpPr txBox="1"/>
          <p:nvPr/>
        </p:nvSpPr>
        <p:spPr>
          <a:xfrm>
            <a:off x="591823" y="4945113"/>
            <a:ext cx="7864790" cy="707886"/>
          </a:xfrm>
          <a:prstGeom prst="rect">
            <a:avLst/>
          </a:prstGeom>
          <a:noFill/>
        </p:spPr>
        <p:txBody>
          <a:bodyPr wrap="square" rtlCol="0">
            <a:spAutoFit/>
          </a:bodyPr>
          <a:lstStyle/>
          <a:p>
            <a:pPr algn="just"/>
            <a:r>
              <a:rPr lang="vi-VN" sz="2000" b="1">
                <a:latin typeface="Arial" pitchFamily="34" charset="0"/>
                <a:cs typeface="Arial" pitchFamily="34" charset="0"/>
              </a:rPr>
              <a:t>I là địa điểm gặp nhau nên bạn Mai đi theo quãng đường MI, bạn Dung đi theo quãng đường DI.</a:t>
            </a:r>
            <a:endParaRPr lang="en-US" sz="2000" b="1">
              <a:solidFill>
                <a:schemeClr val="tx1"/>
              </a:solidFill>
              <a:latin typeface="Arial" pitchFamily="34" charset="0"/>
              <a:cs typeface="Arial" pitchFamily="34" charset="0"/>
            </a:endParaRPr>
          </a:p>
        </p:txBody>
      </p:sp>
      <p:sp>
        <p:nvSpPr>
          <p:cNvPr id="49" name="TextBox 48"/>
          <p:cNvSpPr txBox="1"/>
          <p:nvPr/>
        </p:nvSpPr>
        <p:spPr>
          <a:xfrm>
            <a:off x="591822" y="5689937"/>
            <a:ext cx="11350939" cy="1015663"/>
          </a:xfrm>
          <a:prstGeom prst="rect">
            <a:avLst/>
          </a:prstGeom>
          <a:noFill/>
        </p:spPr>
        <p:txBody>
          <a:bodyPr wrap="square" rtlCol="0">
            <a:spAutoFit/>
          </a:bodyPr>
          <a:lstStyle/>
          <a:p>
            <a:pPr algn="just"/>
            <a:r>
              <a:rPr lang="vi-VN" sz="2000" b="1">
                <a:latin typeface="Arial" pitchFamily="34" charset="0"/>
                <a:cs typeface="Arial" pitchFamily="34" charset="0"/>
              </a:rPr>
              <a:t>Ta có S = vt, mà quãng đường bạn Dung đi gấp 2 lần quãng đường bạn Mai đi và vận tốc đi bộ của hai bạn đều bằng nhau nên thời gian bạn Dung đi gấp 2 lần thời gian bạn Mai đi thì hai bạn mới gặp nhau tại địa điểm I.</a:t>
            </a:r>
            <a:endParaRPr lang="en-US" sz="20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44981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9" grpId="0"/>
      <p:bldP spid="31"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8" y="150611"/>
            <a:ext cx="9716445" cy="1858880"/>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28600"/>
            <a:ext cx="9261764" cy="1785104"/>
          </a:xfrm>
          <a:prstGeom prst="rect">
            <a:avLst/>
          </a:prstGeom>
          <a:noFill/>
        </p:spPr>
        <p:txBody>
          <a:bodyPr wrap="square" rtlCol="0">
            <a:spAutoFit/>
          </a:bodyPr>
          <a:lstStyle/>
          <a:p>
            <a:r>
              <a:rPr lang="vi-VN" sz="2200" b="1">
                <a:latin typeface="Arial" pitchFamily="34" charset="0"/>
                <a:cs typeface="Arial" pitchFamily="34" charset="0"/>
              </a:rPr>
              <a:t>Nhà bạn Mai ở vị trí M, nhà bạn Dung ở vị trí D (Hình 4.25), biết rằng tứ giác ABCD là hình vuông và M là trung điểm của AB. Hai bạn đi bộ với cùng một vận tốc trên con đường MD để đến điểm I. Bạn Mai xuất phát lúc 7h. Hỏi bạn Dung xuất phát lúc mấy giờ để gặp bạn Mai lúc 7h30 tại điểm I?</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442" y="210082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99759" y="2580412"/>
            <a:ext cx="7696199" cy="707886"/>
          </a:xfrm>
          <a:prstGeom prst="rect">
            <a:avLst/>
          </a:prstGeom>
          <a:noFill/>
        </p:spPr>
        <p:txBody>
          <a:bodyPr wrap="square" rtlCol="0">
            <a:spAutoFit/>
          </a:bodyPr>
          <a:lstStyle/>
          <a:p>
            <a:pPr algn="just"/>
            <a:r>
              <a:rPr lang="vi-VN" sz="2000" b="1">
                <a:latin typeface="Arial" pitchFamily="34" charset="0"/>
                <a:cs typeface="Arial" pitchFamily="34" charset="0"/>
              </a:rPr>
              <a:t>Bạn Dung gặp bạn Mai lúc 7h30 nên thời gian bạn Mai đi trên quãng đường </a:t>
            </a:r>
            <a:r>
              <a:rPr lang="vi-VN" sz="2000" b="1">
                <a:latin typeface="Arial" pitchFamily="34" charset="0"/>
                <a:cs typeface="Arial" pitchFamily="34" charset="0"/>
              </a:rPr>
              <a:t>MI </a:t>
            </a:r>
            <a:r>
              <a:rPr lang="vi-VN" sz="2000" b="1" smtClean="0">
                <a:latin typeface="Arial" pitchFamily="34" charset="0"/>
                <a:cs typeface="Arial" pitchFamily="34" charset="0"/>
              </a:rPr>
              <a:t>là</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a:latin typeface="Arial" pitchFamily="34" charset="0"/>
                <a:cs typeface="Arial" pitchFamily="34" charset="0"/>
              </a:rPr>
              <a:t> 7h30 – 7h = </a:t>
            </a:r>
            <a:r>
              <a:rPr lang="en-US" sz="2000" b="1">
                <a:solidFill>
                  <a:schemeClr val="accent2">
                    <a:lumMod val="75000"/>
                  </a:schemeClr>
                </a:solidFill>
                <a:latin typeface="Arial" pitchFamily="34" charset="0"/>
                <a:cs typeface="Arial" pitchFamily="34" charset="0"/>
              </a:rPr>
              <a:t>30</a:t>
            </a:r>
            <a:r>
              <a:rPr lang="en-US" sz="2000" b="1">
                <a:latin typeface="Arial" pitchFamily="34" charset="0"/>
                <a:cs typeface="Arial" pitchFamily="34" charset="0"/>
              </a:rPr>
              <a:t> phút.</a:t>
            </a:r>
            <a:endParaRPr lang="en-US" sz="2000" b="1">
              <a:solidFill>
                <a:schemeClr val="tx1"/>
              </a:solidFill>
              <a:latin typeface="Arial" pitchFamily="34" charset="0"/>
              <a:cs typeface="Arial" pitchFamily="34" charset="0"/>
            </a:endParaRPr>
          </a:p>
        </p:txBody>
      </p:sp>
      <p:sp>
        <p:nvSpPr>
          <p:cNvPr id="2" name="AutoShape 6" descr="Đoạn văn tả ngôi nhà của em chọn lọc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8709568" y="2150924"/>
            <a:ext cx="3023644" cy="3097351"/>
            <a:chOff x="8685212" y="2150924"/>
            <a:chExt cx="3023644" cy="3097351"/>
          </a:xfrm>
        </p:grpSpPr>
        <p:pic>
          <p:nvPicPr>
            <p:cNvPr id="155652" name="Picture 4" descr="Ngôi Nhà Hoạt Hình Hình ảnh PNG | Vector Và Các Tập Tin PSD | Tải Về Miễn  Phí Trên Pngt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812" y="2150924"/>
              <a:ext cx="1005750" cy="820876"/>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179" t="9087" r="18257" b="8742"/>
            <a:stretch/>
          </p:blipFill>
          <p:spPr bwMode="auto">
            <a:xfrm>
              <a:off x="10852396" y="4283681"/>
              <a:ext cx="856460" cy="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2" y="2590800"/>
              <a:ext cx="24098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extBox 28"/>
          <p:cNvSpPr txBox="1"/>
          <p:nvPr/>
        </p:nvSpPr>
        <p:spPr>
          <a:xfrm>
            <a:off x="618808" y="3352800"/>
            <a:ext cx="7677149" cy="707886"/>
          </a:xfrm>
          <a:prstGeom prst="rect">
            <a:avLst/>
          </a:prstGeom>
          <a:noFill/>
        </p:spPr>
        <p:txBody>
          <a:bodyPr wrap="square" rtlCol="0">
            <a:spAutoFit/>
          </a:bodyPr>
          <a:lstStyle/>
          <a:p>
            <a:pPr algn="just"/>
            <a:r>
              <a:rPr lang="vi-VN" sz="2000" b="1">
                <a:latin typeface="Arial" pitchFamily="34" charset="0"/>
                <a:cs typeface="Arial" pitchFamily="34" charset="0"/>
              </a:rPr>
              <a:t>Khi đó, thời gian bạn Dung đi là 1h. Do đó, bạn Dung xuất phát </a:t>
            </a:r>
            <a:r>
              <a:rPr lang="vi-VN" sz="2000" b="1">
                <a:latin typeface="Arial" pitchFamily="34" charset="0"/>
                <a:cs typeface="Arial" pitchFamily="34" charset="0"/>
              </a:rPr>
              <a:t>từ </a:t>
            </a:r>
            <a:r>
              <a:rPr lang="vi-VN" sz="2000" b="1" smtClean="0">
                <a:latin typeface="Arial" pitchFamily="34" charset="0"/>
                <a:cs typeface="Arial" pitchFamily="34" charset="0"/>
              </a:rPr>
              <a:t>lúc</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a:latin typeface="Arial" pitchFamily="34" charset="0"/>
                <a:cs typeface="Arial" pitchFamily="34" charset="0"/>
              </a:rPr>
              <a:t> 7h30 – 1h = </a:t>
            </a:r>
            <a:r>
              <a:rPr lang="en-US" sz="2000" b="1">
                <a:solidFill>
                  <a:schemeClr val="accent2">
                    <a:lumMod val="75000"/>
                  </a:schemeClr>
                </a:solidFill>
                <a:latin typeface="Arial" pitchFamily="34" charset="0"/>
                <a:cs typeface="Arial" pitchFamily="34" charset="0"/>
              </a:rPr>
              <a:t>6</a:t>
            </a:r>
            <a:r>
              <a:rPr lang="en-US" sz="2000" b="1" baseline="30000">
                <a:solidFill>
                  <a:schemeClr val="accent2">
                    <a:lumMod val="75000"/>
                  </a:schemeClr>
                </a:solidFill>
                <a:latin typeface="Arial" pitchFamily="34" charset="0"/>
                <a:cs typeface="Arial" pitchFamily="34" charset="0"/>
              </a:rPr>
              <a:t>h</a:t>
            </a:r>
            <a:r>
              <a:rPr lang="en-US" sz="2000" b="1">
                <a:solidFill>
                  <a:schemeClr val="accent2">
                    <a:lumMod val="75000"/>
                  </a:schemeClr>
                </a:solidFill>
                <a:latin typeface="Arial" pitchFamily="34" charset="0"/>
                <a:cs typeface="Arial" pitchFamily="34" charset="0"/>
              </a:rPr>
              <a:t>30</a:t>
            </a:r>
            <a:r>
              <a:rPr lang="en-US" sz="2000" b="1">
                <a:latin typeface="Arial" pitchFamily="34" charset="0"/>
                <a:cs typeface="Arial" pitchFamily="34" charset="0"/>
              </a:rPr>
              <a:t>.</a:t>
            </a:r>
            <a:endParaRPr lang="en-US" sz="2000" b="1">
              <a:solidFill>
                <a:schemeClr val="tx1"/>
              </a:solidFill>
              <a:latin typeface="Arial" pitchFamily="34" charset="0"/>
              <a:cs typeface="Arial" pitchFamily="34" charset="0"/>
            </a:endParaRPr>
          </a:p>
        </p:txBody>
      </p:sp>
      <p:sp>
        <p:nvSpPr>
          <p:cNvPr id="31" name="TextBox 30"/>
          <p:cNvSpPr txBox="1"/>
          <p:nvPr/>
        </p:nvSpPr>
        <p:spPr>
          <a:xfrm>
            <a:off x="578258" y="4204829"/>
            <a:ext cx="7573553" cy="707886"/>
          </a:xfrm>
          <a:prstGeom prst="rect">
            <a:avLst/>
          </a:prstGeom>
          <a:noFill/>
        </p:spPr>
        <p:txBody>
          <a:bodyPr wrap="square" rtlCol="0">
            <a:spAutoFit/>
          </a:bodyPr>
          <a:lstStyle/>
          <a:p>
            <a:pPr algn="just"/>
            <a:r>
              <a:rPr lang="vi-VN" sz="2000" b="1">
                <a:latin typeface="Arial" pitchFamily="34" charset="0"/>
                <a:cs typeface="Arial" pitchFamily="34" charset="0"/>
              </a:rPr>
              <a:t>Vậy bạn Dung xuất phát lúc 6h30 để gặp bạn Mai lúc 7h30 tại điểm </a:t>
            </a:r>
            <a:r>
              <a:rPr lang="vi-VN" sz="2000" b="1">
                <a:latin typeface="Arial" pitchFamily="34" charset="0"/>
                <a:cs typeface="Arial" pitchFamily="34" charset="0"/>
              </a:rPr>
              <a:t>I</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663376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177108" y="36576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8989697" y="34036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8989697" y="34036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041902" y="22407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990697" y="25908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865400" y="23897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7" y="1471613"/>
            <a:ext cx="6980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20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0375" y="819151"/>
            <a:ext cx="7539037" cy="2076449"/>
            <a:chOff x="460375" y="840612"/>
            <a:chExt cx="7539037" cy="2076449"/>
          </a:xfrm>
        </p:grpSpPr>
        <p:sp>
          <p:nvSpPr>
            <p:cNvPr id="3" name="Rounded Rectangle 2"/>
            <p:cNvSpPr/>
            <p:nvPr/>
          </p:nvSpPr>
          <p:spPr>
            <a:xfrm>
              <a:off x="460375" y="840612"/>
              <a:ext cx="7539037" cy="2076449"/>
            </a:xfrm>
            <a:prstGeom prst="roundRect">
              <a:avLst>
                <a:gd name="adj" fmla="val 4061"/>
              </a:avLst>
            </a:prstGeom>
            <a:solidFill>
              <a:schemeClr val="bg2">
                <a:lumMod val="9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p:cNvSpPr txBox="1"/>
                <p:nvPr/>
              </p:nvSpPr>
              <p:spPr>
                <a:xfrm>
                  <a:off x="608012" y="1113158"/>
                  <a:ext cx="7162800" cy="1575303"/>
                </a:xfrm>
                <a:prstGeom prst="rect">
                  <a:avLst/>
                </a:prstGeom>
                <a:noFill/>
              </p:spPr>
              <p:txBody>
                <a:bodyPr wrap="square" rtlCol="0">
                  <a:spAutoFit/>
                </a:bodyPr>
                <a:lstStyle/>
                <a:p>
                  <a:pPr algn="just"/>
                  <a:r>
                    <a:rPr lang="en-US" sz="2000" b="1" smtClean="0">
                      <a:latin typeface="Arial" pitchFamily="34" charset="0"/>
                      <a:cs typeface="Arial" pitchFamily="34" charset="0"/>
                    </a:rPr>
                    <a:t>      </a:t>
                  </a:r>
                  <a:r>
                    <a:rPr lang="vi-VN" sz="2800" b="1" smtClean="0">
                      <a:solidFill>
                        <a:schemeClr val="tx1"/>
                      </a:solidFill>
                      <a:latin typeface="Arial" pitchFamily="34" charset="0"/>
                      <a:cs typeface="Arial" pitchFamily="34" charset="0"/>
                    </a:rPr>
                    <a:t>Trong H.4.19, AD là đường phân giác của tam giác ABC</a:t>
                  </a:r>
                  <a:r>
                    <a:rPr lang="vi-VN" sz="2800" b="1" smtClean="0">
                      <a:solidFill>
                        <a:schemeClr val="tx1"/>
                      </a:solidFill>
                      <a:latin typeface="Arial" pitchFamily="34" charset="0"/>
                      <a:cs typeface="Arial" pitchFamily="34" charset="0"/>
                    </a:rPr>
                    <a:t>. </a:t>
                  </a:r>
                  <a:endParaRPr lang="en-US" sz="2800" b="1" smtClean="0">
                    <a:solidFill>
                      <a:schemeClr val="tx1"/>
                    </a:solidFill>
                    <a:latin typeface="Arial" pitchFamily="34" charset="0"/>
                    <a:cs typeface="Arial" pitchFamily="34" charset="0"/>
                  </a:endParaRPr>
                </a:p>
                <a:p>
                  <a:pPr algn="just"/>
                  <a:r>
                    <a:rPr lang="vi-VN" sz="2800" b="1" smtClean="0">
                      <a:solidFill>
                        <a:schemeClr val="tx1"/>
                      </a:solidFill>
                      <a:latin typeface="Arial" pitchFamily="34" charset="0"/>
                      <a:cs typeface="Arial" pitchFamily="34" charset="0"/>
                    </a:rPr>
                    <a:t>Hai </a:t>
                  </a:r>
                  <a:r>
                    <a:rPr lang="vi-VN" sz="2800" b="1">
                      <a:solidFill>
                        <a:schemeClr val="tx1"/>
                      </a:solidFill>
                      <a:latin typeface="Arial" pitchFamily="34" charset="0"/>
                      <a:cs typeface="Arial" pitchFamily="34" charset="0"/>
                    </a:rPr>
                    <a:t>tỉ </a:t>
                  </a:r>
                  <a:r>
                    <a:rPr lang="vi-VN" sz="2800" b="1" smtClean="0">
                      <a:solidFill>
                        <a:schemeClr val="tx1"/>
                      </a:solidFill>
                      <a:latin typeface="Arial" pitchFamily="34" charset="0"/>
                      <a:cs typeface="Arial" pitchFamily="34" charset="0"/>
                    </a:rPr>
                    <a:t>số</a:t>
                  </a:r>
                  <a:r>
                    <a:rPr lang="en-US" sz="2800" b="1" smtClean="0">
                      <a:solidFill>
                        <a:schemeClr val="tx1"/>
                      </a:solidFill>
                      <a:latin typeface="Arial" pitchFamily="34" charset="0"/>
                      <a:cs typeface="Arial" pitchFamily="34" charset="0"/>
                    </a:rPr>
                    <a:t> </a:t>
                  </a:r>
                  <a14:m>
                    <m:oMath xmlns:m="http://schemas.openxmlformats.org/officeDocument/2006/math">
                      <m:f>
                        <m:fPr>
                          <m:ctrlPr>
                            <a:rPr lang="en-US" sz="2800" b="1" i="1" smtClean="0">
                              <a:solidFill>
                                <a:schemeClr val="accent2">
                                  <a:lumMod val="75000"/>
                                </a:schemeClr>
                              </a:solidFill>
                              <a:latin typeface="Cambria Math"/>
                              <a:cs typeface="Arial" pitchFamily="34" charset="0"/>
                            </a:rPr>
                          </m:ctrlPr>
                        </m:fPr>
                        <m:num>
                          <m:r>
                            <a:rPr lang="en-US" sz="2800" b="1" i="1" smtClean="0">
                              <a:solidFill>
                                <a:schemeClr val="accent2">
                                  <a:lumMod val="75000"/>
                                </a:schemeClr>
                              </a:solidFill>
                              <a:latin typeface="Cambria Math"/>
                              <a:cs typeface="Arial" pitchFamily="34" charset="0"/>
                            </a:rPr>
                            <m:t>𝑫𝑩</m:t>
                          </m:r>
                        </m:num>
                        <m:den>
                          <m:r>
                            <a:rPr lang="en-US" sz="2800" b="1" i="1" smtClean="0">
                              <a:solidFill>
                                <a:schemeClr val="accent2">
                                  <a:lumMod val="75000"/>
                                </a:schemeClr>
                              </a:solidFill>
                              <a:latin typeface="Cambria Math"/>
                              <a:cs typeface="Arial" pitchFamily="34" charset="0"/>
                            </a:rPr>
                            <m:t>𝑫𝑪</m:t>
                          </m:r>
                        </m:den>
                      </m:f>
                    </m:oMath>
                  </a14:m>
                  <a:r>
                    <a:rPr lang="en-US" sz="2800" b="1" smtClean="0">
                      <a:solidFill>
                        <a:schemeClr val="tx1"/>
                      </a:solidFill>
                      <a:latin typeface="Arial" pitchFamily="34" charset="0"/>
                      <a:cs typeface="Arial" pitchFamily="34" charset="0"/>
                    </a:rPr>
                    <a:t> và </a:t>
                  </a:r>
                  <a14:m>
                    <m:oMath xmlns:m="http://schemas.openxmlformats.org/officeDocument/2006/math">
                      <m:f>
                        <m:fPr>
                          <m:ctrlPr>
                            <a:rPr lang="en-US" sz="2800" b="1" i="1" smtClean="0">
                              <a:solidFill>
                                <a:schemeClr val="accent2">
                                  <a:lumMod val="75000"/>
                                </a:schemeClr>
                              </a:solidFill>
                              <a:latin typeface="Cambria Math"/>
                              <a:cs typeface="Arial" pitchFamily="34" charset="0"/>
                            </a:rPr>
                          </m:ctrlPr>
                        </m:fPr>
                        <m:num>
                          <m:r>
                            <a:rPr lang="en-US" sz="2800" b="1" i="1" smtClean="0">
                              <a:solidFill>
                                <a:schemeClr val="accent2">
                                  <a:lumMod val="75000"/>
                                </a:schemeClr>
                              </a:solidFill>
                              <a:latin typeface="Cambria Math"/>
                              <a:cs typeface="Arial" pitchFamily="34" charset="0"/>
                            </a:rPr>
                            <m:t>𝑨𝑩</m:t>
                          </m:r>
                        </m:num>
                        <m:den>
                          <m:r>
                            <a:rPr lang="en-US" sz="2800" b="1" i="1" smtClean="0">
                              <a:solidFill>
                                <a:schemeClr val="accent2">
                                  <a:lumMod val="75000"/>
                                </a:schemeClr>
                              </a:solidFill>
                              <a:latin typeface="Cambria Math"/>
                              <a:cs typeface="Arial" pitchFamily="34" charset="0"/>
                            </a:rPr>
                            <m:t>𝑨𝑪</m:t>
                          </m:r>
                        </m:den>
                      </m:f>
                    </m:oMath>
                  </a14:m>
                  <a:r>
                    <a:rPr lang="en-US" sz="2800" b="1" smtClean="0">
                      <a:solidFill>
                        <a:schemeClr val="tx1"/>
                      </a:solidFill>
                      <a:latin typeface="Arial" pitchFamily="34" charset="0"/>
                      <a:cs typeface="Arial" pitchFamily="34" charset="0"/>
                    </a:rPr>
                    <a:t> có bằng nhau không ?</a:t>
                  </a:r>
                  <a:endParaRPr lang="vi-VN" sz="2800" b="1">
                    <a:solidFill>
                      <a:schemeClr val="tx1"/>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608012" y="1113158"/>
                  <a:ext cx="7162800" cy="1575303"/>
                </a:xfrm>
                <a:prstGeom prst="rect">
                  <a:avLst/>
                </a:prstGeom>
                <a:blipFill rotWithShape="1">
                  <a:blip r:embed="rId3"/>
                  <a:stretch>
                    <a:fillRect l="-1787" t="-3861" r="-1702" b="-3089"/>
                  </a:stretch>
                </a:blipFill>
              </p:spPr>
              <p:txBody>
                <a:bodyPr/>
                <a:lstStyle/>
                <a:p>
                  <a:r>
                    <a:rPr lang="en-US">
                      <a:noFill/>
                    </a:rPr>
                    <a:t> </a:t>
                  </a:r>
                </a:p>
              </p:txBody>
            </p:sp>
          </mc:Fallback>
        </mc:AlternateContent>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1152631" y="3488501"/>
            <a:ext cx="7543800" cy="1999292"/>
            <a:chOff x="-677468" y="3202317"/>
            <a:chExt cx="7543800" cy="1999292"/>
          </a:xfrm>
        </p:grpSpPr>
        <p:sp>
          <p:nvSpPr>
            <p:cNvPr id="20" name="AutoShape 26"/>
            <p:cNvSpPr>
              <a:spLocks noChangeArrowheads="1"/>
            </p:cNvSpPr>
            <p:nvPr/>
          </p:nvSpPr>
          <p:spPr bwMode="auto">
            <a:xfrm>
              <a:off x="-677468" y="3202317"/>
              <a:ext cx="6640619" cy="1742186"/>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426536" y="3677609"/>
              <a:ext cx="6226068" cy="861774"/>
            </a:xfrm>
            <a:prstGeom prst="rect">
              <a:avLst/>
            </a:prstGeom>
            <a:noFill/>
          </p:spPr>
          <p:txBody>
            <a:bodyPr wrap="square" rtlCol="0">
              <a:spAutoFit/>
            </a:bodyPr>
            <a:lstStyle/>
            <a:p>
              <a:pPr algn="ctr"/>
              <a:r>
                <a:rPr lang="en-US" sz="2500" b="1" smtClean="0">
                  <a:solidFill>
                    <a:schemeClr val="tx2">
                      <a:lumMod val="75000"/>
                    </a:schemeClr>
                  </a:solidFill>
                  <a:latin typeface="Arial" pitchFamily="34" charset="0"/>
                  <a:cs typeface="Arial" pitchFamily="34" charset="0"/>
                </a:rPr>
                <a:t>Nội dung bài học này sẽ giải quyết bài toán nêu trên.</a:t>
              </a:r>
              <a:endParaRPr lang="vi-VN" sz="25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2371" y="3365132"/>
              <a:ext cx="1653961" cy="1836477"/>
            </a:xfrm>
            <a:prstGeom prst="rect">
              <a:avLst/>
            </a:prstGeom>
          </p:spPr>
        </p:pic>
      </p:gr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304212" y="621299"/>
            <a:ext cx="3468053" cy="2681703"/>
            <a:chOff x="8691192" y="704851"/>
            <a:chExt cx="3468053" cy="2681703"/>
          </a:xfrm>
        </p:grpSpPr>
        <p:sp>
          <p:nvSpPr>
            <p:cNvPr id="16" name="TextBox 15"/>
            <p:cNvSpPr txBox="1"/>
            <p:nvPr/>
          </p:nvSpPr>
          <p:spPr>
            <a:xfrm>
              <a:off x="9721849" y="3048000"/>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4.19</a:t>
              </a:r>
              <a:endParaRPr lang="en-US" sz="1600" b="1">
                <a:solidFill>
                  <a:srgbClr val="C00000"/>
                </a:solidFill>
                <a:latin typeface="Arial" pitchFamily="34" charset="0"/>
                <a:cs typeface="Arial" pitchFamily="34" charset="0"/>
              </a:endParaRPr>
            </a:p>
          </p:txBody>
        </p:sp>
        <p:pic>
          <p:nvPicPr>
            <p:cNvPr id="1495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1192" y="704851"/>
              <a:ext cx="346805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62143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p:grpSp>
        <p:nvGrpSpPr>
          <p:cNvPr id="13" name="Group 12"/>
          <p:cNvGrpSpPr/>
          <p:nvPr/>
        </p:nvGrpSpPr>
        <p:grpSpPr>
          <a:xfrm>
            <a:off x="447216" y="762000"/>
            <a:ext cx="11400298" cy="1800724"/>
            <a:chOff x="447216" y="1086762"/>
            <a:chExt cx="11400298" cy="1800724"/>
          </a:xfrm>
        </p:grpSpPr>
        <p:sp>
          <p:nvSpPr>
            <p:cNvPr id="17" name="Rounded Rectangle 16"/>
            <p:cNvSpPr/>
            <p:nvPr/>
          </p:nvSpPr>
          <p:spPr>
            <a:xfrm>
              <a:off x="447216" y="1086762"/>
              <a:ext cx="11400298" cy="180072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8" name="TextBox 17"/>
                <p:cNvSpPr txBox="1"/>
                <p:nvPr/>
              </p:nvSpPr>
              <p:spPr>
                <a:xfrm>
                  <a:off x="2055812" y="1182011"/>
                  <a:ext cx="9677400" cy="1639680"/>
                </a:xfrm>
                <a:prstGeom prst="rect">
                  <a:avLst/>
                </a:prstGeom>
                <a:noFill/>
              </p:spPr>
              <p:txBody>
                <a:bodyPr wrap="square" rtlCol="0">
                  <a:spAutoFit/>
                </a:bodyPr>
                <a:lstStyle/>
                <a:p>
                  <a:r>
                    <a:rPr lang="vi-VN" sz="2200" b="1" smtClean="0">
                      <a:latin typeface="Arial" pitchFamily="34" charset="0"/>
                      <a:cs typeface="Arial" pitchFamily="34" charset="0"/>
                    </a:rPr>
                    <a:t>Cho tia phân giác At của góc xAy (H.4.20). Nếu lấy điểm B trên tia Ax, điểm C trên tia Ay, ta được tam giác ABC. Giả sử tia phân giác At cắt BC tại điểm </a:t>
                  </a:r>
                  <a:r>
                    <a:rPr lang="vi-VN" sz="2200" b="1">
                      <a:latin typeface="Arial" pitchFamily="34" charset="0"/>
                      <a:cs typeface="Arial" pitchFamily="34" charset="0"/>
                    </a:rPr>
                    <a:t>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en-US" sz="2200" b="1">
                      <a:latin typeface="Arial" pitchFamily="34" charset="0"/>
                      <a:cs typeface="Arial" pitchFamily="34" charset="0"/>
                    </a:rPr>
                    <a:t>Khi lấy B và C sao cho AB = AC (H.4.20a), hãy so sánh </a:t>
                  </a:r>
                  <a:r>
                    <a:rPr lang="en-US" sz="2200" b="1">
                      <a:latin typeface="Arial" pitchFamily="34" charset="0"/>
                      <a:cs typeface="Arial" pitchFamily="34" charset="0"/>
                    </a:rPr>
                    <a:t>tỉ </a:t>
                  </a:r>
                  <a:r>
                    <a:rPr lang="en-US" sz="2200" b="1" smtClean="0">
                      <a:latin typeface="Arial" pitchFamily="34" charset="0"/>
                      <a:cs typeface="Arial" pitchFamily="34" charset="0"/>
                    </a:rPr>
                    <a:t>số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𝑫𝑩</m:t>
                          </m:r>
                        </m:num>
                        <m:den>
                          <m:r>
                            <a:rPr lang="en-US" b="1" i="1" smtClean="0">
                              <a:latin typeface="Cambria Math"/>
                              <a:cs typeface="Arial" pitchFamily="34" charset="0"/>
                            </a:rPr>
                            <m:t>𝑫𝑪</m:t>
                          </m:r>
                        </m:den>
                      </m:f>
                    </m:oMath>
                  </a14:m>
                  <a:r>
                    <a:rPr lang="en-US" sz="2200" b="1" smtClean="0">
                      <a:latin typeface="Arial" pitchFamily="34" charset="0"/>
                      <a:cs typeface="Arial" pitchFamily="34" charset="0"/>
                    </a:rPr>
                    <a:t> và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𝑨𝑪</m:t>
                          </m:r>
                        </m:den>
                      </m:f>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2055812" y="1182011"/>
                  <a:ext cx="9677400" cy="1639680"/>
                </a:xfrm>
                <a:prstGeom prst="rect">
                  <a:avLst/>
                </a:prstGeom>
                <a:blipFill rotWithShape="1">
                  <a:blip r:embed="rId3"/>
                  <a:stretch>
                    <a:fillRect l="-756" t="-1859" b="-1115"/>
                  </a:stretch>
                </a:blipFill>
              </p:spPr>
              <p:txBody>
                <a:bodyPr/>
                <a:lstStyle/>
                <a:p>
                  <a:r>
                    <a:rPr lang="en-US">
                      <a:noFill/>
                    </a:rPr>
                    <a:t> </a:t>
                  </a:r>
                </a:p>
              </p:txBody>
            </p:sp>
          </mc:Fallback>
        </mc:AlternateContent>
        <p:pic>
          <p:nvPicPr>
            <p:cNvPr id="1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608012" y="1168890"/>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419" y="2667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55612" y="3076574"/>
            <a:ext cx="8305800"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Theo đề bài, At là tia phân giác của góc xAy hay AD là tia phân giác của góc BAC.</a:t>
            </a:r>
            <a:endParaRPr lang="en-US" sz="2000" b="1">
              <a:latin typeface="Arial" pitchFamily="34" charset="0"/>
              <a:cs typeface="Arial" pitchFamily="34" charset="0"/>
            </a:endParaRPr>
          </a:p>
        </p:txBody>
      </p:sp>
      <p:sp>
        <p:nvSpPr>
          <p:cNvPr id="27" name="TextBox 26"/>
          <p:cNvSpPr txBox="1"/>
          <p:nvPr/>
        </p:nvSpPr>
        <p:spPr>
          <a:xfrm>
            <a:off x="744538" y="3886200"/>
            <a:ext cx="7940673" cy="707886"/>
          </a:xfrm>
          <a:prstGeom prst="rect">
            <a:avLst/>
          </a:prstGeom>
          <a:noFill/>
        </p:spPr>
        <p:txBody>
          <a:bodyPr wrap="square" rtlCol="0">
            <a:spAutoFit/>
          </a:bodyPr>
          <a:lstStyle/>
          <a:p>
            <a:pPr algn="just"/>
            <a:r>
              <a:rPr lang="vi-VN" sz="2000" b="1">
                <a:latin typeface="Arial" pitchFamily="34" charset="0"/>
                <a:cs typeface="Arial" pitchFamily="34" charset="0"/>
              </a:rPr>
              <a:t>Tam giác ABC cân tại A (vì AB = AC) có AD là tia phân giác của góc BAC nên AD cũng là đường trung tuyến của tam giác ABC.</a:t>
            </a:r>
            <a:endParaRPr lang="en-US" sz="20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8" name="TextBox 27"/>
              <p:cNvSpPr txBox="1"/>
              <p:nvPr/>
            </p:nvSpPr>
            <p:spPr>
              <a:xfrm>
                <a:off x="744538" y="4683463"/>
                <a:ext cx="7751761" cy="624017"/>
              </a:xfrm>
              <a:prstGeom prst="rect">
                <a:avLst/>
              </a:prstGeom>
              <a:noFill/>
            </p:spPr>
            <p:txBody>
              <a:bodyPr wrap="square" rtlCol="0">
                <a:spAutoFit/>
              </a:bodyPr>
              <a:lstStyle/>
              <a:p>
                <a:pPr algn="just"/>
                <a:r>
                  <a:rPr lang="vi-VN" sz="2000" b="1" smtClean="0">
                    <a:latin typeface="Arial" pitchFamily="34" charset="0"/>
                    <a:cs typeface="Arial" pitchFamily="34" charset="0"/>
                  </a:rPr>
                  <a:t>Suy ra D là trung điểm của cạnh BC hay DB = </a:t>
                </a:r>
                <a:r>
                  <a:rPr lang="vi-VN" sz="2000" b="1">
                    <a:latin typeface="Arial" pitchFamily="34" charset="0"/>
                    <a:cs typeface="Arial" pitchFamily="34" charset="0"/>
                  </a:rPr>
                  <a:t>DC </a:t>
                </a:r>
                <a:r>
                  <a:rPr lang="vi-VN" sz="2000" b="1" smtClean="0">
                    <a:latin typeface="Arial" pitchFamily="34" charset="0"/>
                    <a:cs typeface="Arial" pitchFamily="34" charset="0"/>
                  </a:rPr>
                  <a:t>nên</a:t>
                </a:r>
                <a:r>
                  <a:rPr lang="en-US" sz="2000"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𝑫𝑩</m:t>
                        </m:r>
                      </m:num>
                      <m:den>
                        <m:r>
                          <a:rPr lang="en-US" b="1" i="1" smtClean="0">
                            <a:latin typeface="Cambria Math"/>
                            <a:cs typeface="Arial" pitchFamily="34" charset="0"/>
                          </a:rPr>
                          <m:t>𝑫𝑪</m:t>
                        </m:r>
                      </m:den>
                    </m:f>
                    <m:r>
                      <a:rPr lang="en-US" b="1" i="1" smtClean="0">
                        <a:latin typeface="Cambria Math"/>
                        <a:cs typeface="Arial" pitchFamily="34" charset="0"/>
                      </a:rPr>
                      <m:t>=</m:t>
                    </m:r>
                    <m:r>
                      <a:rPr lang="en-US" b="1" i="1" smtClean="0">
                        <a:latin typeface="Cambria Math"/>
                        <a:cs typeface="Arial" pitchFamily="34" charset="0"/>
                      </a:rPr>
                      <m:t>𝟏</m:t>
                    </m:r>
                  </m:oMath>
                </a14:m>
                <a:endParaRPr lang="en-US" sz="2000" b="1">
                  <a:latin typeface="Arial" pitchFamily="34" charset="0"/>
                  <a:cs typeface="Arial"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744538" y="4683463"/>
                <a:ext cx="7751761" cy="624017"/>
              </a:xfrm>
              <a:prstGeom prst="rect">
                <a:avLst/>
              </a:prstGeom>
              <a:blipFill rotWithShape="1">
                <a:blip r:embed="rId6"/>
                <a:stretch>
                  <a:fillRect l="-786" b="-971"/>
                </a:stretch>
              </a:blipFill>
            </p:spPr>
            <p:txBody>
              <a:bodyPr/>
              <a:lstStyle/>
              <a:p>
                <a:r>
                  <a:rPr lang="en-US">
                    <a:noFill/>
                  </a:rPr>
                  <a:t> </a:t>
                </a:r>
              </a:p>
            </p:txBody>
          </p:sp>
        </mc:Fallback>
      </mc:AlternateContent>
      <p:grpSp>
        <p:nvGrpSpPr>
          <p:cNvPr id="3" name="Group 2"/>
          <p:cNvGrpSpPr/>
          <p:nvPr/>
        </p:nvGrpSpPr>
        <p:grpSpPr>
          <a:xfrm>
            <a:off x="9104312" y="2600872"/>
            <a:ext cx="2476500" cy="3342728"/>
            <a:chOff x="8609012" y="2877930"/>
            <a:chExt cx="2476500" cy="3342728"/>
          </a:xfrm>
        </p:grpSpPr>
        <p:sp>
          <p:nvSpPr>
            <p:cNvPr id="26" name="TextBox 25"/>
            <p:cNvSpPr txBox="1"/>
            <p:nvPr/>
          </p:nvSpPr>
          <p:spPr>
            <a:xfrm>
              <a:off x="9180512" y="5882104"/>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4.20a</a:t>
              </a:r>
              <a:endParaRPr lang="en-US" sz="1600" b="1">
                <a:solidFill>
                  <a:srgbClr val="C00000"/>
                </a:solidFill>
                <a:latin typeface="Arial" pitchFamily="34" charset="0"/>
                <a:cs typeface="Arial" pitchFamily="34" charset="0"/>
              </a:endParaRPr>
            </a:p>
          </p:txBody>
        </p:sp>
        <p:pic>
          <p:nvPicPr>
            <p:cNvPr id="131115" name="Picture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9012" y="2877930"/>
              <a:ext cx="24765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2" name="TextBox 21"/>
              <p:cNvSpPr txBox="1"/>
              <p:nvPr/>
            </p:nvSpPr>
            <p:spPr>
              <a:xfrm>
                <a:off x="744538" y="5327630"/>
                <a:ext cx="7751761" cy="624786"/>
              </a:xfrm>
              <a:prstGeom prst="rect">
                <a:avLst/>
              </a:prstGeom>
              <a:noFill/>
            </p:spPr>
            <p:txBody>
              <a:bodyPr wrap="square" rtlCol="0">
                <a:spAutoFit/>
              </a:bodyPr>
              <a:lstStyle/>
              <a:p>
                <a:pPr algn="just"/>
                <a:r>
                  <a:rPr lang="en-US" sz="2000" b="1" smtClean="0">
                    <a:latin typeface="Arial" pitchFamily="34" charset="0"/>
                    <a:cs typeface="Arial" pitchFamily="34" charset="0"/>
                  </a:rPr>
                  <a:t>Vì AB = AC</a:t>
                </a:r>
                <a:r>
                  <a:rPr lang="vi-VN" sz="2000" b="1" smtClean="0">
                    <a:latin typeface="Arial" pitchFamily="34" charset="0"/>
                    <a:cs typeface="Arial" pitchFamily="34" charset="0"/>
                  </a:rPr>
                  <a:t> nên</a:t>
                </a:r>
                <a:r>
                  <a:rPr lang="en-US" sz="2000"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𝑨𝑪</m:t>
                        </m:r>
                      </m:den>
                    </m:f>
                    <m:r>
                      <a:rPr lang="en-US" b="1" i="1" smtClean="0">
                        <a:latin typeface="Cambria Math"/>
                        <a:cs typeface="Arial" pitchFamily="34" charset="0"/>
                      </a:rPr>
                      <m:t>=</m:t>
                    </m:r>
                    <m:r>
                      <a:rPr lang="en-US" b="1" i="1" smtClean="0">
                        <a:latin typeface="Cambria Math"/>
                        <a:cs typeface="Arial" pitchFamily="34" charset="0"/>
                      </a:rPr>
                      <m:t>𝟏</m:t>
                    </m:r>
                  </m:oMath>
                </a14:m>
                <a:endParaRPr lang="en-US" sz="20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744538" y="5327630"/>
                <a:ext cx="7751761" cy="624786"/>
              </a:xfrm>
              <a:prstGeom prst="rect">
                <a:avLst/>
              </a:prstGeom>
              <a:blipFill rotWithShape="1">
                <a:blip r:embed="rId8"/>
                <a:stretch>
                  <a:fillRect l="-786" b="-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744538" y="5949137"/>
                <a:ext cx="7751761" cy="624786"/>
              </a:xfrm>
              <a:prstGeom prst="rect">
                <a:avLst/>
              </a:prstGeom>
              <a:noFill/>
            </p:spPr>
            <p:txBody>
              <a:bodyPr wrap="square" rtlCol="0">
                <a:spAutoFit/>
              </a:bodyPr>
              <a:lstStyle/>
              <a:p>
                <a:pPr algn="just"/>
                <a:r>
                  <a:rPr lang="en-US" sz="2000" b="1" smtClean="0">
                    <a:latin typeface="Arial" pitchFamily="34" charset="0"/>
                    <a:cs typeface="Arial" pitchFamily="34" charset="0"/>
                  </a:rPr>
                  <a:t>Vậy khi lấy B và C sao cho AB = </a:t>
                </a:r>
                <a:r>
                  <a:rPr lang="en-US" sz="2000" b="1">
                    <a:latin typeface="Arial" pitchFamily="34" charset="0"/>
                    <a:cs typeface="Arial" pitchFamily="34" charset="0"/>
                  </a:rPr>
                  <a:t>AC </a:t>
                </a:r>
                <a:r>
                  <a:rPr lang="en-US" sz="2000" b="1" smtClean="0">
                    <a:latin typeface="Arial" pitchFamily="34" charset="0"/>
                    <a:cs typeface="Arial" pitchFamily="34" charset="0"/>
                  </a:rPr>
                  <a:t>thì</a:t>
                </a:r>
                <a:r>
                  <a:rPr lang="en-US" sz="2000" b="1" smtClean="0">
                    <a:solidFill>
                      <a:schemeClr val="accent2">
                        <a:lumMod val="75000"/>
                      </a:schemeClr>
                    </a:solidFill>
                    <a:latin typeface="Arial" pitchFamily="34" charset="0"/>
                    <a:cs typeface="Arial" pitchFamily="34" charset="0"/>
                  </a:rPr>
                  <a:t> </a:t>
                </a:r>
                <a14:m>
                  <m:oMath xmlns:m="http://schemas.openxmlformats.org/officeDocument/2006/math">
                    <m:f>
                      <m:fPr>
                        <m:ctrlPr>
                          <a:rPr lang="en-US" b="1" i="1">
                            <a:solidFill>
                              <a:schemeClr val="accent2">
                                <a:lumMod val="75000"/>
                              </a:schemeClr>
                            </a:solidFill>
                            <a:latin typeface="Cambria Math"/>
                            <a:cs typeface="Arial" pitchFamily="34" charset="0"/>
                          </a:rPr>
                        </m:ctrlPr>
                      </m:fPr>
                      <m:num>
                        <m:r>
                          <a:rPr lang="en-US" b="1" i="1">
                            <a:solidFill>
                              <a:schemeClr val="accent2">
                                <a:lumMod val="75000"/>
                              </a:schemeClr>
                            </a:solidFill>
                            <a:latin typeface="Cambria Math"/>
                            <a:cs typeface="Arial" pitchFamily="34" charset="0"/>
                          </a:rPr>
                          <m:t>𝑫𝑩</m:t>
                        </m:r>
                      </m:num>
                      <m:den>
                        <m:r>
                          <a:rPr lang="en-US" b="1" i="1">
                            <a:solidFill>
                              <a:schemeClr val="accent2">
                                <a:lumMod val="75000"/>
                              </a:schemeClr>
                            </a:solidFill>
                            <a:latin typeface="Cambria Math"/>
                            <a:cs typeface="Arial" pitchFamily="34" charset="0"/>
                          </a:rPr>
                          <m:t>𝑫𝑪</m:t>
                        </m:r>
                      </m:den>
                    </m:f>
                    <m:r>
                      <a:rPr lang="en-US" b="1" i="1" smtClean="0">
                        <a:solidFill>
                          <a:schemeClr val="accent2">
                            <a:lumMod val="75000"/>
                          </a:schemeClr>
                        </a:solidFill>
                        <a:latin typeface="Cambria Math"/>
                        <a:cs typeface="Arial" pitchFamily="34" charset="0"/>
                      </a:rPr>
                      <m:t>=</m:t>
                    </m:r>
                    <m:f>
                      <m:fPr>
                        <m:ctrlPr>
                          <a:rPr lang="en-US" b="1" i="1">
                            <a:solidFill>
                              <a:schemeClr val="accent2">
                                <a:lumMod val="75000"/>
                              </a:schemeClr>
                            </a:solidFill>
                            <a:latin typeface="Cambria Math"/>
                            <a:cs typeface="Arial" pitchFamily="34" charset="0"/>
                          </a:rPr>
                        </m:ctrlPr>
                      </m:fPr>
                      <m:num>
                        <m:r>
                          <a:rPr lang="en-US" b="1" i="1">
                            <a:solidFill>
                              <a:schemeClr val="accent2">
                                <a:lumMod val="75000"/>
                              </a:schemeClr>
                            </a:solidFill>
                            <a:latin typeface="Cambria Math"/>
                            <a:cs typeface="Arial" pitchFamily="34" charset="0"/>
                          </a:rPr>
                          <m:t>𝑨𝑩</m:t>
                        </m:r>
                      </m:num>
                      <m:den>
                        <m:r>
                          <a:rPr lang="en-US" b="1" i="1">
                            <a:solidFill>
                              <a:schemeClr val="accent2">
                                <a:lumMod val="75000"/>
                              </a:schemeClr>
                            </a:solidFill>
                            <a:latin typeface="Cambria Math"/>
                            <a:cs typeface="Arial" pitchFamily="34" charset="0"/>
                          </a:rPr>
                          <m:t>𝑨𝑪</m:t>
                        </m:r>
                      </m:den>
                    </m:f>
                  </m:oMath>
                </a14:m>
                <a:endParaRPr lang="en-US" sz="2000" b="1">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744538" y="5949137"/>
                <a:ext cx="7751761" cy="624786"/>
              </a:xfrm>
              <a:prstGeom prst="rect">
                <a:avLst/>
              </a:prstGeom>
              <a:blipFill rotWithShape="1">
                <a:blip r:embed="rId9"/>
                <a:stretch>
                  <a:fillRect l="-786" b="-1961"/>
                </a:stretch>
              </a:blipFill>
            </p:spPr>
            <p:txBody>
              <a:bodyPr/>
              <a:lstStyle/>
              <a:p>
                <a:r>
                  <a:rPr lang="en-US">
                    <a:noFill/>
                  </a:rPr>
                  <a:t> </a:t>
                </a:r>
              </a:p>
            </p:txBody>
          </p:sp>
        </mc:Fallback>
      </mc:AlternateContent>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599" y="29739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55612" y="3352800"/>
            <a:ext cx="8305800"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Dùng thước có vạch chia đến milimét để đo độ dài các đoạn thẳng DB, DC, ta được:</a:t>
            </a:r>
            <a:endParaRPr lang="en-US" sz="2000" b="1">
              <a:latin typeface="Arial" pitchFamily="34" charset="0"/>
              <a:cs typeface="Arial" pitchFamily="34" charset="0"/>
            </a:endParaRPr>
          </a:p>
        </p:txBody>
      </p:sp>
      <p:sp>
        <p:nvSpPr>
          <p:cNvPr id="27" name="TextBox 26"/>
          <p:cNvSpPr txBox="1"/>
          <p:nvPr/>
        </p:nvSpPr>
        <p:spPr>
          <a:xfrm>
            <a:off x="686365" y="4162426"/>
            <a:ext cx="7940673" cy="400110"/>
          </a:xfrm>
          <a:prstGeom prst="rect">
            <a:avLst/>
          </a:prstGeom>
          <a:noFill/>
        </p:spPr>
        <p:txBody>
          <a:bodyPr wrap="square" rtlCol="0">
            <a:spAutoFit/>
          </a:bodyPr>
          <a:lstStyle/>
          <a:p>
            <a:pPr algn="just"/>
            <a:r>
              <a:rPr lang="vi-VN" sz="2000" b="1">
                <a:latin typeface="Arial" pitchFamily="34" charset="0"/>
                <a:cs typeface="Arial" pitchFamily="34" charset="0"/>
              </a:rPr>
              <a:t>DB = 11 mm = 1,1 cm và DC = 22 mm = 2,2 cm.</a:t>
            </a:r>
            <a:endParaRPr lang="en-US" sz="2000" b="1">
              <a:latin typeface="Arial" pitchFamily="34" charset="0"/>
              <a:cs typeface="Arial" pitchFamily="34" charset="0"/>
            </a:endParaRPr>
          </a:p>
        </p:txBody>
      </p:sp>
      <p:grpSp>
        <p:nvGrpSpPr>
          <p:cNvPr id="2" name="Group 1"/>
          <p:cNvGrpSpPr/>
          <p:nvPr/>
        </p:nvGrpSpPr>
        <p:grpSpPr>
          <a:xfrm>
            <a:off x="9075737" y="2847975"/>
            <a:ext cx="2657475" cy="3552825"/>
            <a:chOff x="9075737" y="2836252"/>
            <a:chExt cx="2657475" cy="3552825"/>
          </a:xfrm>
        </p:grpSpPr>
        <p:pic>
          <p:nvPicPr>
            <p:cNvPr id="150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5737" y="2836252"/>
              <a:ext cx="26574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9599612" y="5562600"/>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4.20b</a:t>
              </a:r>
              <a:endParaRPr lang="en-US" sz="1600" b="1">
                <a:solidFill>
                  <a:srgbClr val="C00000"/>
                </a:solidFill>
                <a:latin typeface="Arial" pitchFamily="34" charset="0"/>
                <a:cs typeface="Arial" pitchFamily="34" charset="0"/>
              </a:endParaRPr>
            </a:p>
          </p:txBody>
        </p:sp>
      </p:grpSp>
      <p:grpSp>
        <p:nvGrpSpPr>
          <p:cNvPr id="4" name="Group 3"/>
          <p:cNvGrpSpPr/>
          <p:nvPr/>
        </p:nvGrpSpPr>
        <p:grpSpPr>
          <a:xfrm>
            <a:off x="445373" y="762000"/>
            <a:ext cx="11402141" cy="2074252"/>
            <a:chOff x="445373" y="762000"/>
            <a:chExt cx="11402141" cy="2074252"/>
          </a:xfrm>
        </p:grpSpPr>
        <p:sp>
          <p:nvSpPr>
            <p:cNvPr id="17" name="Rounded Rectangle 16"/>
            <p:cNvSpPr/>
            <p:nvPr/>
          </p:nvSpPr>
          <p:spPr>
            <a:xfrm>
              <a:off x="447216" y="762000"/>
              <a:ext cx="11400298" cy="207425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8" name="TextBox 17"/>
                <p:cNvSpPr txBox="1"/>
                <p:nvPr/>
              </p:nvSpPr>
              <p:spPr>
                <a:xfrm>
                  <a:off x="684212" y="857249"/>
                  <a:ext cx="11049000" cy="1979003"/>
                </a:xfrm>
                <a:prstGeom prst="rect">
                  <a:avLst/>
                </a:prstGeom>
                <a:noFill/>
              </p:spPr>
              <p:txBody>
                <a:bodyPr wrap="square" rtlCol="0">
                  <a:spAutoFit/>
                </a:bodyPr>
                <a:lstStyle/>
                <a:p>
                  <a:r>
                    <a:rPr lang="en-US" sz="2200" b="1" smtClean="0">
                      <a:latin typeface="Arial" pitchFamily="34" charset="0"/>
                      <a:cs typeface="Arial" pitchFamily="34" charset="0"/>
                    </a:rPr>
                    <a:t>                     </a:t>
                  </a:r>
                  <a:r>
                    <a:rPr lang="vi-VN" sz="2200" b="1" smtClean="0">
                      <a:latin typeface="Arial" pitchFamily="34" charset="0"/>
                      <a:cs typeface="Arial" pitchFamily="34" charset="0"/>
                    </a:rPr>
                    <a:t>Cho </a:t>
                  </a:r>
                  <a:r>
                    <a:rPr lang="vi-VN" sz="2200" b="1" smtClean="0">
                      <a:latin typeface="Arial" pitchFamily="34" charset="0"/>
                      <a:cs typeface="Arial" pitchFamily="34" charset="0"/>
                    </a:rPr>
                    <a:t>tia phân giác At của góc xAy (H.4.20). Nếu lấy điểm B trên tia Ax, điểm C trên tia Ay, ta được tam giác ABC. Giả sử tia phân giác At cắt BC tại </a:t>
                  </a:r>
                  <a:r>
                    <a:rPr lang="vi-VN" sz="2200" b="1" smtClean="0">
                      <a:latin typeface="Arial" pitchFamily="34" charset="0"/>
                      <a:cs typeface="Arial" pitchFamily="34" charset="0"/>
                    </a:rPr>
                    <a:t>điểm D.</a:t>
                  </a:r>
                  <a:r>
                    <a:rPr lang="en-US" sz="2200" b="1">
                      <a:latin typeface="Arial" pitchFamily="34" charset="0"/>
                      <a:cs typeface="Arial" pitchFamily="34" charset="0"/>
                    </a:rPr>
                    <a:t> </a:t>
                  </a:r>
                  <a:r>
                    <a:rPr lang="vi-VN" sz="2200" b="1" smtClean="0">
                      <a:latin typeface="Arial" pitchFamily="34" charset="0"/>
                      <a:cs typeface="Arial" pitchFamily="34" charset="0"/>
                    </a:rPr>
                    <a:t>Khi </a:t>
                  </a:r>
                  <a:r>
                    <a:rPr lang="vi-VN" sz="2200" b="1">
                      <a:latin typeface="Arial" pitchFamily="34" charset="0"/>
                      <a:cs typeface="Arial" pitchFamily="34" charset="0"/>
                    </a:rPr>
                    <a:t>lấy B và C sao cho AB = 2 cm và AC = 4 cm </a:t>
                  </a:r>
                  <a:r>
                    <a:rPr lang="vi-VN" sz="2200" b="1">
                      <a:latin typeface="Arial" pitchFamily="34" charset="0"/>
                      <a:cs typeface="Arial" pitchFamily="34" charset="0"/>
                    </a:rPr>
                    <a:t>(</a:t>
                  </a:r>
                  <a:r>
                    <a:rPr lang="vi-VN" sz="2200" b="1" smtClean="0">
                      <a:latin typeface="Arial" pitchFamily="34" charset="0"/>
                      <a:cs typeface="Arial" pitchFamily="34" charset="0"/>
                    </a:rPr>
                    <a:t>H.4.20b)</a:t>
                  </a:r>
                  <a:endParaRPr lang="en-US" sz="2200" b="1" smtClean="0">
                    <a:latin typeface="Arial" pitchFamily="34" charset="0"/>
                    <a:cs typeface="Arial" pitchFamily="34" charset="0"/>
                  </a:endParaRPr>
                </a:p>
                <a:p>
                  <a:r>
                    <a:rPr lang="en-US" sz="2200" b="1" smtClean="0">
                      <a:latin typeface="Arial" pitchFamily="34" charset="0"/>
                      <a:cs typeface="Arial" pitchFamily="34" charset="0"/>
                    </a:rPr>
                    <a:t>H</a:t>
                  </a:r>
                  <a:r>
                    <a:rPr lang="vi-VN" sz="2200" b="1" smtClean="0">
                      <a:latin typeface="Arial" pitchFamily="34" charset="0"/>
                      <a:cs typeface="Arial" pitchFamily="34" charset="0"/>
                    </a:rPr>
                    <a:t>ãy </a:t>
                  </a:r>
                  <a:r>
                    <a:rPr lang="vi-VN" sz="2200" b="1">
                      <a:latin typeface="Arial" pitchFamily="34" charset="0"/>
                      <a:cs typeface="Arial" pitchFamily="34" charset="0"/>
                    </a:rPr>
                    <a:t>dùng thước có vạch chia đến milimét để đo độ dài các đoạn thẳng DB, DC rồi so sánh hai tỉ số</a:t>
                  </a:r>
                  <a:r>
                    <a:rPr lang="en-US" sz="2200"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𝑫𝑩</m:t>
                          </m:r>
                        </m:num>
                        <m:den>
                          <m:r>
                            <a:rPr lang="en-US" b="1" i="1" smtClean="0">
                              <a:latin typeface="Cambria Math"/>
                              <a:cs typeface="Arial" pitchFamily="34" charset="0"/>
                            </a:rPr>
                            <m:t>𝑫𝑪</m:t>
                          </m:r>
                        </m:den>
                      </m:f>
                    </m:oMath>
                  </a14:m>
                  <a:r>
                    <a:rPr lang="en-US" sz="2200" b="1" smtClean="0">
                      <a:latin typeface="Arial" pitchFamily="34" charset="0"/>
                      <a:cs typeface="Arial" pitchFamily="34" charset="0"/>
                    </a:rPr>
                    <a:t> và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𝑨𝑪</m:t>
                          </m:r>
                        </m:den>
                      </m:f>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684212" y="857249"/>
                  <a:ext cx="11049000" cy="1979003"/>
                </a:xfrm>
                <a:prstGeom prst="rect">
                  <a:avLst/>
                </a:prstGeom>
                <a:blipFill rotWithShape="1">
                  <a:blip r:embed="rId5"/>
                  <a:stretch>
                    <a:fillRect l="-662" t="-1543" r="-938" b="-926"/>
                  </a:stretch>
                </a:blipFill>
              </p:spPr>
              <p:txBody>
                <a:bodyPr/>
                <a:lstStyle/>
                <a:p>
                  <a:r>
                    <a:rPr lang="en-US">
                      <a:noFill/>
                    </a:rPr>
                    <a:t> </a:t>
                  </a:r>
                </a:p>
              </p:txBody>
            </p:sp>
          </mc:Fallback>
        </mc:AlternateContent>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373" y="786470"/>
              <a:ext cx="1686639" cy="7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9" name="TextBox 28"/>
              <p:cNvSpPr txBox="1"/>
              <p:nvPr/>
            </p:nvSpPr>
            <p:spPr>
              <a:xfrm>
                <a:off x="686365" y="4641712"/>
                <a:ext cx="7940673" cy="747962"/>
              </a:xfrm>
              <a:prstGeom prst="rect">
                <a:avLst/>
              </a:prstGeom>
              <a:noFill/>
            </p:spPr>
            <p:txBody>
              <a:bodyPr wrap="square" rtlCol="0">
                <a:spAutoFit/>
              </a:bodyPr>
              <a:lstStyle/>
              <a:p>
                <a:pPr algn="just"/>
                <a:r>
                  <a:rPr lang="en-US" sz="2000" b="1" smtClean="0">
                    <a:latin typeface="Arial" pitchFamily="34" charset="0"/>
                    <a:cs typeface="Arial" pitchFamily="34" charset="0"/>
                  </a:rPr>
                  <a:t>Khi đó   </a:t>
                </a:r>
                <a14:m>
                  <m:oMath xmlns:m="http://schemas.openxmlformats.org/officeDocument/2006/math">
                    <m:f>
                      <m:fPr>
                        <m:ctrlPr>
                          <a:rPr lang="en-US" sz="2800" b="1" i="1">
                            <a:latin typeface="Cambria Math"/>
                            <a:cs typeface="Arial" pitchFamily="34" charset="0"/>
                          </a:rPr>
                        </m:ctrlPr>
                      </m:fPr>
                      <m:num>
                        <m:r>
                          <a:rPr lang="en-US" sz="2800" b="1" i="1">
                            <a:latin typeface="Cambria Math"/>
                            <a:cs typeface="Arial" pitchFamily="34" charset="0"/>
                          </a:rPr>
                          <m:t>𝑫𝑩</m:t>
                        </m:r>
                      </m:num>
                      <m:den>
                        <m:r>
                          <a:rPr lang="en-US" sz="2800" b="1" i="1">
                            <a:latin typeface="Cambria Math"/>
                            <a:cs typeface="Arial" pitchFamily="34" charset="0"/>
                          </a:rPr>
                          <m:t>𝑫𝑪</m:t>
                        </m:r>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𝟏</m:t>
                        </m:r>
                        <m:r>
                          <a:rPr lang="en-US" sz="2800" b="1" i="1" smtClean="0">
                            <a:latin typeface="Cambria Math"/>
                            <a:cs typeface="Arial" pitchFamily="34" charset="0"/>
                          </a:rPr>
                          <m:t>,</m:t>
                        </m:r>
                        <m:r>
                          <a:rPr lang="en-US" sz="2800" b="1" i="1" smtClean="0">
                            <a:latin typeface="Cambria Math"/>
                            <a:cs typeface="Arial" pitchFamily="34" charset="0"/>
                          </a:rPr>
                          <m:t>𝟏</m:t>
                        </m:r>
                      </m:num>
                      <m:den>
                        <m:r>
                          <a:rPr lang="en-US" sz="2800" b="1" i="1" smtClean="0">
                            <a:latin typeface="Cambria Math"/>
                            <a:cs typeface="Arial" pitchFamily="34" charset="0"/>
                          </a:rPr>
                          <m:t>𝟐</m:t>
                        </m:r>
                        <m:r>
                          <a:rPr lang="en-US" sz="2800" b="1" i="1" smtClean="0">
                            <a:latin typeface="Cambria Math"/>
                            <a:cs typeface="Arial" pitchFamily="34" charset="0"/>
                          </a:rPr>
                          <m:t>,</m:t>
                        </m:r>
                        <m:r>
                          <a:rPr lang="en-US" sz="2800" b="1" i="1" smtClean="0">
                            <a:latin typeface="Cambria Math"/>
                            <a:cs typeface="Arial" pitchFamily="34" charset="0"/>
                          </a:rPr>
                          <m:t>𝟐</m:t>
                        </m:r>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𝟏</m:t>
                        </m:r>
                      </m:num>
                      <m:den>
                        <m:r>
                          <a:rPr lang="en-US" sz="2800" b="1" i="1" smtClean="0">
                            <a:latin typeface="Cambria Math"/>
                            <a:cs typeface="Arial" pitchFamily="34" charset="0"/>
                          </a:rPr>
                          <m:t>𝟐</m:t>
                        </m:r>
                      </m:den>
                    </m:f>
                  </m:oMath>
                </a14:m>
                <a:r>
                  <a:rPr lang="en-US" sz="2000" b="1" smtClean="0">
                    <a:latin typeface="Arial" pitchFamily="34" charset="0"/>
                    <a:cs typeface="Arial" pitchFamily="34" charset="0"/>
                  </a:rPr>
                  <a:t> ;  </a:t>
                </a:r>
                <a14:m>
                  <m:oMath xmlns:m="http://schemas.openxmlformats.org/officeDocument/2006/math">
                    <m:f>
                      <m:fPr>
                        <m:ctrlPr>
                          <a:rPr lang="en-US" sz="2800" b="1" i="1">
                            <a:latin typeface="Cambria Math"/>
                            <a:cs typeface="Arial" pitchFamily="34" charset="0"/>
                          </a:rPr>
                        </m:ctrlPr>
                      </m:fPr>
                      <m:num>
                        <m:r>
                          <a:rPr lang="en-US" sz="2800" b="1" i="1" smtClean="0">
                            <a:latin typeface="Cambria Math"/>
                            <a:cs typeface="Arial" pitchFamily="34" charset="0"/>
                          </a:rPr>
                          <m:t>𝑨𝑩</m:t>
                        </m:r>
                      </m:num>
                      <m:den>
                        <m:r>
                          <a:rPr lang="en-US" sz="2800" b="1" i="1" smtClean="0">
                            <a:latin typeface="Cambria Math"/>
                            <a:cs typeface="Arial" pitchFamily="34" charset="0"/>
                          </a:rPr>
                          <m:t>𝑨</m:t>
                        </m:r>
                        <m:r>
                          <a:rPr lang="en-US" sz="2800" b="1" i="1">
                            <a:latin typeface="Cambria Math"/>
                            <a:cs typeface="Arial" pitchFamily="34" charset="0"/>
                          </a:rPr>
                          <m:t>𝑪</m:t>
                        </m:r>
                      </m:den>
                    </m:f>
                    <m:r>
                      <a:rPr lang="en-US" sz="2800" b="1" i="1">
                        <a:latin typeface="Cambria Math"/>
                        <a:cs typeface="Arial" pitchFamily="34" charset="0"/>
                      </a:rPr>
                      <m:t>=</m:t>
                    </m:r>
                    <m:f>
                      <m:fPr>
                        <m:ctrlPr>
                          <a:rPr lang="en-US" sz="2800" b="1" i="1">
                            <a:latin typeface="Cambria Math"/>
                            <a:cs typeface="Arial" pitchFamily="34" charset="0"/>
                          </a:rPr>
                        </m:ctrlPr>
                      </m:fPr>
                      <m:num>
                        <m:r>
                          <a:rPr lang="en-US" sz="2800" b="1" i="1" smtClean="0">
                            <a:latin typeface="Cambria Math"/>
                            <a:cs typeface="Arial" pitchFamily="34" charset="0"/>
                          </a:rPr>
                          <m:t>𝟐</m:t>
                        </m:r>
                      </m:num>
                      <m:den>
                        <m:r>
                          <a:rPr lang="en-US" sz="2800" b="1" i="1" smtClean="0">
                            <a:latin typeface="Cambria Math"/>
                            <a:cs typeface="Arial" pitchFamily="34" charset="0"/>
                          </a:rPr>
                          <m:t>𝟒</m:t>
                        </m:r>
                      </m:den>
                    </m:f>
                    <m:r>
                      <a:rPr lang="en-US" sz="2800" b="1" i="1">
                        <a:latin typeface="Cambria Math"/>
                        <a:cs typeface="Arial" pitchFamily="34" charset="0"/>
                      </a:rPr>
                      <m:t>=</m:t>
                    </m:r>
                    <m:f>
                      <m:fPr>
                        <m:ctrlPr>
                          <a:rPr lang="en-US" sz="2800" b="1" i="1">
                            <a:latin typeface="Cambria Math"/>
                            <a:cs typeface="Arial" pitchFamily="34" charset="0"/>
                          </a:rPr>
                        </m:ctrlPr>
                      </m:fPr>
                      <m:num>
                        <m:r>
                          <a:rPr lang="en-US" sz="2800" b="1" i="1">
                            <a:latin typeface="Cambria Math"/>
                            <a:cs typeface="Arial" pitchFamily="34" charset="0"/>
                          </a:rPr>
                          <m:t>𝟏</m:t>
                        </m:r>
                      </m:num>
                      <m:den>
                        <m:r>
                          <a:rPr lang="en-US" sz="2800" b="1" i="1">
                            <a:latin typeface="Cambria Math"/>
                            <a:cs typeface="Arial" pitchFamily="34" charset="0"/>
                          </a:rPr>
                          <m:t>𝟐</m:t>
                        </m:r>
                      </m:den>
                    </m:f>
                  </m:oMath>
                </a14:m>
                <a:endParaRPr lang="en-US" sz="2800" b="1">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686365" y="4641712"/>
                <a:ext cx="7940673" cy="747962"/>
              </a:xfrm>
              <a:prstGeom prst="rect">
                <a:avLst/>
              </a:prstGeom>
              <a:blipFill rotWithShape="1">
                <a:blip r:embed="rId7"/>
                <a:stretch>
                  <a:fillRect l="-8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86365" y="5479912"/>
                <a:ext cx="7940673" cy="624786"/>
              </a:xfrm>
              <a:prstGeom prst="rect">
                <a:avLst/>
              </a:prstGeom>
              <a:noFill/>
            </p:spPr>
            <p:txBody>
              <a:bodyPr wrap="square" rtlCol="0">
                <a:spAutoFit/>
              </a:bodyPr>
              <a:lstStyle/>
              <a:p>
                <a:pPr algn="just"/>
                <a:r>
                  <a:rPr lang="en-US" sz="2000" b="1">
                    <a:latin typeface="Arial" pitchFamily="34" charset="0"/>
                    <a:cs typeface="Arial" pitchFamily="34" charset="0"/>
                  </a:rPr>
                  <a:t>Vậy khi lấy B và C sao cho AB = 2 cm và AC = 4 </a:t>
                </a:r>
                <a:r>
                  <a:rPr lang="en-US" sz="2000" b="1">
                    <a:latin typeface="Arial" pitchFamily="34" charset="0"/>
                    <a:cs typeface="Arial" pitchFamily="34" charset="0"/>
                  </a:rPr>
                  <a:t>cm </a:t>
                </a:r>
                <a:r>
                  <a:rPr lang="en-US" sz="2000" b="1" smtClean="0">
                    <a:latin typeface="Arial" pitchFamily="34" charset="0"/>
                    <a:cs typeface="Arial" pitchFamily="34" charset="0"/>
                  </a:rPr>
                  <a:t>thì </a:t>
                </a:r>
                <a:r>
                  <a:rPr lang="en-US" sz="1800" b="1">
                    <a:latin typeface="Arial" pitchFamily="34" charset="0"/>
                    <a:cs typeface="Arial" pitchFamily="34" charset="0"/>
                  </a:rPr>
                  <a:t> </a:t>
                </a:r>
                <a14:m>
                  <m:oMath xmlns:m="http://schemas.openxmlformats.org/officeDocument/2006/math">
                    <m:f>
                      <m:fPr>
                        <m:ctrlPr>
                          <a:rPr lang="en-US" b="1" i="1" smtClean="0">
                            <a:solidFill>
                              <a:schemeClr val="accent2">
                                <a:lumMod val="75000"/>
                              </a:schemeClr>
                            </a:solidFill>
                            <a:latin typeface="Cambria Math"/>
                            <a:cs typeface="Arial" pitchFamily="34" charset="0"/>
                          </a:rPr>
                        </m:ctrlPr>
                      </m:fPr>
                      <m:num>
                        <m:r>
                          <a:rPr lang="en-US" b="1" i="1">
                            <a:solidFill>
                              <a:schemeClr val="accent2">
                                <a:lumMod val="75000"/>
                              </a:schemeClr>
                            </a:solidFill>
                            <a:latin typeface="Cambria Math"/>
                            <a:cs typeface="Arial" pitchFamily="34" charset="0"/>
                          </a:rPr>
                          <m:t>𝑫𝑩</m:t>
                        </m:r>
                      </m:num>
                      <m:den>
                        <m:r>
                          <a:rPr lang="en-US" b="1" i="1">
                            <a:solidFill>
                              <a:schemeClr val="accent2">
                                <a:lumMod val="75000"/>
                              </a:schemeClr>
                            </a:solidFill>
                            <a:latin typeface="Cambria Math"/>
                            <a:cs typeface="Arial" pitchFamily="34" charset="0"/>
                          </a:rPr>
                          <m:t>𝑫𝑪</m:t>
                        </m:r>
                      </m:den>
                    </m:f>
                    <m:r>
                      <a:rPr lang="en-US" b="1" i="1">
                        <a:solidFill>
                          <a:schemeClr val="accent2">
                            <a:lumMod val="75000"/>
                          </a:schemeClr>
                        </a:solidFill>
                        <a:latin typeface="Cambria Math"/>
                        <a:cs typeface="Arial" pitchFamily="34" charset="0"/>
                      </a:rPr>
                      <m:t>=</m:t>
                    </m:r>
                    <m:f>
                      <m:fPr>
                        <m:ctrlPr>
                          <a:rPr lang="en-US" b="1" i="1">
                            <a:solidFill>
                              <a:schemeClr val="accent2">
                                <a:lumMod val="75000"/>
                              </a:schemeClr>
                            </a:solidFill>
                            <a:latin typeface="Cambria Math"/>
                            <a:cs typeface="Arial" pitchFamily="34" charset="0"/>
                          </a:rPr>
                        </m:ctrlPr>
                      </m:fPr>
                      <m:num>
                        <m:r>
                          <a:rPr lang="en-US" b="1" i="1">
                            <a:solidFill>
                              <a:schemeClr val="accent2">
                                <a:lumMod val="75000"/>
                              </a:schemeClr>
                            </a:solidFill>
                            <a:latin typeface="Cambria Math"/>
                            <a:cs typeface="Arial" pitchFamily="34" charset="0"/>
                          </a:rPr>
                          <m:t>𝑨𝑩</m:t>
                        </m:r>
                      </m:num>
                      <m:den>
                        <m:r>
                          <a:rPr lang="en-US" b="1" i="1">
                            <a:solidFill>
                              <a:schemeClr val="accent2">
                                <a:lumMod val="75000"/>
                              </a:schemeClr>
                            </a:solidFill>
                            <a:latin typeface="Cambria Math"/>
                            <a:cs typeface="Arial" pitchFamily="34" charset="0"/>
                          </a:rPr>
                          <m:t>𝑨𝑪</m:t>
                        </m:r>
                      </m:den>
                    </m:f>
                  </m:oMath>
                </a14:m>
                <a:r>
                  <a:rPr lang="en-US" sz="2000" b="1" smtClean="0">
                    <a:latin typeface="Arial" pitchFamily="34" charset="0"/>
                    <a:cs typeface="Arial" pitchFamily="34" charset="0"/>
                  </a:rPr>
                  <a:t> </a:t>
                </a:r>
                <a:endParaRPr lang="en-US" sz="2800"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686365" y="5479912"/>
                <a:ext cx="7940673" cy="624786"/>
              </a:xfrm>
              <a:prstGeom prst="rect">
                <a:avLst/>
              </a:prstGeom>
              <a:blipFill rotWithShape="1">
                <a:blip r:embed="rId8"/>
                <a:stretch>
                  <a:fillRect l="-845" b="-1961"/>
                </a:stretch>
              </a:blipFill>
            </p:spPr>
            <p:txBody>
              <a:bodyPr/>
              <a:lstStyle/>
              <a:p>
                <a:r>
                  <a:rPr lang="en-US">
                    <a:noFill/>
                  </a:rPr>
                  <a:t> </a:t>
                </a:r>
              </a:p>
            </p:txBody>
          </p:sp>
        </mc:Fallback>
      </mc:AlternateContent>
    </p:spTree>
    <p:extLst>
      <p:ext uri="{BB962C8B-B14F-4D97-AF65-F5344CB8AC3E}">
        <p14:creationId xmlns:p14="http://schemas.microsoft.com/office/powerpoint/2010/main" val="3079872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03212" y="609600"/>
            <a:ext cx="8915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a:t>
            </a:r>
            <a:r>
              <a:rPr lang="en-US" sz="2600" b="1" smtClean="0">
                <a:solidFill>
                  <a:schemeClr val="accent2">
                    <a:lumMod val="75000"/>
                  </a:schemeClr>
                </a:solidFill>
                <a:latin typeface="Arial" pitchFamily="34" charset="0"/>
                <a:cs typeface="Arial" pitchFamily="34" charset="0"/>
              </a:rPr>
              <a:t>( tính chất đường phân giác của tam giác )</a:t>
            </a:r>
            <a:endParaRPr lang="vi-VN" sz="2600" b="1">
              <a:solidFill>
                <a:schemeClr val="accent2">
                  <a:lumMod val="75000"/>
                </a:schemeClr>
              </a:solidFill>
              <a:latin typeface="Arial" pitchFamily="34" charset="0"/>
              <a:cs typeface="Arial" pitchFamily="34" charset="0"/>
            </a:endParaRPr>
          </a:p>
        </p:txBody>
      </p:sp>
      <p:grpSp>
        <p:nvGrpSpPr>
          <p:cNvPr id="29" name="Group 28"/>
          <p:cNvGrpSpPr/>
          <p:nvPr/>
        </p:nvGrpSpPr>
        <p:grpSpPr>
          <a:xfrm>
            <a:off x="566987" y="1142941"/>
            <a:ext cx="10902450" cy="1772750"/>
            <a:chOff x="684212" y="4800600"/>
            <a:chExt cx="10902450" cy="1772750"/>
          </a:xfrm>
        </p:grpSpPr>
        <p:sp>
          <p:nvSpPr>
            <p:cNvPr id="30" name="Rounded Rectangle 29"/>
            <p:cNvSpPr/>
            <p:nvPr/>
          </p:nvSpPr>
          <p:spPr>
            <a:xfrm>
              <a:off x="684212" y="4800600"/>
              <a:ext cx="10668000" cy="160025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1" name="TextBox 30"/>
            <p:cNvSpPr txBox="1"/>
            <p:nvPr/>
          </p:nvSpPr>
          <p:spPr>
            <a:xfrm>
              <a:off x="877638" y="4955797"/>
              <a:ext cx="9296400" cy="129266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Trong một tam giác, </a:t>
              </a:r>
              <a:r>
                <a:rPr lang="vi-VN" sz="2600" b="1" smtClean="0">
                  <a:latin typeface="Arial" pitchFamily="34" charset="0"/>
                  <a:cs typeface="Arial" pitchFamily="34" charset="0"/>
                </a:rPr>
                <a:t>đường phân giác</a:t>
              </a:r>
              <a:r>
                <a:rPr lang="en-US" sz="2600" b="1" smtClean="0">
                  <a:latin typeface="Arial" pitchFamily="34" charset="0"/>
                  <a:cs typeface="Arial" pitchFamily="34" charset="0"/>
                </a:rPr>
                <a:t> của một góc chia cạnh đối diện thành hai đoạn thẳng tỉ lệ với hai cạnh kề với hai đoạn ấy.</a:t>
              </a:r>
              <a:endParaRPr lang="en-US" sz="2600" b="1">
                <a:solidFill>
                  <a:schemeClr val="accent2">
                    <a:lumMod val="75000"/>
                  </a:schemeClr>
                </a:solidFill>
                <a:latin typeface="Arial" pitchFamily="34" charset="0"/>
                <a:cs typeface="Arial" pitchFamily="34" charset="0"/>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1612" y="5257859"/>
              <a:ext cx="1225050" cy="1315491"/>
            </a:xfrm>
            <a:prstGeom prst="rect">
              <a:avLst/>
            </a:prstGeom>
          </p:spPr>
        </p:pic>
      </p:grpSp>
      <p:grpSp>
        <p:nvGrpSpPr>
          <p:cNvPr id="9" name="Group 8"/>
          <p:cNvGrpSpPr/>
          <p:nvPr/>
        </p:nvGrpSpPr>
        <p:grpSpPr>
          <a:xfrm>
            <a:off x="1731962" y="3332322"/>
            <a:ext cx="5200650" cy="1544478"/>
            <a:chOff x="1206499" y="3065622"/>
            <a:chExt cx="5200650" cy="1544478"/>
          </a:xfrm>
        </p:grpSpPr>
        <p:cxnSp>
          <p:nvCxnSpPr>
            <p:cNvPr id="6" name="Straight Connector 5"/>
            <p:cNvCxnSpPr/>
            <p:nvPr/>
          </p:nvCxnSpPr>
          <p:spPr>
            <a:xfrm>
              <a:off x="1370012" y="3875247"/>
              <a:ext cx="50371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03412" y="3065622"/>
              <a:ext cx="0" cy="1544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p:cNvSpPr txBox="1"/>
                <p:nvPr/>
              </p:nvSpPr>
              <p:spPr>
                <a:xfrm>
                  <a:off x="1979612" y="3065622"/>
                  <a:ext cx="4427537" cy="778675"/>
                </a:xfrm>
                <a:prstGeom prst="rect">
                  <a:avLst/>
                </a:prstGeom>
                <a:noFill/>
              </p:spPr>
              <p:txBody>
                <a:bodyPr wrap="square" rtlCol="0">
                  <a:spAutoFit/>
                </a:bodyPr>
                <a:lstStyle/>
                <a:p>
                  <a:pPr algn="just"/>
                  <a14:m>
                    <m:oMath xmlns:m="http://schemas.openxmlformats.org/officeDocument/2006/math">
                      <m:r>
                        <a:rPr lang="en-US" sz="2200" b="1" i="1" smtClean="0">
                          <a:solidFill>
                            <a:schemeClr val="tx1"/>
                          </a:solidFill>
                          <a:latin typeface="Cambria Math"/>
                          <a:ea typeface="Cambria Math"/>
                          <a:cs typeface="Arial" pitchFamily="34" charset="0"/>
                        </a:rPr>
                        <m:t>∆</m:t>
                      </m:r>
                    </m:oMath>
                  </a14:m>
                  <a:r>
                    <a:rPr lang="en-US" sz="2200" b="1" smtClean="0">
                      <a:solidFill>
                        <a:schemeClr val="tx1"/>
                      </a:solidFill>
                      <a:latin typeface="Arial" pitchFamily="34" charset="0"/>
                      <a:cs typeface="Arial" pitchFamily="34" charset="0"/>
                    </a:rPr>
                    <a:t>ABC , </a:t>
                  </a:r>
                  <a:r>
                    <a:rPr lang="en-US" sz="2200" b="1" smtClean="0">
                      <a:solidFill>
                        <a:schemeClr val="tx1"/>
                      </a:solidFill>
                      <a:latin typeface="Arial" pitchFamily="34" charset="0"/>
                      <a:cs typeface="Arial" pitchFamily="34" charset="0"/>
                    </a:rPr>
                    <a:t>AD là </a:t>
                  </a:r>
                  <a:r>
                    <a:rPr lang="vi-VN" sz="2200" b="1" smtClean="0">
                      <a:solidFill>
                        <a:schemeClr val="tx1"/>
                      </a:solidFill>
                      <a:latin typeface="Arial" pitchFamily="34" charset="0"/>
                      <a:cs typeface="Arial" pitchFamily="34" charset="0"/>
                    </a:rPr>
                    <a:t>đường phân giác</a:t>
                  </a:r>
                  <a:r>
                    <a:rPr lang="en-US" sz="2200" b="1" smtClean="0">
                      <a:solidFill>
                        <a:schemeClr val="tx1"/>
                      </a:solidFill>
                      <a:latin typeface="Arial" pitchFamily="34" charset="0"/>
                      <a:cs typeface="Arial" pitchFamily="34" charset="0"/>
                    </a:rPr>
                    <a:t> của </a:t>
                  </a:r>
                  <a14:m>
                    <m:oMath xmlns:m="http://schemas.openxmlformats.org/officeDocument/2006/math">
                      <m:acc>
                        <m:accPr>
                          <m:chr m:val="̂"/>
                          <m:ctrlPr>
                            <a:rPr lang="en-US" sz="2200" b="1" i="1" smtClean="0">
                              <a:solidFill>
                                <a:schemeClr val="tx1"/>
                              </a:solidFill>
                              <a:latin typeface="Cambria Math"/>
                              <a:cs typeface="Arial" pitchFamily="34" charset="0"/>
                            </a:rPr>
                          </m:ctrlPr>
                        </m:accPr>
                        <m:e>
                          <m:r>
                            <a:rPr lang="en-US" sz="2200" b="1" i="1" smtClean="0">
                              <a:solidFill>
                                <a:schemeClr val="tx1"/>
                              </a:solidFill>
                              <a:latin typeface="Cambria Math"/>
                              <a:cs typeface="Arial" pitchFamily="34" charset="0"/>
                            </a:rPr>
                            <m:t>𝑩𝑨𝑪</m:t>
                          </m:r>
                        </m:e>
                      </m:acc>
                    </m:oMath>
                  </a14:m>
                  <a:r>
                    <a:rPr lang="en-US" sz="2200" b="1" smtClean="0">
                      <a:solidFill>
                        <a:schemeClr val="tx1"/>
                      </a:solidFill>
                      <a:latin typeface="Arial" pitchFamily="34" charset="0"/>
                      <a:cs typeface="Arial" pitchFamily="34" charset="0"/>
                    </a:rPr>
                    <a:t> , </a:t>
                  </a:r>
                  <a14:m>
                    <m:oMath xmlns:m="http://schemas.openxmlformats.org/officeDocument/2006/math">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𝑫</m:t>
                      </m:r>
                      <m:r>
                        <a:rPr lang="en-US" sz="2200" b="1" i="1" smtClean="0">
                          <a:solidFill>
                            <a:schemeClr val="tx1"/>
                          </a:solidFill>
                          <a:latin typeface="Cambria Math"/>
                          <a:ea typeface="Cambria Math"/>
                          <a:cs typeface="Arial" pitchFamily="34" charset="0"/>
                        </a:rPr>
                        <m:t>∈</m:t>
                      </m:r>
                      <m:r>
                        <a:rPr lang="en-US" sz="2200" b="1" i="1" smtClean="0">
                          <a:solidFill>
                            <a:schemeClr val="tx1"/>
                          </a:solidFill>
                          <a:latin typeface="Cambria Math"/>
                          <a:ea typeface="Cambria Math"/>
                          <a:cs typeface="Arial" pitchFamily="34" charset="0"/>
                        </a:rPr>
                        <m:t>𝑩𝑪</m:t>
                      </m:r>
                      <m:r>
                        <a:rPr lang="en-US" sz="2200" b="1" i="1" smtClean="0">
                          <a:solidFill>
                            <a:schemeClr val="tx1"/>
                          </a:solidFill>
                          <a:latin typeface="Cambria Math"/>
                          <a:ea typeface="Cambria Math"/>
                          <a:cs typeface="Arial" pitchFamily="34" charset="0"/>
                        </a:rPr>
                        <m:t>)</m:t>
                      </m:r>
                    </m:oMath>
                  </a14:m>
                  <a:endParaRPr lang="en-US" sz="2200" b="1">
                    <a:solidFill>
                      <a:schemeClr val="tx1"/>
                    </a:solidFill>
                    <a:latin typeface="Arial" pitchFamily="34" charset="0"/>
                    <a:cs typeface="Arial" pitchFamily="34" charset="0"/>
                  </a:endParaRPr>
                </a:p>
              </p:txBody>
            </p:sp>
          </mc:Choice>
          <mc:Fallback>
            <p:sp>
              <p:nvSpPr>
                <p:cNvPr id="44" name="TextBox 43"/>
                <p:cNvSpPr txBox="1">
                  <a:spLocks noRot="1" noChangeAspect="1" noMove="1" noResize="1" noEditPoints="1" noAdjustHandles="1" noChangeArrowheads="1" noChangeShapeType="1" noTextEdit="1"/>
                </p:cNvSpPr>
                <p:nvPr/>
              </p:nvSpPr>
              <p:spPr>
                <a:xfrm>
                  <a:off x="1979612" y="3065622"/>
                  <a:ext cx="4427537" cy="778675"/>
                </a:xfrm>
                <a:prstGeom prst="rect">
                  <a:avLst/>
                </a:prstGeom>
                <a:blipFill rotWithShape="1">
                  <a:blip r:embed="rId5"/>
                  <a:stretch>
                    <a:fillRect l="-1791" t="-3937" r="-1791" b="-157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Object 7"/>
                <p:cNvGraphicFramePr>
                  <a:graphicFrameLocks noChangeAspect="1"/>
                </p:cNvGraphicFramePr>
                <p:nvPr>
                  <p:extLst>
                    <p:ext uri="{D42A27DB-BD31-4B8C-83A1-F6EECF244321}">
                      <p14:modId xmlns:p14="http://schemas.microsoft.com/office/powerpoint/2010/main" val="1313194672"/>
                    </p:ext>
                  </p:extLst>
                </p:nvPr>
              </p:nvGraphicFramePr>
              <p:xfrm>
                <a:off x="2061931" y="3913187"/>
                <a:ext cx="1214437" cy="696913"/>
              </p:xfrm>
              <a:graphic>
                <a:graphicData uri="http://schemas.openxmlformats.org/presentationml/2006/ole">
                  <mc:AlternateContent>
                    <mc:Choice xmlns:v="urn:schemas-microsoft-com:vml" Requires="v">
                      <p:oleObj spid="_x0000_s151565" name="Equation" r:id="rId6" imgW="685800" imgH="393480" progId="Equation.DSMT4">
                        <p:embed/>
                      </p:oleObj>
                    </mc:Choice>
                    <mc:Fallback>
                      <p:oleObj name="Equation" r:id="rId6" imgW="685800" imgH="393480" progId="Equation.DSMT4">
                        <p:embed/>
                        <p:pic>
                          <p:nvPicPr>
                            <p:cNvPr id="0" name=""/>
                            <p:cNvPicPr>
                              <a:picLocks noChangeAspect="1" noChangeArrowheads="1"/>
                            </p:cNvPicPr>
                            <p:nvPr/>
                          </p:nvPicPr>
                          <p:blipFill>
                            <a:blip r:embed="rId7"/>
                            <a:srcRect/>
                            <a:stretch>
                              <a:fillRect/>
                            </a:stretch>
                          </p:blipFill>
                          <p:spPr bwMode="auto">
                            <a:xfrm>
                              <a:off x="2061931" y="3913187"/>
                              <a:ext cx="1214437" cy="696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p:graphicFrame>
              <p:nvGraphicFramePr>
                <p:cNvPr id="8" name="Object 7"/>
                <p:cNvGraphicFramePr>
                  <a:graphicFrameLocks noChangeAspect="1"/>
                </p:cNvGraphicFramePr>
                <p:nvPr>
                  <p:extLst>
                    <p:ext uri="{D42A27DB-BD31-4B8C-83A1-F6EECF244321}">
                      <p14:modId xmlns:p14="http://schemas.microsoft.com/office/powerpoint/2010/main" val="1313194672"/>
                    </p:ext>
                  </p:extLst>
                </p:nvPr>
              </p:nvGraphicFramePr>
              <p:xfrm>
                <a:off x="2061931" y="3913187"/>
                <a:ext cx="1214437" cy="696913"/>
              </p:xfrm>
              <a:graphic>
                <a:graphicData uri="http://schemas.openxmlformats.org/presentationml/2006/ole">
                  <mc:AlternateContent>
                    <mc:Choice xmlns:v="urn:schemas-microsoft-com:vml" Requires="v">
                      <p:oleObj spid="_x0000_s151565" name="Equation" r:id="rId6" imgW="685800" imgH="393480" progId="Equation.DSMT4">
                        <p:embed/>
                      </p:oleObj>
                    </mc:Choice>
                    <mc:Fallback>
                      <p:oleObj name="Equation" r:id="rId6" imgW="685800" imgH="393480" progId="Equation.DSMT4">
                        <p:embed/>
                        <p:pic>
                          <p:nvPicPr>
                            <p:cNvPr id="0" name=""/>
                            <p:cNvPicPr>
                              <a:picLocks noChangeAspect="1" noChangeArrowheads="1"/>
                            </p:cNvPicPr>
                            <p:nvPr/>
                          </p:nvPicPr>
                          <p:blipFill>
                            <a:blip r:embed="rId7"/>
                            <a:srcRect/>
                            <a:stretch>
                              <a:fillRect/>
                            </a:stretch>
                          </p:blipFill>
                          <p:spPr bwMode="auto">
                            <a:xfrm>
                              <a:off x="2061931" y="3913187"/>
                              <a:ext cx="121443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sp>
          <p:nvSpPr>
            <p:cNvPr id="45" name="TextBox 44"/>
            <p:cNvSpPr txBox="1"/>
            <p:nvPr/>
          </p:nvSpPr>
          <p:spPr>
            <a:xfrm>
              <a:off x="1255712" y="3317557"/>
              <a:ext cx="647700" cy="492443"/>
            </a:xfrm>
            <a:prstGeom prst="rect">
              <a:avLst/>
            </a:prstGeom>
            <a:noFill/>
          </p:spPr>
          <p:txBody>
            <a:bodyPr wrap="square" rtlCol="0">
              <a:spAutoFit/>
            </a:bodyPr>
            <a:lstStyle/>
            <a:p>
              <a:pPr algn="ctr"/>
              <a:r>
                <a:rPr lang="en-US" sz="2600" b="1" i="0" smtClean="0">
                  <a:solidFill>
                    <a:srgbClr val="C00000"/>
                  </a:solidFill>
                  <a:latin typeface="+mj-lt"/>
                  <a:ea typeface="Cambria Math"/>
                  <a:cs typeface="Arial" pitchFamily="34" charset="0"/>
                </a:rPr>
                <a:t>GT</a:t>
              </a:r>
              <a:endParaRPr lang="en-US" sz="2600" b="1">
                <a:solidFill>
                  <a:srgbClr val="C00000"/>
                </a:solidFill>
                <a:latin typeface="Arial" pitchFamily="34" charset="0"/>
                <a:cs typeface="Arial" pitchFamily="34" charset="0"/>
              </a:endParaRPr>
            </a:p>
          </p:txBody>
        </p:sp>
        <p:sp>
          <p:nvSpPr>
            <p:cNvPr id="46" name="TextBox 45"/>
            <p:cNvSpPr txBox="1"/>
            <p:nvPr/>
          </p:nvSpPr>
          <p:spPr>
            <a:xfrm>
              <a:off x="1206499" y="3943350"/>
              <a:ext cx="647700" cy="492443"/>
            </a:xfrm>
            <a:prstGeom prst="rect">
              <a:avLst/>
            </a:prstGeom>
            <a:noFill/>
          </p:spPr>
          <p:txBody>
            <a:bodyPr wrap="square" rtlCol="0">
              <a:spAutoFit/>
            </a:bodyPr>
            <a:lstStyle/>
            <a:p>
              <a:pPr algn="ctr"/>
              <a:r>
                <a:rPr lang="en-US" sz="2600" b="1" i="0" smtClean="0">
                  <a:solidFill>
                    <a:srgbClr val="C00000"/>
                  </a:solidFill>
                  <a:latin typeface="+mj-lt"/>
                  <a:ea typeface="Cambria Math"/>
                  <a:cs typeface="Arial" pitchFamily="34" charset="0"/>
                </a:rPr>
                <a:t>KL</a:t>
              </a:r>
              <a:endParaRPr lang="en-US" sz="2600" b="1">
                <a:solidFill>
                  <a:srgbClr val="C00000"/>
                </a:solidFill>
                <a:latin typeface="Arial" pitchFamily="34" charset="0"/>
                <a:cs typeface="Arial" pitchFamily="34" charset="0"/>
              </a:endParaRPr>
            </a:p>
          </p:txBody>
        </p:sp>
      </p:grpSp>
      <p:sp>
        <p:nvSpPr>
          <p:cNvPr id="16"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p:pic>
        <p:nvPicPr>
          <p:cNvPr id="15155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812" y="2752725"/>
            <a:ext cx="346805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spTree>
    <p:extLst>
      <p:ext uri="{BB962C8B-B14F-4D97-AF65-F5344CB8AC3E}">
        <p14:creationId xmlns:p14="http://schemas.microsoft.com/office/powerpoint/2010/main" val="4070243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1555"/>
                                        </p:tgtEl>
                                        <p:attrNameLst>
                                          <p:attrName>style.visibility</p:attrName>
                                        </p:attrNameLst>
                                      </p:cBhvr>
                                      <p:to>
                                        <p:strVal val="visible"/>
                                      </p:to>
                                    </p:set>
                                    <p:animEffect transition="in" filter="wipe(left)">
                                      <p:cBhvr>
                                        <p:cTn id="15" dur="500"/>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36612" y="1102043"/>
            <a:ext cx="3276600" cy="430887"/>
          </a:xfrm>
          <a:prstGeom prst="rect">
            <a:avLst/>
          </a:prstGeom>
          <a:noFill/>
        </p:spPr>
        <p:txBody>
          <a:bodyPr wrap="square" rtlCol="0">
            <a:spAutoFit/>
          </a:bodyPr>
          <a:lstStyle/>
          <a:p>
            <a:pPr marL="342900" indent="-342900" algn="just">
              <a:buFont typeface="Arial" pitchFamily="34" charset="0"/>
              <a:buChar char="•"/>
            </a:pPr>
            <a:r>
              <a:rPr lang="en-US" sz="2200" b="1" smtClean="0">
                <a:solidFill>
                  <a:srgbClr val="0F3D13"/>
                </a:solidFill>
                <a:latin typeface="Arial" pitchFamily="34" charset="0"/>
                <a:cs typeface="Arial" pitchFamily="34" charset="0"/>
              </a:rPr>
              <a:t>Chứng minh định lí :</a:t>
            </a:r>
            <a:endParaRPr lang="en-US" b="1">
              <a:solidFill>
                <a:srgbClr val="0F3D13"/>
              </a:solidFill>
              <a:latin typeface="Arial" pitchFamily="34" charset="0"/>
              <a:cs typeface="Arial" pitchFamily="34" charset="0"/>
            </a:endParaRPr>
          </a:p>
        </p:txBody>
      </p:sp>
      <p:sp>
        <p:nvSpPr>
          <p:cNvPr id="19" name="TextBox 18"/>
          <p:cNvSpPr txBox="1"/>
          <p:nvPr/>
        </p:nvSpPr>
        <p:spPr>
          <a:xfrm>
            <a:off x="531812" y="1600200"/>
            <a:ext cx="7696200" cy="430887"/>
          </a:xfrm>
          <a:prstGeom prst="rect">
            <a:avLst/>
          </a:prstGeom>
          <a:noFill/>
        </p:spPr>
        <p:txBody>
          <a:bodyPr wrap="square" rtlCol="0">
            <a:spAutoFit/>
          </a:bodyPr>
          <a:lstStyle/>
          <a:p>
            <a:pPr algn="just"/>
            <a:r>
              <a:rPr lang="en-US" sz="2200" b="1" smtClean="0">
                <a:latin typeface="Arial" pitchFamily="34" charset="0"/>
                <a:cs typeface="Arial" pitchFamily="34" charset="0"/>
              </a:rPr>
              <a:t>Vẽ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B song song với AD, cắt AC tại E</a:t>
            </a:r>
            <a:endParaRPr lang="en-US"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531812" y="2052399"/>
                <a:ext cx="7696200" cy="472373"/>
              </a:xfrm>
              <a:prstGeom prst="rect">
                <a:avLst/>
              </a:prstGeom>
              <a:noFill/>
            </p:spPr>
            <p:txBody>
              <a:bodyPr wrap="square" rtlCol="0">
                <a:spAutoFit/>
              </a:bodyPr>
              <a:lstStyle/>
              <a:p>
                <a:pPr algn="just"/>
                <a:r>
                  <a:rPr lang="en-US" sz="2200" b="1" smtClean="0">
                    <a:latin typeface="Arial" pitchFamily="34" charset="0"/>
                    <a:cs typeface="Arial" pitchFamily="34" charset="0"/>
                  </a:rPr>
                  <a:t>Theo giả thiết , AD là phân giác của góc A nên </a:t>
                </a:r>
                <a14:m>
                  <m:oMath xmlns:m="http://schemas.openxmlformats.org/officeDocument/2006/math">
                    <m:acc>
                      <m:accPr>
                        <m:chr m:val="̂"/>
                        <m:ctrlPr>
                          <a:rPr lang="en-US" b="1" i="1" smtClean="0">
                            <a:latin typeface="Cambria Math"/>
                            <a:cs typeface="Arial" pitchFamily="34" charset="0"/>
                          </a:rPr>
                        </m:ctrlPr>
                      </m:accPr>
                      <m:e>
                        <m:sSub>
                          <m:sSubPr>
                            <m:ctrlPr>
                              <a:rPr lang="en-US" b="1" i="1" smtClean="0">
                                <a:latin typeface="Cambria Math"/>
                                <a:cs typeface="Arial" pitchFamily="34" charset="0"/>
                              </a:rPr>
                            </m:ctrlPr>
                          </m:sSubPr>
                          <m:e>
                            <m:r>
                              <a:rPr lang="en-US" b="1" i="1" smtClean="0">
                                <a:latin typeface="Cambria Math"/>
                                <a:cs typeface="Arial" pitchFamily="34" charset="0"/>
                              </a:rPr>
                              <m:t>𝑨</m:t>
                            </m:r>
                          </m:e>
                          <m:sub>
                            <m:r>
                              <a:rPr lang="en-US" b="1" i="1" smtClean="0">
                                <a:latin typeface="Cambria Math"/>
                                <a:cs typeface="Arial" pitchFamily="34" charset="0"/>
                              </a:rPr>
                              <m:t>𝟏</m:t>
                            </m:r>
                          </m:sub>
                        </m:sSub>
                      </m:e>
                    </m:acc>
                    <m:r>
                      <a:rPr lang="en-US" b="1" i="1" smtClean="0">
                        <a:latin typeface="Cambria Math"/>
                        <a:cs typeface="Arial" pitchFamily="34" charset="0"/>
                      </a:rPr>
                      <m:t>=</m:t>
                    </m:r>
                    <m:acc>
                      <m:accPr>
                        <m:chr m:val="̂"/>
                        <m:ctrlPr>
                          <a:rPr lang="en-US" b="1" i="1">
                            <a:latin typeface="Cambria Math"/>
                            <a:cs typeface="Arial" pitchFamily="34" charset="0"/>
                          </a:rPr>
                        </m:ctrlPr>
                      </m:accPr>
                      <m:e>
                        <m:sSub>
                          <m:sSubPr>
                            <m:ctrlPr>
                              <a:rPr lang="en-US" b="1" i="1">
                                <a:latin typeface="Cambria Math"/>
                                <a:cs typeface="Arial" pitchFamily="34" charset="0"/>
                              </a:rPr>
                            </m:ctrlPr>
                          </m:sSubPr>
                          <m:e>
                            <m:r>
                              <a:rPr lang="en-US" b="1" i="1">
                                <a:latin typeface="Cambria Math"/>
                                <a:cs typeface="Arial" pitchFamily="34" charset="0"/>
                              </a:rPr>
                              <m:t>𝑨</m:t>
                            </m:r>
                          </m:e>
                          <m:sub>
                            <m:r>
                              <a:rPr lang="en-US" b="1" i="1" smtClean="0">
                                <a:latin typeface="Cambria Math"/>
                                <a:cs typeface="Arial" pitchFamily="34" charset="0"/>
                              </a:rPr>
                              <m:t>𝟐</m:t>
                            </m:r>
                          </m:sub>
                        </m:sSub>
                      </m:e>
                    </m:acc>
                  </m:oMath>
                </a14:m>
                <a:endParaRPr lang="en-US" b="1">
                  <a:latin typeface="Arial" pitchFamily="34" charset="0"/>
                  <a:cs typeface="Arial"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531812" y="2052399"/>
                <a:ext cx="7696200" cy="472373"/>
              </a:xfrm>
              <a:prstGeom prst="rect">
                <a:avLst/>
              </a:prstGeom>
              <a:blipFill rotWithShape="1">
                <a:blip r:embed="rId3"/>
                <a:stretch>
                  <a:fillRect l="-950" t="-3896" r="-7759" b="-24675"/>
                </a:stretch>
              </a:blipFill>
            </p:spPr>
            <p:txBody>
              <a:bodyPr/>
              <a:lstStyle/>
              <a:p>
                <a:r>
                  <a:rPr lang="en-US">
                    <a:noFill/>
                  </a:rPr>
                  <a:t> </a:t>
                </a:r>
              </a:p>
            </p:txBody>
          </p:sp>
        </mc:Fallback>
      </mc:AlternateContent>
      <p:sp>
        <p:nvSpPr>
          <p:cNvPr id="33" name="TextBox 32"/>
          <p:cNvSpPr txBox="1"/>
          <p:nvPr/>
        </p:nvSpPr>
        <p:spPr>
          <a:xfrm>
            <a:off x="825500" y="5936159"/>
            <a:ext cx="10526712" cy="769441"/>
          </a:xfrm>
          <a:prstGeom prst="rect">
            <a:avLst/>
          </a:prstGeom>
          <a:solidFill>
            <a:schemeClr val="bg2">
              <a:lumMod val="90000"/>
            </a:schemeClr>
          </a:solidFill>
        </p:spPr>
        <p:txBody>
          <a:bodyPr wrap="square" rtlCol="0">
            <a:spAutoFit/>
          </a:bodyPr>
          <a:lstStyle/>
          <a:p>
            <a:pPr marL="342900" indent="-342900" algn="just">
              <a:buFont typeface="Wingdings" pitchFamily="2" charset="2"/>
              <a:buChar char="v"/>
            </a:pPr>
            <a:r>
              <a:rPr lang="en-US" sz="2200" b="1" i="1" smtClean="0">
                <a:solidFill>
                  <a:schemeClr val="accent2">
                    <a:lumMod val="75000"/>
                  </a:schemeClr>
                </a:solidFill>
                <a:latin typeface="Arial" pitchFamily="34" charset="0"/>
                <a:cs typeface="Arial" pitchFamily="34" charset="0"/>
              </a:rPr>
              <a:t>Chú ý</a:t>
            </a:r>
            <a:r>
              <a:rPr lang="en-US" sz="2200" b="1" smtClean="0">
                <a:latin typeface="Arial" pitchFamily="34" charset="0"/>
                <a:cs typeface="Arial" pitchFamily="34" charset="0"/>
              </a:rPr>
              <a:t>: Trong </a:t>
            </a:r>
            <a:r>
              <a:rPr lang="en-US" sz="2200" b="1" smtClean="0">
                <a:latin typeface="Arial" pitchFamily="34" charset="0"/>
                <a:cs typeface="Arial" pitchFamily="34" charset="0"/>
              </a:rPr>
              <a:t>tam giác ABC, nếu D là điểm thuộc đoạn BC và thoả mãn thì AD là </a:t>
            </a: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của góc A.</a:t>
            </a:r>
            <a:endParaRPr lang="en-US" b="1">
              <a:latin typeface="Arial" pitchFamily="34" charset="0"/>
              <a:cs typeface="Arial" pitchFamily="34" charset="0"/>
            </a:endParaRPr>
          </a:p>
        </p:txBody>
      </p:sp>
      <p:sp>
        <p:nvSpPr>
          <p:cNvPr id="15" name="TextBox 14"/>
          <p:cNvSpPr txBox="1"/>
          <p:nvPr/>
        </p:nvSpPr>
        <p:spPr>
          <a:xfrm>
            <a:off x="303212" y="609600"/>
            <a:ext cx="8915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a:t>
            </a:r>
            <a:r>
              <a:rPr lang="en-US" sz="2600" b="1" smtClean="0">
                <a:solidFill>
                  <a:schemeClr val="accent2">
                    <a:lumMod val="75000"/>
                  </a:schemeClr>
                </a:solidFill>
                <a:latin typeface="Arial" pitchFamily="34" charset="0"/>
                <a:cs typeface="Arial" pitchFamily="34" charset="0"/>
              </a:rPr>
              <a:t>( tính chất đường phân giác của tam giác )</a:t>
            </a:r>
            <a:endParaRPr lang="vi-VN" sz="2600" b="1">
              <a:solidFill>
                <a:schemeClr val="accent2">
                  <a:lumMod val="75000"/>
                </a:schemeClr>
              </a:solidFill>
              <a:latin typeface="Arial" pitchFamily="34" charset="0"/>
              <a:cs typeface="Arial" pitchFamily="34" charset="0"/>
            </a:endParaRPr>
          </a:p>
        </p:txBody>
      </p:sp>
      <p:sp>
        <p:nvSpPr>
          <p:cNvPr id="26"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531812" y="2544469"/>
                <a:ext cx="76962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EB // AD nên </a:t>
                </a:r>
                <a14:m>
                  <m:oMath xmlns:m="http://schemas.openxmlformats.org/officeDocument/2006/math">
                    <m:acc>
                      <m:accPr>
                        <m:chr m:val="̂"/>
                        <m:ctrlPr>
                          <a:rPr lang="en-US" sz="2000" b="1" i="1">
                            <a:latin typeface="Cambria Math"/>
                            <a:cs typeface="Arial" pitchFamily="34" charset="0"/>
                          </a:rPr>
                        </m:ctrlPr>
                      </m:accPr>
                      <m:e>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𝟏</m:t>
                            </m:r>
                          </m:sub>
                        </m:sSub>
                      </m:e>
                    </m:acc>
                    <m:r>
                      <a:rPr lang="en-US" sz="2000" b="1" i="1">
                        <a:latin typeface="Cambria Math"/>
                        <a:cs typeface="Arial" pitchFamily="34" charset="0"/>
                      </a:rPr>
                      <m:t>=</m:t>
                    </m:r>
                    <m:acc>
                      <m:accPr>
                        <m:chr m:val="̂"/>
                        <m:ctrlPr>
                          <a:rPr lang="en-US" sz="2000" b="1" i="1">
                            <a:latin typeface="Cambria Math"/>
                            <a:cs typeface="Arial" pitchFamily="34" charset="0"/>
                          </a:rPr>
                        </m:ctrlPr>
                      </m:accPr>
                      <m:e>
                        <m:sSub>
                          <m:sSubPr>
                            <m:ctrlPr>
                              <a:rPr lang="en-US" sz="2000" b="1" i="1">
                                <a:latin typeface="Cambria Math"/>
                                <a:cs typeface="Arial" pitchFamily="34" charset="0"/>
                              </a:rPr>
                            </m:ctrlPr>
                          </m:sSubPr>
                          <m:e>
                            <m:r>
                              <a:rPr lang="en-US" sz="2000" b="1" i="1" smtClean="0">
                                <a:latin typeface="Cambria Math"/>
                                <a:cs typeface="Arial" pitchFamily="34" charset="0"/>
                              </a:rPr>
                              <m:t>𝑩</m:t>
                            </m:r>
                          </m:e>
                          <m:sub>
                            <m:r>
                              <a:rPr lang="en-US" sz="2000" b="1" i="1" smtClean="0">
                                <a:latin typeface="Cambria Math"/>
                                <a:cs typeface="Arial" pitchFamily="34" charset="0"/>
                              </a:rPr>
                              <m:t>𝟏</m:t>
                            </m:r>
                          </m:sub>
                        </m:sSub>
                      </m:e>
                    </m:acc>
                  </m:oMath>
                </a14:m>
                <a:r>
                  <a:rPr lang="en-US" sz="2200" b="1" smtClean="0">
                    <a:latin typeface="Arial" pitchFamily="34" charset="0"/>
                    <a:cs typeface="Arial" pitchFamily="34" charset="0"/>
                  </a:rPr>
                  <a:t> (hai góc so le trong) </a:t>
                </a:r>
                <a:endParaRPr lang="en-US"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531812" y="2544469"/>
                <a:ext cx="7696200" cy="430887"/>
              </a:xfrm>
              <a:prstGeom prst="rect">
                <a:avLst/>
              </a:prstGeom>
              <a:blipFill rotWithShape="1">
                <a:blip r:embed="rId4"/>
                <a:stretch>
                  <a:fillRect l="-950" t="-7042" b="-281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3046412" y="3074313"/>
                <a:ext cx="3429000" cy="430887"/>
              </a:xfrm>
              <a:prstGeom prst="rect">
                <a:avLst/>
              </a:prstGeom>
              <a:noFill/>
            </p:spPr>
            <p:txBody>
              <a:bodyPr wrap="square" rtlCol="0">
                <a:spAutoFit/>
              </a:bodyPr>
              <a:lstStyle/>
              <a:p>
                <a:pPr algn="just"/>
                <a14:m>
                  <m:oMath xmlns:m="http://schemas.openxmlformats.org/officeDocument/2006/math">
                    <m:acc>
                      <m:accPr>
                        <m:chr m:val="̂"/>
                        <m:ctrlPr>
                          <a:rPr lang="en-US" sz="2000" b="1" i="1" smtClean="0">
                            <a:latin typeface="Cambria Math"/>
                            <a:cs typeface="Arial" pitchFamily="34" charset="0"/>
                          </a:rPr>
                        </m:ctrlPr>
                      </m:accPr>
                      <m:e>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𝟐</m:t>
                            </m:r>
                          </m:sub>
                        </m:sSub>
                      </m:e>
                    </m:acc>
                    <m:r>
                      <a:rPr lang="en-US" sz="2000" b="1" i="1">
                        <a:latin typeface="Cambria Math"/>
                        <a:cs typeface="Arial" pitchFamily="34" charset="0"/>
                      </a:rPr>
                      <m:t>=</m:t>
                    </m:r>
                    <m:acc>
                      <m:accPr>
                        <m:chr m:val="̂"/>
                        <m:ctrlPr>
                          <a:rPr lang="en-US" sz="2000" b="1" i="1">
                            <a:latin typeface="Cambria Math"/>
                            <a:cs typeface="Arial" pitchFamily="34" charset="0"/>
                          </a:rPr>
                        </m:ctrlPr>
                      </m:accPr>
                      <m:e>
                        <m:r>
                          <a:rPr lang="en-US" sz="2000" b="1" i="1" smtClean="0">
                            <a:latin typeface="Cambria Math"/>
                            <a:cs typeface="Arial" pitchFamily="34" charset="0"/>
                          </a:rPr>
                          <m:t>𝑬</m:t>
                        </m:r>
                      </m:e>
                    </m:acc>
                  </m:oMath>
                </a14:m>
                <a:r>
                  <a:rPr lang="en-US" sz="2200" b="1" smtClean="0">
                    <a:latin typeface="Arial" pitchFamily="34" charset="0"/>
                    <a:cs typeface="Arial" pitchFamily="34" charset="0"/>
                  </a:rPr>
                  <a:t> (hai góc đồng vị) </a:t>
                </a:r>
                <a:endParaRPr lang="en-US" b="1">
                  <a:latin typeface="Arial" pitchFamily="34" charset="0"/>
                  <a:cs typeface="Arial"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3046412" y="3074313"/>
                <a:ext cx="3429000" cy="430887"/>
              </a:xfrm>
              <a:prstGeom prst="rect">
                <a:avLst/>
              </a:prstGeom>
              <a:blipFill rotWithShape="1">
                <a:blip r:embed="rId5"/>
                <a:stretch>
                  <a:fillRect t="-7042" b="-281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549274" y="3574552"/>
                <a:ext cx="7696200" cy="472373"/>
              </a:xfrm>
              <a:prstGeom prst="rect">
                <a:avLst/>
              </a:prstGeom>
              <a:noFill/>
            </p:spPr>
            <p:txBody>
              <a:bodyPr wrap="square" rtlCol="0">
                <a:spAutoFit/>
              </a:bodyPr>
              <a:lstStyle/>
              <a:p>
                <a:pPr algn="just"/>
                <a:r>
                  <a:rPr lang="en-US" sz="2200" b="1" smtClean="0">
                    <a:latin typeface="Arial" pitchFamily="34" charset="0"/>
                    <a:cs typeface="Arial" pitchFamily="34" charset="0"/>
                  </a:rPr>
                  <a:t>Do đó </a:t>
                </a:r>
                <a14:m>
                  <m:oMath xmlns:m="http://schemas.openxmlformats.org/officeDocument/2006/math">
                    <m:acc>
                      <m:accPr>
                        <m:chr m:val="̂"/>
                        <m:ctrlPr>
                          <a:rPr lang="en-US" b="1" i="1">
                            <a:latin typeface="Cambria Math"/>
                            <a:cs typeface="Arial" pitchFamily="34" charset="0"/>
                          </a:rPr>
                        </m:ctrlPr>
                      </m:accPr>
                      <m:e>
                        <m:sSub>
                          <m:sSubPr>
                            <m:ctrlPr>
                              <a:rPr lang="en-US" b="1" i="1">
                                <a:latin typeface="Cambria Math"/>
                                <a:cs typeface="Arial" pitchFamily="34" charset="0"/>
                              </a:rPr>
                            </m:ctrlPr>
                          </m:sSubPr>
                          <m:e>
                            <m:r>
                              <a:rPr lang="en-US" b="1" i="1" smtClean="0">
                                <a:latin typeface="Cambria Math"/>
                                <a:cs typeface="Arial" pitchFamily="34" charset="0"/>
                              </a:rPr>
                              <m:t>𝑩</m:t>
                            </m:r>
                          </m:e>
                          <m:sub>
                            <m:r>
                              <a:rPr lang="en-US" b="1" i="1">
                                <a:latin typeface="Cambria Math"/>
                                <a:cs typeface="Arial" pitchFamily="34" charset="0"/>
                              </a:rPr>
                              <m:t>𝟏</m:t>
                            </m:r>
                          </m:sub>
                        </m:sSub>
                      </m:e>
                    </m:acc>
                    <m:r>
                      <a:rPr lang="en-US" b="1" i="1">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𝑬</m:t>
                        </m:r>
                      </m:e>
                    </m:acc>
                    <m:r>
                      <a:rPr lang="en-US" b="1" i="1" smtClean="0">
                        <a:latin typeface="Cambria Math"/>
                        <a:cs typeface="Arial" pitchFamily="34" charset="0"/>
                      </a:rPr>
                      <m:t>(=</m:t>
                    </m:r>
                    <m:acc>
                      <m:accPr>
                        <m:chr m:val="̂"/>
                        <m:ctrlPr>
                          <a:rPr lang="en-US" b="1" i="1">
                            <a:latin typeface="Cambria Math"/>
                            <a:cs typeface="Arial" pitchFamily="34" charset="0"/>
                          </a:rPr>
                        </m:ctrlPr>
                      </m:accPr>
                      <m:e>
                        <m:sSub>
                          <m:sSubPr>
                            <m:ctrlPr>
                              <a:rPr lang="en-US" b="1" i="1">
                                <a:latin typeface="Cambria Math"/>
                                <a:cs typeface="Arial" pitchFamily="34" charset="0"/>
                              </a:rPr>
                            </m:ctrlPr>
                          </m:sSubPr>
                          <m:e>
                            <m:r>
                              <a:rPr lang="en-US" b="1" i="1">
                                <a:latin typeface="Cambria Math"/>
                                <a:cs typeface="Arial" pitchFamily="34" charset="0"/>
                              </a:rPr>
                              <m:t>𝑨</m:t>
                            </m:r>
                          </m:e>
                          <m:sub>
                            <m:r>
                              <a:rPr lang="en-US" b="1" i="1" smtClean="0">
                                <a:latin typeface="Cambria Math"/>
                                <a:cs typeface="Arial" pitchFamily="34" charset="0"/>
                              </a:rPr>
                              <m:t>𝟏</m:t>
                            </m:r>
                          </m:sub>
                        </m:sSub>
                      </m:e>
                    </m:acc>
                    <m:r>
                      <a:rPr lang="en-US" b="1" i="1" smtClean="0">
                        <a:latin typeface="Cambria Math"/>
                        <a:cs typeface="Arial" pitchFamily="34" charset="0"/>
                      </a:rPr>
                      <m:t>=</m:t>
                    </m:r>
                    <m:acc>
                      <m:accPr>
                        <m:chr m:val="̂"/>
                        <m:ctrlPr>
                          <a:rPr lang="en-US" b="1" i="1">
                            <a:latin typeface="Cambria Math"/>
                            <a:cs typeface="Arial" pitchFamily="34" charset="0"/>
                          </a:rPr>
                        </m:ctrlPr>
                      </m:accPr>
                      <m:e>
                        <m:sSub>
                          <m:sSubPr>
                            <m:ctrlPr>
                              <a:rPr lang="en-US" b="1" i="1">
                                <a:latin typeface="Cambria Math"/>
                                <a:cs typeface="Arial" pitchFamily="34" charset="0"/>
                              </a:rPr>
                            </m:ctrlPr>
                          </m:sSubPr>
                          <m:e>
                            <m:r>
                              <a:rPr lang="en-US" b="1" i="1">
                                <a:latin typeface="Cambria Math"/>
                                <a:cs typeface="Arial" pitchFamily="34" charset="0"/>
                              </a:rPr>
                              <m:t>𝑨</m:t>
                            </m:r>
                          </m:e>
                          <m:sub>
                            <m:r>
                              <a:rPr lang="en-US" b="1" i="1" smtClean="0">
                                <a:latin typeface="Cambria Math"/>
                                <a:cs typeface="Arial" pitchFamily="34" charset="0"/>
                              </a:rPr>
                              <m:t>𝟐</m:t>
                            </m:r>
                          </m:sub>
                        </m:sSub>
                      </m:e>
                    </m:acc>
                    <m:r>
                      <a:rPr lang="en-US" b="1" i="1" smtClean="0">
                        <a:latin typeface="Cambria Math"/>
                        <a:cs typeface="Arial" pitchFamily="34" charset="0"/>
                      </a:rPr>
                      <m:t>)</m:t>
                    </m:r>
                  </m:oMath>
                </a14:m>
                <a:r>
                  <a:rPr lang="en-US" b="1" smtClean="0">
                    <a:latin typeface="Arial" pitchFamily="34" charset="0"/>
                    <a:cs typeface="Arial" pitchFamily="34" charset="0"/>
                  </a:rPr>
                  <a:t> nên tam giác AEB cân tại A</a:t>
                </a:r>
                <a:endParaRPr lang="en-US" b="1">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549274" y="3574552"/>
                <a:ext cx="7696200" cy="472373"/>
              </a:xfrm>
              <a:prstGeom prst="rect">
                <a:avLst/>
              </a:prstGeom>
              <a:blipFill rotWithShape="1">
                <a:blip r:embed="rId6"/>
                <a:stretch>
                  <a:fillRect l="-950" t="-7692" r="-950" b="-28205"/>
                </a:stretch>
              </a:blipFill>
            </p:spPr>
            <p:txBody>
              <a:bodyPr/>
              <a:lstStyle/>
              <a:p>
                <a:r>
                  <a:rPr lang="en-US">
                    <a:noFill/>
                  </a:rPr>
                  <a:t> </a:t>
                </a:r>
              </a:p>
            </p:txBody>
          </p:sp>
        </mc:Fallback>
      </mc:AlternateContent>
      <p:sp>
        <p:nvSpPr>
          <p:cNvPr id="30" name="TextBox 29"/>
          <p:cNvSpPr txBox="1"/>
          <p:nvPr/>
        </p:nvSpPr>
        <p:spPr>
          <a:xfrm>
            <a:off x="549274" y="4114800"/>
            <a:ext cx="7696200" cy="430887"/>
          </a:xfrm>
          <a:prstGeom prst="rect">
            <a:avLst/>
          </a:prstGeom>
          <a:noFill/>
        </p:spPr>
        <p:txBody>
          <a:bodyPr wrap="square" rtlCol="0">
            <a:spAutoFit/>
          </a:bodyPr>
          <a:lstStyle/>
          <a:p>
            <a:pPr algn="just"/>
            <a:r>
              <a:rPr lang="en-US" sz="2200" b="1" smtClean="0">
                <a:latin typeface="Arial" pitchFamily="34" charset="0"/>
                <a:cs typeface="Arial" pitchFamily="34" charset="0"/>
              </a:rPr>
              <a:t>Suy ra AE = AB	</a:t>
            </a:r>
            <a:r>
              <a:rPr lang="en-US" sz="2200" b="1" smtClean="0">
                <a:solidFill>
                  <a:schemeClr val="accent2">
                    <a:lumMod val="75000"/>
                  </a:schemeClr>
                </a:solidFill>
                <a:latin typeface="Arial" pitchFamily="34" charset="0"/>
                <a:cs typeface="Arial" pitchFamily="34" charset="0"/>
              </a:rPr>
              <a:t>(1)</a:t>
            </a:r>
            <a:endParaRPr lang="en-US" b="1">
              <a:solidFill>
                <a:schemeClr val="accent2">
                  <a:lumMod val="75000"/>
                </a:schemeClr>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1" name="TextBox 30"/>
              <p:cNvSpPr txBox="1"/>
              <p:nvPr/>
            </p:nvSpPr>
            <p:spPr>
              <a:xfrm>
                <a:off x="531812" y="4495800"/>
                <a:ext cx="10210800" cy="713529"/>
              </a:xfrm>
              <a:prstGeom prst="rect">
                <a:avLst/>
              </a:prstGeom>
              <a:noFill/>
            </p:spPr>
            <p:txBody>
              <a:bodyPr wrap="square" rtlCol="0">
                <a:spAutoFit/>
              </a:bodyPr>
              <a:lstStyle/>
              <a:p>
                <a:pPr algn="just"/>
                <a:r>
                  <a:rPr lang="en-US" sz="2200" b="1" smtClean="0">
                    <a:latin typeface="Arial" pitchFamily="34" charset="0"/>
                    <a:cs typeface="Arial" pitchFamily="34" charset="0"/>
                  </a:rPr>
                  <a:t>Mặt khác , áp dụng định lí Thales vào </a:t>
                </a:r>
                <a14:m>
                  <m:oMath xmlns:m="http://schemas.openxmlformats.org/officeDocument/2006/math">
                    <m:r>
                      <a:rPr lang="en-US" sz="2200" b="1" i="1" smtClean="0">
                        <a:latin typeface="Cambria Math"/>
                        <a:ea typeface="Cambria Math"/>
                        <a:cs typeface="Arial" pitchFamily="34" charset="0"/>
                      </a:rPr>
                      <m:t>∆</m:t>
                    </m:r>
                  </m:oMath>
                </a14:m>
                <a:r>
                  <a:rPr lang="en-US" b="1" smtClean="0">
                    <a:latin typeface="Arial" pitchFamily="34" charset="0"/>
                    <a:cs typeface="Arial" pitchFamily="34" charset="0"/>
                  </a:rPr>
                  <a:t>CEB. Ta có </a:t>
                </a:r>
                <a:r>
                  <a:rPr lang="en-US" sz="2800" b="1" smtClean="0">
                    <a:solidFill>
                      <a:schemeClr val="tx1"/>
                    </a:solidFill>
                    <a:latin typeface="Arial" pitchFamily="34" charset="0"/>
                    <a:cs typeface="Arial" pitchFamily="34" charset="0"/>
                  </a:rPr>
                  <a:t>: </a:t>
                </a:r>
                <a14:m>
                  <m:oMath xmlns:m="http://schemas.openxmlformats.org/officeDocument/2006/math">
                    <m:f>
                      <m:fPr>
                        <m:ctrlPr>
                          <a:rPr lang="en-US" sz="2800" b="1" i="1">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𝑫𝑩</m:t>
                        </m:r>
                      </m:num>
                      <m:den>
                        <m:r>
                          <a:rPr lang="en-US" sz="2800" b="1" i="1">
                            <a:solidFill>
                              <a:schemeClr val="tx1"/>
                            </a:solidFill>
                            <a:latin typeface="Cambria Math"/>
                            <a:cs typeface="Arial" pitchFamily="34" charset="0"/>
                          </a:rPr>
                          <m:t>𝑫𝑪</m:t>
                        </m:r>
                      </m:den>
                    </m:f>
                    <m:r>
                      <a:rPr lang="en-US" sz="2800" b="1" i="1">
                        <a:solidFill>
                          <a:schemeClr val="tx1"/>
                        </a:solidFill>
                        <a:latin typeface="Cambria Math"/>
                        <a:cs typeface="Arial" pitchFamily="34" charset="0"/>
                      </a:rPr>
                      <m:t>=</m:t>
                    </m:r>
                    <m:f>
                      <m:fPr>
                        <m:ctrlPr>
                          <a:rPr lang="en-US" sz="2800" b="1" i="1">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𝑨</m:t>
                        </m:r>
                        <m:r>
                          <a:rPr lang="en-US" sz="2800" b="1" i="1" smtClean="0">
                            <a:solidFill>
                              <a:schemeClr val="tx1"/>
                            </a:solidFill>
                            <a:latin typeface="Cambria Math"/>
                            <a:cs typeface="Arial" pitchFamily="34" charset="0"/>
                          </a:rPr>
                          <m:t>𝑬</m:t>
                        </m:r>
                      </m:num>
                      <m:den>
                        <m:r>
                          <a:rPr lang="en-US" sz="2800" b="1" i="1">
                            <a:solidFill>
                              <a:schemeClr val="tx1"/>
                            </a:solidFill>
                            <a:latin typeface="Cambria Math"/>
                            <a:cs typeface="Arial" pitchFamily="34" charset="0"/>
                          </a:rPr>
                          <m:t>𝑨𝑪</m:t>
                        </m:r>
                      </m:den>
                    </m:f>
                  </m:oMath>
                </a14:m>
                <a:r>
                  <a:rPr lang="en-US" sz="2800" b="1" smtClean="0">
                    <a:solidFill>
                      <a:schemeClr val="tx1"/>
                    </a:solidFill>
                    <a:latin typeface="Arial" pitchFamily="34" charset="0"/>
                    <a:cs typeface="Arial" pitchFamily="34" charset="0"/>
                  </a:rPr>
                  <a:t>  </a:t>
                </a:r>
                <a:r>
                  <a:rPr lang="en-US" b="1" smtClean="0">
                    <a:solidFill>
                      <a:schemeClr val="accent2">
                        <a:lumMod val="75000"/>
                      </a:schemeClr>
                    </a:solidFill>
                    <a:latin typeface="Arial" pitchFamily="34" charset="0"/>
                    <a:cs typeface="Arial" pitchFamily="34" charset="0"/>
                  </a:rPr>
                  <a:t>(2)</a:t>
                </a:r>
                <a:endParaRPr lang="en-US" b="1">
                  <a:solidFill>
                    <a:schemeClr val="accent2">
                      <a:lumMod val="75000"/>
                    </a:schemeClr>
                  </a:solidFill>
                  <a:latin typeface="Arial" pitchFamily="34" charset="0"/>
                  <a:cs typeface="Arial"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531812" y="4495800"/>
                <a:ext cx="10210800" cy="713529"/>
              </a:xfrm>
              <a:prstGeom prst="rect">
                <a:avLst/>
              </a:prstGeom>
              <a:blipFill rotWithShape="1">
                <a:blip r:embed="rId7"/>
                <a:stretch>
                  <a:fillRect l="-716"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549274" y="5077671"/>
                <a:ext cx="10210800" cy="713529"/>
              </a:xfrm>
              <a:prstGeom prst="rect">
                <a:avLst/>
              </a:prstGeom>
              <a:noFill/>
            </p:spPr>
            <p:txBody>
              <a:bodyPr wrap="square" rtlCol="0">
                <a:spAutoFit/>
              </a:bodyPr>
              <a:lstStyle/>
              <a:p>
                <a:pPr algn="just"/>
                <a:r>
                  <a:rPr lang="en-US" sz="2200" b="1" smtClean="0">
                    <a:latin typeface="Arial" pitchFamily="34" charset="0"/>
                    <a:cs typeface="Arial" pitchFamily="34" charset="0"/>
                  </a:rPr>
                  <a:t>Từ (1) và (2) suy ra</a:t>
                </a:r>
                <a:r>
                  <a:rPr lang="en-US" sz="2800" b="1" smtClean="0">
                    <a:latin typeface="Arial" pitchFamily="34" charset="0"/>
                    <a:cs typeface="Arial" pitchFamily="34" charset="0"/>
                  </a:rPr>
                  <a:t> </a:t>
                </a:r>
                <a14:m>
                  <m:oMath xmlns:m="http://schemas.openxmlformats.org/officeDocument/2006/math">
                    <m:f>
                      <m:fPr>
                        <m:ctrlPr>
                          <a:rPr lang="en-US" sz="2800" b="1" i="1" smtClean="0">
                            <a:solidFill>
                              <a:schemeClr val="accent2">
                                <a:lumMod val="75000"/>
                              </a:schemeClr>
                            </a:solidFill>
                            <a:latin typeface="Cambria Math"/>
                            <a:cs typeface="Arial" pitchFamily="34" charset="0"/>
                          </a:rPr>
                        </m:ctrlPr>
                      </m:fPr>
                      <m:num>
                        <m:r>
                          <a:rPr lang="en-US" sz="2800" b="1" i="1">
                            <a:solidFill>
                              <a:schemeClr val="accent2">
                                <a:lumMod val="75000"/>
                              </a:schemeClr>
                            </a:solidFill>
                            <a:latin typeface="Cambria Math"/>
                            <a:cs typeface="Arial" pitchFamily="34" charset="0"/>
                          </a:rPr>
                          <m:t>𝑫𝑩</m:t>
                        </m:r>
                      </m:num>
                      <m:den>
                        <m:r>
                          <a:rPr lang="en-US" sz="2800" b="1" i="1">
                            <a:solidFill>
                              <a:schemeClr val="accent2">
                                <a:lumMod val="75000"/>
                              </a:schemeClr>
                            </a:solidFill>
                            <a:latin typeface="Cambria Math"/>
                            <a:cs typeface="Arial" pitchFamily="34" charset="0"/>
                          </a:rPr>
                          <m:t>𝑫𝑪</m:t>
                        </m:r>
                      </m:den>
                    </m:f>
                    <m:r>
                      <a:rPr lang="en-US" sz="2800" b="1" i="1">
                        <a:solidFill>
                          <a:schemeClr val="accent2">
                            <a:lumMod val="75000"/>
                          </a:schemeClr>
                        </a:solidFill>
                        <a:latin typeface="Cambria Math"/>
                        <a:cs typeface="Arial" pitchFamily="34" charset="0"/>
                      </a:rPr>
                      <m:t>=</m:t>
                    </m:r>
                    <m:f>
                      <m:fPr>
                        <m:ctrlPr>
                          <a:rPr lang="en-US" sz="2800" b="1" i="1">
                            <a:solidFill>
                              <a:schemeClr val="accent2">
                                <a:lumMod val="75000"/>
                              </a:schemeClr>
                            </a:solidFill>
                            <a:latin typeface="Cambria Math"/>
                            <a:cs typeface="Arial" pitchFamily="34" charset="0"/>
                          </a:rPr>
                        </m:ctrlPr>
                      </m:fPr>
                      <m:num>
                        <m:r>
                          <a:rPr lang="en-US" sz="2800" b="1" i="1">
                            <a:solidFill>
                              <a:schemeClr val="accent2">
                                <a:lumMod val="75000"/>
                              </a:schemeClr>
                            </a:solidFill>
                            <a:latin typeface="Cambria Math"/>
                            <a:cs typeface="Arial" pitchFamily="34" charset="0"/>
                          </a:rPr>
                          <m:t>𝑨</m:t>
                        </m:r>
                        <m:r>
                          <a:rPr lang="en-US" sz="2800" b="1" i="1">
                            <a:solidFill>
                              <a:schemeClr val="accent2">
                                <a:lumMod val="75000"/>
                              </a:schemeClr>
                            </a:solidFill>
                            <a:latin typeface="Cambria Math"/>
                            <a:cs typeface="Arial" pitchFamily="34" charset="0"/>
                          </a:rPr>
                          <m:t>𝑩</m:t>
                        </m:r>
                      </m:num>
                      <m:den>
                        <m:r>
                          <a:rPr lang="en-US" sz="2800" b="1" i="1">
                            <a:solidFill>
                              <a:schemeClr val="accent2">
                                <a:lumMod val="75000"/>
                              </a:schemeClr>
                            </a:solidFill>
                            <a:latin typeface="Cambria Math"/>
                            <a:cs typeface="Arial" pitchFamily="34" charset="0"/>
                          </a:rPr>
                          <m:t>𝑨𝑪</m:t>
                        </m:r>
                      </m:den>
                    </m:f>
                  </m:oMath>
                </a14:m>
                <a:r>
                  <a:rPr lang="en-US" sz="2200" b="1" smtClean="0">
                    <a:latin typeface="Arial" pitchFamily="34" charset="0"/>
                    <a:cs typeface="Arial" pitchFamily="34" charset="0"/>
                  </a:rPr>
                  <a:t> </a:t>
                </a:r>
                <a:endParaRPr lang="en-US" b="1">
                  <a:solidFill>
                    <a:schemeClr val="accent2">
                      <a:lumMod val="75000"/>
                    </a:schemeClr>
                  </a:solidFill>
                  <a:latin typeface="Arial" pitchFamily="34" charset="0"/>
                  <a:cs typeface="Arial"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549274" y="5077671"/>
                <a:ext cx="10210800" cy="713529"/>
              </a:xfrm>
              <a:prstGeom prst="rect">
                <a:avLst/>
              </a:prstGeom>
              <a:blipFill rotWithShape="1">
                <a:blip r:embed="rId8"/>
                <a:stretch>
                  <a:fillRect l="-716"/>
                </a:stretch>
              </a:blipFill>
            </p:spPr>
            <p:txBody>
              <a:bodyPr/>
              <a:lstStyle/>
              <a:p>
                <a:r>
                  <a:rPr lang="en-US">
                    <a:noFill/>
                  </a:rPr>
                  <a:t> </a:t>
                </a:r>
              </a:p>
            </p:txBody>
          </p:sp>
        </mc:Fallback>
      </mc:AlternateContent>
      <p:grpSp>
        <p:nvGrpSpPr>
          <p:cNvPr id="2" name="Group 1"/>
          <p:cNvGrpSpPr/>
          <p:nvPr/>
        </p:nvGrpSpPr>
        <p:grpSpPr>
          <a:xfrm>
            <a:off x="8685212" y="1053466"/>
            <a:ext cx="3185160" cy="3061334"/>
            <a:chOff x="8685212" y="1053466"/>
            <a:chExt cx="3185160" cy="3061334"/>
          </a:xfrm>
        </p:grpSpPr>
        <p:sp>
          <p:nvSpPr>
            <p:cNvPr id="25" name="TextBox 24"/>
            <p:cNvSpPr txBox="1"/>
            <p:nvPr/>
          </p:nvSpPr>
          <p:spPr>
            <a:xfrm>
              <a:off x="9637712" y="3776246"/>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4.21</a:t>
              </a:r>
              <a:endParaRPr lang="en-US" sz="1600" b="1">
                <a:solidFill>
                  <a:srgbClr val="C00000"/>
                </a:solidFill>
                <a:latin typeface="Arial" pitchFamily="34" charset="0"/>
                <a:cs typeface="Arial" pitchFamily="34" charset="0"/>
              </a:endParaRPr>
            </a:p>
          </p:txBody>
        </p:sp>
        <p:pic>
          <p:nvPicPr>
            <p:cNvPr id="15258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85212" y="1053466"/>
              <a:ext cx="3185160"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0498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3" grpId="0" animBg="1"/>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419" y="24860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22412" y="2971800"/>
            <a:ext cx="6781800" cy="830997"/>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Trong tam giác </a:t>
            </a:r>
            <a:r>
              <a:rPr lang="en-US" b="1" smtClean="0">
                <a:latin typeface="Arial" pitchFamily="34" charset="0"/>
                <a:cs typeface="Arial" pitchFamily="34" charset="0"/>
              </a:rPr>
              <a:t>MNP có MI là </a:t>
            </a:r>
            <a:r>
              <a:rPr lang="vi-VN" b="1" smtClean="0">
                <a:latin typeface="Arial" pitchFamily="34" charset="0"/>
                <a:cs typeface="Arial" pitchFamily="34" charset="0"/>
              </a:rPr>
              <a:t>đường phân giác</a:t>
            </a:r>
            <a:r>
              <a:rPr lang="en-US" b="1" smtClean="0">
                <a:latin typeface="Arial" pitchFamily="34" charset="0"/>
                <a:cs typeface="Arial" pitchFamily="34" charset="0"/>
              </a:rPr>
              <a:t> của góc M. Ta có :</a:t>
            </a:r>
            <a:endParaRPr lang="en-US" b="1">
              <a:latin typeface="Arial" pitchFamily="34" charset="0"/>
              <a:cs typeface="Arial" pitchFamily="34" charset="0"/>
            </a:endParaRPr>
          </a:p>
        </p:txBody>
      </p:sp>
      <p:grpSp>
        <p:nvGrpSpPr>
          <p:cNvPr id="2" name="Group 1"/>
          <p:cNvGrpSpPr/>
          <p:nvPr/>
        </p:nvGrpSpPr>
        <p:grpSpPr>
          <a:xfrm>
            <a:off x="146841" y="1089172"/>
            <a:ext cx="11738771" cy="1523605"/>
            <a:chOff x="146841" y="1089172"/>
            <a:chExt cx="11738771" cy="1523605"/>
          </a:xfrm>
        </p:grpSpPr>
        <p:sp>
          <p:nvSpPr>
            <p:cNvPr id="8" name="Rounded Rectangle 7"/>
            <p:cNvSpPr/>
            <p:nvPr/>
          </p:nvSpPr>
          <p:spPr>
            <a:xfrm>
              <a:off x="1742930" y="1196949"/>
              <a:ext cx="10142682" cy="1165251"/>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3" name="TextBox 12"/>
                <p:cNvSpPr txBox="1"/>
                <p:nvPr/>
              </p:nvSpPr>
              <p:spPr>
                <a:xfrm>
                  <a:off x="2132012" y="1399837"/>
                  <a:ext cx="97536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Tính độ dài </a:t>
                  </a:r>
                  <a14:m>
                    <m:oMath xmlns:m="http://schemas.openxmlformats.org/officeDocument/2006/math">
                      <m:r>
                        <a:rPr lang="en-US" sz="2800" b="1" i="1" smtClean="0">
                          <a:latin typeface="Cambria Math"/>
                          <a:cs typeface="Arial" pitchFamily="34" charset="0"/>
                        </a:rPr>
                        <m:t>𝒙</m:t>
                      </m:r>
                    </m:oMath>
                  </a14:m>
                  <a:r>
                    <a:rPr lang="en-US" sz="2800" b="1" smtClean="0">
                      <a:latin typeface="Arial" pitchFamily="34" charset="0"/>
                      <a:cs typeface="Arial" pitchFamily="34" charset="0"/>
                    </a:rPr>
                    <a:t> trong Hình 4.22</a:t>
                  </a:r>
                  <a:endParaRPr lang="vi-VN" sz="3200" b="1">
                    <a:solidFill>
                      <a:schemeClr val="accent2">
                        <a:lumMod val="75000"/>
                      </a:schemeClr>
                    </a:solidFill>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132012" y="1399837"/>
                  <a:ext cx="9753600" cy="553976"/>
                </a:xfrm>
                <a:prstGeom prst="rect">
                  <a:avLst/>
                </a:prstGeom>
                <a:blipFill rotWithShape="1">
                  <a:blip r:embed="rId5"/>
                  <a:stretch>
                    <a:fillRect l="-1000" t="-8791" b="-26374"/>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1089172"/>
              <a:ext cx="1515280" cy="1523605"/>
            </a:xfrm>
            <a:prstGeom prst="rect">
              <a:avLst/>
            </a:prstGeom>
          </p:spPr>
        </p:pic>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146841" y="1598694"/>
              <a:ext cx="1444565" cy="3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303212" y="609600"/>
            <a:ext cx="8915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a:t>
            </a:r>
            <a:r>
              <a:rPr lang="en-US" sz="2600" b="1" smtClean="0">
                <a:solidFill>
                  <a:schemeClr val="accent2">
                    <a:lumMod val="75000"/>
                  </a:schemeClr>
                </a:solidFill>
                <a:latin typeface="Arial" pitchFamily="34" charset="0"/>
                <a:cs typeface="Arial" pitchFamily="34" charset="0"/>
              </a:rPr>
              <a:t>( tính chất đường phân giác của tam giác )</a:t>
            </a:r>
            <a:endParaRPr lang="vi-VN" sz="2600" b="1">
              <a:solidFill>
                <a:schemeClr val="accent2">
                  <a:lumMod val="75000"/>
                </a:schemeClr>
              </a:solidFill>
              <a:latin typeface="Arial" pitchFamily="34" charset="0"/>
              <a:cs typeface="Arial" pitchFamily="34" charset="0"/>
            </a:endParaRPr>
          </a:p>
        </p:txBody>
      </p:sp>
      <p:sp>
        <p:nvSpPr>
          <p:cNvPr id="26"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2665412" y="3896659"/>
            <a:ext cx="3505200" cy="881301"/>
            <a:chOff x="2436812" y="3810000"/>
            <a:chExt cx="3505200" cy="881301"/>
          </a:xfrm>
        </p:grpSpPr>
        <p:graphicFrame>
          <p:nvGraphicFramePr>
            <p:cNvPr id="3" name="Object 2"/>
            <p:cNvGraphicFramePr>
              <a:graphicFrameLocks noChangeAspect="1"/>
            </p:cNvGraphicFramePr>
            <p:nvPr>
              <p:extLst>
                <p:ext uri="{D42A27DB-BD31-4B8C-83A1-F6EECF244321}">
                  <p14:modId xmlns:p14="http://schemas.microsoft.com/office/powerpoint/2010/main" val="3871255437"/>
                </p:ext>
              </p:extLst>
            </p:nvPr>
          </p:nvGraphicFramePr>
          <p:xfrm>
            <a:off x="2436812" y="3847862"/>
            <a:ext cx="1440657" cy="843439"/>
          </p:xfrm>
          <a:graphic>
            <a:graphicData uri="http://schemas.openxmlformats.org/presentationml/2006/ole">
              <mc:AlternateContent xmlns:mc="http://schemas.openxmlformats.org/markup-compatibility/2006">
                <mc:Choice xmlns:v="urn:schemas-microsoft-com:vml" Requires="v">
                  <p:oleObj spid="_x0000_s153622" name="Equation" r:id="rId8" imgW="672840" imgH="393480" progId="Equation.DSMT4">
                    <p:embed/>
                  </p:oleObj>
                </mc:Choice>
                <mc:Fallback>
                  <p:oleObj name="Equation" r:id="rId8" imgW="672840" imgH="393480" progId="Equation.DSMT4">
                    <p:embed/>
                    <p:pic>
                      <p:nvPicPr>
                        <p:cNvPr id="0" name=""/>
                        <p:cNvPicPr>
                          <a:picLocks noChangeAspect="1" noChangeArrowheads="1"/>
                        </p:cNvPicPr>
                        <p:nvPr/>
                      </p:nvPicPr>
                      <p:blipFill>
                        <a:blip r:embed="rId9"/>
                        <a:srcRect/>
                        <a:stretch>
                          <a:fillRect/>
                        </a:stretch>
                      </p:blipFill>
                      <p:spPr bwMode="auto">
                        <a:xfrm>
                          <a:off x="2436812" y="3847862"/>
                          <a:ext cx="1440657" cy="8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82689319"/>
                </p:ext>
              </p:extLst>
            </p:nvPr>
          </p:nvGraphicFramePr>
          <p:xfrm>
            <a:off x="4801711" y="3810000"/>
            <a:ext cx="1140301" cy="843439"/>
          </p:xfrm>
          <a:graphic>
            <a:graphicData uri="http://schemas.openxmlformats.org/presentationml/2006/ole">
              <mc:AlternateContent xmlns:mc="http://schemas.openxmlformats.org/markup-compatibility/2006">
                <mc:Choice xmlns:v="urn:schemas-microsoft-com:vml" Requires="v">
                  <p:oleObj spid="_x0000_s153623" name="Equation" r:id="rId10" imgW="533160" imgH="393480" progId="Equation.DSMT4">
                    <p:embed/>
                  </p:oleObj>
                </mc:Choice>
                <mc:Fallback>
                  <p:oleObj name="Equation" r:id="rId10" imgW="533160" imgH="393480" progId="Equation.DSMT4">
                    <p:embed/>
                    <p:pic>
                      <p:nvPicPr>
                        <p:cNvPr id="0" name=""/>
                        <p:cNvPicPr>
                          <a:picLocks noChangeAspect="1" noChangeArrowheads="1"/>
                        </p:cNvPicPr>
                        <p:nvPr/>
                      </p:nvPicPr>
                      <p:blipFill>
                        <a:blip r:embed="rId11"/>
                        <a:srcRect/>
                        <a:stretch>
                          <a:fillRect/>
                        </a:stretch>
                      </p:blipFill>
                      <p:spPr bwMode="auto">
                        <a:xfrm>
                          <a:off x="4801711" y="3810000"/>
                          <a:ext cx="1140301" cy="8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4037012" y="3971925"/>
              <a:ext cx="838200" cy="461665"/>
            </a:xfrm>
            <a:prstGeom prst="rect">
              <a:avLst/>
            </a:prstGeom>
            <a:noFill/>
          </p:spPr>
          <p:txBody>
            <a:bodyPr wrap="square" rtlCol="0">
              <a:spAutoFit/>
            </a:bodyPr>
            <a:lstStyle/>
            <a:p>
              <a:pPr algn="just"/>
              <a:r>
                <a:rPr lang="en-US" b="1" smtClean="0">
                  <a:latin typeface="Arial" pitchFamily="34" charset="0"/>
                  <a:cs typeface="Arial" pitchFamily="34" charset="0"/>
                </a:rPr>
                <a:t>hay</a:t>
              </a:r>
              <a:endParaRPr lang="en-US" b="1">
                <a:latin typeface="Arial" pitchFamily="34" charset="0"/>
                <a:cs typeface="Arial" pitchFamily="34" charset="0"/>
              </a:endParaRPr>
            </a:p>
          </p:txBody>
        </p:sp>
      </p:grpSp>
      <p:sp>
        <p:nvSpPr>
          <p:cNvPr id="33" name="TextBox 32"/>
          <p:cNvSpPr txBox="1"/>
          <p:nvPr/>
        </p:nvSpPr>
        <p:spPr>
          <a:xfrm>
            <a:off x="2093515" y="5106334"/>
            <a:ext cx="2209800" cy="461665"/>
          </a:xfrm>
          <a:prstGeom prst="rect">
            <a:avLst/>
          </a:prstGeom>
          <a:noFill/>
        </p:spPr>
        <p:txBody>
          <a:bodyPr wrap="square" rtlCol="0">
            <a:spAutoFit/>
          </a:bodyPr>
          <a:lstStyle/>
          <a:p>
            <a:pPr algn="just"/>
            <a:r>
              <a:rPr lang="en-US" b="1" smtClean="0">
                <a:latin typeface="Arial" pitchFamily="34" charset="0"/>
                <a:cs typeface="Arial" pitchFamily="34" charset="0"/>
              </a:rPr>
              <a:t>Từ đó suy ra </a:t>
            </a:r>
            <a:endParaRPr lang="en-US"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476546532"/>
              </p:ext>
            </p:extLst>
          </p:nvPr>
        </p:nvGraphicFramePr>
        <p:xfrm>
          <a:off x="4188619" y="4915447"/>
          <a:ext cx="1981993" cy="843438"/>
        </p:xfrm>
        <a:graphic>
          <a:graphicData uri="http://schemas.openxmlformats.org/presentationml/2006/ole">
            <mc:AlternateContent xmlns:mc="http://schemas.openxmlformats.org/markup-compatibility/2006">
              <mc:Choice xmlns:v="urn:schemas-microsoft-com:vml" Requires="v">
                <p:oleObj spid="_x0000_s153624" name="Equation" r:id="rId12" imgW="927000" imgH="393480" progId="Equation.DSMT4">
                  <p:embed/>
                </p:oleObj>
              </mc:Choice>
              <mc:Fallback>
                <p:oleObj name="Equation" r:id="rId12" imgW="927000" imgH="393480" progId="Equation.DSMT4">
                  <p:embed/>
                  <p:pic>
                    <p:nvPicPr>
                      <p:cNvPr id="0" name=""/>
                      <p:cNvPicPr>
                        <a:picLocks noChangeAspect="1" noChangeArrowheads="1"/>
                      </p:cNvPicPr>
                      <p:nvPr/>
                    </p:nvPicPr>
                    <p:blipFill>
                      <a:blip r:embed="rId13"/>
                      <a:srcRect/>
                      <a:stretch>
                        <a:fillRect/>
                      </a:stretch>
                    </p:blipFill>
                    <p:spPr bwMode="auto">
                      <a:xfrm>
                        <a:off x="4188619" y="4915447"/>
                        <a:ext cx="1981993" cy="8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p:cNvGrpSpPr/>
          <p:nvPr/>
        </p:nvGrpSpPr>
        <p:grpSpPr>
          <a:xfrm>
            <a:off x="8532812" y="2486025"/>
            <a:ext cx="3067050" cy="3112561"/>
            <a:chOff x="8532812" y="2486025"/>
            <a:chExt cx="3067050" cy="3112561"/>
          </a:xfrm>
        </p:grpSpPr>
        <p:sp>
          <p:nvSpPr>
            <p:cNvPr id="30" name="TextBox 29"/>
            <p:cNvSpPr txBox="1"/>
            <p:nvPr/>
          </p:nvSpPr>
          <p:spPr>
            <a:xfrm>
              <a:off x="9399587" y="5260032"/>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4.22</a:t>
              </a:r>
              <a:endParaRPr lang="en-US" sz="1600" b="1">
                <a:solidFill>
                  <a:srgbClr val="C00000"/>
                </a:solidFill>
                <a:latin typeface="Arial" pitchFamily="34" charset="0"/>
                <a:cs typeface="Arial" pitchFamily="34" charset="0"/>
              </a:endParaRPr>
            </a:p>
          </p:txBody>
        </p:sp>
        <p:pic>
          <p:nvPicPr>
            <p:cNvPr id="153603"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32812" y="2486025"/>
              <a:ext cx="30670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34786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585" y="1123950"/>
            <a:ext cx="11531628" cy="1346572"/>
            <a:chOff x="201585" y="747621"/>
            <a:chExt cx="11531628" cy="1346572"/>
          </a:xfrm>
        </p:grpSpPr>
        <p:sp>
          <p:nvSpPr>
            <p:cNvPr id="8" name="Rounded Rectangle 7"/>
            <p:cNvSpPr/>
            <p:nvPr/>
          </p:nvSpPr>
          <p:spPr>
            <a:xfrm>
              <a:off x="1979613" y="769087"/>
              <a:ext cx="9753600" cy="1216784"/>
            </a:xfrm>
            <a:prstGeom prst="roundRect">
              <a:avLst>
                <a:gd name="adj" fmla="val 5381"/>
              </a:avLst>
            </a:prstGeom>
            <a:solidFill>
              <a:srgbClr val="F2EFF5"/>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0" name="TextBox 9"/>
                <p:cNvSpPr txBox="1"/>
                <p:nvPr/>
              </p:nvSpPr>
              <p:spPr>
                <a:xfrm>
                  <a:off x="2436812" y="974695"/>
                  <a:ext cx="62484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Tính độ dài </a:t>
                  </a:r>
                  <a14:m>
                    <m:oMath xmlns:m="http://schemas.openxmlformats.org/officeDocument/2006/math">
                      <m:r>
                        <a:rPr lang="en-US" sz="2800" b="1" i="1" smtClean="0">
                          <a:latin typeface="Cambria Math"/>
                          <a:cs typeface="Arial" pitchFamily="34" charset="0"/>
                        </a:rPr>
                        <m:t>𝒙</m:t>
                      </m:r>
                    </m:oMath>
                  </a14:m>
                  <a:r>
                    <a:rPr lang="en-US" sz="2800" b="1" smtClean="0">
                      <a:latin typeface="Arial" pitchFamily="34" charset="0"/>
                      <a:cs typeface="Arial" pitchFamily="34" charset="0"/>
                    </a:rPr>
                    <a:t> trên Hình 4.23</a:t>
                  </a:r>
                  <a:endParaRPr lang="vi-VN" sz="28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436812" y="974695"/>
                  <a:ext cx="6248400" cy="553976"/>
                </a:xfrm>
                <a:prstGeom prst="rect">
                  <a:avLst/>
                </a:prstGeom>
                <a:blipFill rotWithShape="1">
                  <a:blip r:embed="rId4"/>
                  <a:stretch>
                    <a:fillRect l="-1561" t="-8791" b="-26374"/>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81" y="747621"/>
              <a:ext cx="1543369" cy="13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85" y="1175668"/>
              <a:ext cx="1596159" cy="5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2" name="TextBox 21"/>
              <p:cNvSpPr txBox="1"/>
              <p:nvPr/>
            </p:nvSpPr>
            <p:spPr>
              <a:xfrm>
                <a:off x="989012" y="2830018"/>
                <a:ext cx="6781800" cy="902363"/>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Trong Hình 4.23 có</a:t>
                </a:r>
                <a:r>
                  <a:rPr lang="vi-VN" sz="2200" b="1" smtClean="0">
                    <a:latin typeface="Arial" pitchFamily="34" charset="0"/>
                    <a:cs typeface="Arial" pitchFamily="34" charset="0"/>
                  </a:rPr>
                  <a:t> </a:t>
                </a:r>
                <a14:m>
                  <m:oMath xmlns:m="http://schemas.openxmlformats.org/officeDocument/2006/math">
                    <m:acc>
                      <m:accPr>
                        <m:chr m:val="̂"/>
                        <m:ctrlPr>
                          <a:rPr lang="vi-VN" b="1" i="1" smtClean="0">
                            <a:latin typeface="Cambria Math"/>
                            <a:cs typeface="Arial" pitchFamily="34" charset="0"/>
                          </a:rPr>
                        </m:ctrlPr>
                      </m:accPr>
                      <m:e>
                        <m:r>
                          <a:rPr lang="en-US" b="1" i="1" smtClean="0">
                            <a:latin typeface="Cambria Math"/>
                            <a:cs typeface="Arial" pitchFamily="34" charset="0"/>
                          </a:rPr>
                          <m:t>𝑫𝑬𝑴</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𝑴𝑬𝑭</m:t>
                        </m:r>
                      </m:e>
                    </m:acc>
                  </m:oMath>
                </a14:m>
                <a:r>
                  <a:rPr lang="en-US" sz="2800" b="1" smtClean="0">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nên </a:t>
                </a:r>
                <a:r>
                  <a:rPr lang="en-US" sz="2200" b="1" smtClean="0">
                    <a:latin typeface="Arial" pitchFamily="34" charset="0"/>
                    <a:cs typeface="Arial" pitchFamily="34" charset="0"/>
                  </a:rPr>
                  <a:t>EM là tia phân giác của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𝑫𝑬𝑭</m:t>
                        </m:r>
                      </m:e>
                    </m:acc>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989012" y="2830018"/>
                <a:ext cx="6781800" cy="902363"/>
              </a:xfrm>
              <a:prstGeom prst="rect">
                <a:avLst/>
              </a:prstGeom>
              <a:blipFill rotWithShape="1">
                <a:blip r:embed="rId7"/>
                <a:stretch>
                  <a:fillRect l="-898" r="-1168" b="-9459"/>
                </a:stretch>
              </a:blipFill>
            </p:spPr>
            <p:txBody>
              <a:bodyPr/>
              <a:lstStyle/>
              <a:p>
                <a:r>
                  <a:rPr lang="en-US">
                    <a:noFill/>
                  </a:rPr>
                  <a:t> </a:t>
                </a:r>
              </a:p>
            </p:txBody>
          </p:sp>
        </mc:Fallback>
      </mc:AlternateContent>
      <p:pic>
        <p:nvPicPr>
          <p:cNvPr id="25" name="Picture 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8604" y="2438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292243" y="3733800"/>
            <a:ext cx="6478569" cy="769441"/>
          </a:xfrm>
          <a:prstGeom prst="rect">
            <a:avLst/>
          </a:prstGeom>
          <a:noFill/>
        </p:spPr>
        <p:txBody>
          <a:bodyPr wrap="square" rtlCol="0">
            <a:spAutoFit/>
          </a:bodyPr>
          <a:lstStyle/>
          <a:p>
            <a:pPr algn="just"/>
            <a:r>
              <a:rPr lang="en-US" sz="2200" b="1" smtClean="0">
                <a:latin typeface="Arial" pitchFamily="34" charset="0"/>
                <a:cs typeface="Arial" pitchFamily="34" charset="0"/>
              </a:rPr>
              <a:t>Áp dụng tính chất </a:t>
            </a: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của tam giác DEF , ta có :</a:t>
            </a:r>
            <a:endParaRPr lang="en-US" sz="2800" b="1">
              <a:solidFill>
                <a:schemeClr val="accent2">
                  <a:lumMod val="75000"/>
                </a:schemeClr>
              </a:solidFill>
              <a:latin typeface="Arial" pitchFamily="34" charset="0"/>
              <a:cs typeface="Arial" pitchFamily="34" charset="0"/>
            </a:endParaRPr>
          </a:p>
        </p:txBody>
      </p:sp>
      <p:sp>
        <p:nvSpPr>
          <p:cNvPr id="16" name="TextBox 15"/>
          <p:cNvSpPr txBox="1"/>
          <p:nvPr/>
        </p:nvSpPr>
        <p:spPr>
          <a:xfrm>
            <a:off x="303212" y="609600"/>
            <a:ext cx="8915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a:t>
            </a:r>
            <a:r>
              <a:rPr lang="en-US" sz="2600" b="1" smtClean="0">
                <a:solidFill>
                  <a:schemeClr val="accent2">
                    <a:lumMod val="75000"/>
                  </a:schemeClr>
                </a:solidFill>
                <a:latin typeface="Arial" pitchFamily="34" charset="0"/>
                <a:cs typeface="Arial" pitchFamily="34" charset="0"/>
              </a:rPr>
              <a:t>( tính chất đường phân giác của tam giác )</a:t>
            </a:r>
            <a:endParaRPr lang="vi-VN" sz="2600" b="1">
              <a:solidFill>
                <a:schemeClr val="accent2">
                  <a:lumMod val="75000"/>
                </a:schemeClr>
              </a:solidFill>
              <a:latin typeface="Arial" pitchFamily="34" charset="0"/>
              <a:cs typeface="Arial" pitchFamily="34" charset="0"/>
            </a:endParaRPr>
          </a:p>
        </p:txBody>
      </p:sp>
      <p:sp>
        <p:nvSpPr>
          <p:cNvPr id="17" name="AutoShape 4"/>
          <p:cNvSpPr>
            <a:spLocks noChangeArrowheads="1"/>
          </p:cNvSpPr>
          <p:nvPr/>
        </p:nvSpPr>
        <p:spPr bwMode="gray">
          <a:xfrm>
            <a:off x="447214" y="95249"/>
            <a:ext cx="45803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TÍNH CHẤT ĐƯỜNG PHÂN GIÁC.</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304212" y="2537685"/>
            <a:ext cx="3572828" cy="2643915"/>
            <a:chOff x="8304212" y="2537685"/>
            <a:chExt cx="3572828" cy="2643915"/>
          </a:xfrm>
        </p:grpSpPr>
        <p:pic>
          <p:nvPicPr>
            <p:cNvPr id="1546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4212" y="2537685"/>
              <a:ext cx="3572828" cy="250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294812" y="4843046"/>
              <a:ext cx="1333500"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4.23</a:t>
              </a:r>
              <a:endParaRPr lang="en-US" sz="1600" b="1">
                <a:solidFill>
                  <a:srgbClr val="C00000"/>
                </a:solidFill>
                <a:latin typeface="Arial" pitchFamily="34" charset="0"/>
                <a:cs typeface="Arial" pitchFamily="34" charset="0"/>
              </a:endParaRPr>
            </a:p>
          </p:txBody>
        </p:sp>
      </p:grpSp>
      <p:grpSp>
        <p:nvGrpSpPr>
          <p:cNvPr id="23" name="Group 22"/>
          <p:cNvGrpSpPr/>
          <p:nvPr/>
        </p:nvGrpSpPr>
        <p:grpSpPr>
          <a:xfrm>
            <a:off x="3182956" y="4381004"/>
            <a:ext cx="3748087" cy="898525"/>
            <a:chOff x="2409133" y="3811006"/>
            <a:chExt cx="3748087" cy="898525"/>
          </a:xfrm>
        </p:grpSpPr>
        <p:graphicFrame>
          <p:nvGraphicFramePr>
            <p:cNvPr id="24" name="Object 23"/>
            <p:cNvGraphicFramePr>
              <a:graphicFrameLocks noChangeAspect="1"/>
            </p:cNvGraphicFramePr>
            <p:nvPr>
              <p:extLst>
                <p:ext uri="{D42A27DB-BD31-4B8C-83A1-F6EECF244321}">
                  <p14:modId xmlns:p14="http://schemas.microsoft.com/office/powerpoint/2010/main" val="464140263"/>
                </p:ext>
              </p:extLst>
            </p:nvPr>
          </p:nvGraphicFramePr>
          <p:xfrm>
            <a:off x="2409133" y="3847518"/>
            <a:ext cx="1495425" cy="844550"/>
          </p:xfrm>
          <a:graphic>
            <a:graphicData uri="http://schemas.openxmlformats.org/presentationml/2006/ole">
              <mc:AlternateContent xmlns:mc="http://schemas.openxmlformats.org/markup-compatibility/2006">
                <mc:Choice xmlns:v="urn:schemas-microsoft-com:vml" Requires="v">
                  <p:oleObj spid="_x0000_s154644" name="Equation" r:id="rId10" imgW="698400" imgH="393480" progId="Equation.DSMT4">
                    <p:embed/>
                  </p:oleObj>
                </mc:Choice>
                <mc:Fallback>
                  <p:oleObj name="Equation" r:id="rId10" imgW="698400" imgH="393480" progId="Equation.DSMT4">
                    <p:embed/>
                    <p:pic>
                      <p:nvPicPr>
                        <p:cNvPr id="0" name=""/>
                        <p:cNvPicPr>
                          <a:picLocks noChangeAspect="1" noChangeArrowheads="1"/>
                        </p:cNvPicPr>
                        <p:nvPr/>
                      </p:nvPicPr>
                      <p:blipFill>
                        <a:blip r:embed="rId11"/>
                        <a:srcRect/>
                        <a:stretch>
                          <a:fillRect/>
                        </a:stretch>
                      </p:blipFill>
                      <p:spPr bwMode="auto">
                        <a:xfrm>
                          <a:off x="2409133" y="3847518"/>
                          <a:ext cx="14954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4602830"/>
                </p:ext>
              </p:extLst>
            </p:nvPr>
          </p:nvGraphicFramePr>
          <p:xfrm>
            <a:off x="4774508" y="3811006"/>
            <a:ext cx="1382712" cy="898525"/>
          </p:xfrm>
          <a:graphic>
            <a:graphicData uri="http://schemas.openxmlformats.org/presentationml/2006/ole">
              <mc:AlternateContent xmlns:mc="http://schemas.openxmlformats.org/markup-compatibility/2006">
                <mc:Choice xmlns:v="urn:schemas-microsoft-com:vml" Requires="v">
                  <p:oleObj spid="_x0000_s154645" name="Equation" r:id="rId12" imgW="647640" imgH="419040" progId="Equation.DSMT4">
                    <p:embed/>
                  </p:oleObj>
                </mc:Choice>
                <mc:Fallback>
                  <p:oleObj name="Equation" r:id="rId12" imgW="647640" imgH="419040" progId="Equation.DSMT4">
                    <p:embed/>
                    <p:pic>
                      <p:nvPicPr>
                        <p:cNvPr id="0" name=""/>
                        <p:cNvPicPr>
                          <a:picLocks noChangeAspect="1" noChangeArrowheads="1"/>
                        </p:cNvPicPr>
                        <p:nvPr/>
                      </p:nvPicPr>
                      <p:blipFill>
                        <a:blip r:embed="rId13"/>
                        <a:srcRect/>
                        <a:stretch>
                          <a:fillRect/>
                        </a:stretch>
                      </p:blipFill>
                      <p:spPr bwMode="auto">
                        <a:xfrm>
                          <a:off x="4774508" y="3811006"/>
                          <a:ext cx="13827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4037012" y="3971925"/>
              <a:ext cx="838200" cy="461665"/>
            </a:xfrm>
            <a:prstGeom prst="rect">
              <a:avLst/>
            </a:prstGeom>
            <a:noFill/>
          </p:spPr>
          <p:txBody>
            <a:bodyPr wrap="square" rtlCol="0">
              <a:spAutoFit/>
            </a:bodyPr>
            <a:lstStyle/>
            <a:p>
              <a:pPr algn="just"/>
              <a:r>
                <a:rPr lang="en-US" b="1" smtClean="0">
                  <a:latin typeface="Arial" pitchFamily="34" charset="0"/>
                  <a:cs typeface="Arial" pitchFamily="34" charset="0"/>
                </a:rPr>
                <a:t>hay</a:t>
              </a:r>
              <a:endParaRPr lang="en-US" b="1">
                <a:latin typeface="Arial" pitchFamily="34" charset="0"/>
                <a:cs typeface="Arial" pitchFamily="34" charset="0"/>
              </a:endParaRPr>
            </a:p>
          </p:txBody>
        </p:sp>
      </p:grpSp>
      <p:sp>
        <p:nvSpPr>
          <p:cNvPr id="28" name="TextBox 27"/>
          <p:cNvSpPr txBox="1"/>
          <p:nvPr/>
        </p:nvSpPr>
        <p:spPr>
          <a:xfrm>
            <a:off x="2111093" y="5604965"/>
            <a:ext cx="2209800" cy="461665"/>
          </a:xfrm>
          <a:prstGeom prst="rect">
            <a:avLst/>
          </a:prstGeom>
          <a:noFill/>
        </p:spPr>
        <p:txBody>
          <a:bodyPr wrap="square" rtlCol="0">
            <a:spAutoFit/>
          </a:bodyPr>
          <a:lstStyle/>
          <a:p>
            <a:pPr algn="just"/>
            <a:r>
              <a:rPr lang="en-US" b="1" smtClean="0">
                <a:latin typeface="Arial" pitchFamily="34" charset="0"/>
                <a:cs typeface="Arial" pitchFamily="34" charset="0"/>
              </a:rPr>
              <a:t>Từ đó suy ra </a:t>
            </a:r>
            <a:endParaRPr lang="en-US"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346299104"/>
              </p:ext>
            </p:extLst>
          </p:nvPr>
        </p:nvGraphicFramePr>
        <p:xfrm>
          <a:off x="4216418" y="5435104"/>
          <a:ext cx="2333625" cy="896937"/>
        </p:xfrm>
        <a:graphic>
          <a:graphicData uri="http://schemas.openxmlformats.org/presentationml/2006/ole">
            <mc:AlternateContent xmlns:mc="http://schemas.openxmlformats.org/markup-compatibility/2006">
              <mc:Choice xmlns:v="urn:schemas-microsoft-com:vml" Requires="v">
                <p:oleObj spid="_x0000_s154646" name="Equation" r:id="rId14" imgW="1091880" imgH="419040" progId="Equation.DSMT4">
                  <p:embed/>
                </p:oleObj>
              </mc:Choice>
              <mc:Fallback>
                <p:oleObj name="Equation" r:id="rId14" imgW="1091880" imgH="419040" progId="Equation.DSMT4">
                  <p:embed/>
                  <p:pic>
                    <p:nvPicPr>
                      <p:cNvPr id="0" name=""/>
                      <p:cNvPicPr>
                        <a:picLocks noChangeAspect="1" noChangeArrowheads="1"/>
                      </p:cNvPicPr>
                      <p:nvPr/>
                    </p:nvPicPr>
                    <p:blipFill>
                      <a:blip r:embed="rId15"/>
                      <a:srcRect/>
                      <a:stretch>
                        <a:fillRect/>
                      </a:stretch>
                    </p:blipFill>
                    <p:spPr bwMode="auto">
                      <a:xfrm>
                        <a:off x="4216418" y="5435104"/>
                        <a:ext cx="23336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0122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43133</TotalTime>
  <Words>1367</Words>
  <Application>Microsoft Office PowerPoint</Application>
  <PresentationFormat>Custom</PresentationFormat>
  <Paragraphs>98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2750</cp:revision>
  <dcterms:created xsi:type="dcterms:W3CDTF">2021-08-04T05:24:17Z</dcterms:created>
  <dcterms:modified xsi:type="dcterms:W3CDTF">2023-08-22T02:01:39Z</dcterms:modified>
</cp:coreProperties>
</file>