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909" r:id="rId2"/>
    <p:sldId id="1030" r:id="rId3"/>
    <p:sldId id="1062" r:id="rId4"/>
    <p:sldId id="1063" r:id="rId5"/>
    <p:sldId id="994" r:id="rId6"/>
    <p:sldId id="1064" r:id="rId7"/>
    <p:sldId id="1052" r:id="rId8"/>
    <p:sldId id="1065" r:id="rId9"/>
    <p:sldId id="852" r:id="rId10"/>
    <p:sldId id="970" r:id="rId11"/>
    <p:sldId id="1042" r:id="rId12"/>
    <p:sldId id="985" r:id="rId13"/>
    <p:sldId id="986" r:id="rId14"/>
    <p:sldId id="1066" r:id="rId15"/>
    <p:sldId id="1058" r:id="rId16"/>
    <p:sldId id="1067" r:id="rId17"/>
    <p:sldId id="1068" r:id="rId18"/>
    <p:sldId id="1069" r:id="rId19"/>
    <p:sldId id="723" r:id="rId20"/>
    <p:sldId id="1047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1030"/>
            <p14:sldId id="1062"/>
            <p14:sldId id="1063"/>
            <p14:sldId id="994"/>
            <p14:sldId id="1064"/>
            <p14:sldId id="1052"/>
            <p14:sldId id="1065"/>
            <p14:sldId id="852"/>
            <p14:sldId id="970"/>
            <p14:sldId id="1042"/>
            <p14:sldId id="985"/>
            <p14:sldId id="986"/>
            <p14:sldId id="1066"/>
            <p14:sldId id="1058"/>
            <p14:sldId id="1067"/>
            <p14:sldId id="1068"/>
            <p14:sldId id="1069"/>
            <p14:sldId id="723"/>
            <p14:sldId id="10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>
        <p:scale>
          <a:sx n="100" d="100"/>
          <a:sy n="100" d="100"/>
        </p:scale>
        <p:origin x="-996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22/08/2023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45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45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png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58.png"/><Relationship Id="rId4" Type="http://schemas.openxmlformats.org/officeDocument/2006/relationships/image" Target="../media/image14.png"/><Relationship Id="rId9" Type="http://schemas.openxmlformats.org/officeDocument/2006/relationships/image" Target="../media/image57.png"/><Relationship Id="rId1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8.emf"/><Relationship Id="rId4" Type="http://schemas.openxmlformats.org/officeDocument/2006/relationships/image" Target="../media/image8.png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1012" y="2379614"/>
            <a:ext cx="6019799" cy="1031972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69" y="1673193"/>
            <a:ext cx="5126182" cy="77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2351039"/>
            <a:ext cx="1623579" cy="145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 r="8809" b="22763"/>
          <a:stretch/>
        </p:blipFill>
        <p:spPr bwMode="auto">
          <a:xfrm>
            <a:off x="5816886" y="2449625"/>
            <a:ext cx="5117765" cy="89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585" y="1123950"/>
            <a:ext cx="11531628" cy="1346572"/>
            <a:chOff x="201585" y="747621"/>
            <a:chExt cx="11531628" cy="1346572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769087"/>
              <a:ext cx="9753600" cy="1216784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4412" y="910164"/>
              <a:ext cx="9372637" cy="92330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Cho tam giác ABC cân tại A, D và E lần lượt là trung điểm của AB, AC. Tứ giác DECB là hình gì? Tại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sao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81" y="747621"/>
              <a:ext cx="1543369" cy="1346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85" y="1175668"/>
              <a:ext cx="1596159" cy="5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70012" y="2971800"/>
                <a:ext cx="6096001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Tam giác ABC cân tại A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2971800"/>
                <a:ext cx="6096001" cy="473976"/>
              </a:xfrm>
              <a:prstGeom prst="rect">
                <a:avLst/>
              </a:prstGeom>
              <a:blipFill rotWithShape="1">
                <a:blip r:embed="rId5"/>
                <a:stretch>
                  <a:fillRect l="-1100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4" y="258018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6866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TÍNH CHẤT 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tam giác.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8612" y="3502926"/>
            <a:ext cx="647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Vì D và E lần lượt là trung điểm của AB, AC nên DE là đường trung bình của tam giác ABC.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8611" y="4272367"/>
            <a:ext cx="647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Suy ra DE // BC nên tứ giác DECB là hình thang.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98611" y="5047165"/>
                <a:ext cx="72390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Hình thang DECB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nên là </a:t>
                </a:r>
                <a:r>
                  <a:rPr lang="en-US" sz="22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hình thang cân  </a:t>
                </a:r>
                <a:endParaRPr lang="en-US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1" y="5047165"/>
                <a:ext cx="7239001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010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4306" name="Picture 16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2624732"/>
            <a:ext cx="3286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16463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8550" y="2674441"/>
            <a:ext cx="7130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tam giác ABC có D, E lần lượt là trung điểm của AB và AC nên D ∈ AB; E ∈ AC và AD = BD; AE = EC.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4137" y="762000"/>
            <a:ext cx="11857143" cy="1569076"/>
            <a:chOff x="84137" y="685800"/>
            <a:chExt cx="11857143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87550" y="783825"/>
              <a:ext cx="9953730" cy="1121176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6913" y="940701"/>
              <a:ext cx="8652899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800" b="1">
                  <a:latin typeface="Arial" pitchFamily="34" charset="0"/>
                  <a:cs typeface="Arial" pitchFamily="34" charset="0"/>
                </a:rPr>
                <a:t>Em hãy trả lời câu hỏi trong tình huống mở đầu.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685800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1111605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5189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ĐỊNH LÍ THALES TRONG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1248" y="3912513"/>
            <a:ext cx="6827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Suy ra DE là đường trung bình của tam giác ABC.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021" name="Picture 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2164638"/>
            <a:ext cx="33528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1248" y="4495800"/>
                <a:ext cx="7345364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𝑫𝑬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suy ra </a:t>
                </a:r>
                <a:r>
                  <a:rPr lang="fr-FR" sz="2200" b="1">
                    <a:latin typeface="Arial" pitchFamily="34" charset="0"/>
                    <a:cs typeface="Arial" pitchFamily="34" charset="0"/>
                  </a:rPr>
                  <a:t>BC = 2DE = 2 . 500 = </a:t>
                </a:r>
                <a:r>
                  <a:rPr lang="fr-FR" sz="22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1000</a:t>
                </a:r>
                <a:r>
                  <a:rPr lang="fr-FR" sz="2200" b="1" smtClean="0">
                    <a:latin typeface="Arial" pitchFamily="34" charset="0"/>
                    <a:cs typeface="Arial" pitchFamily="34" charset="0"/>
                  </a:rPr>
                  <a:t>(m</a:t>
                </a:r>
                <a:r>
                  <a:rPr lang="fr-FR" sz="2200" b="1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48" y="4495800"/>
                <a:ext cx="7345364" cy="579774"/>
              </a:xfrm>
              <a:prstGeom prst="rect">
                <a:avLst/>
              </a:prstGeom>
              <a:blipFill rotWithShape="1">
                <a:blip r:embed="rId7"/>
                <a:stretch>
                  <a:fillRect l="-996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0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226811"/>
            <a:ext cx="9716445" cy="1373389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65020" y="515555"/>
                <a:ext cx="891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Tính các độ dài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trong Hình 4.18.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20" y="515555"/>
                <a:ext cx="8915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11" y="181877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2560" y="628083"/>
            <a:ext cx="101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4.6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4212" y="2133600"/>
            <a:ext cx="2874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4.18a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89012" y="2615623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 có: DH = HF, H ∈ DF nên H là trung điểm của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DF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56612" y="1676400"/>
            <a:ext cx="3429000" cy="4833488"/>
            <a:chOff x="8380412" y="1676400"/>
            <a:chExt cx="3429000" cy="4833488"/>
          </a:xfrm>
        </p:grpSpPr>
        <p:sp>
          <p:nvSpPr>
            <p:cNvPr id="31" name="TextBox 30"/>
            <p:cNvSpPr txBox="1"/>
            <p:nvPr/>
          </p:nvSpPr>
          <p:spPr>
            <a:xfrm>
              <a:off x="9428162" y="6171334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4.18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916" name="Picture 99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412" y="1676400"/>
              <a:ext cx="3429000" cy="2424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920" name="Picture 100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299" y="3962400"/>
              <a:ext cx="2981325" cy="221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968374" y="3200400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EK = KF, K ∈ EF nên K là trung điểm của EF.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8374" y="3746956"/>
            <a:ext cx="7183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Xét tam giác DEF có H, K lần lượt là trung điểm của DF, EF nên HK là đường trung bình của tam giác DEF.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8374" y="4854952"/>
                <a:ext cx="7183438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Suy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𝑯𝑲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𝑫𝑬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4" y="4854952"/>
                <a:ext cx="7183438" cy="624082"/>
              </a:xfrm>
              <a:prstGeom prst="rect">
                <a:avLst/>
              </a:prstGeom>
              <a:blipFill rotWithShape="1">
                <a:blip r:embed="rId9"/>
                <a:stretch>
                  <a:fillRect l="-1104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68374" y="5530361"/>
            <a:ext cx="7183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 x = 2HK = 2 . 3 =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226811"/>
            <a:ext cx="9716445" cy="1373389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65020" y="515555"/>
                <a:ext cx="891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Tính các độ dài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trong Hình 4.18.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20" y="515555"/>
                <a:ext cx="8915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11" y="181877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2560" y="628083"/>
            <a:ext cx="101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4.6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89012" y="2180095"/>
            <a:ext cx="2874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4.18b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73174" y="2662118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Vì MN ⊥ AB, AC ⊥ AB nên MN // AC.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56612" y="1676400"/>
            <a:ext cx="3429000" cy="4833488"/>
            <a:chOff x="8380412" y="1676400"/>
            <a:chExt cx="3429000" cy="4833488"/>
          </a:xfrm>
        </p:grpSpPr>
        <p:sp>
          <p:nvSpPr>
            <p:cNvPr id="31" name="TextBox 30"/>
            <p:cNvSpPr txBox="1"/>
            <p:nvPr/>
          </p:nvSpPr>
          <p:spPr>
            <a:xfrm>
              <a:off x="9428162" y="6171334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4.18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916" name="Picture 99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412" y="1676400"/>
              <a:ext cx="3429000" cy="2424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920" name="Picture 100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299" y="3962400"/>
              <a:ext cx="2981325" cy="221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273174" y="3222367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M là trung điểm của AB (vì AM = BM = 3)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3174" y="3782616"/>
            <a:ext cx="7183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Suy ra MN là đường trung bình của tam giác ABC.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3174" y="4342865"/>
            <a:ext cx="7183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 N là trung điểm của BC nên y = NC = BN = 5.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3174" y="4903113"/>
            <a:ext cx="7183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Vậy x = 6; y = 5.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226811"/>
            <a:ext cx="9716445" cy="171946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36812" y="304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Cho tam giác ABC. Gọi M, N, P lần lượt là trung điểm của các cạnh AB, AC, BC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Chứng </a:t>
            </a:r>
            <a:r>
              <a:rPr lang="vi-VN" b="1">
                <a:latin typeface="Arial" pitchFamily="34" charset="0"/>
                <a:cs typeface="Arial" pitchFamily="34" charset="0"/>
              </a:rPr>
              <a:t>minh tứ giác BMNC là hình thang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Tứ </a:t>
            </a:r>
            <a:r>
              <a:rPr lang="vi-VN" b="1">
                <a:latin typeface="Arial" pitchFamily="34" charset="0"/>
                <a:cs typeface="Arial" pitchFamily="34" charset="0"/>
              </a:rPr>
              <a:t>giác MNPB là hình gì? Tại sao?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06926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2560" y="628083"/>
            <a:ext cx="101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4.7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34760" y="25146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a) Vì M, N lần lượt là trung điểm của các cạnh AB, AC nên MN là đường trung bình của tam giác ABC suy ra MN // BC.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4760" y="3644816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Tứ giác BMNC có MN // BC nên tứ giác BMNC là hình thang (đpcm).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760" y="4436477"/>
            <a:ext cx="7100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b) Vì N, P lần lượt là trung điểm của các cạnh AC, BC nên NP là đường trung bình của tam giác ABC suy ra NP // AB hay NP // MB.</a:t>
            </a:r>
          </a:p>
        </p:txBody>
      </p:sp>
      <p:pic>
        <p:nvPicPr>
          <p:cNvPr id="143521" name="Picture 1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05" y="2065246"/>
            <a:ext cx="32670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34760" y="5566693"/>
            <a:ext cx="10215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Tứ giác MNPB có MN // BP (do MN // BC); BM // NP (chứng minh trên).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4760" y="6019800"/>
            <a:ext cx="10215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đó, tứ giác MNPB là hình bình hành.</a:t>
            </a:r>
          </a:p>
        </p:txBody>
      </p:sp>
    </p:spTree>
    <p:extLst>
      <p:ext uri="{BB962C8B-B14F-4D97-AF65-F5344CB8AC3E}">
        <p14:creationId xmlns:p14="http://schemas.microsoft.com/office/powerpoint/2010/main" val="19045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23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226811"/>
            <a:ext cx="9716445" cy="171946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84412" y="304800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Cho tam giác ABC có trung tuyến AM. Lấy điểm D và E trên cạnh AB sao cho AD = DE = EB và D nằm giữa hai điểm A, E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pt-BR" b="1" smtClean="0">
                <a:latin typeface="Arial" pitchFamily="34" charset="0"/>
                <a:cs typeface="Arial" pitchFamily="34" charset="0"/>
              </a:rPr>
              <a:t>Chứng </a:t>
            </a:r>
            <a:r>
              <a:rPr lang="pt-BR" b="1">
                <a:latin typeface="Arial" pitchFamily="34" charset="0"/>
                <a:cs typeface="Arial" pitchFamily="34" charset="0"/>
              </a:rPr>
              <a:t>minh DC // EM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DC </a:t>
            </a:r>
            <a:r>
              <a:rPr lang="vi-VN" b="1">
                <a:latin typeface="Arial" pitchFamily="34" charset="0"/>
                <a:cs typeface="Arial" pitchFamily="34" charset="0"/>
              </a:rPr>
              <a:t>cắt AM tại I. Chứng minh I là trung điểm của AM.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06926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2560" y="628083"/>
            <a:ext cx="101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4.8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0412" y="25146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a) Vì AM là đường trung tuyến của tam giác ABC nên M là trung điểm của BC.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412" y="3307298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 có BE = DE và E ∈ BD nên E là trung điểm của BD.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04" y="2069265"/>
            <a:ext cx="36290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4674" y="4099996"/>
            <a:ext cx="6874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Xét tam giác BCD có E, M lần lượt là trung điểm của BD, BC nên EM là đường trung bình của tam giác BCD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87" y="5231249"/>
            <a:ext cx="6874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 DC // EM (tính chất đường trung bình).</a:t>
            </a:r>
          </a:p>
        </p:txBody>
      </p:sp>
    </p:spTree>
    <p:extLst>
      <p:ext uri="{BB962C8B-B14F-4D97-AF65-F5344CB8AC3E}">
        <p14:creationId xmlns:p14="http://schemas.microsoft.com/office/powerpoint/2010/main" val="7651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226811"/>
            <a:ext cx="9716445" cy="171946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84412" y="304800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Cho tam giác ABC có trung tuyến AM. Lấy điểm D và E trên cạnh AB sao cho AD = DE = EB và D nằm giữa hai điểm A, E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pt-BR" b="1" smtClean="0">
                <a:latin typeface="Arial" pitchFamily="34" charset="0"/>
                <a:cs typeface="Arial" pitchFamily="34" charset="0"/>
              </a:rPr>
              <a:t>Chứng </a:t>
            </a:r>
            <a:r>
              <a:rPr lang="pt-BR" b="1">
                <a:latin typeface="Arial" pitchFamily="34" charset="0"/>
                <a:cs typeface="Arial" pitchFamily="34" charset="0"/>
              </a:rPr>
              <a:t>minh DC // EM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DC </a:t>
            </a:r>
            <a:r>
              <a:rPr lang="vi-VN" b="1">
                <a:latin typeface="Arial" pitchFamily="34" charset="0"/>
                <a:cs typeface="Arial" pitchFamily="34" charset="0"/>
              </a:rPr>
              <a:t>cắt AM tại I. Chứng minh I là trung điểm của AM.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06926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2560" y="628083"/>
            <a:ext cx="101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4.8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0412" y="2514600"/>
            <a:ext cx="7413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b) Ta có D là trung điểm của AE (vì AD = DE, D ∈ AE).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22073" y="3048000"/>
            <a:ext cx="6801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>
                <a:latin typeface="Arial" pitchFamily="34" charset="0"/>
                <a:cs typeface="Arial" pitchFamily="34" charset="0"/>
              </a:rPr>
              <a:t>Mà DI // EM (vì DC // EM).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085975"/>
            <a:ext cx="36290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22073" y="3581400"/>
            <a:ext cx="6659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 DI là đường trung bình của tam giác AEM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2073" y="4114800"/>
            <a:ext cx="6659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Suy ra I là trung điểm của AM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86784" y="226811"/>
            <a:ext cx="9716445" cy="1449589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84412" y="304800"/>
            <a:ext cx="929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Cho hình chữ nhật ABCD có AC cắt BD tại O. Gọi H, K lần lượt là trung điểm của AB, AD. 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600" b="1" smtClean="0">
                <a:latin typeface="Arial" pitchFamily="34" charset="0"/>
                <a:cs typeface="Arial" pitchFamily="34" charset="0"/>
              </a:rPr>
              <a:t>Chứng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minh tứ giác AHOK là hình chữ nhật.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18147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2560" y="628083"/>
            <a:ext cx="101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4.9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2303" y="2219325"/>
                <a:ext cx="7454709" cy="111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Vì ABCD là hình chữ nhật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và hai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đường chéo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AC, BD bằng nhau và cắt nhau tại trung điểm O của mỗi đường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03" y="2219325"/>
                <a:ext cx="7454709" cy="1118191"/>
              </a:xfrm>
              <a:prstGeom prst="rect">
                <a:avLst/>
              </a:prstGeom>
              <a:blipFill rotWithShape="1">
                <a:blip r:embed="rId7"/>
                <a:stretch>
                  <a:fillRect l="-818" t="-2186" r="-1145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60412" y="3343249"/>
            <a:ext cx="708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Suy ra AB ⊥ AD; O là trung điểm của AC và BD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412" y="3779869"/>
            <a:ext cx="6874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Vì O, H lần lượt là trung điểm của BD và AB nên OH là đường trung bình của tam giác ABD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7" y="1777874"/>
            <a:ext cx="33432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0412" y="4555043"/>
                <a:ext cx="9753600" cy="44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Suy ra OH // AD mà AB ⊥ AD nên OH ⊥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AB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hay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𝑨𝑯𝑶</m:t>
                        </m:r>
                      </m:e>
                    </m:acc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4555043"/>
                <a:ext cx="9753600" cy="441083"/>
              </a:xfrm>
              <a:prstGeom prst="rect">
                <a:avLst/>
              </a:prstGeom>
              <a:blipFill rotWithShape="1">
                <a:blip r:embed="rId9"/>
                <a:stretch>
                  <a:fillRect l="-813" t="-6849" b="-26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0412" y="5001859"/>
                <a:ext cx="9753600" cy="44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Tương tự, ta chứng minh được: OK ⊥ AD hay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cs typeface="Arial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𝑨𝑲𝑶</m:t>
                        </m:r>
                      </m:e>
                    </m:acc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5001859"/>
                <a:ext cx="9753600" cy="441083"/>
              </a:xfrm>
              <a:prstGeom prst="rect">
                <a:avLst/>
              </a:prstGeom>
              <a:blipFill rotWithShape="1">
                <a:blip r:embed="rId10"/>
                <a:stretch>
                  <a:fillRect l="-813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72349" y="5448677"/>
            <a:ext cx="1512063" cy="44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99682"/>
              </p:ext>
            </p:extLst>
          </p:nvPr>
        </p:nvGraphicFramePr>
        <p:xfrm>
          <a:off x="1942312" y="5431590"/>
          <a:ext cx="3847300" cy="40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7" name="Equation" r:id="rId11" imgW="2171520" imgH="228600" progId="Equation.DSMT4">
                  <p:embed/>
                </p:oleObj>
              </mc:Choice>
              <mc:Fallback>
                <p:oleObj name="Equation" r:id="rId11" imgW="2171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42312" y="5431590"/>
                        <a:ext cx="3847300" cy="40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000440"/>
              </p:ext>
            </p:extLst>
          </p:nvPr>
        </p:nvGraphicFramePr>
        <p:xfrm>
          <a:off x="2506662" y="5870710"/>
          <a:ext cx="32829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8" name="Equation" r:id="rId13" imgW="1854000" imgH="228600" progId="Equation.DSMT4">
                  <p:embed/>
                </p:oleObj>
              </mc:Choice>
              <mc:Fallback>
                <p:oleObj name="Equation" r:id="rId13" imgW="1854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06662" y="5870710"/>
                        <a:ext cx="328295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9355"/>
              </p:ext>
            </p:extLst>
          </p:nvPr>
        </p:nvGraphicFramePr>
        <p:xfrm>
          <a:off x="2955925" y="6303128"/>
          <a:ext cx="28336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9" name="Equation" r:id="rId15" imgW="1600200" imgH="228600" progId="Equation.DSMT4">
                  <p:embed/>
                </p:oleObj>
              </mc:Choice>
              <mc:Fallback>
                <p:oleObj name="Equation" r:id="rId15" imgW="160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5925" y="6303128"/>
                        <a:ext cx="2833687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87299" y="6324977"/>
            <a:ext cx="5645913" cy="44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đó, tứ giác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AHOK là hình chữ nhật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1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15" grpId="0"/>
      <p:bldP spid="17" grpId="0"/>
      <p:bldP spid="18" grpId="0"/>
      <p:bldP spid="1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0809" y="2743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3398" y="2489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813398" y="2489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375" y="838201"/>
            <a:ext cx="7081837" cy="2209799"/>
            <a:chOff x="460375" y="840612"/>
            <a:chExt cx="7081837" cy="2209799"/>
          </a:xfrm>
        </p:grpSpPr>
        <p:sp>
          <p:nvSpPr>
            <p:cNvPr id="3" name="Rounded Rectangle 2"/>
            <p:cNvSpPr/>
            <p:nvPr/>
          </p:nvSpPr>
          <p:spPr>
            <a:xfrm>
              <a:off x="460375" y="840612"/>
              <a:ext cx="7081837" cy="2209799"/>
            </a:xfrm>
            <a:prstGeom prst="roundRect">
              <a:avLst>
                <a:gd name="adj" fmla="val 4061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6612" y="993011"/>
              <a:ext cx="6324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Cho B và C là hai điểm cách nhau bởi một hồ nước như Hình 4.12 với D, E lần lượt là trung điểm của AB và AC. Biết DE = 500 m, </a:t>
              </a: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98593" y="3503709"/>
            <a:ext cx="8229600" cy="1999292"/>
            <a:chOff x="-1363268" y="3202317"/>
            <a:chExt cx="8229600" cy="1999292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1363268" y="3202317"/>
              <a:ext cx="7326419" cy="1742186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601268" y="3480715"/>
              <a:ext cx="622606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vi-VN" sz="25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iệu </a:t>
              </a:r>
              <a:r>
                <a:rPr lang="vi-VN" sz="25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không cần đo trực tiếp, ta có thể tính được khoảng cách giữa hai </a:t>
              </a:r>
              <a:r>
                <a:rPr lang="vi-VN" sz="25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25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5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vi-VN" sz="25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5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 và C không?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12371" y="3365132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47250" y="838200"/>
            <a:ext cx="3352800" cy="2919678"/>
            <a:chOff x="8047250" y="903535"/>
            <a:chExt cx="3352800" cy="2919678"/>
          </a:xfrm>
        </p:grpSpPr>
        <p:sp>
          <p:nvSpPr>
            <p:cNvPr id="16" name="TextBox 15"/>
            <p:cNvSpPr txBox="1"/>
            <p:nvPr/>
          </p:nvSpPr>
          <p:spPr>
            <a:xfrm>
              <a:off x="9085262" y="3484659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4.12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950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250" y="903535"/>
              <a:ext cx="3352800" cy="258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6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1471613"/>
            <a:ext cx="69802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4212" y="1219200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Hình 4.13 mô tả thước chữ A dùng để đo đạc trên mặt đất. Thanh ngang đặt ở trung điểm của hai thanh bên. Thanh ngang của thước chữ A trong Hình 4.13 là hình ảnh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của của tam giác.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6942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ĐỊNH NGHĨA ĐƯỜNG TRUNG BÌNH CỦA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2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Nhận biết đường trung bình của tam giác.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6612" y="3530695"/>
            <a:ext cx="10369050" cy="1346105"/>
            <a:chOff x="1141412" y="4800600"/>
            <a:chExt cx="10369050" cy="1346105"/>
          </a:xfrm>
        </p:grpSpPr>
        <p:sp>
          <p:nvSpPr>
            <p:cNvPr id="36" name="Rounded Rectangle 35"/>
            <p:cNvSpPr/>
            <p:nvPr/>
          </p:nvSpPr>
          <p:spPr>
            <a:xfrm>
              <a:off x="1141412" y="4800600"/>
              <a:ext cx="10210800" cy="12192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98612" y="4974848"/>
              <a:ext cx="857542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v"/>
              </a:pP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Đường trung bình của tam giác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là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đoạn thẳng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nối trung điểm hai cạnh của tam giác .</a:t>
              </a:r>
              <a:endPara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5412" y="4831214"/>
              <a:ext cx="1225050" cy="131549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697117" y="762000"/>
            <a:ext cx="2566988" cy="2556510"/>
            <a:chOff x="8697117" y="762000"/>
            <a:chExt cx="2566988" cy="2556510"/>
          </a:xfrm>
        </p:grpSpPr>
        <p:pic>
          <p:nvPicPr>
            <p:cNvPr id="1505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117" y="762000"/>
              <a:ext cx="2566988" cy="255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313862" y="2958584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4.13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99471" y="12192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1827" y="944493"/>
              <a:ext cx="107537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 smtClean="0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 smtClean="0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Em hãy chỉ ra các đường trung bình của ∆DEF và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800" b="1" smtClean="0">
                  <a:latin typeface="Arial" pitchFamily="34" charset="0"/>
                  <a:cs typeface="Arial" pitchFamily="34" charset="0"/>
                </a:rPr>
              </a:b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∆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IHK trong Hình 4.14.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81" y="25632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4687" y="294429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Xét ∆DEF có M là trung điểm của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DE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; N là trung điểm của cạnh DF nên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là đường trung bình của ∆DEF.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447214" y="95249"/>
            <a:ext cx="6942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ĐỊNH NGHĨA ĐƯỜNG TRUNG BÌNH CỦA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2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Nhận biết đường trung bình của tam giác.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13812" y="2581275"/>
            <a:ext cx="2385908" cy="4200525"/>
            <a:chOff x="8913812" y="2581275"/>
            <a:chExt cx="2385908" cy="4200525"/>
          </a:xfrm>
        </p:grpSpPr>
        <p:pic>
          <p:nvPicPr>
            <p:cNvPr id="15155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03" r="48100"/>
            <a:stretch/>
          </p:blipFill>
          <p:spPr bwMode="auto">
            <a:xfrm>
              <a:off x="8913812" y="2581275"/>
              <a:ext cx="2385908" cy="1827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5"/>
            <a:stretch/>
          </p:blipFill>
          <p:spPr bwMode="auto">
            <a:xfrm>
              <a:off x="9242635" y="4735105"/>
              <a:ext cx="1985752" cy="2046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447212" y="44196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4.14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4687" y="3711656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Xét ∆IHK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687" y="417665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B là trung điểm của cạnh IH; C là trung điểm của cạnh IK nên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là đường trung bình của ∆IHK.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687" y="4938118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B là trung điểm của cạnh IH; A là trung điểm của cạnh HK nên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là đường trung bình của ∆IHK.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4687" y="57075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A là trung điểm của cạnh HK; C là trung điểm của cạnh IK nên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là đường trung bình của ∆IHK.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866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TÍNH CHẤT 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tam giác.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7216" y="1143001"/>
            <a:ext cx="11400298" cy="1219199"/>
            <a:chOff x="447216" y="1086762"/>
            <a:chExt cx="11400298" cy="12191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86762"/>
              <a:ext cx="11400298" cy="12191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5812" y="1213384"/>
              <a:ext cx="97917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Cho DE là đường trung bình của tam giác ABC (H.4.15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).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Sử dụng định lí Thalès đảo, chứng minh rằng DE // BC.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608012" y="1200263"/>
              <a:ext cx="1382420" cy="42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514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5612" y="2984116"/>
            <a:ext cx="7964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Ta có DE là đường trung bình của tam giác ABC nên: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4312" y="3439554"/>
                <a:ext cx="7625789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D là trung điểm của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AB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hay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𝑨𝑫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𝑨𝑫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12" y="3439554"/>
                <a:ext cx="7625789" cy="624082"/>
              </a:xfrm>
              <a:prstGeom prst="rect">
                <a:avLst/>
              </a:prstGeom>
              <a:blipFill rotWithShape="1">
                <a:blip r:embed="rId5"/>
                <a:stretch>
                  <a:fillRect l="-879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1206" y="4903033"/>
                <a:ext cx="7733006" cy="964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Xét tam giác ABC có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𝑬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den>
                    </m:f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, theo định lí đảo Thalès ta suy ra AE // BC (đpcm)</a:t>
                </a: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06" y="4903033"/>
                <a:ext cx="7733006" cy="964367"/>
              </a:xfrm>
              <a:prstGeom prst="rect">
                <a:avLst/>
              </a:prstGeom>
              <a:blipFill rotWithShape="1">
                <a:blip r:embed="rId6"/>
                <a:stretch>
                  <a:fillRect l="-1025" r="-102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527029" y="2362200"/>
            <a:ext cx="3267075" cy="2735997"/>
            <a:chOff x="8527029" y="2362200"/>
            <a:chExt cx="3267075" cy="2735997"/>
          </a:xfrm>
        </p:grpSpPr>
        <p:pic>
          <p:nvPicPr>
            <p:cNvPr id="131118" name="Picture 4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029" y="2362200"/>
              <a:ext cx="3267075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447212" y="475964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4.15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312" y="4174788"/>
                <a:ext cx="7625789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là trung điểm của A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hay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𝑨𝑬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𝑨𝑬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12" y="4174788"/>
                <a:ext cx="7625789" cy="625812"/>
              </a:xfrm>
              <a:prstGeom prst="rect">
                <a:avLst/>
              </a:prstGeom>
              <a:blipFill rotWithShape="1">
                <a:blip r:embed="rId8"/>
                <a:stretch>
                  <a:fillRect l="-879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7" grpId="0"/>
      <p:bldP spid="2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866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TÍNH CHẤT 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tam giác.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94979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612" y="3276600"/>
                <a:ext cx="7964490" cy="964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F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trung điểm của BC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𝑪𝑭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𝑪𝑭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den>
                    </m:f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Font typeface="Wingdings" pitchFamily="2" charset="2"/>
                  <a:buChar char="v"/>
                </a:pP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276600"/>
                <a:ext cx="7964490" cy="964367"/>
              </a:xfrm>
              <a:prstGeom prst="rect">
                <a:avLst/>
              </a:prstGeom>
              <a:blipFill rotWithShape="1">
                <a:blip r:embed="rId4"/>
                <a:stretch>
                  <a:fillRect l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0412" y="3962400"/>
                <a:ext cx="7315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trung điểm của BC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𝑪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𝑬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𝑪𝑨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𝑪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𝑬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𝑪𝑨</m:t>
                        </m:r>
                      </m:den>
                    </m:f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3962400"/>
                <a:ext cx="7315200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1083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527029" y="2826603"/>
            <a:ext cx="3267075" cy="2735997"/>
            <a:chOff x="8527029" y="2362200"/>
            <a:chExt cx="3267075" cy="2735997"/>
          </a:xfrm>
        </p:grpSpPr>
        <p:pic>
          <p:nvPicPr>
            <p:cNvPr id="131118" name="Picture 4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029" y="2362200"/>
              <a:ext cx="3267075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447212" y="475964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4.15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7214" y="1143001"/>
            <a:ext cx="11400300" cy="1683602"/>
            <a:chOff x="447214" y="1143001"/>
            <a:chExt cx="11400300" cy="1683602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83602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5812" y="1269623"/>
                  <a:ext cx="9791700" cy="1493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Cho DE là đường trung bình của tam giác ABC (H.4.15).</a:t>
                  </a:r>
                  <a:endParaRPr lang="en-US" sz="2600" b="1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Gọi F là trung điểm của BC. Chứng minh tứ giác DEFB là hình bình hành . Từ đó suy ra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𝑫𝑬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𝑩𝑪</m:t>
                      </m:r>
                    </m:oMath>
                  </a14:m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1269623"/>
                  <a:ext cx="9791700" cy="149380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59" t="-3673" b="-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14" y="1212158"/>
              <a:ext cx="1686639" cy="710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9299" y="4588212"/>
                <a:ext cx="7315200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Do đó trong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ABC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𝑪𝑭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𝑪𝑬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𝑪𝑨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theo định lí Thales đảo ta có 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EF // AB</a:t>
                </a:r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9" y="4588212"/>
                <a:ext cx="7315200" cy="995144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49298" y="5665113"/>
            <a:ext cx="8621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Xét tứ giác DEFB có DE // BF nên nó là hình bình hành 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9297" y="6134443"/>
                <a:ext cx="8621713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Suy ra DE = BF mà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𝑩𝑭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BC nên DE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BC</a:t>
                </a:r>
                <a:endParaRPr lang="en-US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7" y="6134443"/>
                <a:ext cx="8621713" cy="647357"/>
              </a:xfrm>
              <a:prstGeom prst="rect">
                <a:avLst/>
              </a:prstGeom>
              <a:blipFill rotWithShape="1">
                <a:blip r:embed="rId10"/>
                <a:stretch>
                  <a:fillRect l="-919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7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6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13537" y="1219141"/>
            <a:ext cx="10867275" cy="1447859"/>
            <a:chOff x="684212" y="4800600"/>
            <a:chExt cx="10867275" cy="1447859"/>
          </a:xfrm>
        </p:grpSpPr>
        <p:sp>
          <p:nvSpPr>
            <p:cNvPr id="30" name="Rounded Rectangle 29"/>
            <p:cNvSpPr/>
            <p:nvPr/>
          </p:nvSpPr>
          <p:spPr>
            <a:xfrm>
              <a:off x="684212" y="4800600"/>
              <a:ext cx="10668000" cy="129545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7638" y="4955797"/>
              <a:ext cx="9296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v"/>
              </a:pPr>
              <a:r>
                <a:rPr lang="en-US" sz="26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Định lí 1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Đường trung bình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của tam giác song song với cạnh thứ ba và bằng nửa cạnh đó.</a:t>
              </a:r>
              <a:endPara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6437" y="4932968"/>
              <a:ext cx="1225050" cy="131549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274762" y="3219449"/>
            <a:ext cx="6572249" cy="1333500"/>
            <a:chOff x="1206499" y="3276600"/>
            <a:chExt cx="6572249" cy="13335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70012" y="3810000"/>
              <a:ext cx="6180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03412" y="3276600"/>
              <a:ext cx="0" cy="1333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979611" y="3331488"/>
                  <a:ext cx="579913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2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ABC , AD = DB, AE = EC,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𝑫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𝑨𝑩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𝑬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𝑨𝑪</m:t>
                      </m:r>
                    </m:oMath>
                  </a14:m>
                  <a:endParaRPr lang="en-US" sz="2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1" y="3331488"/>
                  <a:ext cx="5799137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5" t="-7042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94403084"/>
                    </p:ext>
                  </p:extLst>
                </p:nvPr>
              </p:nvGraphicFramePr>
              <p:xfrm>
                <a:off x="2228054" y="3913187"/>
                <a:ext cx="2630487" cy="696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7270" name="Equation" r:id="rId6" imgW="1485720" imgH="393480" progId="Equation.DSMT4">
                        <p:embed/>
                      </p:oleObj>
                    </mc:Choice>
                    <mc:Fallback>
                      <p:oleObj name="Equation" r:id="rId6" imgW="1485720" imgH="393480" progId="Equation.DSMT4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8054" y="3913187"/>
                              <a:ext cx="2630487" cy="696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94403084"/>
                    </p:ext>
                  </p:extLst>
                </p:nvPr>
              </p:nvGraphicFramePr>
              <p:xfrm>
                <a:off x="2228054" y="3913187"/>
                <a:ext cx="2630487" cy="696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7269" name="Equation" r:id="rId8" imgW="1485720" imgH="393480" progId="Equation.DSMT4">
                        <p:embed/>
                      </p:oleObj>
                    </mc:Choice>
                    <mc:Fallback>
                      <p:oleObj name="Equation" r:id="rId8" imgW="1485720" imgH="393480" progId="Equation.DSMT4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8054" y="3913187"/>
                              <a:ext cx="2630487" cy="696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1255712" y="3317557"/>
              <a:ext cx="6477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0" smtClean="0">
                  <a:solidFill>
                    <a:srgbClr val="C00000"/>
                  </a:solidFill>
                  <a:latin typeface="+mj-lt"/>
                  <a:ea typeface="Cambria Math"/>
                  <a:cs typeface="Arial" pitchFamily="34" charset="0"/>
                </a:rPr>
                <a:t>GT</a:t>
              </a:r>
              <a:endPara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06499" y="3943350"/>
              <a:ext cx="6477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0" smtClean="0">
                  <a:solidFill>
                    <a:srgbClr val="C00000"/>
                  </a:solidFill>
                  <a:latin typeface="+mj-lt"/>
                  <a:ea typeface="Cambria Math"/>
                  <a:cs typeface="Arial" pitchFamily="34" charset="0"/>
                </a:rPr>
                <a:t>KL</a:t>
              </a:r>
              <a:endPara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6866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TÍNH CHẤT 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tam giác.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55" name="Picture 3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2617945"/>
            <a:ext cx="32670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6866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TÍNH CHẤT 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tam giác.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612" y="1102043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b="1" smtClean="0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Chứng minh định lí :</a:t>
            </a:r>
            <a:endParaRPr lang="en-US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99" y="167640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Gọi M là trung điểm của BC (H 4.16)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5499" y="2128599"/>
                <a:ext cx="7696200" cy="6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Tam giác ABC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𝑨𝑫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𝑨𝑬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suy ra DE // BC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9" y="2128599"/>
                <a:ext cx="7696200" cy="601062"/>
              </a:xfrm>
              <a:prstGeom prst="rect">
                <a:avLst/>
              </a:prstGeom>
              <a:blipFill rotWithShape="1">
                <a:blip r:embed="rId3"/>
                <a:stretch>
                  <a:fillRect l="-950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25499" y="274320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Tương tự , ta chứng minh được EM // AB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5499" y="3226474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Tứ giác DEMB có DE // BM và EM // DB nên nó là hình bình hành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5499" y="3991330"/>
                <a:ext cx="7086600" cy="6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Suy ra DE = BM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BC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9" y="3991330"/>
                <a:ext cx="7086600" cy="601062"/>
              </a:xfrm>
              <a:prstGeom prst="rect">
                <a:avLst/>
              </a:prstGeom>
              <a:blipFill rotWithShape="1">
                <a:blip r:embed="rId4"/>
                <a:stretch>
                  <a:fillRect l="-1032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5499" y="4592392"/>
                <a:ext cx="7086600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Vậy DE // BC và DE =</a:t>
                </a:r>
                <a:r>
                  <a:rPr lang="en-US" sz="2200" b="1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BC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9" y="4592392"/>
                <a:ext cx="7086600" cy="579774"/>
              </a:xfrm>
              <a:prstGeom prst="rect">
                <a:avLst/>
              </a:prstGeom>
              <a:blipFill rotWithShape="1">
                <a:blip r:embed="rId5"/>
                <a:stretch>
                  <a:fillRect l="-1032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304212" y="917792"/>
            <a:ext cx="3267075" cy="2872204"/>
            <a:chOff x="8521699" y="908267"/>
            <a:chExt cx="3267075" cy="2872204"/>
          </a:xfrm>
        </p:grpSpPr>
        <p:sp>
          <p:nvSpPr>
            <p:cNvPr id="25" name="TextBox 24"/>
            <p:cNvSpPr txBox="1"/>
            <p:nvPr/>
          </p:nvSpPr>
          <p:spPr>
            <a:xfrm>
              <a:off x="9347199" y="3441917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4.16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60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699" y="908267"/>
              <a:ext cx="3267075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825500" y="5486400"/>
            <a:ext cx="1090771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 Trong một tam giác, nếu một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đi qua trung điểm một cạnh và song song với cạnh thứ hai thì nó đi qua trung điểm của cạnh thứ ba.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7484" y="1143000"/>
            <a:ext cx="11628128" cy="1307213"/>
            <a:chOff x="257484" y="745148"/>
            <a:chExt cx="11628128" cy="1307213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80473"/>
              <a:ext cx="10142682" cy="1107675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3412" y="821348"/>
              <a:ext cx="9753600" cy="92330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tam giác ABC với M là trung điểm của AB, N là trung điểm của AC và BC = 10cm . Tính MN ?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9"/>
            <a:stretch/>
          </p:blipFill>
          <p:spPr bwMode="auto">
            <a:xfrm>
              <a:off x="257484" y="745148"/>
              <a:ext cx="1378775" cy="130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46693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6612" y="2895600"/>
            <a:ext cx="7573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Tam giác ABC có M là trung điểm của AB, N </a:t>
            </a:r>
            <a:r>
              <a:rPr lang="en-US" b="1">
                <a:latin typeface="Arial" pitchFamily="34" charset="0"/>
                <a:cs typeface="Arial" pitchFamily="34" charset="0"/>
              </a:rPr>
              <a:t>là trung điểm của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AC. Do đó MN là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của tam giác BAC 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788500"/>
              </p:ext>
            </p:extLst>
          </p:nvPr>
        </p:nvGraphicFramePr>
        <p:xfrm>
          <a:off x="3225799" y="4114800"/>
          <a:ext cx="37734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1" name="Equation" r:id="rId6" imgW="1765080" imgH="419040" progId="Equation.DSMT4">
                  <p:embed/>
                </p:oleObj>
              </mc:Choice>
              <mc:Fallback>
                <p:oleObj name="Equation" r:id="rId6" imgW="1765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799" y="4114800"/>
                        <a:ext cx="37734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979612" y="4347031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Suy ra 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6866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TÍNH CHẤT </a:t>
            </a:r>
            <a:r>
              <a:rPr lang="vi-VN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TAM GIÁC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trung bình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tam giác.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42337" y="2334877"/>
            <a:ext cx="3267075" cy="2917744"/>
            <a:chOff x="8389937" y="2334877"/>
            <a:chExt cx="3267075" cy="2917744"/>
          </a:xfrm>
        </p:grpSpPr>
        <p:pic>
          <p:nvPicPr>
            <p:cNvPr id="35768" name="Picture 95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937" y="2334877"/>
              <a:ext cx="3267075" cy="2562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356724" y="4914067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4.17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79612" y="5029200"/>
            <a:ext cx="2643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Vậy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MN = 5cm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43196</TotalTime>
  <Words>1877</Words>
  <Application>Microsoft Office PowerPoint</Application>
  <PresentationFormat>Custom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2758</cp:revision>
  <dcterms:created xsi:type="dcterms:W3CDTF">2021-08-04T05:24:17Z</dcterms:created>
  <dcterms:modified xsi:type="dcterms:W3CDTF">2023-08-22T01:25:09Z</dcterms:modified>
</cp:coreProperties>
</file>