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73"/>
  </p:notesMasterIdLst>
  <p:sldIdLst>
    <p:sldId id="256" r:id="rId3"/>
    <p:sldId id="289" r:id="rId4"/>
    <p:sldId id="284" r:id="rId5"/>
    <p:sldId id="286" r:id="rId6"/>
    <p:sldId id="288" r:id="rId7"/>
    <p:sldId id="287" r:id="rId8"/>
    <p:sldId id="285" r:id="rId9"/>
    <p:sldId id="283" r:id="rId10"/>
    <p:sldId id="290" r:id="rId11"/>
    <p:sldId id="291" r:id="rId12"/>
    <p:sldId id="258" r:id="rId13"/>
    <p:sldId id="298" r:id="rId14"/>
    <p:sldId id="299" r:id="rId15"/>
    <p:sldId id="292" r:id="rId16"/>
    <p:sldId id="270" r:id="rId17"/>
    <p:sldId id="293" r:id="rId18"/>
    <p:sldId id="399" r:id="rId19"/>
    <p:sldId id="271" r:id="rId20"/>
    <p:sldId id="257" r:id="rId21"/>
    <p:sldId id="294" r:id="rId22"/>
    <p:sldId id="295" r:id="rId23"/>
    <p:sldId id="400" r:id="rId24"/>
    <p:sldId id="401" r:id="rId25"/>
    <p:sldId id="402" r:id="rId26"/>
    <p:sldId id="296" r:id="rId27"/>
    <p:sldId id="297" r:id="rId28"/>
    <p:sldId id="300" r:id="rId29"/>
    <p:sldId id="301" r:id="rId30"/>
    <p:sldId id="302" r:id="rId31"/>
    <p:sldId id="303" r:id="rId32"/>
    <p:sldId id="304" r:id="rId33"/>
    <p:sldId id="305" r:id="rId34"/>
    <p:sldId id="272" r:id="rId35"/>
    <p:sldId id="397" r:id="rId36"/>
    <p:sldId id="275" r:id="rId37"/>
    <p:sldId id="306" r:id="rId38"/>
    <p:sldId id="273" r:id="rId39"/>
    <p:sldId id="307" r:id="rId40"/>
    <p:sldId id="308" r:id="rId41"/>
    <p:sldId id="398" r:id="rId42"/>
    <p:sldId id="277" r:id="rId43"/>
    <p:sldId id="309" r:id="rId44"/>
    <p:sldId id="310" r:id="rId45"/>
    <p:sldId id="311" r:id="rId46"/>
    <p:sldId id="276" r:id="rId47"/>
    <p:sldId id="312" r:id="rId48"/>
    <p:sldId id="313" r:id="rId49"/>
    <p:sldId id="280" r:id="rId50"/>
    <p:sldId id="314" r:id="rId51"/>
    <p:sldId id="316" r:id="rId52"/>
    <p:sldId id="315" r:id="rId53"/>
    <p:sldId id="317" r:id="rId54"/>
    <p:sldId id="318" r:id="rId55"/>
    <p:sldId id="380" r:id="rId56"/>
    <p:sldId id="386" r:id="rId57"/>
    <p:sldId id="382" r:id="rId58"/>
    <p:sldId id="379" r:id="rId59"/>
    <p:sldId id="387" r:id="rId60"/>
    <p:sldId id="388" r:id="rId61"/>
    <p:sldId id="389" r:id="rId62"/>
    <p:sldId id="390" r:id="rId63"/>
    <p:sldId id="391" r:id="rId64"/>
    <p:sldId id="392" r:id="rId65"/>
    <p:sldId id="393" r:id="rId66"/>
    <p:sldId id="395" r:id="rId67"/>
    <p:sldId id="394" r:id="rId68"/>
    <p:sldId id="396" r:id="rId69"/>
    <p:sldId id="262" r:id="rId70"/>
    <p:sldId id="264" r:id="rId71"/>
    <p:sldId id="269" r:id="rId72"/>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29" autoAdjust="0"/>
    <p:restoredTop sz="94364" autoAdjust="0"/>
  </p:normalViewPr>
  <p:slideViewPr>
    <p:cSldViewPr showGuides="1">
      <p:cViewPr varScale="1">
        <p:scale>
          <a:sx n="47" d="100"/>
          <a:sy n="47" d="100"/>
        </p:scale>
        <p:origin x="324" y="48"/>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a:p>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326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12</a:t>
            </a:fld>
            <a:endParaRPr lang="zh-CN" sz="1200" dirty="0"/>
          </a:p>
        </p:txBody>
      </p:sp>
    </p:spTree>
    <p:extLst>
      <p:ext uri="{BB962C8B-B14F-4D97-AF65-F5344CB8AC3E}">
        <p14:creationId xmlns:p14="http://schemas.microsoft.com/office/powerpoint/2010/main" val="120604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9684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48546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5571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9259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46489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77121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6972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67811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34143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658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8452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35942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13274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0020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5302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9294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337384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a:p>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87557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0206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14959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8852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39</a:t>
            </a:fld>
            <a:endParaRPr lang="zh-CN" sz="1200" dirty="0"/>
          </a:p>
        </p:txBody>
      </p:sp>
    </p:spTree>
    <p:extLst>
      <p:ext uri="{BB962C8B-B14F-4D97-AF65-F5344CB8AC3E}">
        <p14:creationId xmlns:p14="http://schemas.microsoft.com/office/powerpoint/2010/main" val="355075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40</a:t>
            </a:fld>
            <a:endParaRPr lang="zh-CN" sz="1200" dirty="0"/>
          </a:p>
        </p:txBody>
      </p:sp>
    </p:spTree>
    <p:extLst>
      <p:ext uri="{BB962C8B-B14F-4D97-AF65-F5344CB8AC3E}">
        <p14:creationId xmlns:p14="http://schemas.microsoft.com/office/powerpoint/2010/main" val="1795298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41</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00542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95103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0215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4</a:t>
            </a:fld>
            <a:endParaRPr lang="zh-CN" sz="1200" dirty="0"/>
          </a:p>
        </p:txBody>
      </p:sp>
    </p:spTree>
    <p:extLst>
      <p:ext uri="{BB962C8B-B14F-4D97-AF65-F5344CB8AC3E}">
        <p14:creationId xmlns:p14="http://schemas.microsoft.com/office/powerpoint/2010/main" val="528318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45</a:t>
            </a:fld>
            <a:endParaRPr lang="zh-CN" sz="1200" dirty="0"/>
          </a:p>
        </p:txBody>
      </p:sp>
    </p:spTree>
    <p:extLst>
      <p:ext uri="{BB962C8B-B14F-4D97-AF65-F5344CB8AC3E}">
        <p14:creationId xmlns:p14="http://schemas.microsoft.com/office/powerpoint/2010/main" val="2660661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89784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33496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48</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3327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58216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98900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12675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82217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67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6310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9886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68</a:t>
            </a:fld>
            <a:endParaRPr lang="zh-CN" sz="1200" dirty="0"/>
          </a:p>
        </p:txBody>
      </p:sp>
    </p:spTree>
    <p:extLst>
      <p:ext uri="{BB962C8B-B14F-4D97-AF65-F5344CB8AC3E}">
        <p14:creationId xmlns:p14="http://schemas.microsoft.com/office/powerpoint/2010/main" val="4232949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25601"/>
          <p:cNvSpPr>
            <a:spLocks noGrp="1" noRot="1" noChangeAspect="1" noTextEdit="1"/>
          </p:cNvSpPr>
          <p:nvPr>
            <p:ph type="sldImg"/>
          </p:nvPr>
        </p:nvSpPr>
        <p:spPr>
          <a:ln/>
        </p:spPr>
      </p:sp>
      <p:sp>
        <p:nvSpPr>
          <p:cNvPr id="25603" name="文本占位符 256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69</a:t>
            </a:fld>
            <a:endParaRPr lang="zh-CN" sz="1200" dirty="0"/>
          </a:p>
        </p:txBody>
      </p:sp>
    </p:spTree>
    <p:extLst>
      <p:ext uri="{BB962C8B-B14F-4D97-AF65-F5344CB8AC3E}">
        <p14:creationId xmlns:p14="http://schemas.microsoft.com/office/powerpoint/2010/main" val="917170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70</a:t>
            </a:fld>
            <a:endParaRPr lang="zh-CN" sz="1200" dirty="0"/>
          </a:p>
        </p:txBody>
      </p:sp>
    </p:spTree>
    <p:extLst>
      <p:ext uri="{BB962C8B-B14F-4D97-AF65-F5344CB8AC3E}">
        <p14:creationId xmlns:p14="http://schemas.microsoft.com/office/powerpoint/2010/main" val="276966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6382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1147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3600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3590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7"/>
            </a:lvl1pPr>
          </a:lstStyle>
          <a:p>
            <a:r>
              <a:rPr lang="en-US"/>
              <a:t>Click to edit Master title style</a:t>
            </a:r>
            <a:endParaRPr lang="vi-VN"/>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816094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185077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7"/>
            </a:lvl1pPr>
          </a:lstStyle>
          <a:p>
            <a:r>
              <a:rPr lang="en-US"/>
              <a:t>Click to edit Master title style</a:t>
            </a:r>
            <a:endParaRPr lang="vi-VN"/>
          </a:p>
        </p:txBody>
      </p:sp>
      <p:sp>
        <p:nvSpPr>
          <p:cNvPr id="3" name="Text Placeholder 2"/>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168171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53850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endParaRPr lang="vi-VN"/>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541923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25805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37520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vi-VN"/>
          </a:p>
        </p:txBody>
      </p:sp>
      <p:sp>
        <p:nvSpPr>
          <p:cNvPr id="3" name="Content Placeholder 2"/>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498450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vi-VN"/>
          </a:p>
        </p:txBody>
      </p:sp>
      <p:sp>
        <p:nvSpPr>
          <p:cNvPr id="3" name="Picture Placeholder 2"/>
          <p:cNvSpPr>
            <a:spLocks noGrp="1"/>
          </p:cNvSpPr>
          <p:nvPr>
            <p:ph type="pic" idx="1"/>
          </p:nvPr>
        </p:nvSpPr>
        <p:spPr>
          <a:xfrm>
            <a:off x="7132958" y="1364339"/>
            <a:ext cx="8494008" cy="6733951"/>
          </a:xfrm>
        </p:spPr>
        <p:txBody>
          <a:bodyPr/>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endParaRPr lang="vi-VN"/>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67321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438074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47199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a:defRPr/>
            </a:pPr>
            <a:fld id="{08ED132D-452A-49E5-B8CD-EA0C46A12A5F}" type="datetimeFigureOut">
              <a:rPr lang="vi-VN" smtClean="0">
                <a:solidFill>
                  <a:prstClr val="black">
                    <a:tint val="75000"/>
                  </a:prstClr>
                </a:solidFill>
              </a:rPr>
              <a:t>05/11/2025</a:t>
            </a:fld>
            <a:endParaRPr lang="vi-VN">
              <a:solidFill>
                <a:prstClr val="black">
                  <a:tint val="75000"/>
                </a:prstClr>
              </a:solidFill>
            </a:endParaRPr>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3151091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vi-V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image" Target="../media/image70.png"/></Relationships>
</file>

<file path=ppt/slides/_rels/slide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5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5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image" Target="../media/image70.png"/></Relationships>
</file>

<file path=ppt/slides/_rels/slide6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447639" y="1227272"/>
            <a:ext cx="10945987" cy="3416320"/>
          </a:xfrm>
          <a:prstGeom prst="rect">
            <a:avLst/>
          </a:prstGeom>
          <a:noFill/>
          <a:ln w="9525">
            <a:noFill/>
          </a:ln>
        </p:spPr>
        <p:txBody>
          <a:bodyPr wrap="square">
            <a:spAutoFit/>
          </a:bodyPr>
          <a:lstStyle/>
          <a:p>
            <a:pPr lvl="0" algn="ctr" defTabSz="1500505">
              <a:spcBef>
                <a:spcPct val="50000"/>
              </a:spcBef>
            </a:pP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KÍNH CHÀO QUÝ THẦY CÔ GIÁO CÙNG CÁC EM HỌC SINH</a:t>
            </a:r>
          </a:p>
        </p:txBody>
      </p:sp>
      <p:sp>
        <p:nvSpPr>
          <p:cNvPr id="2055" name="文本框 2054"/>
          <p:cNvSpPr txBox="1"/>
          <p:nvPr/>
        </p:nvSpPr>
        <p:spPr>
          <a:xfrm>
            <a:off x="4130453" y="4823869"/>
            <a:ext cx="7127875" cy="769441"/>
          </a:xfrm>
          <a:prstGeom prst="rect">
            <a:avLst/>
          </a:prstGeom>
          <a:noFill/>
          <a:ln w="9525">
            <a:noFill/>
          </a:ln>
        </p:spPr>
        <p:txBody>
          <a:bodyPr>
            <a:spAutoFit/>
          </a:bodyPr>
          <a:lstStyle/>
          <a:p>
            <a:pPr lvl="0" algn="ctr" defTabSz="1500505">
              <a:spcBef>
                <a:spcPct val="50000"/>
              </a:spcBef>
            </a:pP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Giáo</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viên</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a:t>
            </a:r>
            <a:endParaRPr lang="zh-CN" altLang="en-US" sz="4400" b="1" dirty="0">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055"/>
                                        </p:tgtEl>
                                        <p:attrNameLst>
                                          <p:attrName>style.visibility</p:attrName>
                                        </p:attrNameLst>
                                      </p:cBhvr>
                                      <p:to>
                                        <p:strVal val="visible"/>
                                      </p:to>
                                    </p:set>
                                    <p:anim calcmode="lin" valueType="num">
                                      <p:cBhvr>
                                        <p:cTn id="27" dur="500" fill="hold"/>
                                        <p:tgtEl>
                                          <p:spTgt spid="2055"/>
                                        </p:tgtEl>
                                        <p:attrNameLst>
                                          <p:attrName>ppt_w</p:attrName>
                                        </p:attrNameLst>
                                      </p:cBhvr>
                                      <p:tavLst>
                                        <p:tav tm="0">
                                          <p:val>
                                            <p:fltVal val="0"/>
                                          </p:val>
                                        </p:tav>
                                        <p:tav tm="100000">
                                          <p:val>
                                            <p:strVal val="#ppt_w"/>
                                          </p:val>
                                        </p:tav>
                                      </p:tavLst>
                                    </p:anim>
                                    <p:anim calcmode="lin" valueType="num">
                                      <p:cBhvr>
                                        <p:cTn id="28" dur="500" fill="hold"/>
                                        <p:tgtEl>
                                          <p:spTgt spid="2055"/>
                                        </p:tgtEl>
                                        <p:attrNameLst>
                                          <p:attrName>ppt_h</p:attrName>
                                        </p:attrNameLst>
                                      </p:cBhvr>
                                      <p:tavLst>
                                        <p:tav tm="0">
                                          <p:val>
                                            <p:fltVal val="0"/>
                                          </p:val>
                                        </p:tav>
                                        <p:tav tm="100000">
                                          <p:val>
                                            <p:strVal val="#ppt_h"/>
                                          </p:val>
                                        </p:tav>
                                      </p:tavLst>
                                    </p:anim>
                                    <p:animEffect transition="in" filter="fade">
                                      <p:cBhvr>
                                        <p:cTn id="29"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lvl="0" algn="ctr" defTabSz="1500505">
              <a:spcBef>
                <a:spcPct val="50000"/>
              </a:spcBef>
              <a:defRPr/>
            </a:pP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I.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Đọc</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tìm</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hiểu</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chung</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317689752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1454634" y="848410"/>
            <a:ext cx="304607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256213" y="-3175"/>
            <a:ext cx="11522075" cy="9478963"/>
          </a:xfrm>
          <a:prstGeom prst="rect">
            <a:avLst/>
          </a:prstGeom>
          <a:noFill/>
          <a:ln w="9525">
            <a:noFill/>
          </a:ln>
        </p:spPr>
      </p:pic>
      <p:sp>
        <p:nvSpPr>
          <p:cNvPr id="4103" name="文本框 4102"/>
          <p:cNvSpPr txBox="1"/>
          <p:nvPr/>
        </p:nvSpPr>
        <p:spPr>
          <a:xfrm>
            <a:off x="6541244" y="3893543"/>
            <a:ext cx="6384404" cy="3148607"/>
          </a:xfrm>
          <a:prstGeom prst="rect">
            <a:avLst/>
          </a:prstGeom>
          <a:noFill/>
          <a:ln w="9525">
            <a:noFill/>
          </a:ln>
        </p:spPr>
        <p:txBody>
          <a:bodyPr wrap="square">
            <a:spAutoFit/>
          </a:bodyPr>
          <a:lstStyle/>
          <a:p>
            <a:pPr lvl="0" algn="just" defTabSz="1500505">
              <a:spcBef>
                <a:spcPct val="50000"/>
              </a:spcBef>
            </a:pPr>
            <a:r>
              <a:rPr lang="en-US" altLang="zh-CN" sz="6600" b="1" dirty="0" err="1">
                <a:solidFill>
                  <a:srgbClr val="000000"/>
                </a:solidFill>
                <a:latin typeface="Times New Roman" panose="02020603050405020304" pitchFamily="18" charset="0"/>
                <a:cs typeface="Times New Roman" panose="02020603050405020304" pitchFamily="18" charset="0"/>
              </a:rPr>
              <a:t>Đọc</a:t>
            </a:r>
            <a:r>
              <a:rPr lang="en-US" altLang="zh-CN" sz="6600" b="1" dirty="0">
                <a:solidFill>
                  <a:srgbClr val="000000"/>
                </a:solidFill>
                <a:latin typeface="Times New Roman" panose="02020603050405020304" pitchFamily="18" charset="0"/>
                <a:cs typeface="Times New Roman" panose="02020603050405020304" pitchFamily="18" charset="0"/>
              </a:rPr>
              <a:t> c</a:t>
            </a:r>
            <a:r>
              <a:rPr lang="vi-VN" altLang="zh-CN" sz="6600" b="1" dirty="0">
                <a:solidFill>
                  <a:srgbClr val="000000"/>
                </a:solidFill>
                <a:latin typeface="Times New Roman" panose="02020603050405020304" pitchFamily="18" charset="0"/>
                <a:cs typeface="Times New Roman" panose="02020603050405020304" pitchFamily="18" charset="0"/>
              </a:rPr>
              <a:t>ách đọc diễn cảm, ngắt nghỉ đúng chỗ</a:t>
            </a:r>
            <a:r>
              <a:rPr lang="en-US" altLang="zh-CN" sz="6600" b="1" dirty="0">
                <a:solidFill>
                  <a:srgbClr val="000000"/>
                </a:solidFill>
                <a:latin typeface="Times New Roman" panose="02020603050405020304" pitchFamily="18" charset="0"/>
                <a:cs typeface="Times New Roman" panose="02020603050405020304" pitchFamily="18" charset="0"/>
              </a:rPr>
              <a:t>.</a:t>
            </a:r>
            <a:endParaRPr kumimoji="0" lang="zh-CN" altLang="en-US" sz="6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396256" y="705446"/>
            <a:ext cx="4859957" cy="1200329"/>
          </a:xfrm>
          <a:prstGeom prst="rect">
            <a:avLst/>
          </a:prstGeom>
          <a:noFill/>
          <a:ln w="9525">
            <a:noFill/>
          </a:ln>
        </p:spPr>
        <p:txBody>
          <a:bodyPr wrap="square">
            <a:spAutoFit/>
          </a:bodyPr>
          <a:lstStyle/>
          <a:p>
            <a:pPr lvl="0" algn="ctr" defTabSz="1500505">
              <a:spcBef>
                <a:spcPct val="50000"/>
              </a:spcBef>
              <a:defRPr/>
            </a:pP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1.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Đọc</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7406284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77431-4F40-4110-A7C5-0F2F50DFDDA9}"/>
              </a:ext>
            </a:extLst>
          </p:cNvPr>
          <p:cNvSpPr/>
          <p:nvPr/>
        </p:nvSpPr>
        <p:spPr>
          <a:xfrm>
            <a:off x="972320" y="993478"/>
            <a:ext cx="11045502" cy="8094524"/>
          </a:xfrm>
          <a:prstGeom prst="rect">
            <a:avLst/>
          </a:prstGeom>
        </p:spPr>
        <p:txBody>
          <a:bodyPr wrap="square">
            <a:spAutoFit/>
          </a:bodyPr>
          <a:lstStyle/>
          <a:p>
            <a:pPr algn="ctr"/>
            <a:r>
              <a:rPr lang="vi-VN" sz="4000" b="1" dirty="0">
                <a:solidFill>
                  <a:srgbClr val="45710A"/>
                </a:solidFill>
                <a:latin typeface="Times New Roman" panose="02020603050405020304" pitchFamily="18" charset="0"/>
                <a:cs typeface="Times New Roman" panose="02020603050405020304" pitchFamily="18" charset="0"/>
              </a:rPr>
              <a:t>Bài thơ Quê hương</a:t>
            </a:r>
          </a:p>
          <a:p>
            <a:pPr algn="r"/>
            <a:r>
              <a:rPr lang="vi-VN" sz="4000" b="1" i="1" dirty="0">
                <a:latin typeface="Times New Roman" panose="02020603050405020304" pitchFamily="18" charset="0"/>
                <a:cs typeface="Times New Roman" panose="02020603050405020304" pitchFamily="18" charset="0"/>
              </a:rPr>
              <a:t>Chim bay dọc biển đem tin cá</a:t>
            </a:r>
            <a:endParaRPr lang="vi-VN" sz="4000" b="1" dirty="0">
              <a:latin typeface="Times New Roman" panose="02020603050405020304" pitchFamily="18" charset="0"/>
              <a:cs typeface="Times New Roman" panose="02020603050405020304" pitchFamily="18" charset="0"/>
            </a:endParaRPr>
          </a:p>
          <a:p>
            <a:r>
              <a:rPr lang="vi-VN" sz="4000" b="1" i="1" dirty="0">
                <a:latin typeface="Times New Roman" panose="02020603050405020304" pitchFamily="18" charset="0"/>
                <a:cs typeface="Times New Roman" panose="02020603050405020304" pitchFamily="18" charset="0"/>
              </a:rPr>
              <a:t>Làng tôi ở vốn làm nghề chài lưới:</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Nước bao vây cách biển nửa ngày sông.</a:t>
            </a:r>
            <a:endParaRPr lang="vi-VN" sz="4000" b="1" dirty="0">
              <a:latin typeface="Times New Roman" panose="02020603050405020304" pitchFamily="18" charset="0"/>
              <a:cs typeface="Times New Roman" panose="02020603050405020304" pitchFamily="18" charset="0"/>
            </a:endParaRPr>
          </a:p>
          <a:p>
            <a:r>
              <a:rPr lang="vi-VN" sz="4000" b="1" i="1" dirty="0">
                <a:latin typeface="Times New Roman" panose="02020603050405020304" pitchFamily="18" charset="0"/>
                <a:cs typeface="Times New Roman" panose="02020603050405020304" pitchFamily="18" charset="0"/>
              </a:rPr>
              <a:t>Khi trời trong, gió nhẹ, sớm mai hồng,</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Dân trai tráng bơi thuyền đi đánh cá.</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Chiếc thuyền nhẹ hăng như con tuấn mã</a:t>
            </a:r>
            <a:br>
              <a:rPr lang="vi-VN" sz="4000" b="1" i="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Phăng mái chèo mạnh mẽ vượt trường giang.</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Cánh buồm giương to như mảnh hồn làng</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Rướn thân trắng bao la thâu góp gió…</a:t>
            </a:r>
            <a:endParaRPr lang="vi-VN" sz="4000" b="1" dirty="0">
              <a:latin typeface="Times New Roman" panose="02020603050405020304" pitchFamily="18" charset="0"/>
              <a:cs typeface="Times New Roman" panose="02020603050405020304" pitchFamily="18" charset="0"/>
            </a:endParaRPr>
          </a:p>
          <a:p>
            <a:r>
              <a:rPr lang="vi-VN" sz="4000" b="1" i="1" dirty="0">
                <a:latin typeface="Times New Roman" panose="02020603050405020304" pitchFamily="18" charset="0"/>
                <a:cs typeface="Times New Roman" panose="02020603050405020304" pitchFamily="18" charset="0"/>
              </a:rPr>
              <a:t>Ngày hôm sau, ồn ào trên bến đỗ</a:t>
            </a:r>
            <a:r>
              <a:rPr lang="vi-VN" sz="4000" b="1" dirty="0">
                <a:latin typeface="Times New Roman" panose="02020603050405020304" pitchFamily="18" charset="0"/>
                <a:cs typeface="Times New Roman" panose="02020603050405020304" pitchFamily="18" charset="0"/>
              </a:rPr>
              <a:t/>
            </a:r>
            <a:br>
              <a:rPr lang="vi-VN" sz="4000" b="1" dirty="0">
                <a:latin typeface="Times New Roman" panose="02020603050405020304" pitchFamily="18" charset="0"/>
                <a:cs typeface="Times New Roman" panose="02020603050405020304" pitchFamily="18" charset="0"/>
              </a:rPr>
            </a:br>
            <a:r>
              <a:rPr lang="vi-VN" sz="4000" b="1" i="1" dirty="0">
                <a:latin typeface="Times New Roman" panose="02020603050405020304" pitchFamily="18" charset="0"/>
                <a:cs typeface="Times New Roman" panose="02020603050405020304" pitchFamily="18" charset="0"/>
              </a:rPr>
              <a:t>Khắp dân làng tấp nập đón ghe về.</a:t>
            </a:r>
            <a:r>
              <a:rPr lang="vi-VN" sz="4000" dirty="0">
                <a:latin typeface="Times New Roman" panose="02020603050405020304" pitchFamily="18" charset="0"/>
                <a:cs typeface="Times New Roman" panose="02020603050405020304" pitchFamily="18" charset="0"/>
              </a:rPr>
              <a:t/>
            </a:r>
            <a:br>
              <a:rPr lang="vi-VN" sz="4000" dirty="0">
                <a:latin typeface="Times New Roman" panose="02020603050405020304" pitchFamily="18" charset="0"/>
                <a:cs typeface="Times New Roman" panose="02020603050405020304" pitchFamily="18" charset="0"/>
              </a:rPr>
            </a:br>
            <a:endParaRPr lang="vi-VN" sz="4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0B0B90-F810-49A3-8D88-9606817BBF54}"/>
              </a:ext>
            </a:extLst>
          </p:cNvPr>
          <p:cNvPicPr>
            <a:picLocks noChangeAspect="1"/>
          </p:cNvPicPr>
          <p:nvPr/>
        </p:nvPicPr>
        <p:blipFill>
          <a:blip r:embed="rId3"/>
          <a:stretch>
            <a:fillRect/>
          </a:stretch>
        </p:blipFill>
        <p:spPr>
          <a:xfrm>
            <a:off x="10765408" y="2670225"/>
            <a:ext cx="5745123" cy="4135338"/>
          </a:xfrm>
          <a:prstGeom prst="rect">
            <a:avLst/>
          </a:prstGeom>
        </p:spPr>
      </p:pic>
    </p:spTree>
    <p:extLst>
      <p:ext uri="{BB962C8B-B14F-4D97-AF65-F5344CB8AC3E}">
        <p14:creationId xmlns:p14="http://schemas.microsoft.com/office/powerpoint/2010/main" val="2613549052"/>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8ABDCC-5CEE-4772-A68E-77B0474FF5A1}"/>
              </a:ext>
            </a:extLst>
          </p:cNvPr>
          <p:cNvSpPr/>
          <p:nvPr/>
        </p:nvSpPr>
        <p:spPr>
          <a:xfrm>
            <a:off x="1188344" y="849462"/>
            <a:ext cx="11881320" cy="7325082"/>
          </a:xfrm>
          <a:prstGeom prst="rect">
            <a:avLst/>
          </a:prstGeom>
        </p:spPr>
        <p:txBody>
          <a:bodyPr wrap="square">
            <a:spAutoFit/>
          </a:bodyPr>
          <a:lstStyle/>
          <a:p>
            <a:r>
              <a:rPr lang="vi-VN" dirty="0">
                <a:latin typeface="arial" panose="020B0604020202020204" pitchFamily="34" charset="0"/>
              </a:rPr>
              <a:t/>
            </a:r>
            <a:br>
              <a:rPr lang="vi-VN" dirty="0">
                <a:latin typeface="arial" panose="020B0604020202020204" pitchFamily="34" charset="0"/>
              </a:rPr>
            </a:br>
            <a:r>
              <a:rPr lang="vi-VN" sz="4000" b="1" i="1" dirty="0">
                <a:latin typeface="Times New Roman" panose="02020603050405020304" pitchFamily="18" charset="0"/>
                <a:cs typeface="Times New Roman" panose="02020603050405020304" pitchFamily="18" charset="0"/>
              </a:rPr>
              <a:t>“</a:t>
            </a:r>
            <a:r>
              <a:rPr lang="vi-VN" sz="4400" b="1" i="1" dirty="0">
                <a:latin typeface="Times New Roman" panose="02020603050405020304" pitchFamily="18" charset="0"/>
                <a:cs typeface="Times New Roman" panose="02020603050405020304" pitchFamily="18" charset="0"/>
              </a:rPr>
              <a:t>Nhờ ơn trời, biển lặng cá đầy ghe”,</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Những con cá tươi ngon thân bạc trắng.</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Dân chài lưới, làn da ngăm rám nắng,</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Cả thân hình nồng thở vị xa xăm;</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Chiếc thuyền im bến mỏi trở về nằm</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Nghe chất muối thấm dần trong thớ vỏ.</a:t>
            </a:r>
            <a:endParaRPr lang="vi-VN" sz="4400" b="1" dirty="0">
              <a:latin typeface="Times New Roman" panose="02020603050405020304" pitchFamily="18" charset="0"/>
              <a:cs typeface="Times New Roman" panose="02020603050405020304" pitchFamily="18" charset="0"/>
            </a:endParaRPr>
          </a:p>
          <a:p>
            <a:r>
              <a:rPr lang="vi-VN" sz="4400" b="1" i="1" dirty="0">
                <a:latin typeface="Times New Roman" panose="02020603050405020304" pitchFamily="18" charset="0"/>
                <a:cs typeface="Times New Roman" panose="02020603050405020304" pitchFamily="18" charset="0"/>
              </a:rPr>
              <a:t>Nay xa cách lòng tôi luôn tưởng nhớ</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Màu nước xanh, cá bạc, chiếc buồm vôi,</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Thoáng con thuyền rẽ sóng chạy ra khơi,</a:t>
            </a:r>
            <a:r>
              <a:rPr lang="vi-VN" sz="4400" b="1" dirty="0">
                <a:latin typeface="Times New Roman" panose="02020603050405020304" pitchFamily="18" charset="0"/>
                <a:cs typeface="Times New Roman" panose="02020603050405020304" pitchFamily="18" charset="0"/>
              </a:rPr>
              <a:t/>
            </a:r>
            <a:br>
              <a:rPr lang="vi-VN" sz="4400" b="1" dirty="0">
                <a:latin typeface="Times New Roman" panose="02020603050405020304" pitchFamily="18" charset="0"/>
                <a:cs typeface="Times New Roman" panose="02020603050405020304" pitchFamily="18" charset="0"/>
              </a:rPr>
            </a:br>
            <a:r>
              <a:rPr lang="vi-VN" sz="4400" b="1" i="1" dirty="0">
                <a:latin typeface="Times New Roman" panose="02020603050405020304" pitchFamily="18" charset="0"/>
                <a:cs typeface="Times New Roman" panose="02020603050405020304" pitchFamily="18" charset="0"/>
              </a:rPr>
              <a:t>Tôi thấy nhớ cái mùi nồng mặn quá!</a:t>
            </a:r>
            <a:endParaRPr lang="vi-VN" sz="4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DA2928A-CE78-4FD8-9B1C-05C91B2E4709}"/>
              </a:ext>
            </a:extLst>
          </p:cNvPr>
          <p:cNvPicPr>
            <a:picLocks noChangeAspect="1"/>
          </p:cNvPicPr>
          <p:nvPr/>
        </p:nvPicPr>
        <p:blipFill>
          <a:blip r:embed="rId2"/>
          <a:stretch>
            <a:fillRect/>
          </a:stretch>
        </p:blipFill>
        <p:spPr>
          <a:xfrm>
            <a:off x="11917536" y="1654502"/>
            <a:ext cx="4608512" cy="6035719"/>
          </a:xfrm>
          <a:prstGeom prst="rect">
            <a:avLst/>
          </a:prstGeom>
        </p:spPr>
      </p:pic>
    </p:spTree>
    <p:extLst>
      <p:ext uri="{BB962C8B-B14F-4D97-AF65-F5344CB8AC3E}">
        <p14:creationId xmlns:p14="http://schemas.microsoft.com/office/powerpoint/2010/main" val="184368506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708981"/>
            <a:ext cx="8410835" cy="1514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8101112" y="3935779"/>
            <a:ext cx="5031417" cy="4154984"/>
          </a:xfrm>
          <a:prstGeom prst="rect">
            <a:avLst/>
          </a:prstGeom>
          <a:noFill/>
          <a:ln w="9525">
            <a:noFill/>
          </a:ln>
        </p:spPr>
        <p:txBody>
          <a:bodyPr wrap="square">
            <a:spAutoFit/>
          </a:bodyPr>
          <a:lstStyle/>
          <a:p>
            <a:pPr lvl="0" algn="just" defTabSz="1500505">
              <a:spcBef>
                <a:spcPct val="50000"/>
              </a:spcBef>
            </a:pPr>
            <a:r>
              <a:rPr lang="en-US" altLang="zh-CN" sz="6600" b="1">
                <a:solidFill>
                  <a:srgbClr val="000000"/>
                </a:solidFill>
                <a:latin typeface="Times New Roman" panose="02020603050405020304" pitchFamily="18" charset="0"/>
                <a:cs typeface="Times New Roman" panose="02020603050405020304" pitchFamily="18" charset="0"/>
              </a:rPr>
              <a:t>Trình bày hiểu biết của em về tác giả, tác phẩm</a:t>
            </a:r>
            <a:endParaRPr kumimoji="0" lang="zh-CN" altLang="en-US" sz="6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8310" y="707667"/>
            <a:ext cx="8640960" cy="1200329"/>
          </a:xfrm>
          <a:prstGeom prst="rect">
            <a:avLst/>
          </a:prstGeom>
          <a:noFill/>
          <a:ln w="9525">
            <a:noFill/>
          </a:ln>
        </p:spPr>
        <p:txBody>
          <a:bodyPr wrap="square">
            <a:spAutoFit/>
          </a:bodyPr>
          <a:lstStyle/>
          <a:p>
            <a:pPr lvl="0" algn="ctr" defTabSz="1500505">
              <a:spcBef>
                <a:spcPct val="50000"/>
              </a:spcBef>
              <a:defRPr/>
            </a:pP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2.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Tìm</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hiểu</a:t>
            </a: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chung</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2984054"/>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606862" y="1154113"/>
            <a:ext cx="15695613" cy="8329613"/>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4238625" y="3138036"/>
            <a:ext cx="7972425" cy="1408112"/>
          </a:xfrm>
          <a:prstGeom prst="rect">
            <a:avLst/>
          </a:prstGeom>
          <a:noFill/>
          <a:ln w="9525">
            <a:noFill/>
          </a:ln>
        </p:spPr>
      </p:pic>
      <p:pic>
        <p:nvPicPr>
          <p:cNvPr id="31756" name="图片 31755" descr="1-22"/>
          <p:cNvPicPr>
            <a:picLocks noChangeAspect="1"/>
          </p:cNvPicPr>
          <p:nvPr/>
        </p:nvPicPr>
        <p:blipFill>
          <a:blip r:embed="rId9"/>
          <a:stretch>
            <a:fillRect/>
          </a:stretch>
        </p:blipFill>
        <p:spPr>
          <a:xfrm>
            <a:off x="4494647" y="4550953"/>
            <a:ext cx="7278977" cy="1408113"/>
          </a:xfrm>
          <a:prstGeom prst="rect">
            <a:avLst/>
          </a:prstGeom>
          <a:noFill/>
          <a:ln w="9525">
            <a:noFill/>
          </a:ln>
        </p:spPr>
      </p:pic>
      <p:pic>
        <p:nvPicPr>
          <p:cNvPr id="31757" name="图片 31756" descr="1-22"/>
          <p:cNvPicPr>
            <a:picLocks noChangeAspect="1"/>
          </p:cNvPicPr>
          <p:nvPr/>
        </p:nvPicPr>
        <p:blipFill>
          <a:blip r:embed="rId9"/>
          <a:stretch>
            <a:fillRect/>
          </a:stretch>
        </p:blipFill>
        <p:spPr>
          <a:xfrm>
            <a:off x="4394200" y="6497532"/>
            <a:ext cx="7972425" cy="1408112"/>
          </a:xfrm>
          <a:prstGeom prst="rect">
            <a:avLst/>
          </a:prstGeom>
          <a:noFill/>
          <a:ln w="9525">
            <a:noFill/>
          </a:ln>
        </p:spPr>
      </p:pic>
      <p:sp>
        <p:nvSpPr>
          <p:cNvPr id="12" name="文本框 11"/>
          <p:cNvSpPr txBox="1"/>
          <p:nvPr/>
        </p:nvSpPr>
        <p:spPr>
          <a:xfrm>
            <a:off x="5355975" y="2976701"/>
            <a:ext cx="7920806" cy="1077218"/>
          </a:xfrm>
          <a:prstGeom prst="rect">
            <a:avLst/>
          </a:prstGeom>
          <a:noFill/>
          <a:ln w="9525">
            <a:noFill/>
          </a:ln>
        </p:spPr>
        <p:txBody>
          <a:bodyPr wrap="square">
            <a:spAutoFit/>
          </a:bodyPr>
          <a:lstStyle/>
          <a:p>
            <a:pPr lvl="0" defTabSz="1500505">
              <a:spcBef>
                <a:spcPct val="50000"/>
              </a:spcBef>
              <a:defRPr/>
            </a:pPr>
            <a:r>
              <a:rPr lang="en-US" altLang="zh-CN" sz="3200" b="1" dirty="0" err="1">
                <a:solidFill>
                  <a:srgbClr val="000000"/>
                </a:solidFill>
                <a:latin typeface="Times New Roman" panose="02020603050405020304" pitchFamily="18" charset="0"/>
                <a:cs typeface="Times New Roman" panose="02020603050405020304" pitchFamily="18" charset="0"/>
              </a:rPr>
              <a:t>Tế</a:t>
            </a:r>
            <a:r>
              <a:rPr lang="en-US" altLang="zh-CN" sz="3200" b="1" dirty="0">
                <a:solidFill>
                  <a:srgbClr val="000000"/>
                </a:solidFill>
                <a:latin typeface="Times New Roman" panose="02020603050405020304" pitchFamily="18" charset="0"/>
                <a:cs typeface="Times New Roman" panose="02020603050405020304" pitchFamily="18" charset="0"/>
              </a:rPr>
              <a:t> Hanh (1921- 2009), </a:t>
            </a:r>
            <a:r>
              <a:rPr lang="en-US" altLang="zh-CN" sz="3200" b="1" dirty="0" err="1">
                <a:solidFill>
                  <a:srgbClr val="000000"/>
                </a:solidFill>
                <a:latin typeface="Times New Roman" panose="02020603050405020304" pitchFamily="18" charset="0"/>
                <a:cs typeface="Times New Roman" panose="02020603050405020304" pitchFamily="18" charset="0"/>
              </a:rPr>
              <a:t>tên</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khai</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sinh</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là</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Trần</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Tế</a:t>
            </a:r>
            <a:r>
              <a:rPr lang="en-US" altLang="zh-CN" sz="3200" b="1" dirty="0">
                <a:solidFill>
                  <a:srgbClr val="000000"/>
                </a:solidFill>
                <a:latin typeface="Times New Roman" panose="02020603050405020304" pitchFamily="18" charset="0"/>
                <a:cs typeface="Times New Roman" panose="02020603050405020304" pitchFamily="18" charset="0"/>
              </a:rPr>
              <a:t> Hanh</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4" name="文本框 13"/>
          <p:cNvSpPr txBox="1"/>
          <p:nvPr/>
        </p:nvSpPr>
        <p:spPr>
          <a:xfrm>
            <a:off x="5536946" y="4546148"/>
            <a:ext cx="7231848" cy="1077218"/>
          </a:xfrm>
          <a:prstGeom prst="rect">
            <a:avLst/>
          </a:prstGeom>
          <a:noFill/>
          <a:ln w="9525">
            <a:noFill/>
          </a:ln>
        </p:spPr>
        <p:txBody>
          <a:bodyPr wrap="square">
            <a:spAutoFit/>
          </a:bodyPr>
          <a:lstStyle/>
          <a:p>
            <a:pPr lvl="0" defTabSz="1500505">
              <a:spcBef>
                <a:spcPct val="50000"/>
              </a:spcBef>
              <a:defRPr/>
            </a:pPr>
            <a:r>
              <a:rPr lang="en-US" altLang="zh-CN" sz="3200" b="1">
                <a:solidFill>
                  <a:srgbClr val="000000"/>
                </a:solidFill>
                <a:latin typeface="Times New Roman" panose="02020603050405020304" pitchFamily="18" charset="0"/>
                <a:cs typeface="Times New Roman" panose="02020603050405020304" pitchFamily="18" charset="0"/>
              </a:rPr>
              <a:t>Quê quán: sinh ra tại một làng chài ven biển tỉnh Quảng Ngãi</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5" name="文本框 14"/>
          <p:cNvSpPr txBox="1"/>
          <p:nvPr/>
        </p:nvSpPr>
        <p:spPr>
          <a:xfrm>
            <a:off x="5779133" y="6924589"/>
            <a:ext cx="7920806" cy="553998"/>
          </a:xfrm>
          <a:prstGeom prst="rect">
            <a:avLst/>
          </a:prstGeom>
          <a:noFill/>
          <a:ln w="9525">
            <a:noFill/>
          </a:ln>
        </p:spPr>
        <p:txBody>
          <a:bodyPr wrap="square">
            <a:spAutoFit/>
          </a:bodyPr>
          <a:lstStyle/>
          <a:p>
            <a:pPr lvl="0" defTabSz="1500505">
              <a:spcBef>
                <a:spcPct val="50000"/>
              </a:spcBef>
              <a:defRPr/>
            </a:pPr>
            <a:r>
              <a:rPr lang="vi-VN" altLang="zh-CN" b="1">
                <a:solidFill>
                  <a:srgbClr val="000000"/>
                </a:solidFill>
                <a:latin typeface="Times New Roman" panose="02020603050405020304" pitchFamily="18" charset="0"/>
                <a:cs typeface="Times New Roman" panose="02020603050405020304" pitchFamily="18" charset="0"/>
              </a:rPr>
              <a:t>Ông là cây viết của phong trào thơ Mới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6" name="文本框 11">
            <a:extLst>
              <a:ext uri="{FF2B5EF4-FFF2-40B4-BE49-F238E27FC236}">
                <a16:creationId xmlns:a16="http://schemas.microsoft.com/office/drawing/2014/main" id="{EEA139E3-851D-4D60-88AE-26A237711AB7}"/>
              </a:ext>
            </a:extLst>
          </p:cNvPr>
          <p:cNvSpPr txBox="1"/>
          <p:nvPr/>
        </p:nvSpPr>
        <p:spPr>
          <a:xfrm>
            <a:off x="5523980" y="755105"/>
            <a:ext cx="4215556" cy="769441"/>
          </a:xfrm>
          <a:prstGeom prst="rect">
            <a:avLst/>
          </a:prstGeom>
          <a:noFill/>
          <a:ln w="9525">
            <a:noFill/>
          </a:ln>
        </p:spPr>
        <p:txBody>
          <a:bodyPr wrap="square">
            <a:spAutoFit/>
          </a:bodyPr>
          <a:lstStyle/>
          <a:p>
            <a:pPr lvl="0" defTabSz="1500505">
              <a:spcBef>
                <a:spcPct val="50000"/>
              </a:spcBef>
            </a:pPr>
            <a:r>
              <a:rPr lang="vi-VN" altLang="zh-CN" sz="4400" b="1" dirty="0">
                <a:solidFill>
                  <a:srgbClr val="000000"/>
                </a:solidFill>
                <a:latin typeface="Times New Roman" panose="02020603050405020304" pitchFamily="18" charset="0"/>
                <a:cs typeface="Times New Roman" panose="02020603050405020304" pitchFamily="18" charset="0"/>
              </a:rPr>
              <a:t>a. Tác giả </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3422605-30E5-4670-975B-7941A36594E1}"/>
              </a:ext>
            </a:extLst>
          </p:cNvPr>
          <p:cNvPicPr>
            <a:picLocks noChangeAspect="1"/>
          </p:cNvPicPr>
          <p:nvPr/>
        </p:nvPicPr>
        <p:blipFill>
          <a:blip r:embed="rId10"/>
          <a:stretch>
            <a:fillRect/>
          </a:stretch>
        </p:blipFill>
        <p:spPr>
          <a:xfrm>
            <a:off x="42862" y="131763"/>
            <a:ext cx="4693526" cy="6480736"/>
          </a:xfrm>
          <a:prstGeom prst="rect">
            <a:avLst/>
          </a:prstGeom>
        </p:spPr>
      </p:pic>
    </p:spTree>
    <p:extLst>
      <p:ext uri="{BB962C8B-B14F-4D97-AF65-F5344CB8AC3E}">
        <p14:creationId xmlns:p14="http://schemas.microsoft.com/office/powerpoint/2010/main" val="4089608372"/>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nodeType="withEffect">
                                  <p:stCondLst>
                                    <p:cond delay="0"/>
                                  </p:stCondLst>
                                  <p:childTnLst>
                                    <p:set>
                                      <p:cBhvr>
                                        <p:cTn id="53" dur="1" fill="hold">
                                          <p:stCondLst>
                                            <p:cond delay="0"/>
                                          </p:stCondLst>
                                        </p:cTn>
                                        <p:tgtEl>
                                          <p:spTgt spid="31755"/>
                                        </p:tgtEl>
                                        <p:attrNameLst>
                                          <p:attrName>style.visibility</p:attrName>
                                        </p:attrNameLst>
                                      </p:cBhvr>
                                      <p:to>
                                        <p:strVal val="visible"/>
                                      </p:to>
                                    </p:set>
                                    <p:animEffect transition="in" filter="barn(inVertical)">
                                      <p:cBhvr>
                                        <p:cTn id="54" dur="500"/>
                                        <p:tgtEl>
                                          <p:spTgt spid="317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31756"/>
                                        </p:tgtEl>
                                        <p:attrNameLst>
                                          <p:attrName>style.visibility</p:attrName>
                                        </p:attrNameLst>
                                      </p:cBhvr>
                                      <p:to>
                                        <p:strVal val="visible"/>
                                      </p:to>
                                    </p:set>
                                    <p:animEffect transition="in" filter="barn(inVertical)">
                                      <p:cBhvr>
                                        <p:cTn id="62" dur="500"/>
                                        <p:tgtEl>
                                          <p:spTgt spid="3175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nodeType="withEffect">
                                  <p:stCondLst>
                                    <p:cond delay="0"/>
                                  </p:stCondLst>
                                  <p:childTnLst>
                                    <p:set>
                                      <p:cBhvr>
                                        <p:cTn id="69" dur="1" fill="hold">
                                          <p:stCondLst>
                                            <p:cond delay="0"/>
                                          </p:stCondLst>
                                        </p:cTn>
                                        <p:tgtEl>
                                          <p:spTgt spid="31757"/>
                                        </p:tgtEl>
                                        <p:attrNameLst>
                                          <p:attrName>style.visibility</p:attrName>
                                        </p:attrNameLst>
                                      </p:cBhvr>
                                      <p:to>
                                        <p:strVal val="visible"/>
                                      </p:to>
                                    </p:set>
                                    <p:animEffect transition="in" filter="barn(inVertical)">
                                      <p:cBhvr>
                                        <p:cTn id="70" dur="500"/>
                                        <p:tgtEl>
                                          <p:spTgt spid="3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606862" y="1154113"/>
            <a:ext cx="15695613" cy="8329613"/>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13717587" y="2324101"/>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4238625" y="3138036"/>
            <a:ext cx="7972425" cy="1408112"/>
          </a:xfrm>
          <a:prstGeom prst="rect">
            <a:avLst/>
          </a:prstGeom>
          <a:noFill/>
          <a:ln w="9525">
            <a:noFill/>
          </a:ln>
        </p:spPr>
      </p:pic>
      <p:pic>
        <p:nvPicPr>
          <p:cNvPr id="31756" name="图片 31755" descr="1-22"/>
          <p:cNvPicPr>
            <a:picLocks noChangeAspect="1"/>
          </p:cNvPicPr>
          <p:nvPr/>
        </p:nvPicPr>
        <p:blipFill>
          <a:blip r:embed="rId9"/>
          <a:stretch>
            <a:fillRect/>
          </a:stretch>
        </p:blipFill>
        <p:spPr>
          <a:xfrm>
            <a:off x="4736388" y="5496681"/>
            <a:ext cx="7278977" cy="1408113"/>
          </a:xfrm>
          <a:prstGeom prst="rect">
            <a:avLst/>
          </a:prstGeom>
          <a:noFill/>
          <a:ln w="9525">
            <a:noFill/>
          </a:ln>
        </p:spPr>
      </p:pic>
      <p:sp>
        <p:nvSpPr>
          <p:cNvPr id="12" name="文本框 11"/>
          <p:cNvSpPr txBox="1"/>
          <p:nvPr/>
        </p:nvSpPr>
        <p:spPr>
          <a:xfrm>
            <a:off x="5537988" y="2075736"/>
            <a:ext cx="7920806" cy="2062103"/>
          </a:xfrm>
          <a:prstGeom prst="rect">
            <a:avLst/>
          </a:prstGeom>
          <a:noFill/>
          <a:ln w="9525">
            <a:noFill/>
          </a:ln>
        </p:spPr>
        <p:txBody>
          <a:bodyPr wrap="square">
            <a:spAutoFit/>
          </a:bodyPr>
          <a:lstStyle/>
          <a:p>
            <a:pPr lvl="0" algn="just" defTabSz="1500505">
              <a:spcBef>
                <a:spcPct val="50000"/>
              </a:spcBef>
              <a:defRPr/>
            </a:pPr>
            <a:r>
              <a:rPr lang="vi-VN" altLang="zh-CN" sz="3200" b="1" dirty="0">
                <a:solidFill>
                  <a:srgbClr val="000000"/>
                </a:solidFill>
                <a:latin typeface="Times New Roman" panose="02020603050405020304" pitchFamily="18" charset="0"/>
                <a:cs typeface="Times New Roman" panose="02020603050405020304" pitchFamily="18" charset="0"/>
              </a:rPr>
              <a:t>Phong cách sáng tác: thơ ông chân thực với cách diễn đạt bằng ngôn ngữ giản dị, tự nhiên và rất giàu hình ảnh, bình dị mà tha thiết.</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4" name="文本框 13"/>
          <p:cNvSpPr txBox="1"/>
          <p:nvPr/>
        </p:nvSpPr>
        <p:spPr>
          <a:xfrm>
            <a:off x="5709676" y="4883150"/>
            <a:ext cx="7231848" cy="1569660"/>
          </a:xfrm>
          <a:prstGeom prst="rect">
            <a:avLst/>
          </a:prstGeom>
          <a:noFill/>
          <a:ln w="9525">
            <a:noFill/>
          </a:ln>
        </p:spPr>
        <p:txBody>
          <a:bodyPr wrap="square">
            <a:spAutoFit/>
          </a:bodyPr>
          <a:lstStyle/>
          <a:p>
            <a:pPr lvl="0" algn="just" defTabSz="1500505">
              <a:spcBef>
                <a:spcPct val="50000"/>
              </a:spcBef>
              <a:defRPr/>
            </a:pPr>
            <a:r>
              <a:rPr lang="vi-VN" altLang="zh-CN" sz="3200" b="1" dirty="0">
                <a:solidFill>
                  <a:srgbClr val="000000"/>
                </a:solidFill>
                <a:latin typeface="Times New Roman" panose="02020603050405020304" pitchFamily="18" charset="0"/>
                <a:cs typeface="Times New Roman" panose="02020603050405020304" pitchFamily="18" charset="0"/>
              </a:rPr>
              <a:t>Con người, cuộc sống của làng chài quê hương đã khơi nguồn cảm hứng cho nhiều tác phẩm của ông</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6" name="文本框 11">
            <a:extLst>
              <a:ext uri="{FF2B5EF4-FFF2-40B4-BE49-F238E27FC236}">
                <a16:creationId xmlns:a16="http://schemas.microsoft.com/office/drawing/2014/main" id="{EEA139E3-851D-4D60-88AE-26A237711AB7}"/>
              </a:ext>
            </a:extLst>
          </p:cNvPr>
          <p:cNvSpPr txBox="1"/>
          <p:nvPr/>
        </p:nvSpPr>
        <p:spPr>
          <a:xfrm>
            <a:off x="5523980" y="755105"/>
            <a:ext cx="4215556" cy="769441"/>
          </a:xfrm>
          <a:prstGeom prst="rect">
            <a:avLst/>
          </a:prstGeom>
          <a:noFill/>
          <a:ln w="9525">
            <a:noFill/>
          </a:ln>
        </p:spPr>
        <p:txBody>
          <a:bodyPr wrap="square">
            <a:spAutoFit/>
          </a:bodyPr>
          <a:lstStyle/>
          <a:p>
            <a:pPr lvl="0" defTabSz="1500505">
              <a:spcBef>
                <a:spcPct val="50000"/>
              </a:spcBef>
            </a:pPr>
            <a:r>
              <a:rPr lang="vi-VN" altLang="zh-CN" sz="4400" b="1" dirty="0">
                <a:solidFill>
                  <a:srgbClr val="000000"/>
                </a:solidFill>
                <a:latin typeface="Times New Roman" panose="02020603050405020304" pitchFamily="18" charset="0"/>
                <a:cs typeface="Times New Roman" panose="02020603050405020304" pitchFamily="18" charset="0"/>
              </a:rPr>
              <a:t>a. Tác giả </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3422605-30E5-4670-975B-7941A36594E1}"/>
              </a:ext>
            </a:extLst>
          </p:cNvPr>
          <p:cNvPicPr>
            <a:picLocks noChangeAspect="1"/>
          </p:cNvPicPr>
          <p:nvPr/>
        </p:nvPicPr>
        <p:blipFill>
          <a:blip r:embed="rId10"/>
          <a:stretch>
            <a:fillRect/>
          </a:stretch>
        </p:blipFill>
        <p:spPr>
          <a:xfrm>
            <a:off x="42862" y="131763"/>
            <a:ext cx="4693526" cy="6480736"/>
          </a:xfrm>
          <a:prstGeom prst="rect">
            <a:avLst/>
          </a:prstGeom>
        </p:spPr>
      </p:pic>
    </p:spTree>
    <p:extLst>
      <p:ext uri="{BB962C8B-B14F-4D97-AF65-F5344CB8AC3E}">
        <p14:creationId xmlns:p14="http://schemas.microsoft.com/office/powerpoint/2010/main" val="225094145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nodeType="withEffect">
                                  <p:stCondLst>
                                    <p:cond delay="0"/>
                                  </p:stCondLst>
                                  <p:childTnLst>
                                    <p:set>
                                      <p:cBhvr>
                                        <p:cTn id="53" dur="1" fill="hold">
                                          <p:stCondLst>
                                            <p:cond delay="0"/>
                                          </p:stCondLst>
                                        </p:cTn>
                                        <p:tgtEl>
                                          <p:spTgt spid="31755"/>
                                        </p:tgtEl>
                                        <p:attrNameLst>
                                          <p:attrName>style.visibility</p:attrName>
                                        </p:attrNameLst>
                                      </p:cBhvr>
                                      <p:to>
                                        <p:strVal val="visible"/>
                                      </p:to>
                                    </p:set>
                                    <p:animEffect transition="in" filter="barn(inVertical)">
                                      <p:cBhvr>
                                        <p:cTn id="54" dur="500"/>
                                        <p:tgtEl>
                                          <p:spTgt spid="317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31756"/>
                                        </p:tgtEl>
                                        <p:attrNameLst>
                                          <p:attrName>style.visibility</p:attrName>
                                        </p:attrNameLst>
                                      </p:cBhvr>
                                      <p:to>
                                        <p:strVal val="visible"/>
                                      </p:to>
                                    </p:set>
                                    <p:animEffect transition="in" filter="barn(inVertical)">
                                      <p:cBhvr>
                                        <p:cTn id="62" dur="500"/>
                                        <p:tgtEl>
                                          <p:spTgt spid="3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708981"/>
            <a:ext cx="8410835" cy="1514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1220454" y="3600631"/>
            <a:ext cx="7200900" cy="5591175"/>
          </a:xfrm>
          <a:prstGeom prst="rect">
            <a:avLst/>
          </a:prstGeom>
          <a:noFill/>
          <a:ln w="9525">
            <a:noFill/>
          </a:ln>
        </p:spPr>
      </p:pic>
      <p:sp>
        <p:nvSpPr>
          <p:cNvPr id="6" name="文本框 2055">
            <a:extLst>
              <a:ext uri="{FF2B5EF4-FFF2-40B4-BE49-F238E27FC236}">
                <a16:creationId xmlns:a16="http://schemas.microsoft.com/office/drawing/2014/main" id="{ADABFEE3-E932-4273-867E-C9804E5AE4D6}"/>
              </a:ext>
            </a:extLst>
          </p:cNvPr>
          <p:cNvSpPr txBox="1"/>
          <p:nvPr/>
        </p:nvSpPr>
        <p:spPr>
          <a:xfrm>
            <a:off x="8310" y="707667"/>
            <a:ext cx="8640960"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en-US"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B6D8590-337D-5C83-FDF9-BC713631FF21}"/>
              </a:ext>
            </a:extLst>
          </p:cNvPr>
          <p:cNvPicPr>
            <a:picLocks noChangeAspect="1"/>
          </p:cNvPicPr>
          <p:nvPr/>
        </p:nvPicPr>
        <p:blipFill>
          <a:blip r:embed="rId5"/>
          <a:stretch>
            <a:fillRect/>
          </a:stretch>
        </p:blipFill>
        <p:spPr>
          <a:xfrm>
            <a:off x="8649270" y="730906"/>
            <a:ext cx="7732762" cy="8053514"/>
          </a:xfrm>
          <a:prstGeom prst="rect">
            <a:avLst/>
          </a:prstGeom>
        </p:spPr>
      </p:pic>
      <p:sp>
        <p:nvSpPr>
          <p:cNvPr id="4" name="TextBox 3"/>
          <p:cNvSpPr txBox="1"/>
          <p:nvPr/>
        </p:nvSpPr>
        <p:spPr>
          <a:xfrm>
            <a:off x="12045392" y="7363608"/>
            <a:ext cx="3024336" cy="215444"/>
          </a:xfrm>
          <a:prstGeom prst="rect">
            <a:avLst/>
          </a:prstGeom>
          <a:noFill/>
        </p:spPr>
        <p:txBody>
          <a:bodyPr wrap="square" rtlCol="0">
            <a:spAutoFit/>
          </a:bodyPr>
          <a:lstStyle/>
          <a:p>
            <a:r>
              <a:rPr lang="en-US" sz="800" dirty="0"/>
              <a:t>1329knttnnf</a:t>
            </a:r>
          </a:p>
        </p:txBody>
      </p:sp>
    </p:spTree>
    <p:extLst>
      <p:ext uri="{BB962C8B-B14F-4D97-AF65-F5344CB8AC3E}">
        <p14:creationId xmlns:p14="http://schemas.microsoft.com/office/powerpoint/2010/main" val="186042967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78058" y="5576841"/>
            <a:ext cx="17102138" cy="3852863"/>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712128" y="3915021"/>
            <a:ext cx="5986462" cy="5553075"/>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268397" y="1276643"/>
            <a:ext cx="3874499" cy="3817144"/>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583838" y="592942"/>
            <a:ext cx="3600450" cy="3546475"/>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8173011" y="2299844"/>
            <a:ext cx="3874840" cy="3817144"/>
          </a:xfrm>
          <a:prstGeom prst="rect">
            <a:avLst/>
          </a:prstGeom>
          <a:noFill/>
          <a:ln w="9525">
            <a:noFill/>
          </a:ln>
        </p:spPr>
      </p:pic>
      <p:sp>
        <p:nvSpPr>
          <p:cNvPr id="8" name="文本框 7"/>
          <p:cNvSpPr txBox="1"/>
          <p:nvPr/>
        </p:nvSpPr>
        <p:spPr>
          <a:xfrm>
            <a:off x="1558528" y="1827571"/>
            <a:ext cx="1903016" cy="1077218"/>
          </a:xfrm>
          <a:prstGeom prst="rect">
            <a:avLst/>
          </a:prstGeom>
          <a:noFill/>
          <a:ln w="9525">
            <a:noFill/>
          </a:ln>
        </p:spPr>
        <p:txBody>
          <a:bodyPr wrap="square">
            <a:spAutoFit/>
          </a:bodyPr>
          <a:lstStyle/>
          <a:p>
            <a:pPr lvl="0" defTabSz="1500505">
              <a:spcBef>
                <a:spcPct val="50000"/>
              </a:spcBef>
              <a:defRPr/>
            </a:pPr>
            <a:r>
              <a:rPr lang="en-US" altLang="zh-CN" sz="3200" b="1" dirty="0" err="1">
                <a:solidFill>
                  <a:srgbClr val="000000"/>
                </a:solidFill>
                <a:latin typeface="Times New Roman" panose="02020603050405020304" pitchFamily="18" charset="0"/>
                <a:cs typeface="Times New Roman" panose="02020603050405020304" pitchFamily="18" charset="0"/>
              </a:rPr>
              <a:t>Hoa</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niên</a:t>
            </a:r>
            <a:r>
              <a:rPr lang="en-US" altLang="zh-CN" sz="3200" b="1" dirty="0">
                <a:solidFill>
                  <a:srgbClr val="000000"/>
                </a:solidFill>
                <a:latin typeface="Times New Roman" panose="02020603050405020304" pitchFamily="18" charset="0"/>
                <a:cs typeface="Times New Roman" panose="02020603050405020304" pitchFamily="18" charset="0"/>
              </a:rPr>
              <a:t> (1945)</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文本框 8"/>
          <p:cNvSpPr txBox="1"/>
          <p:nvPr/>
        </p:nvSpPr>
        <p:spPr>
          <a:xfrm>
            <a:off x="5212554" y="2235869"/>
            <a:ext cx="2017271" cy="1569660"/>
          </a:xfrm>
          <a:prstGeom prst="rect">
            <a:avLst/>
          </a:prstGeom>
          <a:noFill/>
          <a:ln w="9525">
            <a:noFill/>
          </a:ln>
        </p:spPr>
        <p:txBody>
          <a:bodyPr wrap="square">
            <a:spAutoFit/>
          </a:bodyPr>
          <a:lstStyle/>
          <a:p>
            <a:pPr lvl="0" algn="ctr" defTabSz="1500505">
              <a:spcBef>
                <a:spcPct val="50000"/>
              </a:spcBef>
              <a:defRPr/>
            </a:pPr>
            <a:r>
              <a:rPr lang="en-US" altLang="zh-CN" sz="3200" b="1">
                <a:solidFill>
                  <a:srgbClr val="000000"/>
                </a:solidFill>
                <a:latin typeface="Times New Roman" panose="02020603050405020304" pitchFamily="18" charset="0"/>
                <a:cs typeface="Times New Roman" panose="02020603050405020304" pitchFamily="18" charset="0"/>
              </a:rPr>
              <a:t>Lòng miền Nam (1956)</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 name="文本框 9"/>
          <p:cNvSpPr txBox="1"/>
          <p:nvPr/>
        </p:nvSpPr>
        <p:spPr>
          <a:xfrm>
            <a:off x="9096560" y="3513142"/>
            <a:ext cx="2224888" cy="1077218"/>
          </a:xfrm>
          <a:prstGeom prst="rect">
            <a:avLst/>
          </a:prstGeom>
          <a:noFill/>
          <a:ln w="9525">
            <a:noFill/>
          </a:ln>
        </p:spPr>
        <p:txBody>
          <a:bodyPr wrap="square">
            <a:spAutoFit/>
          </a:bodyPr>
          <a:lstStyle/>
          <a:p>
            <a:pPr lvl="0" algn="ctr" defTabSz="1500505">
              <a:spcBef>
                <a:spcPct val="50000"/>
              </a:spcBef>
              <a:defRPr/>
            </a:pPr>
            <a:r>
              <a:rPr lang="en-US" altLang="zh-CN" sz="3200" b="1" dirty="0" err="1">
                <a:solidFill>
                  <a:srgbClr val="000000"/>
                </a:solidFill>
                <a:latin typeface="Times New Roman" panose="02020603050405020304" pitchFamily="18" charset="0"/>
                <a:cs typeface="Times New Roman" panose="02020603050405020304" pitchFamily="18" charset="0"/>
              </a:rPr>
              <a:t>Tiếng</a:t>
            </a:r>
            <a:r>
              <a:rPr lang="en-US" altLang="zh-CN" sz="3200" b="1" dirty="0">
                <a:solidFill>
                  <a:srgbClr val="000000"/>
                </a:solidFill>
                <a:latin typeface="Times New Roman" panose="02020603050405020304" pitchFamily="18" charset="0"/>
                <a:cs typeface="Times New Roman" panose="02020603050405020304" pitchFamily="18" charset="0"/>
              </a:rPr>
              <a:t> </a:t>
            </a:r>
            <a:r>
              <a:rPr lang="en-US" altLang="zh-CN" sz="3200" b="1" dirty="0" err="1">
                <a:solidFill>
                  <a:srgbClr val="000000"/>
                </a:solidFill>
                <a:latin typeface="Times New Roman" panose="02020603050405020304" pitchFamily="18" charset="0"/>
                <a:cs typeface="Times New Roman" panose="02020603050405020304" pitchFamily="18" charset="0"/>
              </a:rPr>
              <a:t>sóng</a:t>
            </a:r>
            <a:r>
              <a:rPr lang="en-US" altLang="zh-CN" sz="3200" b="1" dirty="0">
                <a:solidFill>
                  <a:srgbClr val="000000"/>
                </a:solidFill>
                <a:latin typeface="Times New Roman" panose="02020603050405020304" pitchFamily="18" charset="0"/>
                <a:cs typeface="Times New Roman" panose="02020603050405020304" pitchFamily="18" charset="0"/>
              </a:rPr>
              <a:t> (1960)</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1" name="图片 33801" descr="1-25">
            <a:extLst>
              <a:ext uri="{FF2B5EF4-FFF2-40B4-BE49-F238E27FC236}">
                <a16:creationId xmlns:a16="http://schemas.microsoft.com/office/drawing/2014/main" id="{7D7AC716-48D2-4882-B29D-6C8A45D0033B}"/>
              </a:ext>
            </a:extLst>
          </p:cNvPr>
          <p:cNvPicPr>
            <a:picLocks noChangeAspect="1"/>
          </p:cNvPicPr>
          <p:nvPr/>
        </p:nvPicPr>
        <p:blipFill>
          <a:blip r:embed="rId6"/>
          <a:stretch>
            <a:fillRect/>
          </a:stretch>
        </p:blipFill>
        <p:spPr>
          <a:xfrm>
            <a:off x="11852683" y="2975324"/>
            <a:ext cx="4606566" cy="3830314"/>
          </a:xfrm>
          <a:prstGeom prst="rect">
            <a:avLst/>
          </a:prstGeom>
          <a:noFill/>
          <a:ln w="9525">
            <a:noFill/>
          </a:ln>
        </p:spPr>
      </p:pic>
      <p:sp>
        <p:nvSpPr>
          <p:cNvPr id="12" name="文本框 9">
            <a:extLst>
              <a:ext uri="{FF2B5EF4-FFF2-40B4-BE49-F238E27FC236}">
                <a16:creationId xmlns:a16="http://schemas.microsoft.com/office/drawing/2014/main" id="{2B53F9F0-1CC3-4C24-A43B-7B2A134DBB58}"/>
              </a:ext>
            </a:extLst>
          </p:cNvPr>
          <p:cNvSpPr txBox="1"/>
          <p:nvPr/>
        </p:nvSpPr>
        <p:spPr>
          <a:xfrm>
            <a:off x="13016571" y="3948333"/>
            <a:ext cx="2213333" cy="1569660"/>
          </a:xfrm>
          <a:prstGeom prst="rect">
            <a:avLst/>
          </a:prstGeom>
          <a:noFill/>
          <a:ln w="9525">
            <a:noFill/>
          </a:ln>
        </p:spPr>
        <p:txBody>
          <a:bodyPr wrap="square">
            <a:spAutoFit/>
          </a:bodyPr>
          <a:lstStyle/>
          <a:p>
            <a:pPr lvl="0" algn="ctr" defTabSz="1500505">
              <a:spcBef>
                <a:spcPct val="50000"/>
              </a:spcBef>
              <a:defRPr/>
            </a:pPr>
            <a:r>
              <a:rPr lang="vi-VN" altLang="zh-CN" sz="3200" b="1" dirty="0">
                <a:solidFill>
                  <a:srgbClr val="000000"/>
                </a:solidFill>
                <a:latin typeface="Times New Roman" panose="02020603050405020304" pitchFamily="18" charset="0"/>
                <a:cs typeface="Times New Roman" panose="02020603050405020304" pitchFamily="18" charset="0"/>
              </a:rPr>
              <a:t>Hai nửa yêu thương (1963)</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 name="文本框 11">
            <a:extLst>
              <a:ext uri="{FF2B5EF4-FFF2-40B4-BE49-F238E27FC236}">
                <a16:creationId xmlns:a16="http://schemas.microsoft.com/office/drawing/2014/main" id="{CA831B23-BFC5-4CA6-A8FC-C7E2230CFF2D}"/>
              </a:ext>
            </a:extLst>
          </p:cNvPr>
          <p:cNvSpPr txBox="1"/>
          <p:nvPr/>
        </p:nvSpPr>
        <p:spPr>
          <a:xfrm>
            <a:off x="11283918" y="800597"/>
            <a:ext cx="5465220" cy="769441"/>
          </a:xfrm>
          <a:prstGeom prst="rect">
            <a:avLst/>
          </a:prstGeom>
          <a:noFill/>
          <a:ln w="9525">
            <a:noFill/>
          </a:ln>
        </p:spPr>
        <p:txBody>
          <a:bodyPr wrap="square">
            <a:spAutoFit/>
          </a:bodyPr>
          <a:lstStyle/>
          <a:p>
            <a:pPr lvl="0" defTabSz="1500505">
              <a:spcBef>
                <a:spcPct val="50000"/>
              </a:spcBef>
            </a:pPr>
            <a:r>
              <a:rPr lang="en-US" altLang="zh-CN" sz="4400" b="1">
                <a:solidFill>
                  <a:srgbClr val="000000"/>
                </a:solidFill>
                <a:latin typeface="Times New Roman" panose="02020603050405020304" pitchFamily="18" charset="0"/>
                <a:cs typeface="Times New Roman" panose="02020603050405020304" pitchFamily="18" charset="0"/>
              </a:rPr>
              <a:t> Tác </a:t>
            </a:r>
            <a:r>
              <a:rPr lang="en-US" altLang="zh-CN" sz="4400" b="1" dirty="0" err="1">
                <a:solidFill>
                  <a:srgbClr val="000000"/>
                </a:solidFill>
                <a:latin typeface="Times New Roman" panose="02020603050405020304" pitchFamily="18" charset="0"/>
                <a:cs typeface="Times New Roman" panose="02020603050405020304" pitchFamily="18" charset="0"/>
              </a:rPr>
              <a:t>phẩm</a:t>
            </a:r>
            <a:r>
              <a:rPr lang="en-US" altLang="zh-CN" sz="4400" b="1" dirty="0">
                <a:solidFill>
                  <a:srgbClr val="000000"/>
                </a:solidFill>
                <a:latin typeface="Times New Roman" panose="02020603050405020304" pitchFamily="18" charset="0"/>
                <a:cs typeface="Times New Roman" panose="02020603050405020304" pitchFamily="18" charset="0"/>
              </a:rPr>
              <a:t> </a:t>
            </a:r>
            <a:r>
              <a:rPr lang="en-US" altLang="zh-CN" sz="4400" b="1" dirty="0" err="1">
                <a:solidFill>
                  <a:srgbClr val="000000"/>
                </a:solidFill>
                <a:latin typeface="Times New Roman" panose="02020603050405020304" pitchFamily="18" charset="0"/>
                <a:cs typeface="Times New Roman" panose="02020603050405020304" pitchFamily="18" charset="0"/>
              </a:rPr>
              <a:t>tiêu</a:t>
            </a:r>
            <a:r>
              <a:rPr lang="en-US" altLang="zh-CN" sz="4400" b="1" dirty="0">
                <a:solidFill>
                  <a:srgbClr val="000000"/>
                </a:solidFill>
                <a:latin typeface="Times New Roman" panose="02020603050405020304" pitchFamily="18" charset="0"/>
                <a:cs typeface="Times New Roman" panose="02020603050405020304" pitchFamily="18" charset="0"/>
              </a:rPr>
              <a:t> </a:t>
            </a:r>
            <a:r>
              <a:rPr lang="en-US" altLang="zh-CN" sz="4400" b="1" dirty="0" err="1">
                <a:solidFill>
                  <a:srgbClr val="000000"/>
                </a:solidFill>
                <a:latin typeface="Times New Roman" panose="02020603050405020304" pitchFamily="18" charset="0"/>
                <a:cs typeface="Times New Roman" panose="02020603050405020304" pitchFamily="18" charset="0"/>
              </a:rPr>
              <a:t>biểu</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03932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3801"/>
                                        </p:tgtEl>
                                        <p:attrNameLst>
                                          <p:attrName>style.visibility</p:attrName>
                                        </p:attrNameLst>
                                      </p:cBhvr>
                                      <p:to>
                                        <p:strVal val="visible"/>
                                      </p:to>
                                    </p:set>
                                    <p:animEffect transition="in" filter="barn(inVertical)">
                                      <p:cBhvr>
                                        <p:cTn id="10" dur="500"/>
                                        <p:tgtEl>
                                          <p:spTgt spid="3380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33800"/>
                                        </p:tgtEl>
                                        <p:attrNameLst>
                                          <p:attrName>style.visibility</p:attrName>
                                        </p:attrNameLst>
                                      </p:cBhvr>
                                      <p:to>
                                        <p:strVal val="visible"/>
                                      </p:to>
                                    </p:set>
                                    <p:animEffect transition="in" filter="barn(inVertical)">
                                      <p:cBhvr>
                                        <p:cTn id="18" dur="500"/>
                                        <p:tgtEl>
                                          <p:spTgt spid="338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33802"/>
                                        </p:tgtEl>
                                        <p:attrNameLst>
                                          <p:attrName>style.visibility</p:attrName>
                                        </p:attrNameLst>
                                      </p:cBhvr>
                                      <p:to>
                                        <p:strVal val="visible"/>
                                      </p:to>
                                    </p:set>
                                    <p:animEffect transition="in" filter="barn(inVertical)">
                                      <p:cBhvr>
                                        <p:cTn id="26" dur="500"/>
                                        <p:tgtEl>
                                          <p:spTgt spid="3380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78" name="图片 3077" descr="7"/>
          <p:cNvPicPr>
            <a:picLocks noChangeAspect="1"/>
          </p:cNvPicPr>
          <p:nvPr/>
        </p:nvPicPr>
        <p:blipFill>
          <a:blip r:embed="rId4"/>
          <a:stretch>
            <a:fillRect/>
          </a:stretch>
        </p:blipFill>
        <p:spPr>
          <a:xfrm>
            <a:off x="13591381" y="2123058"/>
            <a:ext cx="1465263" cy="2112962"/>
          </a:xfrm>
          <a:prstGeom prst="rect">
            <a:avLst/>
          </a:prstGeom>
          <a:noFill/>
          <a:ln w="9525">
            <a:noFill/>
          </a:ln>
        </p:spPr>
      </p:pic>
      <p:pic>
        <p:nvPicPr>
          <p:cNvPr id="3079" name="图片 3078" descr="11"/>
          <p:cNvPicPr>
            <a:picLocks noChangeAspect="1"/>
          </p:cNvPicPr>
          <p:nvPr/>
        </p:nvPicPr>
        <p:blipFill>
          <a:blip r:embed="rId5"/>
          <a:stretch>
            <a:fillRect/>
          </a:stretch>
        </p:blipFill>
        <p:spPr>
          <a:xfrm>
            <a:off x="3887862" y="3218880"/>
            <a:ext cx="9505950" cy="3206750"/>
          </a:xfrm>
          <a:prstGeom prst="rect">
            <a:avLst/>
          </a:prstGeom>
          <a:noFill/>
          <a:ln w="9525">
            <a:noFill/>
          </a:ln>
        </p:spPr>
      </p:pic>
      <p:pic>
        <p:nvPicPr>
          <p:cNvPr id="3080" name="图片 3079" descr="8"/>
          <p:cNvPicPr>
            <a:picLocks noChangeAspect="1"/>
          </p:cNvPicPr>
          <p:nvPr/>
        </p:nvPicPr>
        <p:blipFill>
          <a:blip r:embed="rId6"/>
          <a:stretch>
            <a:fillRect/>
          </a:stretch>
        </p:blipFill>
        <p:spPr>
          <a:xfrm>
            <a:off x="3997325" y="407418"/>
            <a:ext cx="9505950" cy="3206750"/>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1885253" y="6296249"/>
            <a:ext cx="4572720" cy="2810453"/>
          </a:xfrm>
          <a:prstGeom prst="rect">
            <a:avLst/>
          </a:prstGeom>
          <a:noFill/>
          <a:ln w="9525">
            <a:noFill/>
          </a:ln>
        </p:spPr>
      </p:pic>
      <p:sp>
        <p:nvSpPr>
          <p:cNvPr id="3083" name="文本框 3082"/>
          <p:cNvSpPr txBox="1"/>
          <p:nvPr/>
        </p:nvSpPr>
        <p:spPr>
          <a:xfrm>
            <a:off x="4394200" y="729681"/>
            <a:ext cx="8386763" cy="2308324"/>
          </a:xfrm>
          <a:prstGeom prst="rect">
            <a:avLst/>
          </a:prstGeom>
          <a:noFill/>
          <a:ln w="9525">
            <a:noFill/>
          </a:ln>
        </p:spPr>
        <p:txBody>
          <a:bodyPr wrap="square">
            <a:spAutoFit/>
          </a:bodyPr>
          <a:lstStyle/>
          <a:p>
            <a:pPr lvl="0" algn="just" defTabSz="1500505">
              <a:spcBef>
                <a:spcPct val="50000"/>
              </a:spcBef>
            </a:pPr>
            <a:r>
              <a:rPr lang="vi-VN" altLang="zh-CN" sz="3600" b="1" dirty="0">
                <a:latin typeface="Times New Roman" panose="02020603050405020304" pitchFamily="18" charset="0"/>
                <a:ea typeface="Tahoma" panose="020B0604030504040204" pitchFamily="34" charset="0"/>
                <a:cs typeface="Times New Roman" panose="02020603050405020304" pitchFamily="18" charset="0"/>
              </a:rPr>
              <a:t>Hoàn cảnh ra đời: Bài thơ viết năm 1939, khi Tế Hanh đang học tại Huế trong nỗi nhớ quê hương- một làng chài ven biển tha thiết. </a:t>
            </a:r>
            <a:endParaRPr lang="zh-CN" altLang="en-US" sz="3600" b="1" dirty="0">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4" name="文本框 3083"/>
          <p:cNvSpPr txBox="1"/>
          <p:nvPr/>
        </p:nvSpPr>
        <p:spPr>
          <a:xfrm>
            <a:off x="2606675" y="1202344"/>
            <a:ext cx="861774" cy="6971967"/>
          </a:xfrm>
          <a:prstGeom prst="rect">
            <a:avLst/>
          </a:prstGeom>
          <a:noFill/>
          <a:ln w="9525">
            <a:noFill/>
          </a:ln>
        </p:spPr>
        <p:txBody>
          <a:bodyPr vert="vert270" wrap="square">
            <a:spAutoFit/>
          </a:bodyPr>
          <a:lstStyle/>
          <a:p>
            <a:pPr lvl="0" algn="ctr" defTabSz="1500505">
              <a:spcBef>
                <a:spcPct val="50000"/>
              </a:spcBef>
            </a:pPr>
            <a:r>
              <a:rPr lang="vi-VN" altLang="zh-CN" sz="4400" b="1" dirty="0">
                <a:solidFill>
                  <a:srgbClr val="3399FF"/>
                </a:solidFill>
                <a:latin typeface="Times New Roman" panose="02020603050405020304" pitchFamily="18" charset="0"/>
                <a:ea typeface="Tahoma" panose="020B0604030504040204" pitchFamily="34" charset="0"/>
                <a:cs typeface="Times New Roman" panose="02020603050405020304" pitchFamily="18" charset="0"/>
              </a:rPr>
              <a:t>b. Tác phẩm Quê hương</a:t>
            </a:r>
            <a:endParaRPr lang="zh-CN" altLang="en-US" sz="4400" b="1" dirty="0">
              <a:solidFill>
                <a:srgbClr val="3399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7" name="文本框 3086"/>
          <p:cNvSpPr txBox="1"/>
          <p:nvPr/>
        </p:nvSpPr>
        <p:spPr>
          <a:xfrm>
            <a:off x="4249018" y="3614168"/>
            <a:ext cx="8280251" cy="2123658"/>
          </a:xfrm>
          <a:prstGeom prst="rect">
            <a:avLst/>
          </a:prstGeom>
          <a:noFill/>
          <a:ln w="9525">
            <a:noFill/>
          </a:ln>
        </p:spPr>
        <p:txBody>
          <a:bodyPr wrap="square">
            <a:spAutoFit/>
          </a:bodyPr>
          <a:lstStyle/>
          <a:p>
            <a:pPr lvl="0" algn="just" defTabSz="1500505">
              <a:spcBef>
                <a:spcPct val="50000"/>
              </a:spcBef>
            </a:pPr>
            <a:r>
              <a:rPr lang="vi-VN" altLang="zh-CN" sz="4400" b="1" dirty="0">
                <a:latin typeface="Times New Roman" panose="02020603050405020304" pitchFamily="18" charset="0"/>
                <a:ea typeface="Tahoma" panose="020B0604030504040204" pitchFamily="34" charset="0"/>
                <a:cs typeface="Times New Roman" panose="02020603050405020304" pitchFamily="18" charset="0"/>
              </a:rPr>
              <a:t>Xuất xứ: Bài thơ được rút trong tập Nghẹn ngào (1939) và sau đó được in trong tập Hoa niên (1945)</a:t>
            </a:r>
            <a:endParaRPr lang="zh-CN" altLang="en-US" sz="4400" b="1" dirty="0">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14" name="图片 3078" descr="11">
            <a:extLst>
              <a:ext uri="{FF2B5EF4-FFF2-40B4-BE49-F238E27FC236}">
                <a16:creationId xmlns:a16="http://schemas.microsoft.com/office/drawing/2014/main" id="{0898ACEC-AB84-488A-8992-5DBD7663D034}"/>
              </a:ext>
            </a:extLst>
          </p:cNvPr>
          <p:cNvPicPr>
            <a:picLocks noChangeAspect="1"/>
          </p:cNvPicPr>
          <p:nvPr/>
        </p:nvPicPr>
        <p:blipFill>
          <a:blip r:embed="rId5">
            <a:duotone>
              <a:prstClr val="black"/>
              <a:schemeClr val="accent1">
                <a:tint val="45000"/>
                <a:satMod val="400000"/>
              </a:schemeClr>
            </a:duotone>
          </a:blip>
          <a:stretch>
            <a:fillRect/>
          </a:stretch>
        </p:blipFill>
        <p:spPr>
          <a:xfrm>
            <a:off x="3778399" y="6096000"/>
            <a:ext cx="9505950" cy="3206750"/>
          </a:xfrm>
          <a:prstGeom prst="rect">
            <a:avLst/>
          </a:prstGeom>
          <a:noFill/>
          <a:ln w="9525">
            <a:noFill/>
          </a:ln>
        </p:spPr>
      </p:pic>
      <p:sp>
        <p:nvSpPr>
          <p:cNvPr id="15" name="文本框 3086">
            <a:extLst>
              <a:ext uri="{FF2B5EF4-FFF2-40B4-BE49-F238E27FC236}">
                <a16:creationId xmlns:a16="http://schemas.microsoft.com/office/drawing/2014/main" id="{3E6E00CB-36A5-484F-B70B-8DED0F57E64F}"/>
              </a:ext>
            </a:extLst>
          </p:cNvPr>
          <p:cNvSpPr txBox="1"/>
          <p:nvPr/>
        </p:nvSpPr>
        <p:spPr>
          <a:xfrm>
            <a:off x="4358481" y="6491288"/>
            <a:ext cx="8280251" cy="2123658"/>
          </a:xfrm>
          <a:prstGeom prst="rect">
            <a:avLst/>
          </a:prstGeom>
          <a:noFill/>
          <a:ln w="9525">
            <a:noFill/>
          </a:ln>
        </p:spPr>
        <p:txBody>
          <a:bodyPr wrap="square">
            <a:spAutoFit/>
          </a:bodyPr>
          <a:lstStyle/>
          <a:p>
            <a:pPr lvl="0" algn="just" defTabSz="1500505">
              <a:spcBef>
                <a:spcPct val="50000"/>
              </a:spcBef>
            </a:pPr>
            <a:r>
              <a:rPr lang="vi-VN" altLang="zh-CN" sz="4400" b="1" dirty="0">
                <a:latin typeface="Times New Roman" panose="02020603050405020304" pitchFamily="18" charset="0"/>
                <a:ea typeface="Tahoma" panose="020B0604030504040204" pitchFamily="34" charset="0"/>
                <a:cs typeface="Times New Roman" panose="02020603050405020304" pitchFamily="18" charset="0"/>
              </a:rPr>
              <a:t>Phương thức biểu đạt của văn bản Quê hương là biểu cảm kết hợp miêu tả</a:t>
            </a:r>
            <a:endParaRPr lang="zh-CN" altLang="en-US" sz="4400" b="1" dirty="0">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9"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 calcmode="lin" valueType="num">
                                      <p:cBhvr>
                                        <p:cTn id="27" dur="1000" fill="hold"/>
                                        <p:tgtEl>
                                          <p:spTgt spid="3080"/>
                                        </p:tgtEl>
                                        <p:attrNameLst>
                                          <p:attrName>ppt_x</p:attrName>
                                        </p:attrNameLst>
                                      </p:cBhvr>
                                      <p:tavLst>
                                        <p:tav tm="0">
                                          <p:val>
                                            <p:strVal val="#ppt_x-.2"/>
                                          </p:val>
                                        </p:tav>
                                        <p:tav tm="100000">
                                          <p:val>
                                            <p:strVal val="#ppt_x"/>
                                          </p:val>
                                        </p:tav>
                                      </p:tavLst>
                                    </p:anim>
                                    <p:anim calcmode="lin" valueType="num">
                                      <p:cBhvr>
                                        <p:cTn id="28"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0"/>
                                        </p:tgtEl>
                                      </p:cBhvr>
                                    </p:animEffect>
                                  </p:childTnLst>
                                </p:cTn>
                              </p:par>
                            </p:childTnLst>
                          </p:cTn>
                        </p:par>
                        <p:par>
                          <p:cTn id="30" fill="hold">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3"/>
                                        </p:tgtEl>
                                        <p:attrNameLst>
                                          <p:attrName>style.visibility</p:attrName>
                                        </p:attrNameLst>
                                      </p:cBhvr>
                                      <p:to>
                                        <p:strVal val="visible"/>
                                      </p:to>
                                    </p:set>
                                    <p:anim calcmode="lin" valueType="num">
                                      <p:cBhvr>
                                        <p:cTn id="33" dur="1000" fill="hold"/>
                                        <p:tgtEl>
                                          <p:spTgt spid="3083"/>
                                        </p:tgtEl>
                                        <p:attrNameLst>
                                          <p:attrName>ppt_x</p:attrName>
                                        </p:attrNameLst>
                                      </p:cBhvr>
                                      <p:tavLst>
                                        <p:tav tm="0">
                                          <p:val>
                                            <p:strVal val="#ppt_x-.2"/>
                                          </p:val>
                                        </p:tav>
                                        <p:tav tm="100000">
                                          <p:val>
                                            <p:strVal val="#ppt_x"/>
                                          </p:val>
                                        </p:tav>
                                      </p:tavLst>
                                    </p:anim>
                                    <p:anim calcmode="lin" valueType="num">
                                      <p:cBhvr>
                                        <p:cTn id="34"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3"/>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3079"/>
                                        </p:tgtEl>
                                        <p:attrNameLst>
                                          <p:attrName>style.visibility</p:attrName>
                                        </p:attrNameLst>
                                      </p:cBhvr>
                                      <p:to>
                                        <p:strVal val="visible"/>
                                      </p:to>
                                    </p:set>
                                    <p:anim calcmode="lin" valueType="num">
                                      <p:cBhvr>
                                        <p:cTn id="39" dur="1000" fill="hold"/>
                                        <p:tgtEl>
                                          <p:spTgt spid="3079"/>
                                        </p:tgtEl>
                                        <p:attrNameLst>
                                          <p:attrName>ppt_x</p:attrName>
                                        </p:attrNameLst>
                                      </p:cBhvr>
                                      <p:tavLst>
                                        <p:tav tm="0">
                                          <p:val>
                                            <p:strVal val="#ppt_x-.2"/>
                                          </p:val>
                                        </p:tav>
                                        <p:tav tm="100000">
                                          <p:val>
                                            <p:strVal val="#ppt_x"/>
                                          </p:val>
                                        </p:tav>
                                      </p:tavLst>
                                    </p:anim>
                                    <p:anim calcmode="lin" valueType="num">
                                      <p:cBhvr>
                                        <p:cTn id="40"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79"/>
                                        </p:tgtEl>
                                      </p:cBhvr>
                                    </p:animEffect>
                                  </p:childTnLst>
                                </p:cTn>
                              </p:par>
                            </p:childTnLst>
                          </p:cTn>
                        </p:par>
                        <p:par>
                          <p:cTn id="42" fill="hold">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7"/>
                                        </p:tgtEl>
                                        <p:attrNameLst>
                                          <p:attrName>style.visibility</p:attrName>
                                        </p:attrNameLst>
                                      </p:cBhvr>
                                      <p:to>
                                        <p:strVal val="visible"/>
                                      </p:to>
                                    </p:set>
                                    <p:anim calcmode="lin" valueType="num">
                                      <p:cBhvr>
                                        <p:cTn id="45" dur="1000" fill="hold"/>
                                        <p:tgtEl>
                                          <p:spTgt spid="3087"/>
                                        </p:tgtEl>
                                        <p:attrNameLst>
                                          <p:attrName>ppt_x</p:attrName>
                                        </p:attrNameLst>
                                      </p:cBhvr>
                                      <p:tavLst>
                                        <p:tav tm="0">
                                          <p:val>
                                            <p:strVal val="#ppt_x-.2"/>
                                          </p:val>
                                        </p:tav>
                                        <p:tav tm="100000">
                                          <p:val>
                                            <p:strVal val="#ppt_x"/>
                                          </p:val>
                                        </p:tav>
                                      </p:tavLst>
                                    </p:anim>
                                    <p:anim calcmode="lin" valueType="num">
                                      <p:cBhvr>
                                        <p:cTn id="46"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7"/>
                                        </p:tgtEl>
                                      </p:cBhvr>
                                    </p:animEffect>
                                  </p:childTnLst>
                                </p:cTn>
                              </p:par>
                            </p:childTnLst>
                          </p:cTn>
                        </p:par>
                        <p:par>
                          <p:cTn id="48" fill="hold">
                            <p:stCondLst>
                              <p:cond delay="8000"/>
                            </p:stCondLst>
                            <p:childTnLst>
                              <p:par>
                                <p:cTn id="49" presetID="29"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ppt_x</p:attrName>
                                        </p:attrNameLst>
                                      </p:cBhvr>
                                      <p:tavLst>
                                        <p:tav tm="0">
                                          <p:val>
                                            <p:strVal val="#ppt_x-.2"/>
                                          </p:val>
                                        </p:tav>
                                        <p:tav tm="100000">
                                          <p:val>
                                            <p:strVal val="#ppt_x"/>
                                          </p:val>
                                        </p:tav>
                                      </p:tavLst>
                                    </p:anim>
                                    <p:anim calcmode="lin" valueType="num">
                                      <p:cBhvr>
                                        <p:cTn id="5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4"/>
                                        </p:tgtEl>
                                      </p:cBhvr>
                                    </p:animEffect>
                                  </p:childTnLst>
                                </p:cTn>
                              </p:par>
                            </p:childTnLst>
                          </p:cTn>
                        </p:par>
                        <p:par>
                          <p:cTn id="54" fill="hold">
                            <p:stCondLst>
                              <p:cond delay="9000"/>
                            </p:stCondLst>
                            <p:childTnLst>
                              <p:par>
                                <p:cTn id="55" presetID="29"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ppt_x</p:attrName>
                                        </p:attrNameLst>
                                      </p:cBhvr>
                                      <p:tavLst>
                                        <p:tav tm="0">
                                          <p:val>
                                            <p:strVal val="#ppt_x-.2"/>
                                          </p:val>
                                        </p:tav>
                                        <p:tav tm="100000">
                                          <p:val>
                                            <p:strVal val="#ppt_x"/>
                                          </p:val>
                                        </p:tav>
                                      </p:tavLst>
                                    </p:anim>
                                    <p:anim calcmode="lin" valueType="num">
                                      <p:cBhvr>
                                        <p:cTn id="5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7"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lvl="0" algn="ctr" defTabSz="1500505">
              <a:spcBef>
                <a:spcPct val="50000"/>
              </a:spcBef>
            </a:pPr>
            <a:r>
              <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KHỞI ĐỘNG</a:t>
            </a: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5405825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78" name="图片 3077" descr="7"/>
          <p:cNvPicPr>
            <a:picLocks noChangeAspect="1"/>
          </p:cNvPicPr>
          <p:nvPr/>
        </p:nvPicPr>
        <p:blipFill>
          <a:blip r:embed="rId4"/>
          <a:stretch>
            <a:fillRect/>
          </a:stretch>
        </p:blipFill>
        <p:spPr>
          <a:xfrm>
            <a:off x="13357225" y="1400176"/>
            <a:ext cx="1465263" cy="2112962"/>
          </a:xfrm>
          <a:prstGeom prst="rect">
            <a:avLst/>
          </a:prstGeom>
          <a:noFill/>
          <a:ln w="9525">
            <a:noFill/>
          </a:ln>
        </p:spPr>
      </p:pic>
      <p:pic>
        <p:nvPicPr>
          <p:cNvPr id="3079" name="图片 3078" descr="11"/>
          <p:cNvPicPr>
            <a:picLocks noChangeAspect="1"/>
          </p:cNvPicPr>
          <p:nvPr/>
        </p:nvPicPr>
        <p:blipFill>
          <a:blip r:embed="rId5"/>
          <a:stretch>
            <a:fillRect/>
          </a:stretch>
        </p:blipFill>
        <p:spPr>
          <a:xfrm>
            <a:off x="3995738" y="6575425"/>
            <a:ext cx="9505950" cy="1619250"/>
          </a:xfrm>
          <a:prstGeom prst="rect">
            <a:avLst/>
          </a:prstGeom>
          <a:noFill/>
          <a:ln w="9525">
            <a:noFill/>
          </a:ln>
        </p:spPr>
      </p:pic>
      <p:pic>
        <p:nvPicPr>
          <p:cNvPr id="3080" name="图片 3079" descr="8"/>
          <p:cNvPicPr>
            <a:picLocks noChangeAspect="1"/>
          </p:cNvPicPr>
          <p:nvPr/>
        </p:nvPicPr>
        <p:blipFill>
          <a:blip r:embed="rId6"/>
          <a:stretch>
            <a:fillRect/>
          </a:stretch>
        </p:blipFill>
        <p:spPr>
          <a:xfrm>
            <a:off x="3988220" y="1241475"/>
            <a:ext cx="9505950" cy="1619250"/>
          </a:xfrm>
          <a:prstGeom prst="rect">
            <a:avLst/>
          </a:prstGeom>
          <a:noFill/>
          <a:ln w="9525">
            <a:noFill/>
          </a:ln>
        </p:spPr>
      </p:pic>
      <p:pic>
        <p:nvPicPr>
          <p:cNvPr id="3081" name="图片 3080" descr="9"/>
          <p:cNvPicPr>
            <a:picLocks noChangeAspect="1"/>
          </p:cNvPicPr>
          <p:nvPr/>
        </p:nvPicPr>
        <p:blipFill>
          <a:blip r:embed="rId7"/>
          <a:stretch>
            <a:fillRect/>
          </a:stretch>
        </p:blipFill>
        <p:spPr>
          <a:xfrm>
            <a:off x="3995738" y="3033763"/>
            <a:ext cx="9505950" cy="1619250"/>
          </a:xfrm>
          <a:prstGeom prst="rect">
            <a:avLst/>
          </a:prstGeom>
          <a:noFill/>
          <a:ln w="9525">
            <a:noFill/>
          </a:ln>
        </p:spPr>
      </p:pic>
      <p:pic>
        <p:nvPicPr>
          <p:cNvPr id="3082" name="图片 3081" descr="10"/>
          <p:cNvPicPr>
            <a:picLocks noChangeAspect="1"/>
          </p:cNvPicPr>
          <p:nvPr/>
        </p:nvPicPr>
        <p:blipFill>
          <a:blip r:embed="rId8"/>
          <a:stretch>
            <a:fillRect/>
          </a:stretch>
        </p:blipFill>
        <p:spPr>
          <a:xfrm>
            <a:off x="3636169" y="4822751"/>
            <a:ext cx="9505950" cy="1619250"/>
          </a:xfrm>
          <a:prstGeom prst="rect">
            <a:avLst/>
          </a:prstGeom>
          <a:noFill/>
          <a:ln w="9525">
            <a:noFill/>
          </a:ln>
        </p:spPr>
      </p:pic>
      <p:pic>
        <p:nvPicPr>
          <p:cNvPr id="3077" name="图片 3076" descr="6"/>
          <p:cNvPicPr>
            <a:picLocks noChangeAspect="1"/>
          </p:cNvPicPr>
          <p:nvPr/>
        </p:nvPicPr>
        <p:blipFill>
          <a:blip r:embed="rId9"/>
          <a:stretch>
            <a:fillRect/>
          </a:stretch>
        </p:blipFill>
        <p:spPr>
          <a:xfrm>
            <a:off x="8391525" y="4321175"/>
            <a:ext cx="8386763" cy="5154613"/>
          </a:xfrm>
          <a:prstGeom prst="rect">
            <a:avLst/>
          </a:prstGeom>
          <a:noFill/>
          <a:ln w="9525">
            <a:noFill/>
          </a:ln>
        </p:spPr>
      </p:pic>
      <p:sp>
        <p:nvSpPr>
          <p:cNvPr id="3083" name="文本框 3082"/>
          <p:cNvSpPr txBox="1"/>
          <p:nvPr/>
        </p:nvSpPr>
        <p:spPr>
          <a:xfrm>
            <a:off x="4628401" y="1543802"/>
            <a:ext cx="8569356" cy="584775"/>
          </a:xfrm>
          <a:prstGeom prst="rect">
            <a:avLst/>
          </a:prstGeom>
          <a:noFill/>
          <a:ln w="9525">
            <a:noFill/>
          </a:ln>
        </p:spPr>
        <p:txBody>
          <a:bodyPr wrap="square">
            <a:spAutoFit/>
          </a:bodyPr>
          <a:lstStyle/>
          <a:p>
            <a:pPr lvl="0" defTabSz="1500505">
              <a:spcBef>
                <a:spcPct val="50000"/>
              </a:spcBef>
            </a:pPr>
            <a:r>
              <a:rPr lang="vi-VN" altLang="zh-CN" sz="3200" b="1" dirty="0">
                <a:latin typeface="Tahoma" panose="020B0604030504040204" pitchFamily="34" charset="0"/>
                <a:ea typeface="Tahoma" panose="020B0604030504040204" pitchFamily="34" charset="0"/>
                <a:cs typeface="Tahoma" panose="020B0604030504040204" pitchFamily="34" charset="0"/>
              </a:rPr>
              <a:t>2 câu đầu: Giới thiệu chung về </a:t>
            </a:r>
            <a:r>
              <a:rPr lang="vi-VN" altLang="zh-CN" sz="3200" b="1">
                <a:latin typeface="Tahoma" panose="020B0604030504040204" pitchFamily="34" charset="0"/>
                <a:ea typeface="Tahoma" panose="020B0604030504040204" pitchFamily="34" charset="0"/>
                <a:cs typeface="Tahoma" panose="020B0604030504040204" pitchFamily="34" charset="0"/>
              </a:rPr>
              <a:t>làng chài.</a:t>
            </a:r>
            <a:endParaRPr lang="zh-CN" altLang="en-US" sz="3200" b="1" dirty="0">
              <a:latin typeface="Tahoma" panose="020B0604030504040204" pitchFamily="34" charset="0"/>
              <a:ea typeface="黑体" panose="02010609060101010101" pitchFamily="2" charset="-122"/>
              <a:cs typeface="Tahoma" panose="020B0604030504040204" pitchFamily="34" charset="0"/>
            </a:endParaRPr>
          </a:p>
        </p:txBody>
      </p:sp>
      <p:sp>
        <p:nvSpPr>
          <p:cNvPr id="3084" name="文本框 3083"/>
          <p:cNvSpPr txBox="1"/>
          <p:nvPr/>
        </p:nvSpPr>
        <p:spPr>
          <a:xfrm>
            <a:off x="2606675" y="1202344"/>
            <a:ext cx="861774" cy="6971967"/>
          </a:xfrm>
          <a:prstGeom prst="rect">
            <a:avLst/>
          </a:prstGeom>
          <a:noFill/>
          <a:ln w="9525">
            <a:noFill/>
          </a:ln>
        </p:spPr>
        <p:txBody>
          <a:bodyPr vert="vert270" wrap="square">
            <a:spAutoFit/>
          </a:bodyPr>
          <a:lstStyle/>
          <a:p>
            <a:pPr lvl="0" algn="ctr" defTabSz="1500505">
              <a:spcBef>
                <a:spcPct val="50000"/>
              </a:spcBef>
            </a:pPr>
            <a:r>
              <a:rPr lang="en-US" altLang="zh-CN" sz="4400" b="1" dirty="0" err="1">
                <a:solidFill>
                  <a:srgbClr val="3399FF"/>
                </a:solidFill>
                <a:latin typeface="Times New Roman" panose="02020603050405020304" pitchFamily="18" charset="0"/>
                <a:ea typeface="Tahoma" panose="020B0604030504040204" pitchFamily="34" charset="0"/>
                <a:cs typeface="Times New Roman" panose="02020603050405020304" pitchFamily="18" charset="0"/>
              </a:rPr>
              <a:t>Bố</a:t>
            </a:r>
            <a:r>
              <a:rPr lang="en-US" altLang="zh-CN" sz="4400" b="1" dirty="0">
                <a:solidFill>
                  <a:srgbClr val="3399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solidFill>
                  <a:srgbClr val="3399FF"/>
                </a:solidFill>
                <a:latin typeface="Times New Roman" panose="02020603050405020304" pitchFamily="18" charset="0"/>
                <a:ea typeface="Tahoma" panose="020B0604030504040204" pitchFamily="34" charset="0"/>
                <a:cs typeface="Times New Roman" panose="02020603050405020304" pitchFamily="18" charset="0"/>
              </a:rPr>
              <a:t>cục</a:t>
            </a:r>
            <a:endParaRPr lang="zh-CN" altLang="en-US" sz="4400" b="1" dirty="0">
              <a:solidFill>
                <a:srgbClr val="3399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5" name="文本框 3084"/>
          <p:cNvSpPr txBox="1"/>
          <p:nvPr/>
        </p:nvSpPr>
        <p:spPr>
          <a:xfrm>
            <a:off x="4628401" y="3382170"/>
            <a:ext cx="8063705" cy="1077218"/>
          </a:xfrm>
          <a:prstGeom prst="rect">
            <a:avLst/>
          </a:prstGeom>
          <a:noFill/>
          <a:ln w="9525">
            <a:noFill/>
          </a:ln>
        </p:spPr>
        <p:txBody>
          <a:bodyPr wrap="square">
            <a:spAutoFit/>
          </a:bodyPr>
          <a:lstStyle/>
          <a:p>
            <a:pPr lvl="0" defTabSz="1500505">
              <a:spcBef>
                <a:spcPct val="50000"/>
              </a:spcBef>
            </a:pPr>
            <a:r>
              <a:rPr lang="vi-VN" altLang="zh-CN" sz="3200" b="1" dirty="0">
                <a:latin typeface="Tahoma" panose="020B0604030504040204" pitchFamily="34" charset="0"/>
                <a:ea typeface="Tahoma" panose="020B0604030504040204" pitchFamily="34" charset="0"/>
                <a:cs typeface="Tahoma" panose="020B0604030504040204" pitchFamily="34" charset="0"/>
              </a:rPr>
              <a:t>6 câu tiếp: Cảnh dân chài bơi thuyền ra khơi đánh cá</a:t>
            </a:r>
            <a:endParaRPr lang="zh-CN" altLang="en-US" sz="3200" b="1" dirty="0">
              <a:latin typeface="Tahoma" panose="020B0604030504040204" pitchFamily="34" charset="0"/>
              <a:ea typeface="黑体" panose="02010609060101010101" pitchFamily="2" charset="-122"/>
              <a:cs typeface="Tahoma" panose="020B0604030504040204" pitchFamily="34" charset="0"/>
            </a:endParaRPr>
          </a:p>
        </p:txBody>
      </p:sp>
      <p:sp>
        <p:nvSpPr>
          <p:cNvPr id="3086" name="文本框 3085"/>
          <p:cNvSpPr txBox="1"/>
          <p:nvPr/>
        </p:nvSpPr>
        <p:spPr>
          <a:xfrm>
            <a:off x="4114085" y="5006169"/>
            <a:ext cx="7955106" cy="1077218"/>
          </a:xfrm>
          <a:prstGeom prst="rect">
            <a:avLst/>
          </a:prstGeom>
          <a:noFill/>
          <a:ln w="9525">
            <a:noFill/>
          </a:ln>
        </p:spPr>
        <p:txBody>
          <a:bodyPr wrap="square">
            <a:spAutoFit/>
          </a:bodyPr>
          <a:lstStyle/>
          <a:p>
            <a:pPr lvl="0" defTabSz="1500505">
              <a:spcBef>
                <a:spcPct val="50000"/>
              </a:spcBef>
            </a:pPr>
            <a:r>
              <a:rPr lang="vi-VN" altLang="zh-CN" sz="3200" b="1" dirty="0">
                <a:latin typeface="Tahoma" panose="020B0604030504040204" pitchFamily="34" charset="0"/>
                <a:ea typeface="Tahoma" panose="020B0604030504040204" pitchFamily="34" charset="0"/>
                <a:cs typeface="Tahoma" panose="020B0604030504040204" pitchFamily="34" charset="0"/>
              </a:rPr>
              <a:t>8</a:t>
            </a:r>
            <a:r>
              <a:rPr lang="vi-VN" altLang="zh-CN" sz="3200" b="1">
                <a:latin typeface="Tahoma" panose="020B0604030504040204" pitchFamily="34" charset="0"/>
                <a:ea typeface="Tahoma" panose="020B0604030504040204" pitchFamily="34" charset="0"/>
                <a:cs typeface="Tahoma" panose="020B0604030504040204" pitchFamily="34" charset="0"/>
              </a:rPr>
              <a:t> </a:t>
            </a:r>
            <a:r>
              <a:rPr lang="vi-VN" altLang="zh-CN" sz="3200" b="1" dirty="0">
                <a:latin typeface="Tahoma" panose="020B0604030504040204" pitchFamily="34" charset="0"/>
                <a:ea typeface="Tahoma" panose="020B0604030504040204" pitchFamily="34" charset="0"/>
                <a:cs typeface="Tahoma" panose="020B0604030504040204" pitchFamily="34" charset="0"/>
              </a:rPr>
              <a:t>câu tiếp: Cảnh dân chài </a:t>
            </a:r>
            <a:r>
              <a:rPr lang="vi-VN" altLang="zh-CN" sz="3200" b="1">
                <a:latin typeface="Tahoma" panose="020B0604030504040204" pitchFamily="34" charset="0"/>
                <a:ea typeface="Tahoma" panose="020B0604030504040204" pitchFamily="34" charset="0"/>
                <a:cs typeface="Tahoma" panose="020B0604030504040204" pitchFamily="34" charset="0"/>
              </a:rPr>
              <a:t>bơi thuyền chở về bến</a:t>
            </a:r>
            <a:endParaRPr lang="zh-CN" altLang="en-US" sz="3200" b="1" dirty="0">
              <a:latin typeface="Tahoma" panose="020B0604030504040204" pitchFamily="34" charset="0"/>
              <a:ea typeface="黑体" panose="02010609060101010101" pitchFamily="2" charset="-122"/>
              <a:cs typeface="Tahoma" panose="020B0604030504040204" pitchFamily="34" charset="0"/>
            </a:endParaRPr>
          </a:p>
        </p:txBody>
      </p:sp>
      <p:sp>
        <p:nvSpPr>
          <p:cNvPr id="3087" name="文本框 3086"/>
          <p:cNvSpPr txBox="1"/>
          <p:nvPr/>
        </p:nvSpPr>
        <p:spPr>
          <a:xfrm>
            <a:off x="4636577" y="6665367"/>
            <a:ext cx="7488832" cy="1077218"/>
          </a:xfrm>
          <a:prstGeom prst="rect">
            <a:avLst/>
          </a:prstGeom>
          <a:noFill/>
          <a:ln w="9525">
            <a:noFill/>
          </a:ln>
        </p:spPr>
        <p:txBody>
          <a:bodyPr wrap="square">
            <a:spAutoFit/>
          </a:bodyPr>
          <a:lstStyle/>
          <a:p>
            <a:pPr lvl="0" defTabSz="1500505">
              <a:spcBef>
                <a:spcPct val="50000"/>
              </a:spcBef>
            </a:pPr>
            <a:r>
              <a:rPr lang="vi-VN" altLang="zh-CN" sz="3200" b="1" dirty="0">
                <a:latin typeface="Tahoma" panose="020B0604030504040204" pitchFamily="34" charset="0"/>
                <a:ea typeface="Tahoma" panose="020B0604030504040204" pitchFamily="34" charset="0"/>
                <a:cs typeface="Tahoma" panose="020B0604030504040204" pitchFamily="34" charset="0"/>
              </a:rPr>
              <a:t>2</a:t>
            </a:r>
            <a:r>
              <a:rPr lang="vi-VN" altLang="zh-CN" sz="3200" b="1">
                <a:latin typeface="Tahoma" panose="020B0604030504040204" pitchFamily="34" charset="0"/>
                <a:ea typeface="Tahoma" panose="020B0604030504040204" pitchFamily="34" charset="0"/>
                <a:cs typeface="Tahoma" panose="020B0604030504040204" pitchFamily="34" charset="0"/>
              </a:rPr>
              <a:t> </a:t>
            </a:r>
            <a:r>
              <a:rPr lang="vi-VN" altLang="zh-CN" sz="3200" b="1" dirty="0">
                <a:latin typeface="Tahoma" panose="020B0604030504040204" pitchFamily="34" charset="0"/>
                <a:ea typeface="Tahoma" panose="020B0604030504040204" pitchFamily="34" charset="0"/>
                <a:cs typeface="Tahoma" panose="020B0604030504040204" pitchFamily="34" charset="0"/>
              </a:rPr>
              <a:t>câu </a:t>
            </a:r>
            <a:r>
              <a:rPr lang="vi-VN" altLang="zh-CN" sz="3200" b="1">
                <a:latin typeface="Tahoma" panose="020B0604030504040204" pitchFamily="34" charset="0"/>
                <a:ea typeface="Tahoma" panose="020B0604030504040204" pitchFamily="34" charset="0"/>
                <a:cs typeface="Tahoma" panose="020B0604030504040204" pitchFamily="34" charset="0"/>
              </a:rPr>
              <a:t>tiếp: Tình cảm của tác giả đối với quê hương mình</a:t>
            </a:r>
            <a:endParaRPr lang="zh-CN" altLang="en-US" sz="3200" b="1" dirty="0">
              <a:latin typeface="Tahoma" panose="020B0604030504040204" pitchFamily="34" charset="0"/>
              <a:ea typeface="黑体" panose="02010609060101010101" pitchFamily="2" charset="-122"/>
              <a:cs typeface="Tahoma" panose="020B0604030504040204" pitchFamily="34" charset="0"/>
            </a:endParaRPr>
          </a:p>
        </p:txBody>
      </p:sp>
    </p:spTree>
    <p:extLst>
      <p:ext uri="{BB962C8B-B14F-4D97-AF65-F5344CB8AC3E}">
        <p14:creationId xmlns:p14="http://schemas.microsoft.com/office/powerpoint/2010/main" val="419134373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9"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 calcmode="lin" valueType="num">
                                      <p:cBhvr>
                                        <p:cTn id="27" dur="1000" fill="hold"/>
                                        <p:tgtEl>
                                          <p:spTgt spid="3080"/>
                                        </p:tgtEl>
                                        <p:attrNameLst>
                                          <p:attrName>ppt_x</p:attrName>
                                        </p:attrNameLst>
                                      </p:cBhvr>
                                      <p:tavLst>
                                        <p:tav tm="0">
                                          <p:val>
                                            <p:strVal val="#ppt_x-.2"/>
                                          </p:val>
                                        </p:tav>
                                        <p:tav tm="100000">
                                          <p:val>
                                            <p:strVal val="#ppt_x"/>
                                          </p:val>
                                        </p:tav>
                                      </p:tavLst>
                                    </p:anim>
                                    <p:anim calcmode="lin" valueType="num">
                                      <p:cBhvr>
                                        <p:cTn id="28"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0"/>
                                        </p:tgtEl>
                                      </p:cBhvr>
                                    </p:animEffect>
                                  </p:childTnLst>
                                </p:cTn>
                              </p:par>
                            </p:childTnLst>
                          </p:cTn>
                        </p:par>
                        <p:par>
                          <p:cTn id="30" fill="hold">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3"/>
                                        </p:tgtEl>
                                        <p:attrNameLst>
                                          <p:attrName>style.visibility</p:attrName>
                                        </p:attrNameLst>
                                      </p:cBhvr>
                                      <p:to>
                                        <p:strVal val="visible"/>
                                      </p:to>
                                    </p:set>
                                    <p:anim calcmode="lin" valueType="num">
                                      <p:cBhvr>
                                        <p:cTn id="33" dur="1000" fill="hold"/>
                                        <p:tgtEl>
                                          <p:spTgt spid="3083"/>
                                        </p:tgtEl>
                                        <p:attrNameLst>
                                          <p:attrName>ppt_x</p:attrName>
                                        </p:attrNameLst>
                                      </p:cBhvr>
                                      <p:tavLst>
                                        <p:tav tm="0">
                                          <p:val>
                                            <p:strVal val="#ppt_x-.2"/>
                                          </p:val>
                                        </p:tav>
                                        <p:tav tm="100000">
                                          <p:val>
                                            <p:strVal val="#ppt_x"/>
                                          </p:val>
                                        </p:tav>
                                      </p:tavLst>
                                    </p:anim>
                                    <p:anim calcmode="lin" valueType="num">
                                      <p:cBhvr>
                                        <p:cTn id="34"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3"/>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3081"/>
                                        </p:tgtEl>
                                        <p:attrNameLst>
                                          <p:attrName>style.visibility</p:attrName>
                                        </p:attrNameLst>
                                      </p:cBhvr>
                                      <p:to>
                                        <p:strVal val="visible"/>
                                      </p:to>
                                    </p:set>
                                    <p:anim calcmode="lin" valueType="num">
                                      <p:cBhvr>
                                        <p:cTn id="39" dur="1000" fill="hold"/>
                                        <p:tgtEl>
                                          <p:spTgt spid="3081"/>
                                        </p:tgtEl>
                                        <p:attrNameLst>
                                          <p:attrName>ppt_x</p:attrName>
                                        </p:attrNameLst>
                                      </p:cBhvr>
                                      <p:tavLst>
                                        <p:tav tm="0">
                                          <p:val>
                                            <p:strVal val="#ppt_x-.2"/>
                                          </p:val>
                                        </p:tav>
                                        <p:tav tm="100000">
                                          <p:val>
                                            <p:strVal val="#ppt_x"/>
                                          </p:val>
                                        </p:tav>
                                      </p:tavLst>
                                    </p:anim>
                                    <p:anim calcmode="lin" valueType="num">
                                      <p:cBhvr>
                                        <p:cTn id="40" dur="1000" fill="hold"/>
                                        <p:tgtEl>
                                          <p:spTgt spid="308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1"/>
                                        </p:tgtEl>
                                      </p:cBhvr>
                                    </p:animEffect>
                                  </p:childTnLst>
                                </p:cTn>
                              </p:par>
                            </p:childTnLst>
                          </p:cTn>
                        </p:par>
                        <p:par>
                          <p:cTn id="42" fill="hold">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p:cTn id="45" dur="1000" fill="hold"/>
                                        <p:tgtEl>
                                          <p:spTgt spid="3085"/>
                                        </p:tgtEl>
                                        <p:attrNameLst>
                                          <p:attrName>ppt_x</p:attrName>
                                        </p:attrNameLst>
                                      </p:cBhvr>
                                      <p:tavLst>
                                        <p:tav tm="0">
                                          <p:val>
                                            <p:strVal val="#ppt_x-.2"/>
                                          </p:val>
                                        </p:tav>
                                        <p:tav tm="100000">
                                          <p:val>
                                            <p:strVal val="#ppt_x"/>
                                          </p:val>
                                        </p:tav>
                                      </p:tavLst>
                                    </p:anim>
                                    <p:anim calcmode="lin" valueType="num">
                                      <p:cBhvr>
                                        <p:cTn id="46"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5"/>
                                        </p:tgtEl>
                                      </p:cBhvr>
                                    </p:animEffect>
                                  </p:childTnLst>
                                </p:cTn>
                              </p:par>
                            </p:childTnLst>
                          </p:cTn>
                        </p:par>
                        <p:par>
                          <p:cTn id="48" fill="hold">
                            <p:stCondLst>
                              <p:cond delay="8000"/>
                            </p:stCondLst>
                            <p:childTnLst>
                              <p:par>
                                <p:cTn id="49" presetID="29" presetClass="entr" presetSubtype="0" fill="hold" nodeType="afterEffect">
                                  <p:stCondLst>
                                    <p:cond delay="0"/>
                                  </p:stCondLst>
                                  <p:childTnLst>
                                    <p:set>
                                      <p:cBhvr>
                                        <p:cTn id="50" dur="1" fill="hold">
                                          <p:stCondLst>
                                            <p:cond delay="0"/>
                                          </p:stCondLst>
                                        </p:cTn>
                                        <p:tgtEl>
                                          <p:spTgt spid="3082"/>
                                        </p:tgtEl>
                                        <p:attrNameLst>
                                          <p:attrName>style.visibility</p:attrName>
                                        </p:attrNameLst>
                                      </p:cBhvr>
                                      <p:to>
                                        <p:strVal val="visible"/>
                                      </p:to>
                                    </p:set>
                                    <p:anim calcmode="lin" valueType="num">
                                      <p:cBhvr>
                                        <p:cTn id="51" dur="1000" fill="hold"/>
                                        <p:tgtEl>
                                          <p:spTgt spid="3082"/>
                                        </p:tgtEl>
                                        <p:attrNameLst>
                                          <p:attrName>ppt_x</p:attrName>
                                        </p:attrNameLst>
                                      </p:cBhvr>
                                      <p:tavLst>
                                        <p:tav tm="0">
                                          <p:val>
                                            <p:strVal val="#ppt_x-.2"/>
                                          </p:val>
                                        </p:tav>
                                        <p:tav tm="100000">
                                          <p:val>
                                            <p:strVal val="#ppt_x"/>
                                          </p:val>
                                        </p:tav>
                                      </p:tavLst>
                                    </p:anim>
                                    <p:anim calcmode="lin" valueType="num">
                                      <p:cBhvr>
                                        <p:cTn id="52"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3082"/>
                                        </p:tgtEl>
                                      </p:cBhvr>
                                    </p:animEffect>
                                  </p:childTnLst>
                                </p:cTn>
                              </p:par>
                            </p:childTnLst>
                          </p:cTn>
                        </p:par>
                        <p:par>
                          <p:cTn id="54" fill="hold">
                            <p:stCondLst>
                              <p:cond delay="9000"/>
                            </p:stCondLst>
                            <p:childTnLst>
                              <p:par>
                                <p:cTn id="55" presetID="29" presetClass="entr" presetSubtype="0" fill="hold" grpId="0" nodeType="afterEffect">
                                  <p:stCondLst>
                                    <p:cond delay="0"/>
                                  </p:stCondLst>
                                  <p:childTnLst>
                                    <p:set>
                                      <p:cBhvr>
                                        <p:cTn id="56" dur="1" fill="hold">
                                          <p:stCondLst>
                                            <p:cond delay="0"/>
                                          </p:stCondLst>
                                        </p:cTn>
                                        <p:tgtEl>
                                          <p:spTgt spid="3086"/>
                                        </p:tgtEl>
                                        <p:attrNameLst>
                                          <p:attrName>style.visibility</p:attrName>
                                        </p:attrNameLst>
                                      </p:cBhvr>
                                      <p:to>
                                        <p:strVal val="visible"/>
                                      </p:to>
                                    </p:set>
                                    <p:anim calcmode="lin" valueType="num">
                                      <p:cBhvr>
                                        <p:cTn id="57" dur="1000" fill="hold"/>
                                        <p:tgtEl>
                                          <p:spTgt spid="3086"/>
                                        </p:tgtEl>
                                        <p:attrNameLst>
                                          <p:attrName>ppt_x</p:attrName>
                                        </p:attrNameLst>
                                      </p:cBhvr>
                                      <p:tavLst>
                                        <p:tav tm="0">
                                          <p:val>
                                            <p:strVal val="#ppt_x-.2"/>
                                          </p:val>
                                        </p:tav>
                                        <p:tav tm="100000">
                                          <p:val>
                                            <p:strVal val="#ppt_x"/>
                                          </p:val>
                                        </p:tav>
                                      </p:tavLst>
                                    </p:anim>
                                    <p:anim calcmode="lin" valueType="num">
                                      <p:cBhvr>
                                        <p:cTn id="58"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59" dur="1000"/>
                                        <p:tgtEl>
                                          <p:spTgt spid="3086"/>
                                        </p:tgtEl>
                                      </p:cBhvr>
                                    </p:animEffect>
                                  </p:childTnLst>
                                </p:cTn>
                              </p:par>
                            </p:childTnLst>
                          </p:cTn>
                        </p:par>
                        <p:par>
                          <p:cTn id="60" fill="hold">
                            <p:stCondLst>
                              <p:cond delay="10000"/>
                            </p:stCondLst>
                            <p:childTnLst>
                              <p:par>
                                <p:cTn id="61" presetID="29" presetClass="entr" presetSubtype="0" fill="hold" nodeType="afterEffect">
                                  <p:stCondLst>
                                    <p:cond delay="0"/>
                                  </p:stCondLst>
                                  <p:childTnLst>
                                    <p:set>
                                      <p:cBhvr>
                                        <p:cTn id="62" dur="1" fill="hold">
                                          <p:stCondLst>
                                            <p:cond delay="0"/>
                                          </p:stCondLst>
                                        </p:cTn>
                                        <p:tgtEl>
                                          <p:spTgt spid="3079"/>
                                        </p:tgtEl>
                                        <p:attrNameLst>
                                          <p:attrName>style.visibility</p:attrName>
                                        </p:attrNameLst>
                                      </p:cBhvr>
                                      <p:to>
                                        <p:strVal val="visible"/>
                                      </p:to>
                                    </p:set>
                                    <p:anim calcmode="lin" valueType="num">
                                      <p:cBhvr>
                                        <p:cTn id="63" dur="1000" fill="hold"/>
                                        <p:tgtEl>
                                          <p:spTgt spid="3079"/>
                                        </p:tgtEl>
                                        <p:attrNameLst>
                                          <p:attrName>ppt_x</p:attrName>
                                        </p:attrNameLst>
                                      </p:cBhvr>
                                      <p:tavLst>
                                        <p:tav tm="0">
                                          <p:val>
                                            <p:strVal val="#ppt_x-.2"/>
                                          </p:val>
                                        </p:tav>
                                        <p:tav tm="100000">
                                          <p:val>
                                            <p:strVal val="#ppt_x"/>
                                          </p:val>
                                        </p:tav>
                                      </p:tavLst>
                                    </p:anim>
                                    <p:anim calcmode="lin" valueType="num">
                                      <p:cBhvr>
                                        <p:cTn id="64"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079"/>
                                        </p:tgtEl>
                                      </p:cBhvr>
                                    </p:animEffect>
                                  </p:childTnLst>
                                </p:cTn>
                              </p:par>
                            </p:childTnLst>
                          </p:cTn>
                        </p:par>
                        <p:par>
                          <p:cTn id="66" fill="hold">
                            <p:stCondLst>
                              <p:cond delay="11000"/>
                            </p:stCondLst>
                            <p:childTnLst>
                              <p:par>
                                <p:cTn id="67" presetID="29" presetClass="entr" presetSubtype="0" fill="hold" grpId="0" nodeType="afterEffect">
                                  <p:stCondLst>
                                    <p:cond delay="0"/>
                                  </p:stCondLst>
                                  <p:childTnLst>
                                    <p:set>
                                      <p:cBhvr>
                                        <p:cTn id="68" dur="1" fill="hold">
                                          <p:stCondLst>
                                            <p:cond delay="0"/>
                                          </p:stCondLst>
                                        </p:cTn>
                                        <p:tgtEl>
                                          <p:spTgt spid="3087"/>
                                        </p:tgtEl>
                                        <p:attrNameLst>
                                          <p:attrName>style.visibility</p:attrName>
                                        </p:attrNameLst>
                                      </p:cBhvr>
                                      <p:to>
                                        <p:strVal val="visible"/>
                                      </p:to>
                                    </p:set>
                                    <p:anim calcmode="lin" valueType="num">
                                      <p:cBhvr>
                                        <p:cTn id="69" dur="1000" fill="hold"/>
                                        <p:tgtEl>
                                          <p:spTgt spid="3087"/>
                                        </p:tgtEl>
                                        <p:attrNameLst>
                                          <p:attrName>ppt_x</p:attrName>
                                        </p:attrNameLst>
                                      </p:cBhvr>
                                      <p:tavLst>
                                        <p:tav tm="0">
                                          <p:val>
                                            <p:strVal val="#ppt_x-.2"/>
                                          </p:val>
                                        </p:tav>
                                        <p:tav tm="100000">
                                          <p:val>
                                            <p:strVal val="#ppt_x"/>
                                          </p:val>
                                        </p:tav>
                                      </p:tavLst>
                                    </p:anim>
                                    <p:anim calcmode="lin" valueType="num">
                                      <p:cBhvr>
                                        <p:cTn id="7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71" dur="10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II. </a:t>
            </a:r>
            <a:r>
              <a:rPr lang="en-US" altLang="zh-CN" sz="7200" b="1">
                <a:solidFill>
                  <a:srgbClr val="FF0066"/>
                </a:solidFill>
                <a:latin typeface="Times New Roman" panose="02020603050405020304" pitchFamily="18" charset="0"/>
                <a:ea typeface="Tahoma" panose="020B0604030504040204" pitchFamily="34" charset="0"/>
                <a:cs typeface="Times New Roman" panose="02020603050405020304" pitchFamily="18" charset="0"/>
              </a:rPr>
              <a:t>Đọc, hiểu văn bản</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363791165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197BB-79C5-47BE-9B66-F7BF191656BC}"/>
              </a:ext>
            </a:extLst>
          </p:cNvPr>
          <p:cNvPicPr>
            <a:picLocks noChangeAspect="1"/>
          </p:cNvPicPr>
          <p:nvPr/>
        </p:nvPicPr>
        <p:blipFill>
          <a:blip r:embed="rId2"/>
          <a:stretch>
            <a:fillRect/>
          </a:stretch>
        </p:blipFill>
        <p:spPr>
          <a:xfrm>
            <a:off x="1655528" y="211221"/>
            <a:ext cx="13467231" cy="9053345"/>
          </a:xfrm>
          <a:prstGeom prst="rect">
            <a:avLst/>
          </a:prstGeom>
        </p:spPr>
      </p:pic>
      <p:pic>
        <p:nvPicPr>
          <p:cNvPr id="5" name="Picture 4">
            <a:extLst>
              <a:ext uri="{FF2B5EF4-FFF2-40B4-BE49-F238E27FC236}">
                <a16:creationId xmlns:a16="http://schemas.microsoft.com/office/drawing/2014/main" id="{0FC30AC0-AF81-44A0-95E3-73B9252361EE}"/>
              </a:ext>
            </a:extLst>
          </p:cNvPr>
          <p:cNvPicPr>
            <a:picLocks noChangeAspect="1"/>
          </p:cNvPicPr>
          <p:nvPr/>
        </p:nvPicPr>
        <p:blipFill>
          <a:blip r:embed="rId3"/>
          <a:stretch>
            <a:fillRect/>
          </a:stretch>
        </p:blipFill>
        <p:spPr>
          <a:xfrm>
            <a:off x="0" y="6019056"/>
            <a:ext cx="16777646" cy="3456732"/>
          </a:xfrm>
          <a:prstGeom prst="rect">
            <a:avLst/>
          </a:prstGeom>
        </p:spPr>
      </p:pic>
      <p:pic>
        <p:nvPicPr>
          <p:cNvPr id="6" name="Picture 5">
            <a:extLst>
              <a:ext uri="{FF2B5EF4-FFF2-40B4-BE49-F238E27FC236}">
                <a16:creationId xmlns:a16="http://schemas.microsoft.com/office/drawing/2014/main" id="{DE93C956-C62A-4DC4-A2A1-C227DA78FCDC}"/>
              </a:ext>
            </a:extLst>
          </p:cNvPr>
          <p:cNvPicPr>
            <a:picLocks noChangeAspect="1"/>
          </p:cNvPicPr>
          <p:nvPr/>
        </p:nvPicPr>
        <p:blipFill>
          <a:blip r:embed="rId4"/>
          <a:stretch>
            <a:fillRect/>
          </a:stretch>
        </p:blipFill>
        <p:spPr>
          <a:xfrm>
            <a:off x="2014902" y="5097934"/>
            <a:ext cx="12747841" cy="3456732"/>
          </a:xfrm>
          <a:prstGeom prst="rect">
            <a:avLst/>
          </a:prstGeom>
        </p:spPr>
      </p:pic>
      <p:sp>
        <p:nvSpPr>
          <p:cNvPr id="7" name="TextBox 6">
            <a:extLst>
              <a:ext uri="{FF2B5EF4-FFF2-40B4-BE49-F238E27FC236}">
                <a16:creationId xmlns:a16="http://schemas.microsoft.com/office/drawing/2014/main" id="{A7891BEB-6907-4C8E-8AA6-05E6DC153363}"/>
              </a:ext>
            </a:extLst>
          </p:cNvPr>
          <p:cNvSpPr txBox="1"/>
          <p:nvPr/>
        </p:nvSpPr>
        <p:spPr>
          <a:xfrm>
            <a:off x="4500712" y="3297734"/>
            <a:ext cx="8784976" cy="613245"/>
          </a:xfrm>
          <a:prstGeom prst="rect">
            <a:avLst/>
          </a:prstGeom>
          <a:noFill/>
        </p:spPr>
        <p:txBody>
          <a:bodyPr wrap="square" rtlCol="0">
            <a:spAutoFit/>
          </a:bodyPr>
          <a:lstStyle/>
          <a:p>
            <a:pPr algn="just">
              <a:lnSpc>
                <a:spcPct val="115000"/>
              </a:lnSpc>
              <a:spcBef>
                <a:spcPts val="600"/>
              </a:spcBef>
              <a:spcAft>
                <a:spcPts val="600"/>
              </a:spcAft>
            </a:pPr>
            <a:r>
              <a:rPr lang="de-DE" sz="3200" b="1" i="1" kern="100">
                <a:solidFill>
                  <a:srgbClr val="000000"/>
                </a:solidFill>
                <a:effectLst/>
                <a:latin typeface="Times New Roman" panose="02020603050405020304" pitchFamily="18" charset="0"/>
                <a:ea typeface="SimSun" panose="02010600030101010101" pitchFamily="2" charset="-122"/>
              </a:rPr>
              <a:t>1. Cảnh dân chài bơi thuyền ra khơi đánh cá.</a:t>
            </a:r>
            <a:endParaRPr lang="vi-VN" sz="32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50260862"/>
      </p:ext>
    </p:extLst>
  </p:cSld>
  <p:clrMapOvr>
    <a:masterClrMapping/>
  </p:clrMapOvr>
  <p:transition advClick="0" advTm="3000">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EB40F8-DD98-4AD8-BE5D-268B5D7DC9D6}"/>
              </a:ext>
            </a:extLst>
          </p:cNvPr>
          <p:cNvSpPr txBox="1"/>
          <p:nvPr/>
        </p:nvSpPr>
        <p:spPr>
          <a:xfrm>
            <a:off x="1836416" y="1857574"/>
            <a:ext cx="13105456" cy="2619948"/>
          </a:xfrm>
          <a:prstGeom prst="rect">
            <a:avLst/>
          </a:prstGeom>
          <a:noFill/>
        </p:spPr>
        <p:txBody>
          <a:bodyPr wrap="square" rtlCol="0">
            <a:spAutoFit/>
          </a:bodyPr>
          <a:lstStyle/>
          <a:p>
            <a:pPr algn="just">
              <a:lnSpc>
                <a:spcPct val="115000"/>
              </a:lnSpc>
              <a:spcBef>
                <a:spcPts val="600"/>
              </a:spcBef>
              <a:spcAft>
                <a:spcPts val="600"/>
              </a:spcAft>
            </a:pPr>
            <a:r>
              <a:rPr lang="de-DE" sz="3200" b="1" kern="100">
                <a:solidFill>
                  <a:srgbClr val="000000"/>
                </a:solidFill>
                <a:effectLst/>
                <a:latin typeface="Times New Roman" panose="02020603050405020304" pitchFamily="18" charset="0"/>
                <a:ea typeface="SimSun" panose="02010600030101010101" pitchFamily="2" charset="-122"/>
              </a:rPr>
              <a:t>Giới thiệu về quê hương: </a:t>
            </a:r>
            <a:endParaRPr lang="vi-VN" sz="32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de-DE" sz="3200">
                <a:solidFill>
                  <a:srgbClr val="000000"/>
                </a:solidFill>
                <a:effectLst/>
                <a:latin typeface="Times New Roman" panose="02020603050405020304" pitchFamily="18" charset="0"/>
                <a:ea typeface="Calibri" panose="020F0502020204030204" pitchFamily="34" charset="0"/>
              </a:rPr>
              <a:t>Làng tôi: nghề chài lưới</a:t>
            </a:r>
            <a:endParaRPr lang="vi-VN" sz="32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de-DE" sz="3200">
                <a:solidFill>
                  <a:srgbClr val="000000"/>
                </a:solidFill>
                <a:effectLst/>
                <a:latin typeface="Times New Roman" panose="02020603050405020304" pitchFamily="18" charset="0"/>
                <a:ea typeface="Calibri" panose="020F0502020204030204" pitchFamily="34" charset="0"/>
              </a:rPr>
              <a:t>- Giới thiệu ngắn gọn, giản dị, tự nhiên. Nêu rõ nghề truyền thống và vị trí của làng chài ven biển.</a:t>
            </a:r>
            <a:endParaRPr lang="vi-VN" sz="32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26007604"/>
      </p:ext>
    </p:extLst>
  </p:cSld>
  <p:clrMapOvr>
    <a:masterClrMapping/>
  </p:clrMapOvr>
  <p:transition advClick="0" advTm="3000">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56DD-E185-44E7-A981-079DFF99001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0BF3D0C8-8E60-4EE3-B382-DDD024D153AC}"/>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676418680"/>
      </p:ext>
    </p:extLst>
  </p:cSld>
  <p:clrMapOvr>
    <a:masterClrMapping/>
  </p:clrMapOvr>
  <p:transition advClick="0" advTm="300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lvl="0" algn="ctr" defTabSz="1500505">
              <a:spcBef>
                <a:spcPct val="50000"/>
              </a:spcBef>
              <a:defRPr/>
            </a:pPr>
            <a:r>
              <a:rPr lang="en-US" altLang="zh-CN" sz="7200" b="1">
                <a:solidFill>
                  <a:srgbClr val="FF0066"/>
                </a:solidFill>
                <a:latin typeface="Times New Roman" panose="02020603050405020304" pitchFamily="18" charset="0"/>
                <a:ea typeface="Tahoma" panose="020B0604030504040204" pitchFamily="34" charset="0"/>
                <a:cs typeface="Times New Roman" panose="02020603050405020304" pitchFamily="18" charset="0"/>
              </a:rPr>
              <a:t>1. Chi tiết tiêu biểu </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013760834"/>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1050870"/>
            <a:ext cx="8410835" cy="1172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7885088" y="4352201"/>
            <a:ext cx="5837125" cy="3170099"/>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Tìm trong bài thơ những chi tiết có thể giúp em nhận biết quê hương của tác giả là một làng chài ven biển.</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828304" y="1096597"/>
            <a:ext cx="8640960" cy="1015663"/>
          </a:xfrm>
          <a:prstGeom prst="rect">
            <a:avLst/>
          </a:prstGeom>
          <a:noFill/>
          <a:ln w="9525">
            <a:noFill/>
          </a:ln>
        </p:spPr>
        <p:txBody>
          <a:bodyPr wrap="square">
            <a:spAutoFit/>
          </a:bodyPr>
          <a:lstStyle/>
          <a:p>
            <a:r>
              <a:rPr lang="en-US" sz="6000" b="1" dirty="0">
                <a:solidFill>
                  <a:srgbClr val="FF0066"/>
                </a:solidFill>
                <a:latin typeface="Times New Roman" panose="02020603050405020304" pitchFamily="18" charset="0"/>
                <a:cs typeface="Times New Roman" panose="02020603050405020304" pitchFamily="18" charset="0"/>
              </a:rPr>
              <a:t>1. Chi </a:t>
            </a:r>
            <a:r>
              <a:rPr lang="en-US" sz="6000" b="1" dirty="0" err="1">
                <a:solidFill>
                  <a:srgbClr val="FF0066"/>
                </a:solidFill>
                <a:latin typeface="Times New Roman" panose="02020603050405020304" pitchFamily="18" charset="0"/>
                <a:cs typeface="Times New Roman" panose="02020603050405020304" pitchFamily="18" charset="0"/>
              </a:rPr>
              <a:t>tiết</a:t>
            </a:r>
            <a:r>
              <a:rPr lang="en-US" sz="6000" b="1" dirty="0">
                <a:solidFill>
                  <a:srgbClr val="FF0066"/>
                </a:solidFill>
                <a:latin typeface="Times New Roman" panose="02020603050405020304" pitchFamily="18" charset="0"/>
                <a:cs typeface="Times New Roman" panose="02020603050405020304" pitchFamily="18" charset="0"/>
              </a:rPr>
              <a:t> </a:t>
            </a:r>
            <a:r>
              <a:rPr lang="en-US" sz="6000" b="1" dirty="0" err="1">
                <a:solidFill>
                  <a:srgbClr val="FF0066"/>
                </a:solidFill>
                <a:latin typeface="Times New Roman" panose="02020603050405020304" pitchFamily="18" charset="0"/>
                <a:cs typeface="Times New Roman" panose="02020603050405020304" pitchFamily="18" charset="0"/>
              </a:rPr>
              <a:t>tiêu</a:t>
            </a:r>
            <a:r>
              <a:rPr lang="en-US" sz="6000" b="1" dirty="0">
                <a:solidFill>
                  <a:srgbClr val="FF0066"/>
                </a:solidFill>
                <a:latin typeface="Times New Roman" panose="02020603050405020304" pitchFamily="18" charset="0"/>
                <a:cs typeface="Times New Roman" panose="02020603050405020304" pitchFamily="18" charset="0"/>
              </a:rPr>
              <a:t> </a:t>
            </a:r>
            <a:r>
              <a:rPr lang="en-US" sz="6000" b="1" dirty="0" err="1">
                <a:solidFill>
                  <a:srgbClr val="FF0066"/>
                </a:solidFill>
                <a:latin typeface="Times New Roman" panose="02020603050405020304" pitchFamily="18" charset="0"/>
                <a:cs typeface="Times New Roman" panose="02020603050405020304" pitchFamily="18" charset="0"/>
              </a:rPr>
              <a:t>biểu</a:t>
            </a:r>
            <a:r>
              <a:rPr lang="en-US" sz="6000" b="1" dirty="0">
                <a:solidFill>
                  <a:srgbClr val="FF006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17220030"/>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1050870"/>
            <a:ext cx="8410835" cy="1172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7741072" y="3783277"/>
            <a:ext cx="5837125" cy="1323439"/>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Nước bao vây cách biển nửa ngày sông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828304" y="1096597"/>
            <a:ext cx="8640960" cy="1015663"/>
          </a:xfrm>
          <a:prstGeom prst="rect">
            <a:avLst/>
          </a:prstGeom>
          <a:noFill/>
          <a:ln w="9525">
            <a:noFill/>
          </a:ln>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Không</a:t>
            </a:r>
            <a:r>
              <a:rPr kumimoji="0" lang="en-US" sz="6000" b="1" i="0" u="none" strike="noStrike" kern="1200" cap="none" spc="0" normalizeH="0" noProof="0" dirty="0">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6000" b="1" i="0" u="none" strike="noStrike" kern="1200" cap="none" spc="0" normalizeH="0" noProof="0" dirty="0" err="1">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gian</a:t>
            </a:r>
            <a:endPar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A8CB1D4D-01B7-4BAC-A26B-7E7EC12D202E}"/>
              </a:ext>
            </a:extLst>
          </p:cNvPr>
          <p:cNvPicPr>
            <a:picLocks noChangeAspect="1"/>
          </p:cNvPicPr>
          <p:nvPr/>
        </p:nvPicPr>
        <p:blipFill>
          <a:blip r:embed="rId6"/>
          <a:stretch>
            <a:fillRect/>
          </a:stretch>
        </p:blipFill>
        <p:spPr>
          <a:xfrm>
            <a:off x="375792" y="3385575"/>
            <a:ext cx="6218753" cy="5663919"/>
          </a:xfrm>
          <a:prstGeom prst="rect">
            <a:avLst/>
          </a:prstGeom>
        </p:spPr>
      </p:pic>
      <p:pic>
        <p:nvPicPr>
          <p:cNvPr id="4" name="Picture 3">
            <a:extLst>
              <a:ext uri="{FF2B5EF4-FFF2-40B4-BE49-F238E27FC236}">
                <a16:creationId xmlns:a16="http://schemas.microsoft.com/office/drawing/2014/main" id="{8E462BA4-F42E-4C8F-A6D4-3E9A23C0B131}"/>
              </a:ext>
            </a:extLst>
          </p:cNvPr>
          <p:cNvPicPr>
            <a:picLocks noChangeAspect="1"/>
          </p:cNvPicPr>
          <p:nvPr/>
        </p:nvPicPr>
        <p:blipFill>
          <a:blip r:embed="rId7"/>
          <a:stretch>
            <a:fillRect/>
          </a:stretch>
        </p:blipFill>
        <p:spPr>
          <a:xfrm>
            <a:off x="8029104" y="5342911"/>
            <a:ext cx="6263382" cy="3819135"/>
          </a:xfrm>
          <a:prstGeom prst="rect">
            <a:avLst/>
          </a:prstGeom>
        </p:spPr>
      </p:pic>
    </p:spTree>
    <p:extLst>
      <p:ext uri="{BB962C8B-B14F-4D97-AF65-F5344CB8AC3E}">
        <p14:creationId xmlns:p14="http://schemas.microsoft.com/office/powerpoint/2010/main" val="355604025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1050870"/>
            <a:ext cx="8410835" cy="1172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7741072" y="3783277"/>
            <a:ext cx="5837125" cy="1323439"/>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Làng tôi ở làm nghề chài lưới</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828304" y="1096597"/>
            <a:ext cx="8640960" cy="1015663"/>
          </a:xfrm>
          <a:prstGeom prst="rect">
            <a:avLst/>
          </a:prstGeom>
          <a:noFill/>
          <a:ln w="9525">
            <a:noFill/>
          </a:ln>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Nghề</a:t>
            </a:r>
            <a:r>
              <a:rPr kumimoji="0" lang="en-US" sz="6000" b="1" i="0" u="none" strike="noStrike" kern="1200" cap="none" spc="0" normalizeH="0" noProof="0" dirty="0">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6000" b="1" i="0" u="none" strike="noStrike" kern="1200" cap="none" spc="0" normalizeH="0" noProof="0" dirty="0" err="1">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rPr>
              <a:t>nghiệp</a:t>
            </a:r>
            <a:endPar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CC4F0975-8FD2-4869-8C0E-E4137472DEA2}"/>
              </a:ext>
            </a:extLst>
          </p:cNvPr>
          <p:cNvPicPr>
            <a:picLocks noChangeAspect="1"/>
          </p:cNvPicPr>
          <p:nvPr/>
        </p:nvPicPr>
        <p:blipFill>
          <a:blip r:embed="rId6"/>
          <a:stretch>
            <a:fillRect/>
          </a:stretch>
        </p:blipFill>
        <p:spPr>
          <a:xfrm>
            <a:off x="313706" y="2787081"/>
            <a:ext cx="6385507" cy="6385507"/>
          </a:xfrm>
          <a:prstGeom prst="rect">
            <a:avLst/>
          </a:prstGeom>
        </p:spPr>
      </p:pic>
      <p:pic>
        <p:nvPicPr>
          <p:cNvPr id="7" name="Picture 6">
            <a:extLst>
              <a:ext uri="{FF2B5EF4-FFF2-40B4-BE49-F238E27FC236}">
                <a16:creationId xmlns:a16="http://schemas.microsoft.com/office/drawing/2014/main" id="{64BB377A-FFA8-439C-936D-9FBF97EE4D66}"/>
              </a:ext>
            </a:extLst>
          </p:cNvPr>
          <p:cNvPicPr>
            <a:picLocks noChangeAspect="1"/>
          </p:cNvPicPr>
          <p:nvPr/>
        </p:nvPicPr>
        <p:blipFill>
          <a:blip r:embed="rId7"/>
          <a:stretch>
            <a:fillRect/>
          </a:stretch>
        </p:blipFill>
        <p:spPr>
          <a:xfrm>
            <a:off x="9101870" y="4737894"/>
            <a:ext cx="6056026" cy="4453173"/>
          </a:xfrm>
          <a:prstGeom prst="rect">
            <a:avLst/>
          </a:prstGeom>
        </p:spPr>
      </p:pic>
    </p:spTree>
    <p:extLst>
      <p:ext uri="{BB962C8B-B14F-4D97-AF65-F5344CB8AC3E}">
        <p14:creationId xmlns:p14="http://schemas.microsoft.com/office/powerpoint/2010/main" val="189319507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1050870"/>
            <a:ext cx="8410835" cy="1172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7741072" y="3783277"/>
            <a:ext cx="5837125" cy="1323439"/>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Dân trai tráng bơi thuyền đi đánh cá</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900312" y="1196787"/>
            <a:ext cx="8640960" cy="707886"/>
          </a:xfrm>
          <a:prstGeom prst="rect">
            <a:avLst/>
          </a:prstGeom>
          <a:noFill/>
          <a:ln w="9525">
            <a:noFill/>
          </a:ln>
        </p:spPr>
        <p:txBody>
          <a:bodyPr wrap="square">
            <a:spAutoFit/>
          </a:bodyPr>
          <a:lstStyle/>
          <a:p>
            <a:pPr lvl="0">
              <a:defRPr/>
            </a:pPr>
            <a:r>
              <a:rPr lang="en-US" sz="4000" b="1" dirty="0" err="1">
                <a:solidFill>
                  <a:srgbClr val="FF0066"/>
                </a:solidFill>
                <a:latin typeface="Times New Roman" panose="02020603050405020304" pitchFamily="18" charset="0"/>
                <a:cs typeface="Times New Roman" panose="02020603050405020304" pitchFamily="18" charset="0"/>
              </a:rPr>
              <a:t>Cuộc</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sống</a:t>
            </a:r>
            <a:r>
              <a:rPr lang="en-US" sz="4000" b="1" dirty="0">
                <a:solidFill>
                  <a:srgbClr val="FF0066"/>
                </a:solidFill>
                <a:latin typeface="Times New Roman" panose="02020603050405020304" pitchFamily="18" charset="0"/>
                <a:cs typeface="Times New Roman" panose="02020603050405020304" pitchFamily="18" charset="0"/>
              </a:rPr>
              <a:t> lao </a:t>
            </a:r>
            <a:r>
              <a:rPr lang="en-US" sz="4000" b="1" dirty="0" err="1">
                <a:solidFill>
                  <a:srgbClr val="FF0066"/>
                </a:solidFill>
                <a:latin typeface="Times New Roman" panose="02020603050405020304" pitchFamily="18" charset="0"/>
                <a:cs typeface="Times New Roman" panose="02020603050405020304" pitchFamily="18" charset="0"/>
              </a:rPr>
              <a:t>động</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sinh</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hoạt</a:t>
            </a:r>
            <a:endPar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F09C60E-8666-4858-9810-361E7DF84976}"/>
              </a:ext>
            </a:extLst>
          </p:cNvPr>
          <p:cNvPicPr>
            <a:picLocks noChangeAspect="1"/>
          </p:cNvPicPr>
          <p:nvPr/>
        </p:nvPicPr>
        <p:blipFill>
          <a:blip r:embed="rId6"/>
          <a:stretch>
            <a:fillRect/>
          </a:stretch>
        </p:blipFill>
        <p:spPr>
          <a:xfrm>
            <a:off x="431652" y="2504421"/>
            <a:ext cx="6419850" cy="6349294"/>
          </a:xfrm>
          <a:prstGeom prst="rect">
            <a:avLst/>
          </a:prstGeom>
        </p:spPr>
      </p:pic>
      <p:sp>
        <p:nvSpPr>
          <p:cNvPr id="11" name="文本框 4102">
            <a:extLst>
              <a:ext uri="{FF2B5EF4-FFF2-40B4-BE49-F238E27FC236}">
                <a16:creationId xmlns:a16="http://schemas.microsoft.com/office/drawing/2014/main" id="{F5D324A2-B51D-451F-BBD7-B03BB14F6F88}"/>
              </a:ext>
            </a:extLst>
          </p:cNvPr>
          <p:cNvSpPr txBox="1"/>
          <p:nvPr/>
        </p:nvSpPr>
        <p:spPr>
          <a:xfrm>
            <a:off x="7936782" y="5886582"/>
            <a:ext cx="5837125" cy="1323439"/>
          </a:xfrm>
          <a:prstGeom prst="rect">
            <a:avLst/>
          </a:prstGeom>
          <a:noFill/>
          <a:ln w="9525">
            <a:noFill/>
          </a:ln>
        </p:spPr>
        <p:txBody>
          <a:bodyPr wrap="square">
            <a:spAutoFit/>
          </a:bodyPr>
          <a:lstStyle/>
          <a:p>
            <a:pPr lvl="0" algn="just" defTabSz="1500505">
              <a:spcBef>
                <a:spcPct val="50000"/>
              </a:spcBef>
            </a:pPr>
            <a:r>
              <a:rPr lang="vi-VN" altLang="zh-CN" sz="4000" b="1">
                <a:solidFill>
                  <a:srgbClr val="000000"/>
                </a:solidFill>
                <a:latin typeface="Times New Roman" panose="02020603050405020304" pitchFamily="18" charset="0"/>
                <a:cs typeface="Times New Roman" panose="02020603050405020304" pitchFamily="18" charset="0"/>
              </a:rPr>
              <a:t>Ồn ào trên bến đỗ/ dân làng đón ghe về…</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357B89D4-14F2-4A16-9800-2FE7BB3FFB53}"/>
              </a:ext>
            </a:extLst>
          </p:cNvPr>
          <p:cNvPicPr>
            <a:picLocks noChangeAspect="1"/>
          </p:cNvPicPr>
          <p:nvPr/>
        </p:nvPicPr>
        <p:blipFill>
          <a:blip r:embed="rId7"/>
          <a:stretch>
            <a:fillRect/>
          </a:stretch>
        </p:blipFill>
        <p:spPr>
          <a:xfrm>
            <a:off x="447676" y="2454271"/>
            <a:ext cx="6251537" cy="6399444"/>
          </a:xfrm>
          <a:prstGeom prst="rect">
            <a:avLst/>
          </a:prstGeom>
        </p:spPr>
      </p:pic>
    </p:spTree>
    <p:extLst>
      <p:ext uri="{BB962C8B-B14F-4D97-AF65-F5344CB8AC3E}">
        <p14:creationId xmlns:p14="http://schemas.microsoft.com/office/powerpoint/2010/main" val="182942597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CA335-BE78-4539-B134-2F98218BAED3}"/>
              </a:ext>
            </a:extLst>
          </p:cNvPr>
          <p:cNvSpPr/>
          <p:nvPr/>
        </p:nvSpPr>
        <p:spPr>
          <a:xfrm>
            <a:off x="1476374" y="863006"/>
            <a:ext cx="3168354"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256213" y="-3175"/>
            <a:ext cx="11522075" cy="9478963"/>
          </a:xfrm>
          <a:prstGeom prst="rect">
            <a:avLst/>
          </a:prstGeom>
          <a:noFill/>
          <a:ln w="9525">
            <a:noFill/>
          </a:ln>
        </p:spPr>
      </p:pic>
      <p:sp>
        <p:nvSpPr>
          <p:cNvPr id="4103" name="文本框 4102"/>
          <p:cNvSpPr txBox="1"/>
          <p:nvPr/>
        </p:nvSpPr>
        <p:spPr>
          <a:xfrm>
            <a:off x="6084888" y="2982596"/>
            <a:ext cx="7632848" cy="5909310"/>
          </a:xfrm>
          <a:prstGeom prst="rect">
            <a:avLst/>
          </a:prstGeom>
          <a:noFill/>
          <a:ln w="9525">
            <a:noFill/>
          </a:ln>
        </p:spPr>
        <p:txBody>
          <a:bodyPr wrap="square">
            <a:spAutoFit/>
          </a:bodyPr>
          <a:lstStyle/>
          <a:p>
            <a:pPr lvl="0" algn="just" defTabSz="1500505">
              <a:spcBef>
                <a:spcPct val="50000"/>
              </a:spcBef>
            </a:pPr>
            <a:r>
              <a:rPr lang="en-US" altLang="zh-CN" sz="5400" b="1" dirty="0" err="1">
                <a:solidFill>
                  <a:srgbClr val="000000"/>
                </a:solidFill>
                <a:latin typeface="Times New Roman" panose="02020603050405020304" pitchFamily="18" charset="0"/>
                <a:cs typeface="Times New Roman" panose="02020603050405020304" pitchFamily="18" charset="0"/>
              </a:rPr>
              <a:t>Các</a:t>
            </a:r>
            <a:r>
              <a:rPr lang="en-US" altLang="zh-CN" sz="5400" b="1" dirty="0">
                <a:solidFill>
                  <a:srgbClr val="000000"/>
                </a:solidFill>
                <a:latin typeface="Times New Roman" panose="02020603050405020304" pitchFamily="18" charset="0"/>
                <a:cs typeface="Times New Roman" panose="02020603050405020304" pitchFamily="18" charset="0"/>
              </a:rPr>
              <a:t> </a:t>
            </a:r>
            <a:r>
              <a:rPr lang="en-US" altLang="zh-CN" sz="5400" b="1" dirty="0" err="1">
                <a:solidFill>
                  <a:srgbClr val="000000"/>
                </a:solidFill>
                <a:latin typeface="Times New Roman" panose="02020603050405020304" pitchFamily="18" charset="0"/>
                <a:cs typeface="Times New Roman" panose="02020603050405020304" pitchFamily="18" charset="0"/>
              </a:rPr>
              <a:t>em</a:t>
            </a:r>
            <a:r>
              <a:rPr lang="en-US" altLang="zh-CN" sz="5400" b="1" dirty="0">
                <a:solidFill>
                  <a:srgbClr val="000000"/>
                </a:solidFill>
                <a:latin typeface="Times New Roman" panose="02020603050405020304" pitchFamily="18" charset="0"/>
                <a:cs typeface="Times New Roman" panose="02020603050405020304" pitchFamily="18" charset="0"/>
              </a:rPr>
              <a:t> </a:t>
            </a:r>
            <a:r>
              <a:rPr lang="en-US" altLang="zh-CN" sz="5400" b="1" dirty="0" err="1">
                <a:solidFill>
                  <a:srgbClr val="000000"/>
                </a:solidFill>
                <a:latin typeface="Times New Roman" panose="02020603050405020304" pitchFamily="18" charset="0"/>
                <a:cs typeface="Times New Roman" panose="02020603050405020304" pitchFamily="18" charset="0"/>
              </a:rPr>
              <a:t>hãy</a:t>
            </a:r>
            <a:r>
              <a:rPr lang="en-US" altLang="zh-CN" sz="5400" b="1" dirty="0">
                <a:solidFill>
                  <a:srgbClr val="000000"/>
                </a:solidFill>
                <a:latin typeface="Times New Roman" panose="02020603050405020304" pitchFamily="18" charset="0"/>
                <a:cs typeface="Times New Roman" panose="02020603050405020304" pitchFamily="18" charset="0"/>
              </a:rPr>
              <a:t> </a:t>
            </a:r>
            <a:r>
              <a:rPr lang="en-US" altLang="zh-CN" sz="5400" b="1" dirty="0" err="1">
                <a:solidFill>
                  <a:srgbClr val="000000"/>
                </a:solidFill>
                <a:latin typeface="Times New Roman" panose="02020603050405020304" pitchFamily="18" charset="0"/>
                <a:cs typeface="Times New Roman" panose="02020603050405020304" pitchFamily="18" charset="0"/>
              </a:rPr>
              <a:t>lắng</a:t>
            </a:r>
            <a:r>
              <a:rPr lang="vi-VN" altLang="zh-CN" sz="5400" b="1" dirty="0">
                <a:solidFill>
                  <a:srgbClr val="000000"/>
                </a:solidFill>
                <a:latin typeface="Times New Roman" panose="02020603050405020304" pitchFamily="18" charset="0"/>
                <a:cs typeface="Times New Roman" panose="02020603050405020304" pitchFamily="18" charset="0"/>
              </a:rPr>
              <a:t> nghe bài hát được phổ nhạc từ bài thơ "Quê hương" của nhà thơ Đỗ Trung Quân và cho biết cảm xúc của em khi nghe bài hát này</a:t>
            </a:r>
            <a:r>
              <a:rPr lang="en-US" altLang="zh-CN" sz="5400" b="1" dirty="0">
                <a:solidFill>
                  <a:srgbClr val="000000"/>
                </a:solidFill>
                <a:latin typeface="Times New Roman" panose="02020603050405020304" pitchFamily="18" charset="0"/>
                <a:cs typeface="Times New Roman" panose="02020603050405020304" pitchFamily="18" charset="0"/>
              </a:rPr>
              <a:t>.</a:t>
            </a:r>
            <a:endParaRPr kumimoji="0" lang="zh-CN" altLang="en-US" sz="5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4102">
            <a:extLst>
              <a:ext uri="{FF2B5EF4-FFF2-40B4-BE49-F238E27FC236}">
                <a16:creationId xmlns:a16="http://schemas.microsoft.com/office/drawing/2014/main" id="{7A5C8198-74B1-471A-8C03-71582770B028}"/>
              </a:ext>
            </a:extLst>
          </p:cNvPr>
          <p:cNvSpPr txBox="1"/>
          <p:nvPr/>
        </p:nvSpPr>
        <p:spPr>
          <a:xfrm>
            <a:off x="1476375" y="849462"/>
            <a:ext cx="3779837" cy="707886"/>
          </a:xfrm>
          <a:prstGeom prst="rect">
            <a:avLst/>
          </a:prstGeom>
          <a:noFill/>
          <a:ln w="9525">
            <a:noFill/>
          </a:ln>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KHỞI</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ĐỘNG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30261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4103">
                                            <p:txEl>
                                              <p:pRg st="0" end="0"/>
                                            </p:txEl>
                                          </p:spTgt>
                                        </p:tgtEl>
                                        <p:attrNameLst>
                                          <p:attrName>style.visibility</p:attrName>
                                        </p:attrNameLst>
                                      </p:cBhvr>
                                      <p:to>
                                        <p:strVal val="visible"/>
                                      </p:to>
                                    </p:set>
                                    <p:anim calcmode="discrete" valueType="clr">
                                      <p:cBhvr override="childStyle">
                                        <p:cTn id="25" dur="80"/>
                                        <p:tgtEl>
                                          <p:spTgt spid="41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103">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4103">
                                            <p:txEl>
                                              <p:pRg st="0" end="0"/>
                                            </p:txEl>
                                          </p:spTgt>
                                        </p:tgtEl>
                                        <p:attrNameLst>
                                          <p:attrName>fill.type</p:attrName>
                                        </p:attrNameLst>
                                      </p:cBhvr>
                                      <p:to>
                                        <p:strVal val="solid"/>
                                      </p:to>
                                    </p:set>
                                  </p:childTnLst>
                                </p:cTn>
                              </p:par>
                            </p:childTnLst>
                          </p:cTn>
                        </p:par>
                        <p:par>
                          <p:cTn id="28" fill="hold">
                            <p:stCondLst>
                              <p:cond delay="636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allAtOnce"/>
      <p:bldP spid="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554373" y="1050870"/>
            <a:ext cx="8410835" cy="1172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6699213" y="1040846"/>
            <a:ext cx="10237044" cy="8421796"/>
          </a:xfrm>
          <a:prstGeom prst="rect">
            <a:avLst/>
          </a:prstGeom>
          <a:noFill/>
          <a:ln w="9525">
            <a:noFill/>
          </a:ln>
        </p:spPr>
      </p:pic>
      <p:sp>
        <p:nvSpPr>
          <p:cNvPr id="4103" name="文本框 4102"/>
          <p:cNvSpPr txBox="1"/>
          <p:nvPr/>
        </p:nvSpPr>
        <p:spPr>
          <a:xfrm>
            <a:off x="7741072" y="3783277"/>
            <a:ext cx="5837125" cy="707886"/>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Làn da rám nắng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2055">
            <a:extLst>
              <a:ext uri="{FF2B5EF4-FFF2-40B4-BE49-F238E27FC236}">
                <a16:creationId xmlns:a16="http://schemas.microsoft.com/office/drawing/2014/main" id="{ADABFEE3-E932-4273-867E-C9804E5AE4D6}"/>
              </a:ext>
            </a:extLst>
          </p:cNvPr>
          <p:cNvSpPr txBox="1"/>
          <p:nvPr/>
        </p:nvSpPr>
        <p:spPr>
          <a:xfrm>
            <a:off x="900312" y="1196787"/>
            <a:ext cx="8640960" cy="707886"/>
          </a:xfrm>
          <a:prstGeom prst="rect">
            <a:avLst/>
          </a:prstGeom>
          <a:noFill/>
          <a:ln w="9525">
            <a:noFill/>
          </a:ln>
        </p:spPr>
        <p:txBody>
          <a:bodyPr wrap="square">
            <a:spAutoFit/>
          </a:bodyPr>
          <a:lstStyle/>
          <a:p>
            <a:pPr lvl="0">
              <a:defRPr/>
            </a:pPr>
            <a:r>
              <a:rPr lang="vi-VN" sz="4000" b="1">
                <a:solidFill>
                  <a:srgbClr val="FF0066"/>
                </a:solidFill>
                <a:latin typeface="Times New Roman" panose="02020603050405020304" pitchFamily="18" charset="0"/>
                <a:cs typeface="Times New Roman" panose="02020603050405020304" pitchFamily="18" charset="0"/>
              </a:rPr>
              <a:t>Hình ảnh con người, thiên nhiên</a:t>
            </a:r>
            <a:endPar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1" name="文本框 4102">
            <a:extLst>
              <a:ext uri="{FF2B5EF4-FFF2-40B4-BE49-F238E27FC236}">
                <a16:creationId xmlns:a16="http://schemas.microsoft.com/office/drawing/2014/main" id="{F5D324A2-B51D-451F-BBD7-B03BB14F6F88}"/>
              </a:ext>
            </a:extLst>
          </p:cNvPr>
          <p:cNvSpPr txBox="1"/>
          <p:nvPr/>
        </p:nvSpPr>
        <p:spPr>
          <a:xfrm>
            <a:off x="7755362" y="5251744"/>
            <a:ext cx="5837125" cy="1323439"/>
          </a:xfrm>
          <a:prstGeom prst="rect">
            <a:avLst/>
          </a:prstGeom>
          <a:noFill/>
          <a:ln w="9525">
            <a:noFill/>
          </a:ln>
        </p:spPr>
        <p:txBody>
          <a:bodyPr wrap="square">
            <a:spAutoFit/>
          </a:bodyPr>
          <a:lstStyle/>
          <a:p>
            <a:pPr lvl="0" algn="just" defTabSz="1500505">
              <a:spcBef>
                <a:spcPct val="50000"/>
              </a:spcBef>
            </a:pPr>
            <a:r>
              <a:rPr lang="vi-VN" altLang="zh-CN" sz="4000" b="1" dirty="0">
                <a:solidFill>
                  <a:srgbClr val="000000"/>
                </a:solidFill>
                <a:latin typeface="Times New Roman" panose="02020603050405020304" pitchFamily="18" charset="0"/>
                <a:cs typeface="Times New Roman" panose="02020603050405020304" pitchFamily="18" charset="0"/>
              </a:rPr>
              <a:t>Nước xanh, cá bạc, buồm vôi, thuyền ra khơi</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BEC03873-96A8-49A1-BFBF-8C7E7BB5499A}"/>
              </a:ext>
            </a:extLst>
          </p:cNvPr>
          <p:cNvPicPr>
            <a:picLocks noChangeAspect="1"/>
          </p:cNvPicPr>
          <p:nvPr/>
        </p:nvPicPr>
        <p:blipFill>
          <a:blip r:embed="rId6"/>
          <a:stretch>
            <a:fillRect/>
          </a:stretch>
        </p:blipFill>
        <p:spPr>
          <a:xfrm>
            <a:off x="841834" y="2706416"/>
            <a:ext cx="5857379" cy="5728525"/>
          </a:xfrm>
          <a:prstGeom prst="rect">
            <a:avLst/>
          </a:prstGeom>
        </p:spPr>
      </p:pic>
    </p:spTree>
    <p:extLst>
      <p:ext uri="{BB962C8B-B14F-4D97-AF65-F5344CB8AC3E}">
        <p14:creationId xmlns:p14="http://schemas.microsoft.com/office/powerpoint/2010/main" val="109129643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barn(inVertical)">
                                      <p:cBhvr>
                                        <p:cTn id="20" dur="500"/>
                                        <p:tgtEl>
                                          <p:spTgt spid="4103"/>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6"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a:blip r:embed="rId4"/>
          <a:stretch>
            <a:fillRect/>
          </a:stretch>
        </p:blipFill>
        <p:spPr>
          <a:xfrm>
            <a:off x="468312" y="484436"/>
            <a:ext cx="15265400" cy="8980488"/>
          </a:xfrm>
          <a:prstGeom prst="rect">
            <a:avLst/>
          </a:prstGeom>
          <a:noFill/>
          <a:ln w="9525">
            <a:noFill/>
          </a:ln>
        </p:spPr>
      </p:pic>
      <p:sp>
        <p:nvSpPr>
          <p:cNvPr id="8198" name="文本框 8197"/>
          <p:cNvSpPr txBox="1"/>
          <p:nvPr/>
        </p:nvSpPr>
        <p:spPr>
          <a:xfrm>
            <a:off x="7773890" y="3297238"/>
            <a:ext cx="6264796" cy="4478149"/>
          </a:xfrm>
          <a:prstGeom prst="rect">
            <a:avLst/>
          </a:prstGeom>
          <a:noFill/>
          <a:ln w="9525">
            <a:noFill/>
          </a:ln>
        </p:spPr>
        <p:txBody>
          <a:bodyPr wrap="square">
            <a:spAutoFit/>
          </a:bodyPr>
          <a:lstStyle/>
          <a:p>
            <a:pPr marL="0" marR="0" lvl="0" indent="0" algn="just" defTabSz="1500505" eaLnBrk="1" fontAlgn="base" latinLnBrk="0" hangingPunct="1">
              <a:lnSpc>
                <a:spcPct val="100000"/>
              </a:lnSpc>
              <a:spcBef>
                <a:spcPts val="0"/>
              </a:spcBef>
              <a:spcAft>
                <a:spcPct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40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gian</a:t>
            </a:r>
            <a:endPar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1500505" eaLnBrk="1" fontAlgn="base" latinLnBrk="0" hangingPunct="1">
              <a:lnSpc>
                <a:spcPct val="100000"/>
              </a:lnSpc>
              <a:spcBef>
                <a:spcPts val="0"/>
              </a:spcBef>
              <a:spcAft>
                <a:spcPct val="0"/>
              </a:spcAft>
              <a:buClrTx/>
              <a:buSzTx/>
              <a:buFontTx/>
              <a:buNone/>
              <a:tabLst/>
              <a:defRPr/>
            </a:pPr>
            <a:r>
              <a:rPr lang="en-US" altLang="zh-CN" sz="4000" b="1" baseline="0" dirty="0" err="1">
                <a:solidFill>
                  <a:srgbClr val="000000"/>
                </a:solidFill>
                <a:latin typeface="Times New Roman" panose="02020603050405020304" pitchFamily="18" charset="0"/>
                <a:cs typeface="Times New Roman" panose="02020603050405020304" pitchFamily="18" charset="0"/>
              </a:rPr>
              <a:t>Nghề</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nghiệp</a:t>
            </a:r>
            <a:endParaRPr lang="en-US" altLang="zh-CN" sz="4000" b="1" dirty="0">
              <a:solidFill>
                <a:srgbClr val="000000"/>
              </a:solidFill>
              <a:latin typeface="Times New Roman" panose="02020603050405020304" pitchFamily="18" charset="0"/>
              <a:cs typeface="Times New Roman" panose="02020603050405020304" pitchFamily="18" charset="0"/>
            </a:endParaRPr>
          </a:p>
          <a:p>
            <a:pPr marL="0" marR="0" lvl="0" indent="0" algn="just" defTabSz="1500505" eaLnBrk="1" fontAlgn="base" latinLnBrk="0" hangingPunct="1">
              <a:lnSpc>
                <a:spcPct val="100000"/>
              </a:lnSpc>
              <a:spcBef>
                <a:spcPts val="0"/>
              </a:spcBef>
              <a:spcAft>
                <a:spcPct val="0"/>
              </a:spcAft>
              <a:buClrTx/>
              <a:buSzTx/>
              <a:buFontTx/>
              <a:buNone/>
              <a:tabLst/>
              <a:defRPr/>
            </a:pPr>
            <a:r>
              <a:rPr lang="en-US" altLang="zh-CN" sz="4000" b="1" dirty="0" err="1">
                <a:solidFill>
                  <a:srgbClr val="000000"/>
                </a:solidFill>
                <a:latin typeface="Times New Roman" panose="02020603050405020304" pitchFamily="18" charset="0"/>
                <a:cs typeface="Times New Roman" panose="02020603050405020304" pitchFamily="18" charset="0"/>
              </a:rPr>
              <a:t>Cuộc</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sống</a:t>
            </a:r>
            <a:r>
              <a:rPr lang="en-US" altLang="zh-CN" sz="4000" b="1" dirty="0">
                <a:solidFill>
                  <a:srgbClr val="000000"/>
                </a:solidFill>
                <a:latin typeface="Times New Roman" panose="02020603050405020304" pitchFamily="18" charset="0"/>
                <a:cs typeface="Times New Roman" panose="02020603050405020304" pitchFamily="18" charset="0"/>
              </a:rPr>
              <a:t> lao </a:t>
            </a:r>
            <a:r>
              <a:rPr lang="en-US" altLang="zh-CN" sz="4000" b="1" dirty="0" err="1">
                <a:solidFill>
                  <a:srgbClr val="000000"/>
                </a:solidFill>
                <a:latin typeface="Times New Roman" panose="02020603050405020304" pitchFamily="18" charset="0"/>
                <a:cs typeface="Times New Roman" panose="02020603050405020304" pitchFamily="18" charset="0"/>
              </a:rPr>
              <a:t>động</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sinh</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hoạt</a:t>
            </a:r>
            <a:endParaRPr lang="en-US" altLang="zh-CN" sz="4000" b="1" dirty="0">
              <a:solidFill>
                <a:srgbClr val="000000"/>
              </a:solidFill>
              <a:latin typeface="Times New Roman" panose="02020603050405020304" pitchFamily="18" charset="0"/>
              <a:cs typeface="Times New Roman" panose="02020603050405020304" pitchFamily="18" charset="0"/>
            </a:endParaRPr>
          </a:p>
          <a:p>
            <a:pPr marL="0" marR="0" lvl="0" indent="0" algn="just" defTabSz="1500505" eaLnBrk="1" fontAlgn="base" latinLnBrk="0" hangingPunct="1">
              <a:lnSpc>
                <a:spcPct val="100000"/>
              </a:lnSpc>
              <a:spcBef>
                <a:spcPts val="0"/>
              </a:spcBef>
              <a:spcAft>
                <a:spcPct val="0"/>
              </a:spcAft>
              <a:buClrTx/>
              <a:buSzTx/>
              <a:buFontTx/>
              <a:buNone/>
              <a:tabLst/>
              <a:defRPr/>
            </a:pPr>
            <a:r>
              <a:rPr lang="en-US" altLang="zh-CN" sz="4000" b="1" dirty="0" err="1">
                <a:solidFill>
                  <a:srgbClr val="000000"/>
                </a:solidFill>
                <a:latin typeface="Times New Roman" panose="02020603050405020304" pitchFamily="18" charset="0"/>
                <a:cs typeface="Times New Roman" panose="02020603050405020304" pitchFamily="18" charset="0"/>
              </a:rPr>
              <a:t>Hình</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ảnh</a:t>
            </a:r>
            <a:r>
              <a:rPr lang="en-US" altLang="zh-CN" sz="4000" b="1" dirty="0">
                <a:solidFill>
                  <a:srgbClr val="000000"/>
                </a:solidFill>
                <a:latin typeface="Times New Roman" panose="02020603050405020304" pitchFamily="18" charset="0"/>
                <a:cs typeface="Times New Roman" panose="02020603050405020304" pitchFamily="18" charset="0"/>
              </a:rPr>
              <a:t> con </a:t>
            </a:r>
            <a:r>
              <a:rPr lang="en-US" altLang="zh-CN" sz="4000" b="1" dirty="0" err="1">
                <a:solidFill>
                  <a:srgbClr val="000000"/>
                </a:solidFill>
                <a:latin typeface="Times New Roman" panose="02020603050405020304" pitchFamily="18" charset="0"/>
                <a:cs typeface="Times New Roman" panose="02020603050405020304" pitchFamily="18" charset="0"/>
              </a:rPr>
              <a:t>người</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thiên</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nhiên</a:t>
            </a:r>
            <a:r>
              <a:rPr lang="en-US" altLang="zh-CN" sz="4000" b="1" dirty="0">
                <a:solidFill>
                  <a:srgbClr val="000000"/>
                </a:solidFill>
                <a:latin typeface="Times New Roman" panose="02020603050405020304" pitchFamily="18" charset="0"/>
                <a:cs typeface="Times New Roman" panose="02020603050405020304" pitchFamily="18" charset="0"/>
              </a:rPr>
              <a:t>.</a:t>
            </a:r>
          </a:p>
          <a:p>
            <a:pPr marL="0" marR="0" lvl="0" indent="0" algn="l" defTabSz="1500505" eaLnBrk="1" fontAlgn="base" latinLnBrk="0" hangingPunct="1">
              <a:lnSpc>
                <a:spcPct val="100000"/>
              </a:lnSpc>
              <a:spcBef>
                <a:spcPct val="50000"/>
              </a:spcBef>
              <a:spcAft>
                <a:spcPct val="0"/>
              </a:spcAft>
              <a:buClrTx/>
              <a:buSzTx/>
              <a:buFontTx/>
              <a:buNone/>
              <a:tabLst/>
              <a:defRPr/>
            </a:pPr>
            <a:endPar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
        <p:nvSpPr>
          <p:cNvPr id="8200" name="文本框 8199"/>
          <p:cNvSpPr txBox="1"/>
          <p:nvPr/>
        </p:nvSpPr>
        <p:spPr>
          <a:xfrm>
            <a:off x="2061544" y="2794140"/>
            <a:ext cx="3363477" cy="1938992"/>
          </a:xfrm>
          <a:prstGeom prst="rect">
            <a:avLst/>
          </a:prstGeom>
          <a:noFill/>
          <a:ln w="9525">
            <a:noFill/>
          </a:ln>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lang="en-US" altLang="zh-CN" sz="4000" b="1" dirty="0" err="1">
                <a:solidFill>
                  <a:srgbClr val="000000"/>
                </a:solidFill>
                <a:latin typeface="Times New Roman" panose="02020603050405020304" pitchFamily="18" charset="0"/>
                <a:cs typeface="Times New Roman" panose="02020603050405020304" pitchFamily="18" charset="0"/>
              </a:rPr>
              <a:t>Đặc</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trưng</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của</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người</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dân</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làng</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chài</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DDA0E87-D972-4924-B068-5D09CC4890E5}"/>
              </a:ext>
            </a:extLst>
          </p:cNvPr>
          <p:cNvSpPr/>
          <p:nvPr/>
        </p:nvSpPr>
        <p:spPr>
          <a:xfrm>
            <a:off x="497583" y="6228234"/>
            <a:ext cx="4918334" cy="999184"/>
          </a:xfrm>
          <a:prstGeom prst="rect">
            <a:avLst/>
          </a:prstGeom>
        </p:spPr>
        <p:txBody>
          <a:bodyPr wrap="none">
            <a:spAutoFit/>
          </a:bodyPr>
          <a:lstStyle/>
          <a:p>
            <a:pPr marL="0" marR="0" lvl="0" indent="0" algn="just" defTabSz="914400" eaLnBrk="1" fontAlgn="base"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Chi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srgbClr val="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478068"/>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barn(inVertical)">
                                      <p:cBhvr>
                                        <p:cTn id="12" dur="500"/>
                                        <p:tgtEl>
                                          <p:spTgt spid="82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Vertical)">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0"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Biện</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tu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48104128"/>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49275" y="5240338"/>
            <a:ext cx="4383088" cy="3962400"/>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81200" y="920750"/>
            <a:ext cx="4114800" cy="3657600"/>
          </a:xfrm>
          <a:prstGeom prst="rect">
            <a:avLst/>
          </a:prstGeom>
          <a:noFill/>
          <a:ln w="9525">
            <a:noFill/>
          </a:ln>
        </p:spPr>
      </p:pic>
      <p:sp>
        <p:nvSpPr>
          <p:cNvPr id="7" name="文本框 6"/>
          <p:cNvSpPr txBox="1"/>
          <p:nvPr/>
        </p:nvSpPr>
        <p:spPr>
          <a:xfrm>
            <a:off x="7576873" y="3163888"/>
            <a:ext cx="6197562" cy="5078313"/>
          </a:xfrm>
          <a:prstGeom prst="rect">
            <a:avLst/>
          </a:prstGeom>
          <a:noFill/>
          <a:ln w="9525">
            <a:noFill/>
          </a:ln>
        </p:spPr>
        <p:txBody>
          <a:bodyPr wrap="square">
            <a:spAutoFit/>
          </a:bodyPr>
          <a:lstStyle/>
          <a:p>
            <a:pPr lvl="0" algn="just" defTabSz="1500505">
              <a:spcBef>
                <a:spcPct val="50000"/>
              </a:spcBef>
            </a:pPr>
            <a:r>
              <a:rPr lang="vi-VN" altLang="zh-CN" sz="5400" b="1" dirty="0">
                <a:latin typeface="Times New Roman" panose="02020603050405020304" pitchFamily="18" charset="0"/>
                <a:cs typeface="Times New Roman" panose="02020603050405020304" pitchFamily="18" charset="0"/>
              </a:rPr>
              <a:t>Chỉ ra hiệu quả của một số biện pháp tu từ được tác giả sử dụng để miêu tả hình ảnh con thuyền lúc ra khơi.</a:t>
            </a:r>
            <a:endParaRPr lang="zh-CN" altLang="en-US" sz="5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2266432-1328-46FE-A6A2-67FA75D8AED5}"/>
              </a:ext>
            </a:extLst>
          </p:cNvPr>
          <p:cNvSpPr/>
          <p:nvPr/>
        </p:nvSpPr>
        <p:spPr>
          <a:xfrm>
            <a:off x="212291" y="603404"/>
            <a:ext cx="7279557" cy="1200329"/>
          </a:xfrm>
          <a:prstGeom prst="rect">
            <a:avLst/>
          </a:prstGeom>
        </p:spPr>
        <p:txBody>
          <a:bodyPr wrap="none">
            <a:spAutoFit/>
          </a:bodyPr>
          <a:lstStyle/>
          <a:p>
            <a:pPr lvl="0" algn="ctr" defTabSz="1500505">
              <a:spcBef>
                <a:spcPct val="50000"/>
              </a:spcBef>
              <a:defRPr/>
            </a:pP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2.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Biện</a:t>
            </a: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pháp</a:t>
            </a: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tu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từ</a:t>
            </a:r>
            <a:endPar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barn(inVertical)">
                                      <p:cBhvr>
                                        <p:cTn id="12" dur="500"/>
                                        <p:tgtEl>
                                          <p:spTgt spid="3789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49275" y="5240338"/>
            <a:ext cx="4383088" cy="3962400"/>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3" name="Rectangle 2">
            <a:extLst>
              <a:ext uri="{FF2B5EF4-FFF2-40B4-BE49-F238E27FC236}">
                <a16:creationId xmlns:a16="http://schemas.microsoft.com/office/drawing/2014/main" id="{32266432-1328-46FE-A6A2-67FA75D8AED5}"/>
              </a:ext>
            </a:extLst>
          </p:cNvPr>
          <p:cNvSpPr/>
          <p:nvPr/>
        </p:nvSpPr>
        <p:spPr>
          <a:xfrm>
            <a:off x="212291" y="603404"/>
            <a:ext cx="7279557" cy="1200329"/>
          </a:xfrm>
          <a:prstGeom prst="rect">
            <a:avLst/>
          </a:prstGeom>
        </p:spPr>
        <p:txBody>
          <a:bodyPr wrap="none">
            <a:spAutoFit/>
          </a:bodyPr>
          <a:lstStyle/>
          <a:p>
            <a:pPr lvl="0" algn="ctr" defTabSz="1500505">
              <a:spcBef>
                <a:spcPct val="50000"/>
              </a:spcBef>
              <a:defRPr/>
            </a:pP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2.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Biện</a:t>
            </a: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pháp</a:t>
            </a:r>
            <a:r>
              <a:rPr lang="fr-FR"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tu </a:t>
            </a:r>
            <a:r>
              <a:rPr lang="fr-FR" altLang="zh-CN" sz="7200"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từ</a:t>
            </a:r>
            <a:endParaRPr lang="en-US" altLang="zh-CN" sz="7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5D31E63-2495-75FA-94EE-0C2572C3451B}"/>
              </a:ext>
            </a:extLst>
          </p:cNvPr>
          <p:cNvPicPr>
            <a:picLocks noChangeAspect="1"/>
          </p:cNvPicPr>
          <p:nvPr/>
        </p:nvPicPr>
        <p:blipFill>
          <a:blip r:embed="rId7"/>
          <a:stretch>
            <a:fillRect/>
          </a:stretch>
        </p:blipFill>
        <p:spPr>
          <a:xfrm>
            <a:off x="1116335" y="1792788"/>
            <a:ext cx="14114139" cy="7290591"/>
          </a:xfrm>
          <a:prstGeom prst="rect">
            <a:avLst/>
          </a:prstGeom>
        </p:spPr>
      </p:pic>
    </p:spTree>
    <p:extLst>
      <p:ext uri="{BB962C8B-B14F-4D97-AF65-F5344CB8AC3E}">
        <p14:creationId xmlns:p14="http://schemas.microsoft.com/office/powerpoint/2010/main" val="70373014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10909300" y="5794375"/>
            <a:ext cx="5003800" cy="368141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6"/>
          <a:stretch>
            <a:fillRect/>
          </a:stretch>
        </p:blipFill>
        <p:spPr>
          <a:xfrm>
            <a:off x="2070100" y="3164352"/>
            <a:ext cx="14708188" cy="5245949"/>
          </a:xfrm>
          <a:prstGeom prst="rect">
            <a:avLst/>
          </a:prstGeom>
          <a:noFill/>
          <a:ln w="9525">
            <a:noFill/>
          </a:ln>
        </p:spPr>
      </p:pic>
      <p:sp>
        <p:nvSpPr>
          <p:cNvPr id="6" name="矩形 5"/>
          <p:cNvSpPr/>
          <p:nvPr/>
        </p:nvSpPr>
        <p:spPr>
          <a:xfrm>
            <a:off x="3148887" y="4319266"/>
            <a:ext cx="3096344" cy="707886"/>
          </a:xfrm>
          <a:prstGeom prst="rect">
            <a:avLst/>
          </a:prstGeom>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 </a:t>
            </a: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sánh</a:t>
            </a:r>
            <a:endParaRPr kumimoji="0" lang="vi-VN"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7928106" y="4431378"/>
            <a:ext cx="3096344" cy="1323439"/>
          </a:xfrm>
          <a:prstGeom prst="rect">
            <a:avLst/>
          </a:prstGeom>
        </p:spPr>
        <p:txBody>
          <a:bodyPr wrap="square">
            <a:spAutoFit/>
          </a:bodyPr>
          <a:lstStyle/>
          <a:p>
            <a:pPr lvl="0" algn="just"/>
            <a:r>
              <a:rPr lang="en-US" altLang="zh-CN" sz="4000" b="1" dirty="0" err="1">
                <a:solidFill>
                  <a:srgbClr val="000000"/>
                </a:solidFill>
                <a:latin typeface="Times New Roman" panose="02020603050405020304" pitchFamily="18" charset="0"/>
                <a:cs typeface="Times New Roman" panose="02020603050405020304" pitchFamily="18" charset="0"/>
              </a:rPr>
              <a:t>Gợi</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hình</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ảnh</a:t>
            </a:r>
            <a:r>
              <a:rPr lang="en-US" altLang="zh-CN" sz="4000" b="1" dirty="0">
                <a:solidFill>
                  <a:srgbClr val="000000"/>
                </a:solidFill>
                <a:latin typeface="Times New Roman" panose="02020603050405020304" pitchFamily="18" charset="0"/>
                <a:cs typeface="Times New Roman" panose="02020603050405020304" pitchFamily="18" charset="0"/>
              </a:rPr>
              <a:t> con </a:t>
            </a:r>
            <a:r>
              <a:rPr lang="en-US" altLang="zh-CN" sz="4000" b="1" dirty="0" err="1">
                <a:solidFill>
                  <a:srgbClr val="000000"/>
                </a:solidFill>
                <a:latin typeface="Times New Roman" panose="02020603050405020304" pitchFamily="18" charset="0"/>
                <a:cs typeface="Times New Roman" panose="02020603050405020304" pitchFamily="18" charset="0"/>
              </a:rPr>
              <a:t>thuyền</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12933718" y="4431378"/>
            <a:ext cx="3448314" cy="1938992"/>
          </a:xfrm>
          <a:prstGeom prst="rect">
            <a:avLst/>
          </a:prstGeom>
        </p:spPr>
        <p:txBody>
          <a:bodyPr wrap="square">
            <a:spAutoFit/>
          </a:bodyPr>
          <a:lstStyle/>
          <a:p>
            <a:pPr lvl="0" algn="just"/>
            <a:r>
              <a:rPr lang="vi-VN" altLang="zh-CN" sz="4000" b="1">
                <a:solidFill>
                  <a:srgbClr val="000000"/>
                </a:solidFill>
                <a:latin typeface="Times New Roman" panose="02020603050405020304" pitchFamily="18" charset="0"/>
                <a:cs typeface="Times New Roman" panose="02020603050405020304" pitchFamily="18" charset="0"/>
              </a:rPr>
              <a:t>gợi lên vẻ đẹp của con người lao động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DB497199-63D3-496A-9383-6B6F19872AFC}"/>
              </a:ext>
            </a:extLst>
          </p:cNvPr>
          <p:cNvSpPr/>
          <p:nvPr/>
        </p:nvSpPr>
        <p:spPr>
          <a:xfrm>
            <a:off x="4084638" y="624502"/>
            <a:ext cx="11078674" cy="200202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gn="just">
              <a:lnSpc>
                <a:spcPct val="150000"/>
              </a:lnSpc>
              <a:spcBef>
                <a:spcPts val="0"/>
              </a:spcBef>
              <a:spcAft>
                <a:spcPts val="0"/>
              </a:spcAft>
            </a:pPr>
            <a:r>
              <a:rPr lang="vi-VN"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 thuyền nhẹ băng như con tuấn mã</a:t>
            </a:r>
          </a:p>
          <a:p>
            <a:pPr lvl="0" algn="just">
              <a:lnSpc>
                <a:spcPct val="150000"/>
              </a:lnSpc>
              <a:spcBef>
                <a:spcPts val="0"/>
              </a:spcBef>
              <a:spcAft>
                <a:spcPts val="0"/>
              </a:spcAft>
            </a:pPr>
            <a:r>
              <a:rPr lang="vi-VN"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Phăng mái chèo, mạnh mẽ vượt trường giang</a:t>
            </a:r>
          </a:p>
        </p:txBody>
      </p:sp>
      <p:pic>
        <p:nvPicPr>
          <p:cNvPr id="3" name="Picture 2">
            <a:extLst>
              <a:ext uri="{FF2B5EF4-FFF2-40B4-BE49-F238E27FC236}">
                <a16:creationId xmlns:a16="http://schemas.microsoft.com/office/drawing/2014/main" id="{8EC45650-02BD-4936-83ED-303AF0200CCB}"/>
              </a:ext>
            </a:extLst>
          </p:cNvPr>
          <p:cNvPicPr>
            <a:picLocks noChangeAspect="1"/>
          </p:cNvPicPr>
          <p:nvPr/>
        </p:nvPicPr>
        <p:blipFill>
          <a:blip r:embed="rId7"/>
          <a:stretch>
            <a:fillRect/>
          </a:stretch>
        </p:blipFill>
        <p:spPr>
          <a:xfrm>
            <a:off x="256689" y="5187293"/>
            <a:ext cx="5737217" cy="4297375"/>
          </a:xfrm>
          <a:prstGeom prst="rect">
            <a:avLst/>
          </a:prstGeom>
        </p:spPr>
      </p:pic>
    </p:spTree>
    <p:extLst>
      <p:ext uri="{BB962C8B-B14F-4D97-AF65-F5344CB8AC3E}">
        <p14:creationId xmlns:p14="http://schemas.microsoft.com/office/powerpoint/2010/main" val="176688921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40965"/>
                                        </p:tgtEl>
                                        <p:attrNameLst>
                                          <p:attrName>style.visibility</p:attrName>
                                        </p:attrNameLst>
                                      </p:cBhvr>
                                      <p:to>
                                        <p:strVal val="visible"/>
                                      </p:to>
                                    </p:set>
                                    <p:anim calcmode="lin" valueType="num">
                                      <p:cBhvr>
                                        <p:cTn id="18" dur="1000" fill="hold"/>
                                        <p:tgtEl>
                                          <p:spTgt spid="40965"/>
                                        </p:tgtEl>
                                        <p:attrNameLst>
                                          <p:attrName>ppt_w</p:attrName>
                                        </p:attrNameLst>
                                      </p:cBhvr>
                                      <p:tavLst>
                                        <p:tav tm="0">
                                          <p:val>
                                            <p:fltVal val="0"/>
                                          </p:val>
                                        </p:tav>
                                        <p:tav tm="100000">
                                          <p:val>
                                            <p:strVal val="#ppt_w"/>
                                          </p:val>
                                        </p:tav>
                                      </p:tavLst>
                                    </p:anim>
                                    <p:anim calcmode="lin" valueType="num">
                                      <p:cBhvr>
                                        <p:cTn id="19" dur="1000" fill="hold"/>
                                        <p:tgtEl>
                                          <p:spTgt spid="40965"/>
                                        </p:tgtEl>
                                        <p:attrNameLst>
                                          <p:attrName>ppt_h</p:attrName>
                                        </p:attrNameLst>
                                      </p:cBhvr>
                                      <p:tavLst>
                                        <p:tav tm="0">
                                          <p:val>
                                            <p:fltVal val="0"/>
                                          </p:val>
                                        </p:tav>
                                        <p:tav tm="100000">
                                          <p:val>
                                            <p:strVal val="#ppt_h"/>
                                          </p:val>
                                        </p:tav>
                                      </p:tavLst>
                                    </p:anim>
                                    <p:anim calcmode="lin" valueType="num">
                                      <p:cBhvr>
                                        <p:cTn id="20"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967"/>
                                        </p:tgtEl>
                                        <p:attrNameLst>
                                          <p:attrName>style.visibility</p:attrName>
                                        </p:attrNameLst>
                                      </p:cBhvr>
                                      <p:to>
                                        <p:strVal val="visible"/>
                                      </p:to>
                                    </p:set>
                                    <p:animEffect transition="in" filter="barn(inVertical)">
                                      <p:cBhvr>
                                        <p:cTn id="31" dur="500"/>
                                        <p:tgtEl>
                                          <p:spTgt spid="409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10909300" y="5794375"/>
            <a:ext cx="5003800" cy="368141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6"/>
          <a:stretch>
            <a:fillRect/>
          </a:stretch>
        </p:blipFill>
        <p:spPr>
          <a:xfrm>
            <a:off x="2070100" y="3164352"/>
            <a:ext cx="14708188" cy="5245949"/>
          </a:xfrm>
          <a:prstGeom prst="rect">
            <a:avLst/>
          </a:prstGeom>
          <a:noFill/>
          <a:ln w="9525">
            <a:noFill/>
          </a:ln>
        </p:spPr>
      </p:pic>
      <p:sp>
        <p:nvSpPr>
          <p:cNvPr id="6" name="矩形 5"/>
          <p:cNvSpPr/>
          <p:nvPr/>
        </p:nvSpPr>
        <p:spPr>
          <a:xfrm>
            <a:off x="3148887" y="4319266"/>
            <a:ext cx="3096344" cy="1323439"/>
          </a:xfrm>
          <a:prstGeom prst="rect">
            <a:avLst/>
          </a:prstGeom>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Nhân</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hóa</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4000" b="1" i="0"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so </a:t>
            </a:r>
            <a:r>
              <a:rPr kumimoji="0" lang="en-US" altLang="zh-CN" sz="4000" b="1" i="0" u="none" strike="noStrike" kern="120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sánh</a:t>
            </a:r>
            <a:endParaRPr kumimoji="0" lang="vi-VN"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7928106" y="4431378"/>
            <a:ext cx="3096344" cy="1323439"/>
          </a:xfrm>
          <a:prstGeom prst="rect">
            <a:avLst/>
          </a:prstGeom>
        </p:spPr>
        <p:txBody>
          <a:bodyPr wrap="square">
            <a:spAutoFit/>
          </a:bodyPr>
          <a:lstStyle/>
          <a:p>
            <a:pPr lvl="0" algn="just"/>
            <a:r>
              <a:rPr lang="en-US" altLang="zh-CN" sz="4000" b="1">
                <a:solidFill>
                  <a:srgbClr val="000000"/>
                </a:solidFill>
                <a:latin typeface="Times New Roman" panose="02020603050405020304" pitchFamily="18" charset="0"/>
                <a:cs typeface="Times New Roman" panose="02020603050405020304" pitchFamily="18" charset="0"/>
              </a:rPr>
              <a:t>Hình ảnh cánh buồm </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12681748" y="4319266"/>
            <a:ext cx="3448314" cy="2554545"/>
          </a:xfrm>
          <a:prstGeom prst="rect">
            <a:avLst/>
          </a:prstGeom>
        </p:spPr>
        <p:txBody>
          <a:bodyPr wrap="square">
            <a:spAutoFit/>
          </a:bodyPr>
          <a:lstStyle/>
          <a:p>
            <a:pPr lvl="0" algn="just"/>
            <a:r>
              <a:rPr lang="vi-VN" altLang="zh-CN" sz="4000" b="1">
                <a:solidFill>
                  <a:srgbClr val="000000"/>
                </a:solidFill>
                <a:latin typeface="Times New Roman" panose="02020603050405020304" pitchFamily="18" charset="0"/>
                <a:cs typeface="Times New Roman" panose="02020603050405020304" pitchFamily="18" charset="0"/>
              </a:rPr>
              <a:t>cái chất riêng của làng chài và những con người nơi đây</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DB497199-63D3-496A-9383-6B6F19872AFC}"/>
              </a:ext>
            </a:extLst>
          </p:cNvPr>
          <p:cNvSpPr/>
          <p:nvPr/>
        </p:nvSpPr>
        <p:spPr>
          <a:xfrm>
            <a:off x="4464550" y="624502"/>
            <a:ext cx="10318850" cy="200202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gn="just">
              <a:lnSpc>
                <a:spcPct val="150000"/>
              </a:lnSpc>
              <a:spcBef>
                <a:spcPts val="0"/>
              </a:spcBef>
              <a:spcAft>
                <a:spcPts val="0"/>
              </a:spcAft>
            </a:pP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 buồm giương to như mảnh hồn làng</a:t>
            </a:r>
          </a:p>
          <a:p>
            <a:pPr lvl="0" algn="just">
              <a:lnSpc>
                <a:spcPct val="150000"/>
              </a:lnSpc>
              <a:spcBef>
                <a:spcPts val="0"/>
              </a:spcBef>
              <a:spcAft>
                <a:spcPts val="0"/>
              </a:spcAft>
            </a:pP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Rướn thân trắng bao la thâu góp gió</a:t>
            </a:r>
            <a:endParaRPr lang="vi-VN"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742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40965"/>
                                        </p:tgtEl>
                                        <p:attrNameLst>
                                          <p:attrName>style.visibility</p:attrName>
                                        </p:attrNameLst>
                                      </p:cBhvr>
                                      <p:to>
                                        <p:strVal val="visible"/>
                                      </p:to>
                                    </p:set>
                                    <p:anim calcmode="lin" valueType="num">
                                      <p:cBhvr>
                                        <p:cTn id="18" dur="1000" fill="hold"/>
                                        <p:tgtEl>
                                          <p:spTgt spid="40965"/>
                                        </p:tgtEl>
                                        <p:attrNameLst>
                                          <p:attrName>ppt_w</p:attrName>
                                        </p:attrNameLst>
                                      </p:cBhvr>
                                      <p:tavLst>
                                        <p:tav tm="0">
                                          <p:val>
                                            <p:fltVal val="0"/>
                                          </p:val>
                                        </p:tav>
                                        <p:tav tm="100000">
                                          <p:val>
                                            <p:strVal val="#ppt_w"/>
                                          </p:val>
                                        </p:tav>
                                      </p:tavLst>
                                    </p:anim>
                                    <p:anim calcmode="lin" valueType="num">
                                      <p:cBhvr>
                                        <p:cTn id="19" dur="1000" fill="hold"/>
                                        <p:tgtEl>
                                          <p:spTgt spid="40965"/>
                                        </p:tgtEl>
                                        <p:attrNameLst>
                                          <p:attrName>ppt_h</p:attrName>
                                        </p:attrNameLst>
                                      </p:cBhvr>
                                      <p:tavLst>
                                        <p:tav tm="0">
                                          <p:val>
                                            <p:fltVal val="0"/>
                                          </p:val>
                                        </p:tav>
                                        <p:tav tm="100000">
                                          <p:val>
                                            <p:strVal val="#ppt_h"/>
                                          </p:val>
                                        </p:tav>
                                      </p:tavLst>
                                    </p:anim>
                                    <p:anim calcmode="lin" valueType="num">
                                      <p:cBhvr>
                                        <p:cTn id="20"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967"/>
                                        </p:tgtEl>
                                        <p:attrNameLst>
                                          <p:attrName>style.visibility</p:attrName>
                                        </p:attrNameLst>
                                      </p:cBhvr>
                                      <p:to>
                                        <p:strVal val="visible"/>
                                      </p:to>
                                    </p:set>
                                    <p:animEffect transition="in" filter="barn(inVertical)">
                                      <p:cBhvr>
                                        <p:cTn id="31" dur="500"/>
                                        <p:tgtEl>
                                          <p:spTgt spid="409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0514013" cy="8570913"/>
          </a:xfrm>
          <a:prstGeom prst="rect">
            <a:avLst/>
          </a:prstGeom>
          <a:noFill/>
          <a:ln w="9525">
            <a:noFill/>
          </a:ln>
        </p:spPr>
      </p:pic>
      <p:pic>
        <p:nvPicPr>
          <p:cNvPr id="38919" name="图片 38918" descr="1-32"/>
          <p:cNvPicPr>
            <a:picLocks noChangeAspect="1"/>
          </p:cNvPicPr>
          <p:nvPr/>
        </p:nvPicPr>
        <p:blipFill>
          <a:blip r:embed="rId5"/>
          <a:stretch>
            <a:fillRect/>
          </a:stretch>
        </p:blipFill>
        <p:spPr>
          <a:xfrm>
            <a:off x="12888913" y="3154363"/>
            <a:ext cx="3889375" cy="5791200"/>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52412" y="2095500"/>
            <a:ext cx="4687887" cy="7467600"/>
          </a:xfrm>
          <a:prstGeom prst="rect">
            <a:avLst/>
          </a:prstGeom>
          <a:noFill/>
          <a:ln w="9525">
            <a:noFill/>
          </a:ln>
        </p:spPr>
      </p:pic>
      <p:sp>
        <p:nvSpPr>
          <p:cNvPr id="6" name="文本框 5"/>
          <p:cNvSpPr txBox="1"/>
          <p:nvPr/>
        </p:nvSpPr>
        <p:spPr>
          <a:xfrm>
            <a:off x="4720120" y="2095500"/>
            <a:ext cx="7338047" cy="6001643"/>
          </a:xfrm>
          <a:prstGeom prst="rect">
            <a:avLst/>
          </a:prstGeom>
          <a:noFill/>
          <a:ln w="9525">
            <a:noFill/>
          </a:ln>
        </p:spPr>
        <p:txBody>
          <a:bodyPr wrap="square">
            <a:spAutoFit/>
          </a:bodyPr>
          <a:lstStyle/>
          <a:p>
            <a:pPr lvl="0" algn="just" defTabSz="1500505">
              <a:spcBef>
                <a:spcPct val="50000"/>
              </a:spcBef>
            </a:pPr>
            <a:r>
              <a:rPr lang="vi-VN" altLang="zh-CN" sz="4800" b="1" dirty="0">
                <a:latin typeface="Times New Roman" panose="02020603050405020304" pitchFamily="18" charset="0"/>
                <a:cs typeface="Times New Roman" panose="02020603050405020304" pitchFamily="18" charset="0"/>
              </a:rPr>
              <a:t>Bằng lối so sánh và nhân hóa này,tác giả còn gợi được vẻ đẹp của người dân làng chài với tình yêu lao động, tâm hồn phóng khoáng, lãng mạn, tình cảm gắn bó sâu nặng với quê hương</a:t>
            </a:r>
            <a:endParaRPr lang="zh-CN" altLang="en-US" sz="4800" b="1" dirty="0">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2"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2308324"/>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3.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ngữ</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đặc</a:t>
            </a:r>
            <a:r>
              <a:rPr kumimoji="0" lang="fr-FR"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fr-FR"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sắc</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3918072121"/>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1582400" y="4059238"/>
            <a:ext cx="5195888" cy="5503862"/>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2" name="矩形 1"/>
          <p:cNvSpPr/>
          <p:nvPr/>
        </p:nvSpPr>
        <p:spPr>
          <a:xfrm>
            <a:off x="4222750" y="3005167"/>
            <a:ext cx="7694786" cy="3970318"/>
          </a:xfrm>
          <a:prstGeom prst="rect">
            <a:avLst/>
          </a:prstGeom>
        </p:spPr>
        <p:txBody>
          <a:bodyPr wrap="square">
            <a:spAutoFit/>
          </a:bodyPr>
          <a:lstStyle/>
          <a:p>
            <a:pPr algn="just"/>
            <a:r>
              <a:rPr lang="vi-VN" altLang="zh-CN" sz="3600" b="1" dirty="0">
                <a:latin typeface="Times New Roman" panose="02020603050405020304" pitchFamily="18" charset="0"/>
                <a:cs typeface="Times New Roman" panose="02020603050405020304" pitchFamily="18" charset="0"/>
              </a:rPr>
              <a:t>Em hãy chọn phân tích một số từ ngữ, hình ảnh đặc sắc trong đoạn thơ sau:</a:t>
            </a:r>
          </a:p>
          <a:p>
            <a:pPr algn="just"/>
            <a:r>
              <a:rPr lang="vi-VN" altLang="zh-CN" sz="3600" b="1" dirty="0">
                <a:latin typeface="Times New Roman" panose="02020603050405020304" pitchFamily="18" charset="0"/>
                <a:cs typeface="Times New Roman" panose="02020603050405020304" pitchFamily="18" charset="0"/>
              </a:rPr>
              <a:t>Dân chài lưới, làn da ngăm rám nắng,</a:t>
            </a:r>
          </a:p>
          <a:p>
            <a:pPr algn="just"/>
            <a:r>
              <a:rPr lang="vi-VN" altLang="zh-CN" sz="3600" b="1" dirty="0">
                <a:latin typeface="Times New Roman" panose="02020603050405020304" pitchFamily="18" charset="0"/>
                <a:cs typeface="Times New Roman" panose="02020603050405020304" pitchFamily="18" charset="0"/>
              </a:rPr>
              <a:t>Cả thân hình nồng thở vị xa xăm;</a:t>
            </a:r>
          </a:p>
          <a:p>
            <a:pPr algn="just"/>
            <a:r>
              <a:rPr lang="vi-VN" altLang="zh-CN" sz="3600" b="1" dirty="0">
                <a:latin typeface="Times New Roman" panose="02020603050405020304" pitchFamily="18" charset="0"/>
                <a:cs typeface="Times New Roman" panose="02020603050405020304" pitchFamily="18" charset="0"/>
              </a:rPr>
              <a:t>Chiếc thuyền im bến mỏi trở về nằm</a:t>
            </a:r>
          </a:p>
          <a:p>
            <a:pPr algn="just"/>
            <a:r>
              <a:rPr lang="vi-VN" altLang="zh-CN" sz="3600" b="1" dirty="0">
                <a:latin typeface="Times New Roman" panose="02020603050405020304" pitchFamily="18" charset="0"/>
                <a:cs typeface="Times New Roman" panose="02020603050405020304" pitchFamily="18" charset="0"/>
              </a:rPr>
              <a:t>Nghe chất muối thấm dần trong thớ vỏ.</a:t>
            </a:r>
          </a:p>
        </p:txBody>
      </p:sp>
    </p:spTree>
    <p:extLst>
      <p:ext uri="{BB962C8B-B14F-4D97-AF65-F5344CB8AC3E}">
        <p14:creationId xmlns:p14="http://schemas.microsoft.com/office/powerpoint/2010/main" val="262645521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42" fill="hold" nodeType="afterEffect">
                                  <p:stCondLst>
                                    <p:cond delay="0"/>
                                  </p:stCondLst>
                                  <p:childTnLst>
                                    <p:set>
                                      <p:cBhvr>
                                        <p:cTn id="19" dur="1" fill="hold">
                                          <p:stCondLst>
                                            <p:cond delay="0"/>
                                          </p:stCondLst>
                                        </p:cTn>
                                        <p:tgtEl>
                                          <p:spTgt spid="44039"/>
                                        </p:tgtEl>
                                        <p:attrNameLst>
                                          <p:attrName>style.visibility</p:attrName>
                                        </p:attrNameLst>
                                      </p:cBhvr>
                                      <p:to>
                                        <p:strVal val="visible"/>
                                      </p:to>
                                    </p:set>
                                    <p:animEffect transition="in" filter="barn(outHorizontal)">
                                      <p:cBhvr>
                                        <p:cTn id="20" dur="500"/>
                                        <p:tgtEl>
                                          <p:spTgt spid="44039"/>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44038"/>
                                        </p:tgtEl>
                                        <p:attrNameLst>
                                          <p:attrName>style.visibility</p:attrName>
                                        </p:attrNameLst>
                                      </p:cBhvr>
                                      <p:to>
                                        <p:strVal val="visible"/>
                                      </p:to>
                                    </p:set>
                                    <p:animEffect transition="in" filter="fade">
                                      <p:cBhvr>
                                        <p:cTn id="24" dur="1000"/>
                                        <p:tgtEl>
                                          <p:spTgt spid="44038"/>
                                        </p:tgtEl>
                                      </p:cBhvr>
                                    </p:animEffect>
                                    <p:anim calcmode="lin" valueType="num">
                                      <p:cBhvr>
                                        <p:cTn id="25" dur="1000" fill="hold"/>
                                        <p:tgtEl>
                                          <p:spTgt spid="44038"/>
                                        </p:tgtEl>
                                        <p:attrNameLst>
                                          <p:attrName>ppt_x</p:attrName>
                                        </p:attrNameLst>
                                      </p:cBhvr>
                                      <p:tavLst>
                                        <p:tav tm="0">
                                          <p:val>
                                            <p:strVal val="#ppt_x"/>
                                          </p:val>
                                        </p:tav>
                                        <p:tav tm="100000">
                                          <p:val>
                                            <p:strVal val="#ppt_x"/>
                                          </p:val>
                                        </p:tav>
                                      </p:tavLst>
                                    </p:anim>
                                    <p:anim calcmode="lin" valueType="num">
                                      <p:cBhvr>
                                        <p:cTn id="26"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 thơ Đỗ Trung Quân, nhạc Giáp Văn Thạch - Tuyết Tuyết">
            <a:hlinkClick r:id="" action="ppaction://media"/>
            <a:extLst>
              <a:ext uri="{FF2B5EF4-FFF2-40B4-BE49-F238E27FC236}">
                <a16:creationId xmlns:a16="http://schemas.microsoft.com/office/drawing/2014/main" id="{9B9B2107-D915-4669-930D-CF07A5E53489}"/>
              </a:ext>
            </a:extLst>
          </p:cNvPr>
          <p:cNvPicPr>
            <a:picLocks noChangeAspect="1"/>
          </p:cNvPicPr>
          <p:nvPr>
            <a:videoFile r:link="rId1"/>
            <p:extLst>
              <p:ext uri="{DAA4B4D4-6D71-4841-9C94-3DE7FCFB9230}">
                <p14:media xmlns:p14="http://schemas.microsoft.com/office/powerpoint/2010/main" r:embed="rId2">
                  <p14:trim st="4139" end="95339"/>
                </p14:media>
              </p:ext>
            </p:extLst>
          </p:nvPr>
        </p:nvPicPr>
        <p:blipFill>
          <a:blip r:embed="rId5"/>
          <a:stretch>
            <a:fillRect/>
          </a:stretch>
        </p:blipFill>
        <p:spPr>
          <a:xfrm>
            <a:off x="708210" y="273398"/>
            <a:ext cx="15361868" cy="8640960"/>
          </a:xfrm>
          <a:prstGeom prst="rect">
            <a:avLst/>
          </a:prstGeom>
        </p:spPr>
      </p:pic>
    </p:spTree>
    <p:extLst>
      <p:ext uri="{BB962C8B-B14F-4D97-AF65-F5344CB8AC3E}">
        <p14:creationId xmlns:p14="http://schemas.microsoft.com/office/powerpoint/2010/main" val="4049650638"/>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1582400" y="4059238"/>
            <a:ext cx="5195888" cy="5503862"/>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pic>
        <p:nvPicPr>
          <p:cNvPr id="3" name="Picture 2">
            <a:extLst>
              <a:ext uri="{FF2B5EF4-FFF2-40B4-BE49-F238E27FC236}">
                <a16:creationId xmlns:a16="http://schemas.microsoft.com/office/drawing/2014/main" id="{B4DE7369-07DE-DA31-B788-E261D6E0B45C}"/>
              </a:ext>
            </a:extLst>
          </p:cNvPr>
          <p:cNvPicPr>
            <a:picLocks noChangeAspect="1"/>
          </p:cNvPicPr>
          <p:nvPr/>
        </p:nvPicPr>
        <p:blipFill>
          <a:blip r:embed="rId7"/>
          <a:stretch>
            <a:fillRect/>
          </a:stretch>
        </p:blipFill>
        <p:spPr>
          <a:xfrm>
            <a:off x="612280" y="419084"/>
            <a:ext cx="14113568" cy="8497904"/>
          </a:xfrm>
          <a:prstGeom prst="rect">
            <a:avLst/>
          </a:prstGeom>
        </p:spPr>
      </p:pic>
    </p:spTree>
    <p:extLst>
      <p:ext uri="{BB962C8B-B14F-4D97-AF65-F5344CB8AC3E}">
        <p14:creationId xmlns:p14="http://schemas.microsoft.com/office/powerpoint/2010/main" val="223742021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42" fill="hold" nodeType="afterEffect">
                                  <p:stCondLst>
                                    <p:cond delay="0"/>
                                  </p:stCondLst>
                                  <p:childTnLst>
                                    <p:set>
                                      <p:cBhvr>
                                        <p:cTn id="19" dur="1" fill="hold">
                                          <p:stCondLst>
                                            <p:cond delay="0"/>
                                          </p:stCondLst>
                                        </p:cTn>
                                        <p:tgtEl>
                                          <p:spTgt spid="44039"/>
                                        </p:tgtEl>
                                        <p:attrNameLst>
                                          <p:attrName>style.visibility</p:attrName>
                                        </p:attrNameLst>
                                      </p:cBhvr>
                                      <p:to>
                                        <p:strVal val="visible"/>
                                      </p:to>
                                    </p:set>
                                    <p:animEffect transition="in" filter="barn(outHorizontal)">
                                      <p:cBhvr>
                                        <p:cTn id="20" dur="500"/>
                                        <p:tgtEl>
                                          <p:spTgt spid="44039"/>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44038"/>
                                        </p:tgtEl>
                                        <p:attrNameLst>
                                          <p:attrName>style.visibility</p:attrName>
                                        </p:attrNameLst>
                                      </p:cBhvr>
                                      <p:to>
                                        <p:strVal val="visible"/>
                                      </p:to>
                                    </p:set>
                                    <p:animEffect transition="in" filter="fade">
                                      <p:cBhvr>
                                        <p:cTn id="24" dur="1000"/>
                                        <p:tgtEl>
                                          <p:spTgt spid="44038"/>
                                        </p:tgtEl>
                                      </p:cBhvr>
                                    </p:animEffect>
                                    <p:anim calcmode="lin" valueType="num">
                                      <p:cBhvr>
                                        <p:cTn id="25" dur="1000" fill="hold"/>
                                        <p:tgtEl>
                                          <p:spTgt spid="44038"/>
                                        </p:tgtEl>
                                        <p:attrNameLst>
                                          <p:attrName>ppt_x</p:attrName>
                                        </p:attrNameLst>
                                      </p:cBhvr>
                                      <p:tavLst>
                                        <p:tav tm="0">
                                          <p:val>
                                            <p:strVal val="#ppt_x"/>
                                          </p:val>
                                        </p:tav>
                                        <p:tav tm="100000">
                                          <p:val>
                                            <p:strVal val="#ppt_x"/>
                                          </p:val>
                                        </p:tav>
                                      </p:tavLst>
                                    </p:anim>
                                    <p:anim calcmode="lin" valueType="num">
                                      <p:cBhvr>
                                        <p:cTn id="26"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0" y="346075"/>
            <a:ext cx="13214350" cy="8570913"/>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0837863" y="611188"/>
            <a:ext cx="6229350" cy="9167812"/>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0" y="6349072"/>
            <a:ext cx="2411413" cy="3126715"/>
          </a:xfrm>
          <a:prstGeom prst="rect">
            <a:avLst/>
          </a:prstGeom>
          <a:noFill/>
          <a:ln w="9525">
            <a:noFill/>
          </a:ln>
        </p:spPr>
      </p:pic>
      <p:sp>
        <p:nvSpPr>
          <p:cNvPr id="6" name="矩形 5"/>
          <p:cNvSpPr/>
          <p:nvPr/>
        </p:nvSpPr>
        <p:spPr>
          <a:xfrm>
            <a:off x="1908424" y="2493983"/>
            <a:ext cx="10009112" cy="830997"/>
          </a:xfrm>
          <a:prstGeom prst="rect">
            <a:avLst/>
          </a:prstGeom>
        </p:spPr>
        <p:txBody>
          <a:bodyPr wrap="square">
            <a:spAutoFit/>
          </a:bodyPr>
          <a:lstStyle/>
          <a:p>
            <a:pPr algn="just"/>
            <a:r>
              <a:rPr lang="vi-VN" altLang="zh-CN" sz="4800" dirty="0">
                <a:latin typeface="Times New Roman" panose="02020603050405020304" pitchFamily="18" charset="0"/>
                <a:cs typeface="Times New Roman" panose="02020603050405020304" pitchFamily="18" charset="0"/>
              </a:rPr>
              <a:t>Dân chài lưới, làn da ngăm rám nắng,</a:t>
            </a:r>
            <a:endParaRPr lang="zh-CN" altLang="en-US" sz="4800" dirty="0">
              <a:latin typeface="Times New Roman" panose="02020603050405020304" pitchFamily="18" charset="0"/>
              <a:cs typeface="Times New Roman" panose="02020603050405020304" pitchFamily="18" charset="0"/>
            </a:endParaRPr>
          </a:p>
        </p:txBody>
      </p:sp>
      <p:sp>
        <p:nvSpPr>
          <p:cNvPr id="7" name="矩形 5">
            <a:extLst>
              <a:ext uri="{FF2B5EF4-FFF2-40B4-BE49-F238E27FC236}">
                <a16:creationId xmlns:a16="http://schemas.microsoft.com/office/drawing/2014/main" id="{6B44FCE7-0ECC-4B0C-873F-15FC92BDABE5}"/>
              </a:ext>
            </a:extLst>
          </p:cNvPr>
          <p:cNvSpPr/>
          <p:nvPr/>
        </p:nvSpPr>
        <p:spPr>
          <a:xfrm>
            <a:off x="1911798" y="4013356"/>
            <a:ext cx="3092970" cy="3046988"/>
          </a:xfrm>
          <a:prstGeom prst="rect">
            <a:avLst/>
          </a:prstGeom>
        </p:spPr>
        <p:txBody>
          <a:bodyPr wrap="square">
            <a:spAutoFit/>
          </a:bodyPr>
          <a:lstStyle/>
          <a:p>
            <a:pPr algn="just"/>
            <a:r>
              <a:rPr lang="en-US" altLang="zh-CN" sz="4800" dirty="0" err="1">
                <a:latin typeface="Times New Roman" panose="02020603050405020304" pitchFamily="18" charset="0"/>
                <a:cs typeface="Times New Roman" panose="02020603050405020304" pitchFamily="18" charset="0"/>
              </a:rPr>
              <a:t>Hình</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ảnh</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tả</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thực</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gây</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ấn</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tượng</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mạnh</a:t>
            </a:r>
            <a:endParaRPr lang="zh-CN" altLang="en-US" sz="4800"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121EC939-4582-42A3-9810-8A1CE1E324ED}"/>
              </a:ext>
            </a:extLst>
          </p:cNvPr>
          <p:cNvCxnSpPr>
            <a:cxnSpLocks/>
          </p:cNvCxnSpPr>
          <p:nvPr/>
        </p:nvCxnSpPr>
        <p:spPr>
          <a:xfrm>
            <a:off x="5724850" y="3314234"/>
            <a:ext cx="5328590" cy="701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5850153-7BA4-4FF1-B184-A3F62081827C}"/>
              </a:ext>
            </a:extLst>
          </p:cNvPr>
          <p:cNvPicPr>
            <a:picLocks noChangeAspect="1"/>
          </p:cNvPicPr>
          <p:nvPr/>
        </p:nvPicPr>
        <p:blipFill>
          <a:blip r:embed="rId7"/>
          <a:stretch>
            <a:fillRect/>
          </a:stretch>
        </p:blipFill>
        <p:spPr>
          <a:xfrm>
            <a:off x="5233525" y="3538526"/>
            <a:ext cx="6203288" cy="4782713"/>
          </a:xfrm>
          <a:prstGeom prst="rect">
            <a:avLst/>
          </a:prstGeom>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10909300" y="5794375"/>
            <a:ext cx="5003800" cy="368141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6"/>
          <a:stretch>
            <a:fillRect/>
          </a:stretch>
        </p:blipFill>
        <p:spPr>
          <a:xfrm>
            <a:off x="2070100" y="3164352"/>
            <a:ext cx="14708188" cy="5245949"/>
          </a:xfrm>
          <a:prstGeom prst="rect">
            <a:avLst/>
          </a:prstGeom>
          <a:noFill/>
          <a:ln w="9525">
            <a:noFill/>
          </a:ln>
        </p:spPr>
      </p:pic>
      <p:sp>
        <p:nvSpPr>
          <p:cNvPr id="6" name="矩形 5"/>
          <p:cNvSpPr/>
          <p:nvPr/>
        </p:nvSpPr>
        <p:spPr>
          <a:xfrm>
            <a:off x="3148886" y="4319266"/>
            <a:ext cx="3296041" cy="1323439"/>
          </a:xfrm>
          <a:prstGeom prst="rect">
            <a:avLst/>
          </a:prstGeom>
        </p:spPr>
        <p:txBody>
          <a:bodyPr wrap="square">
            <a:spAutoFit/>
          </a:bodyPr>
          <a:lstStyle/>
          <a:p>
            <a:pPr lvl="0">
              <a:defRPr/>
            </a:pPr>
            <a:r>
              <a:rPr lang="en-US" altLang="zh-CN" sz="4000" b="1" dirty="0" err="1">
                <a:solidFill>
                  <a:srgbClr val="000000"/>
                </a:solidFill>
                <a:latin typeface="Times New Roman" panose="02020603050405020304" pitchFamily="18" charset="0"/>
                <a:cs typeface="Times New Roman" panose="02020603050405020304" pitchFamily="18" charset="0"/>
              </a:rPr>
              <a:t>Sáng</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tạo</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nghệ</a:t>
            </a:r>
            <a:r>
              <a:rPr lang="en-US" altLang="zh-CN" sz="4000" b="1" dirty="0">
                <a:solidFill>
                  <a:srgbClr val="000000"/>
                </a:solidFill>
                <a:latin typeface="Times New Roman" panose="02020603050405020304" pitchFamily="18" charset="0"/>
                <a:cs typeface="Times New Roman" panose="02020603050405020304" pitchFamily="18" charset="0"/>
              </a:rPr>
              <a:t> </a:t>
            </a:r>
            <a:r>
              <a:rPr lang="en-US" altLang="zh-CN" sz="4000" b="1" dirty="0" err="1">
                <a:solidFill>
                  <a:srgbClr val="000000"/>
                </a:solidFill>
                <a:latin typeface="Times New Roman" panose="02020603050405020304" pitchFamily="18" charset="0"/>
                <a:cs typeface="Times New Roman" panose="02020603050405020304" pitchFamily="18" charset="0"/>
              </a:rPr>
              <a:t>thuật</a:t>
            </a:r>
            <a:r>
              <a:rPr lang="en-US" altLang="zh-CN" sz="4000" b="1" dirty="0">
                <a:solidFill>
                  <a:srgbClr val="000000"/>
                </a:solidFill>
                <a:latin typeface="Times New Roman" panose="02020603050405020304" pitchFamily="18" charset="0"/>
                <a:cs typeface="Times New Roman" panose="02020603050405020304" pitchFamily="18" charset="0"/>
              </a:rPr>
              <a:t> </a:t>
            </a:r>
            <a:endParaRPr kumimoji="0" lang="vi-VN"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8015165" y="4319266"/>
            <a:ext cx="3096344" cy="1938992"/>
          </a:xfrm>
          <a:prstGeom prst="rect">
            <a:avLst/>
          </a:prstGeom>
        </p:spPr>
        <p:txBody>
          <a:bodyPr wrap="square">
            <a:spAutoFit/>
          </a:bodyPr>
          <a:lstStyle/>
          <a:p>
            <a:pPr lvl="0" algn="just"/>
            <a:r>
              <a:rPr lang="en-US" altLang="zh-CN" sz="4000" b="1" dirty="0">
                <a:solidFill>
                  <a:srgbClr val="000000"/>
                </a:solidFill>
                <a:latin typeface="Times New Roman" panose="02020603050405020304" pitchFamily="18" charset="0"/>
                <a:cs typeface="Times New Roman" panose="02020603050405020304" pitchFamily="18" charset="0"/>
              </a:rPr>
              <a:t>B</a:t>
            </a:r>
            <a:r>
              <a:rPr lang="vi-VN" altLang="zh-CN" sz="4000" b="1" dirty="0">
                <a:solidFill>
                  <a:srgbClr val="000000"/>
                </a:solidFill>
                <a:latin typeface="Times New Roman" panose="02020603050405020304" pitchFamily="18" charset="0"/>
                <a:cs typeface="Times New Roman" panose="02020603050405020304" pitchFamily="18" charset="0"/>
              </a:rPr>
              <a:t>iện pháp ẩn dụ chuyển đổi cảm giác</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12681748" y="4319266"/>
            <a:ext cx="3448314" cy="1938992"/>
          </a:xfrm>
          <a:prstGeom prst="rect">
            <a:avLst/>
          </a:prstGeom>
        </p:spPr>
        <p:txBody>
          <a:bodyPr wrap="square">
            <a:spAutoFit/>
          </a:bodyPr>
          <a:lstStyle/>
          <a:p>
            <a:pPr lvl="0" algn="just"/>
            <a:r>
              <a:rPr lang="vi-VN" altLang="zh-CN" sz="4000" b="1" dirty="0">
                <a:solidFill>
                  <a:srgbClr val="000000"/>
                </a:solidFill>
                <a:latin typeface="Times New Roman" panose="02020603050405020304" pitchFamily="18" charset="0"/>
                <a:cs typeface="Times New Roman" panose="02020603050405020304" pitchFamily="18" charset="0"/>
              </a:rPr>
              <a:t>Thuyền trở nên có hồn hơn</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DB497199-63D3-496A-9383-6B6F19872AFC}"/>
              </a:ext>
            </a:extLst>
          </p:cNvPr>
          <p:cNvSpPr/>
          <p:nvPr/>
        </p:nvSpPr>
        <p:spPr>
          <a:xfrm>
            <a:off x="4782746" y="624502"/>
            <a:ext cx="9682459" cy="200202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gn="just">
              <a:lnSpc>
                <a:spcPct val="150000"/>
              </a:lnSpc>
              <a:spcBef>
                <a:spcPts val="0"/>
              </a:spcBef>
              <a:spcAft>
                <a:spcPts val="0"/>
              </a:spcAft>
            </a:pP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 thuyền im bến mỏi trở về nằm</a:t>
            </a:r>
          </a:p>
          <a:p>
            <a:pPr lvl="0" algn="just">
              <a:lnSpc>
                <a:spcPct val="150000"/>
              </a:lnSpc>
              <a:spcBef>
                <a:spcPts val="0"/>
              </a:spcBef>
              <a:spcAft>
                <a:spcPts val="0"/>
              </a:spcAft>
            </a:pP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 chất muối thấm dần trong thớ vỏ.</a:t>
            </a:r>
            <a:endParaRPr lang="vi-VN"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73197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40965"/>
                                        </p:tgtEl>
                                        <p:attrNameLst>
                                          <p:attrName>style.visibility</p:attrName>
                                        </p:attrNameLst>
                                      </p:cBhvr>
                                      <p:to>
                                        <p:strVal val="visible"/>
                                      </p:to>
                                    </p:set>
                                    <p:anim calcmode="lin" valueType="num">
                                      <p:cBhvr>
                                        <p:cTn id="18" dur="1000" fill="hold"/>
                                        <p:tgtEl>
                                          <p:spTgt spid="40965"/>
                                        </p:tgtEl>
                                        <p:attrNameLst>
                                          <p:attrName>ppt_w</p:attrName>
                                        </p:attrNameLst>
                                      </p:cBhvr>
                                      <p:tavLst>
                                        <p:tav tm="0">
                                          <p:val>
                                            <p:fltVal val="0"/>
                                          </p:val>
                                        </p:tav>
                                        <p:tav tm="100000">
                                          <p:val>
                                            <p:strVal val="#ppt_w"/>
                                          </p:val>
                                        </p:tav>
                                      </p:tavLst>
                                    </p:anim>
                                    <p:anim calcmode="lin" valueType="num">
                                      <p:cBhvr>
                                        <p:cTn id="19" dur="1000" fill="hold"/>
                                        <p:tgtEl>
                                          <p:spTgt spid="40965"/>
                                        </p:tgtEl>
                                        <p:attrNameLst>
                                          <p:attrName>ppt_h</p:attrName>
                                        </p:attrNameLst>
                                      </p:cBhvr>
                                      <p:tavLst>
                                        <p:tav tm="0">
                                          <p:val>
                                            <p:fltVal val="0"/>
                                          </p:val>
                                        </p:tav>
                                        <p:tav tm="100000">
                                          <p:val>
                                            <p:strVal val="#ppt_h"/>
                                          </p:val>
                                        </p:tav>
                                      </p:tavLst>
                                    </p:anim>
                                    <p:anim calcmode="lin" valueType="num">
                                      <p:cBhvr>
                                        <p:cTn id="20"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967"/>
                                        </p:tgtEl>
                                        <p:attrNameLst>
                                          <p:attrName>style.visibility</p:attrName>
                                        </p:attrNameLst>
                                      </p:cBhvr>
                                      <p:to>
                                        <p:strVal val="visible"/>
                                      </p:to>
                                    </p:set>
                                    <p:animEffect transition="in" filter="barn(inVertical)">
                                      <p:cBhvr>
                                        <p:cTn id="31" dur="500"/>
                                        <p:tgtEl>
                                          <p:spTgt spid="409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2308324"/>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vi-VN" altLang="zh-CN" sz="7200" b="1" i="0" u="none" strike="noStrike" kern="1200" cap="none" spc="0" normalizeH="0" baseline="0" noProof="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4. Vẻ đẹp của con người và cuộc sống làng chài</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313192049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1582400" y="4059238"/>
            <a:ext cx="5195888" cy="5503862"/>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2" name="矩形 1"/>
          <p:cNvSpPr/>
          <p:nvPr/>
        </p:nvSpPr>
        <p:spPr>
          <a:xfrm>
            <a:off x="4686015" y="3405049"/>
            <a:ext cx="6542658" cy="1754326"/>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Đọc bài thơ, em cảm nhận được những vẻ đẹp nào của con người và cuộc sống nơi làng chài?</a:t>
            </a:r>
          </a:p>
        </p:txBody>
      </p:sp>
    </p:spTree>
    <p:extLst>
      <p:ext uri="{BB962C8B-B14F-4D97-AF65-F5344CB8AC3E}">
        <p14:creationId xmlns:p14="http://schemas.microsoft.com/office/powerpoint/2010/main" val="175933331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42" fill="hold" nodeType="afterEffect">
                                  <p:stCondLst>
                                    <p:cond delay="0"/>
                                  </p:stCondLst>
                                  <p:childTnLst>
                                    <p:set>
                                      <p:cBhvr>
                                        <p:cTn id="19" dur="1" fill="hold">
                                          <p:stCondLst>
                                            <p:cond delay="0"/>
                                          </p:stCondLst>
                                        </p:cTn>
                                        <p:tgtEl>
                                          <p:spTgt spid="44039"/>
                                        </p:tgtEl>
                                        <p:attrNameLst>
                                          <p:attrName>style.visibility</p:attrName>
                                        </p:attrNameLst>
                                      </p:cBhvr>
                                      <p:to>
                                        <p:strVal val="visible"/>
                                      </p:to>
                                    </p:set>
                                    <p:animEffect transition="in" filter="barn(outHorizontal)">
                                      <p:cBhvr>
                                        <p:cTn id="20" dur="500"/>
                                        <p:tgtEl>
                                          <p:spTgt spid="44039"/>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44038"/>
                                        </p:tgtEl>
                                        <p:attrNameLst>
                                          <p:attrName>style.visibility</p:attrName>
                                        </p:attrNameLst>
                                      </p:cBhvr>
                                      <p:to>
                                        <p:strVal val="visible"/>
                                      </p:to>
                                    </p:set>
                                    <p:animEffect transition="in" filter="fade">
                                      <p:cBhvr>
                                        <p:cTn id="24" dur="1000"/>
                                        <p:tgtEl>
                                          <p:spTgt spid="44038"/>
                                        </p:tgtEl>
                                      </p:cBhvr>
                                    </p:animEffect>
                                    <p:anim calcmode="lin" valueType="num">
                                      <p:cBhvr>
                                        <p:cTn id="25" dur="1000" fill="hold"/>
                                        <p:tgtEl>
                                          <p:spTgt spid="44038"/>
                                        </p:tgtEl>
                                        <p:attrNameLst>
                                          <p:attrName>ppt_x</p:attrName>
                                        </p:attrNameLst>
                                      </p:cBhvr>
                                      <p:tavLst>
                                        <p:tav tm="0">
                                          <p:val>
                                            <p:strVal val="#ppt_x"/>
                                          </p:val>
                                        </p:tav>
                                        <p:tav tm="100000">
                                          <p:val>
                                            <p:strVal val="#ppt_x"/>
                                          </p:val>
                                        </p:tav>
                                      </p:tavLst>
                                    </p:anim>
                                    <p:anim calcmode="lin" valueType="num">
                                      <p:cBhvr>
                                        <p:cTn id="26"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1635099" y="1709962"/>
            <a:ext cx="6754045" cy="5505827"/>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sp>
        <p:nvSpPr>
          <p:cNvPr id="6" name="矩形 5"/>
          <p:cNvSpPr/>
          <p:nvPr/>
        </p:nvSpPr>
        <p:spPr>
          <a:xfrm>
            <a:off x="3420592" y="3524918"/>
            <a:ext cx="3635871" cy="1446550"/>
          </a:xfrm>
          <a:prstGeom prst="rect">
            <a:avLst/>
          </a:prstGeom>
        </p:spPr>
        <p:txBody>
          <a:bodyPr wrap="square">
            <a:spAutoFit/>
          </a:bodyPr>
          <a:lstStyle/>
          <a:p>
            <a:pPr algn="just"/>
            <a:r>
              <a:rPr lang="vi-VN" altLang="zh-CN" sz="4400" b="1" dirty="0">
                <a:latin typeface="Times New Roman" panose="02020603050405020304" pitchFamily="18" charset="0"/>
                <a:cs typeface="Times New Roman" panose="02020603050405020304" pitchFamily="18" charset="0"/>
              </a:rPr>
              <a:t>Vẻ đẹp của  con người</a:t>
            </a:r>
            <a:endParaRPr lang="zh-CN" altLang="en-US" sz="4400" b="1" dirty="0">
              <a:latin typeface="Times New Roman" panose="02020603050405020304" pitchFamily="18" charset="0"/>
              <a:cs typeface="Times New Roman" panose="02020603050405020304" pitchFamily="18" charset="0"/>
            </a:endParaRPr>
          </a:p>
        </p:txBody>
      </p:sp>
      <p:pic>
        <p:nvPicPr>
          <p:cNvPr id="2" name="图片 41992" descr="1-31">
            <a:extLst>
              <a:ext uri="{FF2B5EF4-FFF2-40B4-BE49-F238E27FC236}">
                <a16:creationId xmlns:a16="http://schemas.microsoft.com/office/drawing/2014/main" id="{C34CD56E-5257-FE8E-7DAA-16513B34315F}"/>
              </a:ext>
            </a:extLst>
          </p:cNvPr>
          <p:cNvPicPr>
            <a:picLocks noChangeAspect="1"/>
          </p:cNvPicPr>
          <p:nvPr/>
        </p:nvPicPr>
        <p:blipFill>
          <a:blip r:embed="rId4"/>
          <a:stretch>
            <a:fillRect/>
          </a:stretch>
        </p:blipFill>
        <p:spPr>
          <a:xfrm>
            <a:off x="8108540" y="563810"/>
            <a:ext cx="6754045" cy="5505827"/>
          </a:xfrm>
          <a:prstGeom prst="rect">
            <a:avLst/>
          </a:prstGeom>
          <a:noFill/>
          <a:ln w="9525">
            <a:noFill/>
          </a:ln>
        </p:spPr>
      </p:pic>
      <p:sp>
        <p:nvSpPr>
          <p:cNvPr id="3" name="矩形 5">
            <a:extLst>
              <a:ext uri="{FF2B5EF4-FFF2-40B4-BE49-F238E27FC236}">
                <a16:creationId xmlns:a16="http://schemas.microsoft.com/office/drawing/2014/main" id="{ACCA3FA9-9688-10B7-98F1-CF414B4D1F03}"/>
              </a:ext>
            </a:extLst>
          </p:cNvPr>
          <p:cNvSpPr/>
          <p:nvPr/>
        </p:nvSpPr>
        <p:spPr>
          <a:xfrm>
            <a:off x="9894033" y="2378766"/>
            <a:ext cx="3635871" cy="2123658"/>
          </a:xfrm>
          <a:prstGeom prst="rect">
            <a:avLst/>
          </a:prstGeom>
        </p:spPr>
        <p:txBody>
          <a:bodyPr wrap="square">
            <a:spAutoFit/>
          </a:bodyPr>
          <a:lstStyle/>
          <a:p>
            <a:pPr algn="just"/>
            <a:r>
              <a:rPr lang="vi-VN" altLang="zh-CN" sz="4400" b="1" dirty="0">
                <a:latin typeface="Times New Roman" panose="02020603050405020304" pitchFamily="18" charset="0"/>
                <a:cs typeface="Times New Roman" panose="02020603050405020304" pitchFamily="18" charset="0"/>
              </a:rPr>
              <a:t>Vẻ đẹp của cuộc sống làng chài</a:t>
            </a:r>
            <a:endParaRPr lang="zh-CN" altLang="en-US" sz="4400" b="1" dirty="0">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2308324"/>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vi-VN" altLang="zh-CN" sz="7200" b="1" i="0" u="none" strike="noStrike" kern="1200" cap="none" spc="0" normalizeH="0" baseline="0" noProof="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5. Tình cảm, cảm xúc của tác giả</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862165444"/>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1582400" y="4059238"/>
            <a:ext cx="5195888" cy="5503862"/>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2" name="矩形 1"/>
          <p:cNvSpPr/>
          <p:nvPr/>
        </p:nvSpPr>
        <p:spPr>
          <a:xfrm>
            <a:off x="4860752" y="2527886"/>
            <a:ext cx="6542658" cy="1754326"/>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Tình cảm của tác giả với quê hương được thể hiện như thế nào trong bài thơ?</a:t>
            </a:r>
          </a:p>
        </p:txBody>
      </p:sp>
      <p:pic>
        <p:nvPicPr>
          <p:cNvPr id="3" name="Picture 2">
            <a:extLst>
              <a:ext uri="{FF2B5EF4-FFF2-40B4-BE49-F238E27FC236}">
                <a16:creationId xmlns:a16="http://schemas.microsoft.com/office/drawing/2014/main" id="{95627F2D-A696-B521-95B8-48C6AC89F56A}"/>
              </a:ext>
            </a:extLst>
          </p:cNvPr>
          <p:cNvPicPr>
            <a:picLocks noChangeAspect="1"/>
          </p:cNvPicPr>
          <p:nvPr/>
        </p:nvPicPr>
        <p:blipFill>
          <a:blip r:embed="rId7"/>
          <a:stretch>
            <a:fillRect/>
          </a:stretch>
        </p:blipFill>
        <p:spPr>
          <a:xfrm>
            <a:off x="4114800" y="4546855"/>
            <a:ext cx="7658719" cy="3689583"/>
          </a:xfrm>
          <a:prstGeom prst="rect">
            <a:avLst/>
          </a:prstGeom>
        </p:spPr>
      </p:pic>
    </p:spTree>
    <p:extLst>
      <p:ext uri="{BB962C8B-B14F-4D97-AF65-F5344CB8AC3E}">
        <p14:creationId xmlns:p14="http://schemas.microsoft.com/office/powerpoint/2010/main" val="32559725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42" fill="hold" nodeType="afterEffect">
                                  <p:stCondLst>
                                    <p:cond delay="0"/>
                                  </p:stCondLst>
                                  <p:childTnLst>
                                    <p:set>
                                      <p:cBhvr>
                                        <p:cTn id="19" dur="1" fill="hold">
                                          <p:stCondLst>
                                            <p:cond delay="0"/>
                                          </p:stCondLst>
                                        </p:cTn>
                                        <p:tgtEl>
                                          <p:spTgt spid="44039"/>
                                        </p:tgtEl>
                                        <p:attrNameLst>
                                          <p:attrName>style.visibility</p:attrName>
                                        </p:attrNameLst>
                                      </p:cBhvr>
                                      <p:to>
                                        <p:strVal val="visible"/>
                                      </p:to>
                                    </p:set>
                                    <p:animEffect transition="in" filter="barn(outHorizontal)">
                                      <p:cBhvr>
                                        <p:cTn id="20" dur="500"/>
                                        <p:tgtEl>
                                          <p:spTgt spid="44039"/>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44038"/>
                                        </p:tgtEl>
                                        <p:attrNameLst>
                                          <p:attrName>style.visibility</p:attrName>
                                        </p:attrNameLst>
                                      </p:cBhvr>
                                      <p:to>
                                        <p:strVal val="visible"/>
                                      </p:to>
                                    </p:set>
                                    <p:animEffect transition="in" filter="fade">
                                      <p:cBhvr>
                                        <p:cTn id="24" dur="1000"/>
                                        <p:tgtEl>
                                          <p:spTgt spid="44038"/>
                                        </p:tgtEl>
                                      </p:cBhvr>
                                    </p:animEffect>
                                    <p:anim calcmode="lin" valueType="num">
                                      <p:cBhvr>
                                        <p:cTn id="25" dur="1000" fill="hold"/>
                                        <p:tgtEl>
                                          <p:spTgt spid="44038"/>
                                        </p:tgtEl>
                                        <p:attrNameLst>
                                          <p:attrName>ppt_x</p:attrName>
                                        </p:attrNameLst>
                                      </p:cBhvr>
                                      <p:tavLst>
                                        <p:tav tm="0">
                                          <p:val>
                                            <p:strVal val="#ppt_x"/>
                                          </p:val>
                                        </p:tav>
                                        <p:tav tm="100000">
                                          <p:val>
                                            <p:strVal val="#ppt_x"/>
                                          </p:val>
                                        </p:tav>
                                      </p:tavLst>
                                    </p:anim>
                                    <p:anim calcmode="lin" valueType="num">
                                      <p:cBhvr>
                                        <p:cTn id="26"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54025"/>
            <a:ext cx="11685588" cy="9929813"/>
          </a:xfrm>
          <a:prstGeom prst="rect">
            <a:avLst/>
          </a:prstGeom>
          <a:noFill/>
          <a:ln w="9525">
            <a:noFill/>
          </a:ln>
        </p:spPr>
      </p:pic>
      <p:sp>
        <p:nvSpPr>
          <p:cNvPr id="6" name="矩形 5"/>
          <p:cNvSpPr/>
          <p:nvPr/>
        </p:nvSpPr>
        <p:spPr>
          <a:xfrm rot="21413628">
            <a:off x="1607958" y="3141528"/>
            <a:ext cx="6618786" cy="4708981"/>
          </a:xfrm>
          <a:prstGeom prst="rect">
            <a:avLst/>
          </a:prstGeom>
        </p:spPr>
        <p:txBody>
          <a:bodyPr wrap="square">
            <a:spAutoFit/>
          </a:bodyPr>
          <a:lstStyle/>
          <a:p>
            <a:pPr algn="just"/>
            <a:r>
              <a:rPr lang="vi-VN" altLang="zh-CN" dirty="0">
                <a:latin typeface="Times New Roman" panose="02020603050405020304" pitchFamily="18" charset="0"/>
                <a:cs typeface="Times New Roman" panose="02020603050405020304" pitchFamily="18" charset="0"/>
              </a:rPr>
              <a:t>Quê hương là một trong những kiệt tác của nhà thơ Tế Hanh, thông qua bài thơ tác giả đã thể hiện được niềm yêu thương, trân trọng vẻ đẹp của thiên nhiên, con người, cuộc sống nơi làng chài; nỗi nhớ nhung da diết khi phải xa cách quê hương... Bất chấp khoảng cách thời gian, không gian, nhà thơ vẫn nâng niu, gìn giữ trong kí ức hình ảnh, màu sắc, hương vị mang vẻ đẹp riêng của quê nhà. </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110"/>
                                        </p:tgtEl>
                                        <p:attrNameLst>
                                          <p:attrName>style.visibility</p:attrName>
                                        </p:attrNameLst>
                                      </p:cBhvr>
                                      <p:to>
                                        <p:strVal val="visible"/>
                                      </p:to>
                                    </p:set>
                                    <p:anim calcmode="lin" valueType="num">
                                      <p:cBhvr>
                                        <p:cTn id="14" dur="500" fill="hold"/>
                                        <p:tgtEl>
                                          <p:spTgt spid="47110"/>
                                        </p:tgtEl>
                                        <p:attrNameLst>
                                          <p:attrName>ppt_w</p:attrName>
                                        </p:attrNameLst>
                                      </p:cBhvr>
                                      <p:tavLst>
                                        <p:tav tm="0">
                                          <p:val>
                                            <p:fltVal val="0"/>
                                          </p:val>
                                        </p:tav>
                                        <p:tav tm="100000">
                                          <p:val>
                                            <p:strVal val="#ppt_w"/>
                                          </p:val>
                                        </p:tav>
                                      </p:tavLst>
                                    </p:anim>
                                    <p:anim calcmode="lin" valueType="num">
                                      <p:cBhvr>
                                        <p:cTn id="15" dur="500" fill="hold"/>
                                        <p:tgtEl>
                                          <p:spTgt spid="47110"/>
                                        </p:tgtEl>
                                        <p:attrNameLst>
                                          <p:attrName>ppt_h</p:attrName>
                                        </p:attrNameLst>
                                      </p:cBhvr>
                                      <p:tavLst>
                                        <p:tav tm="0">
                                          <p:val>
                                            <p:fltVal val="0"/>
                                          </p:val>
                                        </p:tav>
                                        <p:tav tm="100000">
                                          <p:val>
                                            <p:strVal val="#ppt_h"/>
                                          </p:val>
                                        </p:tav>
                                      </p:tavLst>
                                    </p:anim>
                                    <p:animEffect transition="in" filter="fade">
                                      <p:cBhvr>
                                        <p:cTn id="16" dur="500"/>
                                        <p:tgtEl>
                                          <p:spTgt spid="47110"/>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vi-VN" altLang="zh-CN" sz="7200" b="1" i="0" u="none" strike="noStrike" kern="1200" cap="none" spc="0" normalizeH="0" baseline="0" noProof="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III. Tổng kết</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892171752"/>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CA335-BE78-4539-B134-2F98218BAED3}"/>
              </a:ext>
            </a:extLst>
          </p:cNvPr>
          <p:cNvSpPr/>
          <p:nvPr/>
        </p:nvSpPr>
        <p:spPr>
          <a:xfrm>
            <a:off x="1476374" y="863006"/>
            <a:ext cx="3168354"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256213" y="-3175"/>
            <a:ext cx="11522075" cy="9478963"/>
          </a:xfrm>
          <a:prstGeom prst="rect">
            <a:avLst/>
          </a:prstGeom>
          <a:noFill/>
          <a:ln w="9525">
            <a:noFill/>
          </a:ln>
        </p:spPr>
      </p:pic>
      <p:sp>
        <p:nvSpPr>
          <p:cNvPr id="4103" name="文本框 4102"/>
          <p:cNvSpPr txBox="1"/>
          <p:nvPr/>
        </p:nvSpPr>
        <p:spPr>
          <a:xfrm>
            <a:off x="6804968" y="3959226"/>
            <a:ext cx="6768752" cy="3416320"/>
          </a:xfrm>
          <a:prstGeom prst="rect">
            <a:avLst/>
          </a:prstGeom>
          <a:noFill/>
          <a:ln w="9525">
            <a:noFill/>
          </a:ln>
        </p:spPr>
        <p:txBody>
          <a:bodyPr wrap="square">
            <a:spAutoFit/>
          </a:bodyPr>
          <a:lstStyle/>
          <a:p>
            <a:pPr marL="0" marR="0" lvl="0" indent="0" algn="just" defTabSz="1500505" eaLnBrk="1" fontAlgn="base" latinLnBrk="0" hangingPunct="1">
              <a:lnSpc>
                <a:spcPct val="100000"/>
              </a:lnSpc>
              <a:spcBef>
                <a:spcPct val="50000"/>
              </a:spcBef>
              <a:spcAft>
                <a:spcPct val="0"/>
              </a:spcAft>
              <a:buClrTx/>
              <a:buSzTx/>
              <a:buFontTx/>
              <a:buNone/>
              <a:tabLst/>
              <a:defRPr/>
            </a:pPr>
            <a:r>
              <a:rPr lang="en-US" altLang="zh-CN" sz="7200" b="1" dirty="0" err="1">
                <a:solidFill>
                  <a:srgbClr val="000000"/>
                </a:solidFill>
                <a:latin typeface="Times New Roman" panose="02020603050405020304" pitchFamily="18" charset="0"/>
                <a:cs typeface="Times New Roman" panose="02020603050405020304" pitchFamily="18" charset="0"/>
              </a:rPr>
              <a:t>Đọc</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bài</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thơ</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về</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quê</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hương</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mà</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em</a:t>
            </a:r>
            <a:r>
              <a:rPr lang="en-US" altLang="zh-CN" sz="7200" b="1" dirty="0">
                <a:solidFill>
                  <a:srgbClr val="000000"/>
                </a:solidFill>
                <a:latin typeface="Times New Roman" panose="02020603050405020304" pitchFamily="18" charset="0"/>
                <a:cs typeface="Times New Roman" panose="02020603050405020304" pitchFamily="18" charset="0"/>
              </a:rPr>
              <a:t> </a:t>
            </a:r>
            <a:r>
              <a:rPr lang="en-US" altLang="zh-CN" sz="7200" b="1" dirty="0" err="1">
                <a:solidFill>
                  <a:srgbClr val="000000"/>
                </a:solidFill>
                <a:latin typeface="Times New Roman" panose="02020603050405020304" pitchFamily="18" charset="0"/>
                <a:cs typeface="Times New Roman" panose="02020603050405020304" pitchFamily="18" charset="0"/>
              </a:rPr>
              <a:t>biết</a:t>
            </a:r>
            <a:r>
              <a:rPr lang="en-US" altLang="zh-CN" sz="7200" b="1" dirty="0">
                <a:solidFill>
                  <a:srgbClr val="000000"/>
                </a:solidFill>
                <a:latin typeface="Times New Roman" panose="02020603050405020304" pitchFamily="18" charset="0"/>
                <a:cs typeface="Times New Roman" panose="02020603050405020304" pitchFamily="18" charset="0"/>
              </a:rPr>
              <a:t>.</a:t>
            </a:r>
            <a:endParaRPr kumimoji="0" lang="zh-CN" altLang="en-US" sz="7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4102">
            <a:extLst>
              <a:ext uri="{FF2B5EF4-FFF2-40B4-BE49-F238E27FC236}">
                <a16:creationId xmlns:a16="http://schemas.microsoft.com/office/drawing/2014/main" id="{7A5C8198-74B1-471A-8C03-71582770B028}"/>
              </a:ext>
            </a:extLst>
          </p:cNvPr>
          <p:cNvSpPr txBox="1"/>
          <p:nvPr/>
        </p:nvSpPr>
        <p:spPr>
          <a:xfrm>
            <a:off x="1476375" y="849462"/>
            <a:ext cx="3779837" cy="707886"/>
          </a:xfrm>
          <a:prstGeom prst="rect">
            <a:avLst/>
          </a:prstGeom>
          <a:noFill/>
          <a:ln w="9525">
            <a:noFill/>
          </a:ln>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8309951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4103">
                                            <p:txEl>
                                              <p:pRg st="0" end="0"/>
                                            </p:txEl>
                                          </p:spTgt>
                                        </p:tgtEl>
                                        <p:attrNameLst>
                                          <p:attrName>style.visibility</p:attrName>
                                        </p:attrNameLst>
                                      </p:cBhvr>
                                      <p:to>
                                        <p:strVal val="visible"/>
                                      </p:to>
                                    </p:set>
                                    <p:anim calcmode="discrete" valueType="clr">
                                      <p:cBhvr override="childStyle">
                                        <p:cTn id="25" dur="80"/>
                                        <p:tgtEl>
                                          <p:spTgt spid="41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103">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4103">
                                            <p:txEl>
                                              <p:pRg st="0" end="0"/>
                                            </p:txEl>
                                          </p:spTgt>
                                        </p:tgtEl>
                                        <p:attrNameLst>
                                          <p:attrName>fill.type</p:attrName>
                                        </p:attrNameLst>
                                      </p:cBhvr>
                                      <p:to>
                                        <p:strVal val="solid"/>
                                      </p:to>
                                    </p:set>
                                  </p:childTnLst>
                                </p:cTn>
                              </p:par>
                            </p:childTnLst>
                          </p:cTn>
                        </p:par>
                        <p:par>
                          <p:cTn id="28" fill="hold">
                            <p:stCondLst>
                              <p:cond delay="316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allAtOnce"/>
      <p:bldP spid="6"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54025"/>
            <a:ext cx="11685588" cy="9929813"/>
          </a:xfrm>
          <a:prstGeom prst="rect">
            <a:avLst/>
          </a:prstGeom>
          <a:noFill/>
          <a:ln w="9525">
            <a:noFill/>
          </a:ln>
        </p:spPr>
      </p:pic>
      <p:sp>
        <p:nvSpPr>
          <p:cNvPr id="6" name="矩形 5"/>
          <p:cNvSpPr/>
          <p:nvPr/>
        </p:nvSpPr>
        <p:spPr>
          <a:xfrm rot="21413628">
            <a:off x="1607958" y="3372361"/>
            <a:ext cx="6618786" cy="4247317"/>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zh-CN" sz="5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Theo em, nội dung của văn bản là gì?</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zh-CN" sz="5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Nghệ thuật đặc sắc được thể hiện qua văn bản?</a:t>
            </a:r>
          </a:p>
        </p:txBody>
      </p:sp>
    </p:spTree>
    <p:extLst>
      <p:ext uri="{BB962C8B-B14F-4D97-AF65-F5344CB8AC3E}">
        <p14:creationId xmlns:p14="http://schemas.microsoft.com/office/powerpoint/2010/main" val="208789816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110"/>
                                        </p:tgtEl>
                                        <p:attrNameLst>
                                          <p:attrName>style.visibility</p:attrName>
                                        </p:attrNameLst>
                                      </p:cBhvr>
                                      <p:to>
                                        <p:strVal val="visible"/>
                                      </p:to>
                                    </p:set>
                                    <p:anim calcmode="lin" valueType="num">
                                      <p:cBhvr>
                                        <p:cTn id="14" dur="500" fill="hold"/>
                                        <p:tgtEl>
                                          <p:spTgt spid="47110"/>
                                        </p:tgtEl>
                                        <p:attrNameLst>
                                          <p:attrName>ppt_w</p:attrName>
                                        </p:attrNameLst>
                                      </p:cBhvr>
                                      <p:tavLst>
                                        <p:tav tm="0">
                                          <p:val>
                                            <p:fltVal val="0"/>
                                          </p:val>
                                        </p:tav>
                                        <p:tav tm="100000">
                                          <p:val>
                                            <p:strVal val="#ppt_w"/>
                                          </p:val>
                                        </p:tav>
                                      </p:tavLst>
                                    </p:anim>
                                    <p:anim calcmode="lin" valueType="num">
                                      <p:cBhvr>
                                        <p:cTn id="15" dur="500" fill="hold"/>
                                        <p:tgtEl>
                                          <p:spTgt spid="47110"/>
                                        </p:tgtEl>
                                        <p:attrNameLst>
                                          <p:attrName>ppt_h</p:attrName>
                                        </p:attrNameLst>
                                      </p:cBhvr>
                                      <p:tavLst>
                                        <p:tav tm="0">
                                          <p:val>
                                            <p:fltVal val="0"/>
                                          </p:val>
                                        </p:tav>
                                        <p:tav tm="100000">
                                          <p:val>
                                            <p:strVal val="#ppt_h"/>
                                          </p:val>
                                        </p:tav>
                                      </p:tavLst>
                                    </p:anim>
                                    <p:animEffect transition="in" filter="fade">
                                      <p:cBhvr>
                                        <p:cTn id="16" dur="500"/>
                                        <p:tgtEl>
                                          <p:spTgt spid="47110"/>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883697" y="1105243"/>
            <a:ext cx="7865487" cy="6083901"/>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sp>
        <p:nvSpPr>
          <p:cNvPr id="6" name="矩形 5"/>
          <p:cNvSpPr/>
          <p:nvPr/>
        </p:nvSpPr>
        <p:spPr>
          <a:xfrm>
            <a:off x="1915703" y="2177951"/>
            <a:ext cx="5949197" cy="3539430"/>
          </a:xfrm>
          <a:prstGeom prst="rect">
            <a:avLst/>
          </a:prstGeom>
        </p:spPr>
        <p:txBody>
          <a:bodyPr wrap="square">
            <a:spAutoFit/>
          </a:bodyPr>
          <a:lstStyle/>
          <a:p>
            <a:pPr lvl="0" algn="just"/>
            <a:r>
              <a:rPr lang="vi-VN" altLang="zh-CN" sz="3200" b="1" dirty="0">
                <a:solidFill>
                  <a:srgbClr val="000000"/>
                </a:solidFill>
                <a:latin typeface="Times New Roman" panose="02020603050405020304" pitchFamily="18" charset="0"/>
                <a:cs typeface="Times New Roman" panose="02020603050405020304" pitchFamily="18" charset="0"/>
              </a:rPr>
              <a:t>1. Nội dung </a:t>
            </a:r>
          </a:p>
          <a:p>
            <a:pPr lvl="0" algn="just"/>
            <a:r>
              <a:rPr lang="vi-VN" altLang="zh-CN" sz="3200" b="1" dirty="0">
                <a:solidFill>
                  <a:srgbClr val="000000"/>
                </a:solidFill>
                <a:latin typeface="Times New Roman" panose="02020603050405020304" pitchFamily="18" charset="0"/>
                <a:cs typeface="Times New Roman" panose="02020603050405020304" pitchFamily="18" charset="0"/>
              </a:rPr>
              <a:t>Bài thơ đã vẽ ra một bức tranh tươi sáng, sinh động về một làng quê miền biển. Trong đó nổi bật lên hình ảnh khỏe khoắn, đầy sức sống của người dân chài và cảnh sinh hoạt lao động chài lưới. </a:t>
            </a:r>
          </a:p>
        </p:txBody>
      </p:sp>
      <p:pic>
        <p:nvPicPr>
          <p:cNvPr id="2" name="图片 41992" descr="1-31">
            <a:extLst>
              <a:ext uri="{FF2B5EF4-FFF2-40B4-BE49-F238E27FC236}">
                <a16:creationId xmlns:a16="http://schemas.microsoft.com/office/drawing/2014/main" id="{C34CD56E-5257-FE8E-7DAA-16513B34315F}"/>
              </a:ext>
            </a:extLst>
          </p:cNvPr>
          <p:cNvPicPr>
            <a:picLocks noChangeAspect="1"/>
          </p:cNvPicPr>
          <p:nvPr/>
        </p:nvPicPr>
        <p:blipFill>
          <a:blip r:embed="rId4"/>
          <a:stretch>
            <a:fillRect/>
          </a:stretch>
        </p:blipFill>
        <p:spPr>
          <a:xfrm>
            <a:off x="8896906" y="417414"/>
            <a:ext cx="6754045" cy="5505827"/>
          </a:xfrm>
          <a:prstGeom prst="rect">
            <a:avLst/>
          </a:prstGeom>
          <a:noFill/>
          <a:ln w="9525">
            <a:noFill/>
          </a:ln>
        </p:spPr>
      </p:pic>
      <p:sp>
        <p:nvSpPr>
          <p:cNvPr id="3" name="矩形 5">
            <a:extLst>
              <a:ext uri="{FF2B5EF4-FFF2-40B4-BE49-F238E27FC236}">
                <a16:creationId xmlns:a16="http://schemas.microsoft.com/office/drawing/2014/main" id="{ACCA3FA9-9688-10B7-98F1-CF414B4D1F03}"/>
              </a:ext>
            </a:extLst>
          </p:cNvPr>
          <p:cNvSpPr/>
          <p:nvPr/>
        </p:nvSpPr>
        <p:spPr>
          <a:xfrm>
            <a:off x="10245118" y="1848844"/>
            <a:ext cx="4295017" cy="2308324"/>
          </a:xfrm>
          <a:prstGeom prst="rect">
            <a:avLst/>
          </a:prstGeom>
        </p:spPr>
        <p:txBody>
          <a:bodyPr wrap="square">
            <a:spAutoFit/>
          </a:bodyPr>
          <a:lstStyle/>
          <a:p>
            <a:pPr lvl="0" algn="just"/>
            <a:r>
              <a:rPr lang="vi-VN" altLang="zh-CN" sz="3600" b="1" dirty="0">
                <a:solidFill>
                  <a:srgbClr val="000000"/>
                </a:solidFill>
                <a:latin typeface="Times New Roman" panose="02020603050405020304" pitchFamily="18" charset="0"/>
                <a:cs typeface="Times New Roman" panose="02020603050405020304" pitchFamily="18" charset="0"/>
              </a:rPr>
              <a:t>Qua đó cho thấy tình cảm quê hương trong sáng, tha thiết của nhà thơ.</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71414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773089" y="1090356"/>
            <a:ext cx="7865487" cy="6083901"/>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sp>
        <p:nvSpPr>
          <p:cNvPr id="6" name="矩形 5"/>
          <p:cNvSpPr/>
          <p:nvPr/>
        </p:nvSpPr>
        <p:spPr>
          <a:xfrm>
            <a:off x="1958010" y="2585987"/>
            <a:ext cx="5495647" cy="3046988"/>
          </a:xfrm>
          <a:prstGeom prst="rect">
            <a:avLst/>
          </a:prstGeom>
        </p:spPr>
        <p:txBody>
          <a:bodyPr wrap="square">
            <a:spAutoFit/>
          </a:bodyPr>
          <a:lstStyle/>
          <a:p>
            <a:pPr lvl="0" algn="just"/>
            <a:r>
              <a:rPr lang="vi-VN" altLang="zh-CN" sz="3200" b="1">
                <a:solidFill>
                  <a:srgbClr val="000000"/>
                </a:solidFill>
                <a:latin typeface="Times New Roman" panose="02020603050405020304" pitchFamily="18" charset="0"/>
                <a:cs typeface="Times New Roman" panose="02020603050405020304" pitchFamily="18" charset="0"/>
              </a:rPr>
              <a:t>2. Nghệ thuật</a:t>
            </a:r>
          </a:p>
          <a:p>
            <a:pPr lvl="0" algn="just"/>
            <a:r>
              <a:rPr lang="vi-VN" altLang="zh-CN" sz="3200" b="1">
                <a:solidFill>
                  <a:srgbClr val="000000"/>
                </a:solidFill>
                <a:latin typeface="Times New Roman" panose="02020603050405020304" pitchFamily="18" charset="0"/>
                <a:cs typeface="Times New Roman" panose="02020603050405020304" pitchFamily="18" charset="0"/>
              </a:rPr>
              <a:t>- Ngôn ngữ bình dị mà gợi cảm, giọng thơ khỏe khoắn hào hùng</a:t>
            </a:r>
          </a:p>
          <a:p>
            <a:pPr lvl="0" algn="just"/>
            <a:r>
              <a:rPr lang="vi-VN" altLang="zh-CN" sz="3200" b="1">
                <a:solidFill>
                  <a:srgbClr val="000000"/>
                </a:solidFill>
                <a:latin typeface="Times New Roman" panose="02020603050405020304" pitchFamily="18" charset="0"/>
                <a:cs typeface="Times New Roman" panose="02020603050405020304" pitchFamily="18" charset="0"/>
              </a:rPr>
              <a:t>- Hình ảnh thơ phong phú, giàu ý nghĩa</a:t>
            </a:r>
            <a:endParaRPr lang="vi-VN" altLang="zh-CN" sz="3200" b="1" dirty="0">
              <a:solidFill>
                <a:srgbClr val="000000"/>
              </a:solidFill>
              <a:latin typeface="Times New Roman" panose="02020603050405020304" pitchFamily="18" charset="0"/>
              <a:cs typeface="Times New Roman" panose="02020603050405020304" pitchFamily="18" charset="0"/>
            </a:endParaRPr>
          </a:p>
        </p:txBody>
      </p:sp>
      <p:pic>
        <p:nvPicPr>
          <p:cNvPr id="2" name="图片 41992" descr="1-31">
            <a:extLst>
              <a:ext uri="{FF2B5EF4-FFF2-40B4-BE49-F238E27FC236}">
                <a16:creationId xmlns:a16="http://schemas.microsoft.com/office/drawing/2014/main" id="{C34CD56E-5257-FE8E-7DAA-16513B34315F}"/>
              </a:ext>
            </a:extLst>
          </p:cNvPr>
          <p:cNvPicPr>
            <a:picLocks noChangeAspect="1"/>
          </p:cNvPicPr>
          <p:nvPr/>
        </p:nvPicPr>
        <p:blipFill>
          <a:blip r:embed="rId4"/>
          <a:stretch>
            <a:fillRect/>
          </a:stretch>
        </p:blipFill>
        <p:spPr>
          <a:xfrm>
            <a:off x="8896906" y="417414"/>
            <a:ext cx="6754045" cy="5505827"/>
          </a:xfrm>
          <a:prstGeom prst="rect">
            <a:avLst/>
          </a:prstGeom>
          <a:noFill/>
          <a:ln w="9525">
            <a:noFill/>
          </a:ln>
        </p:spPr>
      </p:pic>
      <p:sp>
        <p:nvSpPr>
          <p:cNvPr id="3" name="矩形 5">
            <a:extLst>
              <a:ext uri="{FF2B5EF4-FFF2-40B4-BE49-F238E27FC236}">
                <a16:creationId xmlns:a16="http://schemas.microsoft.com/office/drawing/2014/main" id="{ACCA3FA9-9688-10B7-98F1-CF414B4D1F03}"/>
              </a:ext>
            </a:extLst>
          </p:cNvPr>
          <p:cNvSpPr/>
          <p:nvPr/>
        </p:nvSpPr>
        <p:spPr>
          <a:xfrm>
            <a:off x="10245118" y="1848844"/>
            <a:ext cx="4295017" cy="2862322"/>
          </a:xfrm>
          <a:prstGeom prst="rect">
            <a:avLst/>
          </a:prstGeom>
        </p:spPr>
        <p:txBody>
          <a:bodyPr wrap="square">
            <a:spAutoFit/>
          </a:bodyPr>
          <a:lstStyle/>
          <a:p>
            <a:pPr lvl="0" algn="just"/>
            <a:r>
              <a:rPr lang="vi-VN" altLang="zh-CN" sz="3600" b="1">
                <a:solidFill>
                  <a:srgbClr val="000000"/>
                </a:solidFill>
                <a:latin typeface="Times New Roman" panose="02020603050405020304" pitchFamily="18" charset="0"/>
                <a:cs typeface="Times New Roman" panose="02020603050405020304" pitchFamily="18" charset="0"/>
              </a:rPr>
              <a:t>- Nhiều phép tu từ được sử dụng đạt hiệu quả nghệ thuật như so sánh, nhân hóa</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34711"/>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altLang="zh-CN" sz="7200" b="1" i="0" u="none" strike="noStrike" kern="1200" cap="none" spc="0" normalizeH="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TẬP</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934594378"/>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58397" rtl="0" fontAlgn="auto">
              <a:spcBef>
                <a:spcPts val="0"/>
              </a:spcBef>
              <a:spcAft>
                <a:spcPts val="0"/>
              </a:spcAf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vi-VN" sz="3853" b="1" dirty="0">
                <a:solidFill>
                  <a:prstClr val="black"/>
                </a:solidFill>
                <a:latin typeface="Times New Roman" panose="02020603050405020304" pitchFamily="18" charset="0"/>
                <a:cs typeface="Times New Roman" panose="02020603050405020304" pitchFamily="18" charset="0"/>
              </a:rPr>
              <a:t>1.Tập thơ Hoa niên của Tế Hanh được sáng tác năm nào?</a:t>
            </a:r>
            <a:endPar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750405" y="2701636"/>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58397" rtl="0" eaLnBrk="1" fontAlgn="auto" latinLnBrk="0" hangingPunct="1">
              <a:lnSpc>
                <a:spcPct val="100000"/>
              </a:lnSpc>
              <a:spcBef>
                <a:spcPts val="0"/>
              </a:spcBef>
              <a:spcAft>
                <a:spcPts val="0"/>
              </a:spcAft>
              <a:buClrTx/>
              <a:buSzTx/>
              <a:buFontTx/>
              <a:buNone/>
              <a:tabLst/>
              <a:defRPr/>
            </a:pP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Năm 1945.</a:t>
            </a:r>
          </a:p>
        </p:txBody>
      </p:sp>
      <p:sp>
        <p:nvSpPr>
          <p:cNvPr id="42" name="Rectangle 41"/>
          <p:cNvSpPr/>
          <p:nvPr/>
        </p:nvSpPr>
        <p:spPr>
          <a:xfrm>
            <a:off x="8436780" y="2707401"/>
            <a:ext cx="7530045"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Năm 1956.</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4960388"/>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Năm 1960.</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7530044"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Năm 1965.</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012" y="3080568"/>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441" y="6005112"/>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0752" y="3195788"/>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231625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Phương án nào chưa chính xác khi nói về đặc điểm của thơ Tế Hanh?</a:t>
            </a:r>
          </a:p>
        </p:txBody>
      </p:sp>
      <p:sp>
        <p:nvSpPr>
          <p:cNvPr id="26" name="Rectangle 25"/>
          <p:cNvSpPr/>
          <p:nvPr/>
        </p:nvSpPr>
        <p:spPr>
          <a:xfrm>
            <a:off x="750405" y="2701636"/>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Dễ đi vào lòng người nhờ cảm xúc chân thành mà tinh tế, thiết tha.</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7401"/>
            <a:ext cx="7530045"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Lời thơ giản dị, giàu hình ảnh.</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4960388"/>
            <a:ext cx="7530046" cy="33058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Giọng thơ nhẹ nhàng, sâu lắng.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7530044" cy="33261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Thường có những liên tưởng độc đáo thể hiện những suy tư giàu chất nhân văn và cái nhìn mang màu sắc triết lý về cuộc sống.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012" y="3080568"/>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270" y="3309332"/>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7576" y="7380316"/>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53840" y="7519759"/>
            <a:ext cx="1835222" cy="1737343"/>
          </a:xfrm>
          <a:prstGeom prst="rect">
            <a:avLst/>
          </a:prstGeom>
        </p:spPr>
      </p:pic>
    </p:spTree>
    <p:extLst>
      <p:ext uri="{BB962C8B-B14F-4D97-AF65-F5344CB8AC3E}">
        <p14:creationId xmlns:p14="http://schemas.microsoft.com/office/powerpoint/2010/main" val="3909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87491"/>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Bài thơ Quê hương được viết theo thể thơ nào?</a:t>
            </a:r>
          </a:p>
        </p:txBody>
      </p:sp>
      <p:sp>
        <p:nvSpPr>
          <p:cNvPr id="26" name="Rectangle 25"/>
          <p:cNvSpPr/>
          <p:nvPr/>
        </p:nvSpPr>
        <p:spPr>
          <a:xfrm>
            <a:off x="1527854" y="269507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Thơ lục bát.</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08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Thơ song thất lục bát.</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Thể thơ tám chữ.</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Thơ tự do.</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815" y="3244686"/>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3758583" y="5363066"/>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3454" y="3501916"/>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497" y="5543091"/>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117811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dirty="0" err="1">
                <a:solidFill>
                  <a:prstClr val="black"/>
                </a:solidFill>
                <a:latin typeface="Times New Roman" panose="02020603050405020304" pitchFamily="18" charset="0"/>
              </a:rPr>
              <a:t>Câu</a:t>
            </a:r>
            <a:r>
              <a:rPr lang="en-US" sz="4404" b="1" dirty="0">
                <a:solidFill>
                  <a:prstClr val="black"/>
                </a:solidFill>
                <a:latin typeface="Times New Roman" panose="02020603050405020304" pitchFamily="18" charset="0"/>
              </a:rPr>
              <a:t> </a:t>
            </a:r>
            <a:r>
              <a:rPr lang="vi-VN" sz="4404" b="1" dirty="0">
                <a:solidFill>
                  <a:prstClr val="black"/>
                </a:solidFill>
                <a:latin typeface="Times New Roman" panose="02020603050405020304" pitchFamily="18" charset="0"/>
              </a:rPr>
              <a:t>4. Bài thơ Quê hương được ngắt nhịp như thế nào?</a:t>
            </a:r>
          </a:p>
        </p:txBody>
      </p:sp>
      <p:sp>
        <p:nvSpPr>
          <p:cNvPr id="26" name="Rectangle 25"/>
          <p:cNvSpPr/>
          <p:nvPr/>
        </p:nvSpPr>
        <p:spPr>
          <a:xfrm>
            <a:off x="1527854" y="27016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b="1" dirty="0">
                <a:solidFill>
                  <a:prstClr val="black"/>
                </a:solidFill>
                <a:latin typeface="Times New Roman" panose="02020603050405020304" pitchFamily="18" charset="0"/>
              </a:rPr>
              <a:t>A. Nhịp 6/2.</a:t>
            </a:r>
          </a:p>
        </p:txBody>
      </p:sp>
      <p:sp>
        <p:nvSpPr>
          <p:cNvPr id="42" name="Rectangle 41"/>
          <p:cNvSpPr/>
          <p:nvPr/>
        </p:nvSpPr>
        <p:spPr>
          <a:xfrm>
            <a:off x="8436780" y="270740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b="1" dirty="0">
                <a:solidFill>
                  <a:prstClr val="black"/>
                </a:solidFill>
                <a:latin typeface="Times New Roman" panose="02020603050405020304" pitchFamily="18" charset="0"/>
              </a:rPr>
              <a:t>B. Nhịp 3/2/3; nhịp 3/5.</a:t>
            </a:r>
            <a:endParaRPr lang="vi-VN" sz="4404"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b="1" dirty="0">
                <a:solidFill>
                  <a:prstClr val="black"/>
                </a:solidFill>
                <a:latin typeface="Times New Roman" panose="02020603050405020304" pitchFamily="18" charset="0"/>
              </a:rPr>
              <a:t>C. Nhịp 4/4.</a:t>
            </a: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b="1" dirty="0">
                <a:solidFill>
                  <a:prstClr val="black"/>
                </a:solidFill>
                <a:latin typeface="Times New Roman" panose="02020603050405020304" pitchFamily="18" charset="0"/>
              </a:rPr>
              <a:t>D. Nhịp 2/2/2/2.</a:t>
            </a:r>
            <a:endParaRPr lang="vi-VN" sz="4404"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6563" y="3501529"/>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1039" y="5761468"/>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4155" y="2725424"/>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en-US"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thơ Quê hương chủ yếu được gieo theo vần nào?</a:t>
            </a:r>
          </a:p>
        </p:txBody>
      </p:sp>
      <p:sp>
        <p:nvSpPr>
          <p:cNvPr id="26" name="Rectangle 25"/>
          <p:cNvSpPr/>
          <p:nvPr/>
        </p:nvSpPr>
        <p:spPr>
          <a:xfrm>
            <a:off x="750405" y="2701636"/>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Vần cách.</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7401"/>
            <a:ext cx="7530045"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Vần lưng.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4960388"/>
            <a:ext cx="7530046" cy="33058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Vần tự do.</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7530044" cy="33261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Vần liền.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012" y="3080568"/>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270" y="3309332"/>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7576" y="7380316"/>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53840" y="7519759"/>
            <a:ext cx="1835222" cy="1737343"/>
          </a:xfrm>
          <a:prstGeom prst="rect">
            <a:avLst/>
          </a:prstGeom>
        </p:spPr>
      </p:pic>
    </p:spTree>
    <p:extLst>
      <p:ext uri="{BB962C8B-B14F-4D97-AF65-F5344CB8AC3E}">
        <p14:creationId xmlns:p14="http://schemas.microsoft.com/office/powerpoint/2010/main" val="5002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87491"/>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en-US" sz="440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Hai câu thơ đầu trong bài thơ Quê hương giới thiệu điều gì?</a:t>
            </a:r>
          </a:p>
        </p:txBody>
      </p:sp>
      <p:sp>
        <p:nvSpPr>
          <p:cNvPr id="26" name="Rectangle 25"/>
          <p:cNvSpPr/>
          <p:nvPr/>
        </p:nvSpPr>
        <p:spPr>
          <a:xfrm>
            <a:off x="1527854" y="269507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Giới thiệu quê hương của nhà thơ.</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08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Giới thiệu những cảnh đẹp của quê hương..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Giới thiệu nghề nghiệp và vị trí của làng quê của nhà thơ.</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Giới thiệu dân làng và những người than trong gia đình của nhà thơ.</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815" y="3244686"/>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3758583" y="5363066"/>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3454" y="3501916"/>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497" y="5543091"/>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422612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CA335-BE78-4539-B134-2F98218BAED3}"/>
              </a:ext>
            </a:extLst>
          </p:cNvPr>
          <p:cNvSpPr/>
          <p:nvPr/>
        </p:nvSpPr>
        <p:spPr>
          <a:xfrm>
            <a:off x="1476374" y="863006"/>
            <a:ext cx="3168354"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宋体"/>
              <a:cs typeface="+mn-cs"/>
            </a:endParaRPr>
          </a:p>
        </p:txBody>
      </p:sp>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256213" y="-3175"/>
            <a:ext cx="11522075" cy="9478963"/>
          </a:xfrm>
          <a:prstGeom prst="rect">
            <a:avLst/>
          </a:prstGeom>
          <a:noFill/>
          <a:ln w="9525">
            <a:noFill/>
          </a:ln>
        </p:spPr>
      </p:pic>
      <p:sp>
        <p:nvSpPr>
          <p:cNvPr id="4103" name="文本框 4102"/>
          <p:cNvSpPr txBox="1"/>
          <p:nvPr/>
        </p:nvSpPr>
        <p:spPr>
          <a:xfrm>
            <a:off x="6084888" y="3884613"/>
            <a:ext cx="6768752" cy="3416320"/>
          </a:xfrm>
          <a:prstGeom prst="rect">
            <a:avLst/>
          </a:prstGeom>
          <a:noFill/>
          <a:ln w="9525">
            <a:noFill/>
          </a:ln>
        </p:spPr>
        <p:txBody>
          <a:bodyPr wrap="square">
            <a:spAutoFit/>
          </a:bodyPr>
          <a:lstStyle/>
          <a:p>
            <a:pPr lvl="0" algn="just" defTabSz="1500505">
              <a:spcBef>
                <a:spcPct val="50000"/>
              </a:spcBef>
            </a:pPr>
            <a:r>
              <a:rPr lang="vi-VN" altLang="zh-CN" sz="5400" b="1">
                <a:solidFill>
                  <a:srgbClr val="000000"/>
                </a:solidFill>
                <a:latin typeface="Times New Roman" panose="02020603050405020304" pitchFamily="18" charset="0"/>
                <a:cs typeface="Times New Roman" panose="02020603050405020304" pitchFamily="18" charset="0"/>
              </a:rPr>
              <a:t>PHT số 1, học sinh chia sẻ suy nghĩ, cảm xúc của mình về “Quê hương”</a:t>
            </a:r>
            <a:endParaRPr kumimoji="0" lang="zh-CN"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4102">
            <a:extLst>
              <a:ext uri="{FF2B5EF4-FFF2-40B4-BE49-F238E27FC236}">
                <a16:creationId xmlns:a16="http://schemas.microsoft.com/office/drawing/2014/main" id="{7A5C8198-74B1-471A-8C03-71582770B028}"/>
              </a:ext>
            </a:extLst>
          </p:cNvPr>
          <p:cNvSpPr txBox="1"/>
          <p:nvPr/>
        </p:nvSpPr>
        <p:spPr>
          <a:xfrm>
            <a:off x="1476375" y="849462"/>
            <a:ext cx="3779837" cy="707886"/>
          </a:xfrm>
          <a:prstGeom prst="rect">
            <a:avLst/>
          </a:prstGeom>
          <a:noFill/>
          <a:ln w="9525">
            <a:noFill/>
          </a:ln>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0263292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4103">
                                            <p:txEl>
                                              <p:pRg st="0" end="0"/>
                                            </p:txEl>
                                          </p:spTgt>
                                        </p:tgtEl>
                                        <p:attrNameLst>
                                          <p:attrName>style.visibility</p:attrName>
                                        </p:attrNameLst>
                                      </p:cBhvr>
                                      <p:to>
                                        <p:strVal val="visible"/>
                                      </p:to>
                                    </p:set>
                                    <p:anim calcmode="discrete" valueType="clr">
                                      <p:cBhvr override="childStyle">
                                        <p:cTn id="25" dur="80"/>
                                        <p:tgtEl>
                                          <p:spTgt spid="41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103">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4103">
                                            <p:txEl>
                                              <p:pRg st="0" end="0"/>
                                            </p:txEl>
                                          </p:spTgt>
                                        </p:tgtEl>
                                        <p:attrNameLst>
                                          <p:attrName>fill.type</p:attrName>
                                        </p:attrNameLst>
                                      </p:cBhvr>
                                      <p:to>
                                        <p:strVal val="solid"/>
                                      </p:to>
                                    </p:set>
                                  </p:childTnLst>
                                </p:cTn>
                              </p:par>
                            </p:childTnLst>
                          </p:cTn>
                        </p:par>
                        <p:par>
                          <p:cTn id="28" fill="hold">
                            <p:stCondLst>
                              <p:cond delay="416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allAtOnce"/>
      <p:bldP spid="6"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 Cảnh ra khơi đánh cá trong bài thơ Quê hương diễn ra trong thời gian nào?</a:t>
            </a:r>
          </a:p>
        </p:txBody>
      </p:sp>
      <p:sp>
        <p:nvSpPr>
          <p:cNvPr id="26" name="Rectangle 25"/>
          <p:cNvSpPr/>
          <p:nvPr/>
        </p:nvSpPr>
        <p:spPr>
          <a:xfrm>
            <a:off x="750405" y="2701636"/>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Sớm mai hồng.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7401"/>
            <a:ext cx="7530045"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Mặt trời vừa mọc.</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4960388"/>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Hoàng hôn buông.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7530044"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Khi trời tối.</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012" y="3080568"/>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441" y="6005112"/>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0752" y="3195788"/>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211474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en-US" sz="440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8. Các từ bằng, phăng, vượt,….trong bài thơ Quê hương thể hiện điều gì?</a:t>
            </a:r>
          </a:p>
        </p:txBody>
      </p:sp>
      <p:sp>
        <p:nvSpPr>
          <p:cNvPr id="26" name="Rectangle 25"/>
          <p:cNvSpPr/>
          <p:nvPr/>
        </p:nvSpPr>
        <p:spPr>
          <a:xfrm>
            <a:off x="1527854" y="27016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A. Sức mạnh và khí thế của các ngư dân.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ectangle 41"/>
          <p:cNvSpPr/>
          <p:nvPr/>
        </p:nvSpPr>
        <p:spPr>
          <a:xfrm>
            <a:off x="8436780" y="270740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B. Sức mạnh và khí thế của con thuyền.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C. Sức mạnh và khí thế của các ngư dân và của con thuyền.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D. Sức mạnh và ý chí quyết tâm ra khơi của các ngư dân.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6563" y="3501529"/>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9619" y="5761467"/>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4155" y="2725424"/>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93969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en-US" sz="440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8. Các từ bằng, phăng, vượt,….trong bài thơ Quê hương thể hiện điều gì?</a:t>
            </a:r>
          </a:p>
        </p:txBody>
      </p:sp>
      <p:sp>
        <p:nvSpPr>
          <p:cNvPr id="26" name="Rectangle 25"/>
          <p:cNvSpPr/>
          <p:nvPr/>
        </p:nvSpPr>
        <p:spPr>
          <a:xfrm>
            <a:off x="1527854" y="27016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A. Sức mạnh và khí thế của các ngư dân.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ectangle 41"/>
          <p:cNvSpPr/>
          <p:nvPr/>
        </p:nvSpPr>
        <p:spPr>
          <a:xfrm>
            <a:off x="8436780" y="270740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B. Sức mạnh và khí thế của con thuyền.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C. Sức mạnh và khí thế của các ngư dân và của con thuyền.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D. Sức mạnh và ý chí quyết tâm ra khơi của các ngư dân.</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6563" y="3501529"/>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9619" y="5761467"/>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4155" y="2725424"/>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5268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 Câu thơ Chiếc thuyền nhẹ băng như con tuấn mã sử dụng biện pháp tu từ gì?</a:t>
            </a:r>
          </a:p>
        </p:txBody>
      </p:sp>
      <p:sp>
        <p:nvSpPr>
          <p:cNvPr id="26" name="Rectangle 25"/>
          <p:cNvSpPr/>
          <p:nvPr/>
        </p:nvSpPr>
        <p:spPr>
          <a:xfrm>
            <a:off x="750405" y="2701636"/>
            <a:ext cx="7530046"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Nhân hóa.</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7401"/>
            <a:ext cx="7530045"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Hoán dụ.</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6311774"/>
            <a:ext cx="7530046" cy="19545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Ẩn dụ.</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6311774"/>
            <a:ext cx="7530044" cy="19545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So sánh.</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012" y="3080568"/>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6962553" y="6550813"/>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270" y="3309332"/>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3600" y="7006362"/>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53840" y="7519759"/>
            <a:ext cx="1835222" cy="1737343"/>
          </a:xfrm>
          <a:prstGeom prst="rect">
            <a:avLst/>
          </a:prstGeom>
        </p:spPr>
      </p:pic>
    </p:spTree>
    <p:extLst>
      <p:ext uri="{BB962C8B-B14F-4D97-AF65-F5344CB8AC3E}">
        <p14:creationId xmlns:p14="http://schemas.microsoft.com/office/powerpoint/2010/main" val="41985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87491"/>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en-US" sz="440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Nhà thơ Tế Hanh đã so sánh cánh buồm với hình ảnh nào?</a:t>
            </a:r>
          </a:p>
        </p:txBody>
      </p:sp>
      <p:sp>
        <p:nvSpPr>
          <p:cNvPr id="26" name="Rectangle 25"/>
          <p:cNvSpPr/>
          <p:nvPr/>
        </p:nvSpPr>
        <p:spPr>
          <a:xfrm>
            <a:off x="1527854" y="269507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Con tuấn mã. </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08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Dân làng.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Mảnh hồn làng.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Mái nhà.</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815" y="3244686"/>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3758583" y="5363066"/>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3454" y="3501916"/>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497" y="5543091"/>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99674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vi-VN" sz="385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11. Câu thơ nào miêu tả cụ thể nét đặc trưng của ngư dân?</a:t>
            </a:r>
          </a:p>
        </p:txBody>
      </p:sp>
      <p:sp>
        <p:nvSpPr>
          <p:cNvPr id="26" name="Rectangle 25"/>
          <p:cNvSpPr/>
          <p:nvPr/>
        </p:nvSpPr>
        <p:spPr>
          <a:xfrm>
            <a:off x="750405" y="2701636"/>
            <a:ext cx="7530046" cy="20362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A. Làng tôi vốn làm nghề chài lưới/ Nước bao quanh cách biển nửa ngày song.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8436780" y="2707400"/>
            <a:ext cx="7530045" cy="203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B. Khi trời trong, gió nhẹ sớm mai hồng/ Dân trai tráng bơi thuyền đi đánh cá.</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750405" y="6311774"/>
            <a:ext cx="7530046" cy="19545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C. Phăng mái chèo, mạnh mẽ vượt trường giang.</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8436780" y="6311774"/>
            <a:ext cx="7530044" cy="19545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58397" rtl="0" fontAlgn="auto">
              <a:spcBef>
                <a:spcPts val="0"/>
              </a:spcBef>
              <a:spcAft>
                <a:spcPts val="0"/>
              </a:spcAft>
              <a:defRPr/>
            </a:pPr>
            <a:r>
              <a:rPr lang="vi-VN" sz="4404" b="1" dirty="0">
                <a:solidFill>
                  <a:prstClr val="black"/>
                </a:solidFill>
                <a:latin typeface="Times New Roman" panose="02020603050405020304" pitchFamily="18" charset="0"/>
                <a:cs typeface="Times New Roman" panose="02020603050405020304" pitchFamily="18" charset="0"/>
              </a:rPr>
              <a:t>D. Dân chài lưới làn da ngâm rám nắng/ Cả than hình nồng thở vị xa xăm.</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62639" y="4043832"/>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6207306" y="729733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968" y="3588788"/>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4196" y="7519759"/>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53840" y="7519759"/>
            <a:ext cx="1835222" cy="1737343"/>
          </a:xfrm>
          <a:prstGeom prst="rect">
            <a:avLst/>
          </a:prstGeom>
        </p:spPr>
      </p:pic>
    </p:spTree>
    <p:extLst>
      <p:ext uri="{BB962C8B-B14F-4D97-AF65-F5344CB8AC3E}">
        <p14:creationId xmlns:p14="http://schemas.microsoft.com/office/powerpoint/2010/main" val="40665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r>
              <a:rPr kumimoji="0" lang="en-US" sz="440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12. Hai câu thơ: Chiếc thuyền im bến mỏi về nằm/ Nghe chất muối thấm dần trong thớ vỏ vì sử dụng biện pháp tu từ gì?</a:t>
            </a:r>
          </a:p>
        </p:txBody>
      </p:sp>
      <p:sp>
        <p:nvSpPr>
          <p:cNvPr id="26" name="Rectangle 25"/>
          <p:cNvSpPr/>
          <p:nvPr/>
        </p:nvSpPr>
        <p:spPr>
          <a:xfrm>
            <a:off x="1527854" y="2701636"/>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A. So sánh.</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ectangle 41"/>
          <p:cNvSpPr/>
          <p:nvPr/>
        </p:nvSpPr>
        <p:spPr>
          <a:xfrm>
            <a:off x="8436780" y="2707401"/>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B. Nhân hóa.</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527854" y="4960388"/>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C. Ẩn dụ.</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 name="Rectangle 43"/>
          <p:cNvSpPr/>
          <p:nvPr/>
        </p:nvSpPr>
        <p:spPr>
          <a:xfrm>
            <a:off x="8436780" y="4940150"/>
            <a:ext cx="6752597" cy="1774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58397" rtl="0" fontAlgn="auto">
              <a:spcBef>
                <a:spcPts val="0"/>
              </a:spcBef>
              <a:spcAft>
                <a:spcPts val="0"/>
              </a:spcAft>
              <a:defRPr/>
            </a:pPr>
            <a:r>
              <a:rPr lang="vi-VN" sz="4404" b="1" dirty="0">
                <a:solidFill>
                  <a:prstClr val="black"/>
                </a:solidFill>
                <a:latin typeface="Times New Roman" panose="02020603050405020304" pitchFamily="18" charset="0"/>
              </a:rPr>
              <a:t>D. Hoán dụ.</a:t>
            </a:r>
            <a:endParaRPr kumimoji="0" lang="vi-VN" sz="440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6563" y="3501529"/>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171035" y="5342829"/>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9619" y="5761467"/>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4155" y="2725424"/>
            <a:ext cx="1107463" cy="885970"/>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81914" y="6978337"/>
            <a:ext cx="2407148" cy="2278766"/>
          </a:xfrm>
          <a:prstGeom prst="rect">
            <a:avLst/>
          </a:prstGeom>
        </p:spPr>
      </p:pic>
    </p:spTree>
    <p:extLst>
      <p:ext uri="{BB962C8B-B14F-4D97-AF65-F5344CB8AC3E}">
        <p14:creationId xmlns:p14="http://schemas.microsoft.com/office/powerpoint/2010/main" val="12647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1200329"/>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altLang="zh-CN" sz="7200" b="1" i="0" u="none" strike="noStrike" kern="1200" cap="none" spc="0" normalizeH="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DỤNG</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449441081"/>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a:blip r:embed="rId4"/>
          <a:stretch>
            <a:fillRect/>
          </a:stretch>
        </p:blipFill>
        <p:spPr>
          <a:xfrm>
            <a:off x="468313" y="415925"/>
            <a:ext cx="15265400" cy="8980488"/>
          </a:xfrm>
          <a:prstGeom prst="rect">
            <a:avLst/>
          </a:prstGeom>
          <a:noFill/>
          <a:ln w="9525">
            <a:noFill/>
          </a:ln>
        </p:spPr>
      </p:pic>
      <p:sp>
        <p:nvSpPr>
          <p:cNvPr id="8198" name="文本框 8197"/>
          <p:cNvSpPr txBox="1"/>
          <p:nvPr/>
        </p:nvSpPr>
        <p:spPr>
          <a:xfrm>
            <a:off x="8101012" y="3513138"/>
            <a:ext cx="5256683" cy="2862322"/>
          </a:xfrm>
          <a:prstGeom prst="rect">
            <a:avLst/>
          </a:prstGeom>
          <a:noFill/>
          <a:ln w="9525">
            <a:noFill/>
          </a:ln>
        </p:spPr>
        <p:txBody>
          <a:bodyPr wrap="square">
            <a:spAutoFit/>
          </a:bodyPr>
          <a:lstStyle/>
          <a:p>
            <a:pPr lvl="0" algn="just" defTabSz="1500505">
              <a:spcBef>
                <a:spcPct val="50000"/>
              </a:spcBef>
            </a:pPr>
            <a:r>
              <a:rPr lang="vi-VN" altLang="zh-CN" sz="3600" b="1" dirty="0">
                <a:latin typeface="Times New Roman" panose="02020603050405020304" pitchFamily="18" charset="0"/>
                <a:cs typeface="Times New Roman" panose="02020603050405020304" pitchFamily="18" charset="0"/>
              </a:rPr>
              <a:t>Làm video hoặc Infographic giới thiệu cho bạn bè về vẻ đẹp của quê hương (cánh đồng dòng sông, ngọn núi…)</a:t>
            </a:r>
            <a:endParaRPr lang="zh-CN" altLang="en-US" sz="3600" b="1" dirty="0">
              <a:latin typeface="Times New Roman" panose="02020603050405020304" pitchFamily="18" charset="0"/>
              <a:cs typeface="Times New Roman" panose="02020603050405020304" pitchFamily="18" charset="0"/>
            </a:endParaRPr>
          </a:p>
        </p:txBody>
      </p:sp>
      <p:sp>
        <p:nvSpPr>
          <p:cNvPr id="8200" name="文本框 8199"/>
          <p:cNvSpPr txBox="1"/>
          <p:nvPr/>
        </p:nvSpPr>
        <p:spPr>
          <a:xfrm>
            <a:off x="2197100" y="3297238"/>
            <a:ext cx="2736850" cy="549275"/>
          </a:xfrm>
          <a:prstGeom prst="rect">
            <a:avLst/>
          </a:prstGeom>
          <a:noFill/>
          <a:ln w="9525">
            <a:noFill/>
          </a:ln>
        </p:spPr>
        <p:txBody>
          <a:bodyPr>
            <a:spAutoFit/>
          </a:bodyPr>
          <a:lstStyle/>
          <a:p>
            <a:pPr lvl="0" defTabSz="1500505">
              <a:spcBef>
                <a:spcPct val="50000"/>
              </a:spcBef>
            </a:pPr>
            <a:r>
              <a:rPr lang="en-US" altLang="zh-CN" sz="3000" b="1" dirty="0" err="1">
                <a:latin typeface="Times New Roman" panose="02020603050405020304" pitchFamily="18" charset="0"/>
                <a:cs typeface="Times New Roman" panose="02020603050405020304" pitchFamily="18" charset="0"/>
              </a:rPr>
              <a:t>Nhiệm</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vụ</a:t>
            </a:r>
            <a:endParaRPr lang="zh-CN" altLang="en-US" sz="3000" b="1" dirty="0">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9"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8200">
                                            <p:txEl>
                                              <p:pRg st="0" end="0"/>
                                            </p:txEl>
                                          </p:spTgt>
                                        </p:tgtEl>
                                        <p:attrNameLst>
                                          <p:attrName>fill.type</p:attrName>
                                        </p:attrNameLst>
                                      </p:cBhvr>
                                      <p:to>
                                        <p:strVal val="solid"/>
                                      </p:to>
                                    </p:set>
                                  </p:childTnLst>
                                </p:cTn>
                              </p:par>
                            </p:childTnLst>
                          </p:cTn>
                        </p:par>
                        <p:par>
                          <p:cTn id="22" fill="hold">
                            <p:stCondLst>
                              <p:cond delay="18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5"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图片 10243"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10245" name="图片 10244" descr="23"/>
          <p:cNvPicPr>
            <a:picLocks noChangeAspect="1"/>
          </p:cNvPicPr>
          <p:nvPr/>
        </p:nvPicPr>
        <p:blipFill>
          <a:blip r:embed="rId4"/>
          <a:stretch>
            <a:fillRect/>
          </a:stretch>
        </p:blipFill>
        <p:spPr>
          <a:xfrm>
            <a:off x="6594475" y="-4762"/>
            <a:ext cx="10183813" cy="9480550"/>
          </a:xfrm>
          <a:prstGeom prst="rect">
            <a:avLst/>
          </a:prstGeom>
          <a:noFill/>
          <a:ln w="9525">
            <a:noFill/>
          </a:ln>
        </p:spPr>
      </p:pic>
      <p:pic>
        <p:nvPicPr>
          <p:cNvPr id="10246" name="图片 10245" descr="22"/>
          <p:cNvPicPr>
            <a:picLocks noChangeAspect="1"/>
          </p:cNvPicPr>
          <p:nvPr/>
        </p:nvPicPr>
        <p:blipFill>
          <a:blip r:embed="rId5"/>
          <a:stretch>
            <a:fillRect/>
          </a:stretch>
        </p:blipFill>
        <p:spPr>
          <a:xfrm>
            <a:off x="539750" y="633413"/>
            <a:ext cx="5976938" cy="5530850"/>
          </a:xfrm>
          <a:prstGeom prst="rect">
            <a:avLst/>
          </a:prstGeom>
          <a:noFill/>
          <a:ln w="9525">
            <a:noFill/>
          </a:ln>
        </p:spPr>
      </p:pic>
      <p:sp>
        <p:nvSpPr>
          <p:cNvPr id="10247" name="文本框 10246"/>
          <p:cNvSpPr txBox="1"/>
          <p:nvPr/>
        </p:nvSpPr>
        <p:spPr>
          <a:xfrm>
            <a:off x="1260352" y="3161566"/>
            <a:ext cx="2736850" cy="1477328"/>
          </a:xfrm>
          <a:prstGeom prst="rect">
            <a:avLst/>
          </a:prstGeom>
          <a:noFill/>
          <a:ln w="9525">
            <a:noFill/>
          </a:ln>
        </p:spPr>
        <p:txBody>
          <a:bodyPr>
            <a:spAutoFit/>
          </a:bodyPr>
          <a:lstStyle/>
          <a:p>
            <a:pPr lvl="0" algn="just" defTabSz="1500505">
              <a:spcBef>
                <a:spcPct val="50000"/>
              </a:spcBef>
            </a:pPr>
            <a:r>
              <a:rPr lang="en-US" altLang="zh-CN" sz="3000" b="1" dirty="0" err="1">
                <a:latin typeface="Times New Roman" panose="02020603050405020304" pitchFamily="18" charset="0"/>
                <a:cs typeface="Times New Roman" panose="02020603050405020304" pitchFamily="18" charset="0"/>
              </a:rPr>
              <a:t>Bài</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cũ</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hệ</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thống</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bài</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học</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bằng</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sơ</a:t>
            </a:r>
            <a:r>
              <a:rPr lang="en-US" altLang="zh-CN" sz="3000" b="1" dirty="0">
                <a:latin typeface="Times New Roman" panose="02020603050405020304" pitchFamily="18" charset="0"/>
                <a:cs typeface="Times New Roman" panose="02020603050405020304" pitchFamily="18" charset="0"/>
              </a:rPr>
              <a:t> </a:t>
            </a:r>
            <a:r>
              <a:rPr lang="en-US" altLang="zh-CN" sz="3000" b="1" dirty="0" err="1">
                <a:latin typeface="Times New Roman" panose="02020603050405020304" pitchFamily="18" charset="0"/>
                <a:cs typeface="Times New Roman" panose="02020603050405020304" pitchFamily="18" charset="0"/>
              </a:rPr>
              <a:t>đồ</a:t>
            </a:r>
            <a:endParaRPr lang="zh-CN" altLang="en-US" sz="3000" b="1" dirty="0">
              <a:latin typeface="Times New Roman" panose="02020603050405020304" pitchFamily="18" charset="0"/>
              <a:cs typeface="Times New Roman" panose="02020603050405020304" pitchFamily="18" charset="0"/>
            </a:endParaRPr>
          </a:p>
        </p:txBody>
      </p:sp>
      <p:sp>
        <p:nvSpPr>
          <p:cNvPr id="10249" name="文本框 10248"/>
          <p:cNvSpPr txBox="1"/>
          <p:nvPr/>
        </p:nvSpPr>
        <p:spPr>
          <a:xfrm>
            <a:off x="9829800" y="2217738"/>
            <a:ext cx="2736850" cy="1015663"/>
          </a:xfrm>
          <a:prstGeom prst="rect">
            <a:avLst/>
          </a:prstGeom>
          <a:noFill/>
          <a:ln w="9525">
            <a:noFill/>
          </a:ln>
        </p:spPr>
        <p:txBody>
          <a:bodyPr>
            <a:spAutoFit/>
          </a:bodyPr>
          <a:lstStyle/>
          <a:p>
            <a:pPr lvl="0" defTabSz="1500505">
              <a:spcBef>
                <a:spcPct val="50000"/>
              </a:spcBef>
            </a:pPr>
            <a:r>
              <a:rPr lang="en-US" altLang="zh-CN" sz="3000" b="1" dirty="0" err="1">
                <a:solidFill>
                  <a:schemeClr val="bg1"/>
                </a:solidFill>
                <a:latin typeface="Times New Roman" panose="02020603050405020304" pitchFamily="18" charset="0"/>
                <a:cs typeface="Times New Roman" panose="02020603050405020304" pitchFamily="18" charset="0"/>
              </a:rPr>
              <a:t>Bài</a:t>
            </a:r>
            <a:r>
              <a:rPr lang="en-US" altLang="zh-CN" sz="3000" b="1" dirty="0">
                <a:solidFill>
                  <a:schemeClr val="bg1"/>
                </a:solidFill>
                <a:latin typeface="Times New Roman" panose="02020603050405020304" pitchFamily="18" charset="0"/>
                <a:cs typeface="Times New Roman" panose="02020603050405020304" pitchFamily="18" charset="0"/>
              </a:rPr>
              <a:t> </a:t>
            </a:r>
            <a:r>
              <a:rPr lang="en-US" altLang="zh-CN" sz="3000" b="1" dirty="0" err="1">
                <a:solidFill>
                  <a:schemeClr val="bg1"/>
                </a:solidFill>
                <a:latin typeface="Times New Roman" panose="02020603050405020304" pitchFamily="18" charset="0"/>
                <a:cs typeface="Times New Roman" panose="02020603050405020304" pitchFamily="18" charset="0"/>
              </a:rPr>
              <a:t>mới</a:t>
            </a:r>
            <a:r>
              <a:rPr lang="en-US" altLang="zh-CN" sz="3000" b="1" dirty="0">
                <a:solidFill>
                  <a:schemeClr val="bg1"/>
                </a:solidFill>
                <a:latin typeface="Times New Roman" panose="02020603050405020304" pitchFamily="18" charset="0"/>
                <a:cs typeface="Times New Roman" panose="02020603050405020304" pitchFamily="18" charset="0"/>
              </a:rPr>
              <a:t>: </a:t>
            </a:r>
            <a:r>
              <a:rPr lang="en-US" altLang="zh-CN" sz="3000" b="1" dirty="0" err="1">
                <a:solidFill>
                  <a:schemeClr val="bg1"/>
                </a:solidFill>
                <a:latin typeface="Times New Roman" panose="02020603050405020304" pitchFamily="18" charset="0"/>
                <a:cs typeface="Times New Roman" panose="02020603050405020304" pitchFamily="18" charset="0"/>
              </a:rPr>
              <a:t>soan</a:t>
            </a:r>
            <a:r>
              <a:rPr lang="en-US" altLang="zh-CN" sz="3000" b="1" dirty="0">
                <a:solidFill>
                  <a:schemeClr val="bg1"/>
                </a:solidFill>
                <a:latin typeface="Times New Roman" panose="02020603050405020304" pitchFamily="18" charset="0"/>
                <a:cs typeface="Times New Roman" panose="02020603050405020304" pitchFamily="18" charset="0"/>
              </a:rPr>
              <a:t> </a:t>
            </a:r>
            <a:r>
              <a:rPr lang="en-US" altLang="zh-CN" sz="3000" b="1" dirty="0" err="1">
                <a:solidFill>
                  <a:schemeClr val="bg1"/>
                </a:solidFill>
                <a:latin typeface="Times New Roman" panose="02020603050405020304" pitchFamily="18" charset="0"/>
                <a:cs typeface="Times New Roman" panose="02020603050405020304" pitchFamily="18" charset="0"/>
              </a:rPr>
              <a:t>bài</a:t>
            </a:r>
            <a:r>
              <a:rPr lang="en-US" altLang="zh-CN" sz="3000" b="1" dirty="0">
                <a:solidFill>
                  <a:schemeClr val="bg1"/>
                </a:solidFill>
                <a:latin typeface="Times New Roman" panose="02020603050405020304" pitchFamily="18" charset="0"/>
                <a:cs typeface="Times New Roman" panose="02020603050405020304" pitchFamily="18" charset="0"/>
              </a:rPr>
              <a:t> </a:t>
            </a:r>
            <a:r>
              <a:rPr lang="en-US" altLang="zh-CN" sz="3000" b="1" dirty="0" err="1">
                <a:solidFill>
                  <a:schemeClr val="bg1"/>
                </a:solidFill>
                <a:latin typeface="Times New Roman" panose="02020603050405020304" pitchFamily="18" charset="0"/>
                <a:cs typeface="Times New Roman" panose="02020603050405020304" pitchFamily="18" charset="0"/>
              </a:rPr>
              <a:t>tiếp</a:t>
            </a:r>
            <a:r>
              <a:rPr lang="en-US" altLang="zh-CN" sz="3000" b="1" dirty="0">
                <a:solidFill>
                  <a:schemeClr val="bg1"/>
                </a:solidFill>
                <a:latin typeface="Times New Roman" panose="02020603050405020304" pitchFamily="18" charset="0"/>
                <a:cs typeface="Times New Roman" panose="02020603050405020304" pitchFamily="18" charset="0"/>
              </a:rPr>
              <a:t> </a:t>
            </a:r>
            <a:r>
              <a:rPr lang="en-US" altLang="zh-CN" sz="3000" b="1" dirty="0" err="1">
                <a:solidFill>
                  <a:schemeClr val="bg1"/>
                </a:solidFill>
                <a:latin typeface="Times New Roman" panose="02020603050405020304" pitchFamily="18" charset="0"/>
                <a:cs typeface="Times New Roman" panose="02020603050405020304" pitchFamily="18" charset="0"/>
              </a:rPr>
              <a:t>theo.</a:t>
            </a:r>
            <a:endParaRPr lang="zh-CN" altLang="en-US" sz="3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246"/>
                                        </p:tgtEl>
                                        <p:attrNameLst>
                                          <p:attrName>style.visibility</p:attrName>
                                        </p:attrNameLst>
                                      </p:cBhvr>
                                      <p:to>
                                        <p:strVal val="visible"/>
                                      </p:to>
                                    </p:set>
                                    <p:anim calcmode="lin" valueType="num">
                                      <p:cBhvr>
                                        <p:cTn id="12" dur="500" fill="hold"/>
                                        <p:tgtEl>
                                          <p:spTgt spid="10246"/>
                                        </p:tgtEl>
                                        <p:attrNameLst>
                                          <p:attrName>ppt_w</p:attrName>
                                        </p:attrNameLst>
                                      </p:cBhvr>
                                      <p:tavLst>
                                        <p:tav tm="0">
                                          <p:val>
                                            <p:fltVal val="0"/>
                                          </p:val>
                                        </p:tav>
                                        <p:tav tm="100000">
                                          <p:val>
                                            <p:strVal val="#ppt_w"/>
                                          </p:val>
                                        </p:tav>
                                      </p:tavLst>
                                    </p:anim>
                                    <p:anim calcmode="lin" valueType="num">
                                      <p:cBhvr>
                                        <p:cTn id="13" dur="500" fill="hold"/>
                                        <p:tgtEl>
                                          <p:spTgt spid="10246"/>
                                        </p:tgtEl>
                                        <p:attrNameLst>
                                          <p:attrName>ppt_h</p:attrName>
                                        </p:attrNameLst>
                                      </p:cBhvr>
                                      <p:tavLst>
                                        <p:tav tm="0">
                                          <p:val>
                                            <p:fltVal val="0"/>
                                          </p:val>
                                        </p:tav>
                                        <p:tav tm="100000">
                                          <p:val>
                                            <p:strVal val="#ppt_h"/>
                                          </p:val>
                                        </p:tav>
                                      </p:tavLst>
                                    </p:anim>
                                    <p:animEffect transition="in" filter="fade">
                                      <p:cBhvr>
                                        <p:cTn id="14" dur="500"/>
                                        <p:tgtEl>
                                          <p:spTgt spid="10246"/>
                                        </p:tgtEl>
                                      </p:cBhvr>
                                    </p:animEffect>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0247">
                                            <p:txEl>
                                              <p:pRg st="0" end="0"/>
                                            </p:txEl>
                                          </p:spTgt>
                                        </p:tgtEl>
                                        <p:attrNameLst>
                                          <p:attrName>style.visibility</p:attrName>
                                        </p:attrNameLst>
                                      </p:cBhvr>
                                      <p:to>
                                        <p:strVal val="visible"/>
                                      </p:to>
                                    </p:set>
                                    <p:anim calcmode="discrete" valueType="clr">
                                      <p:cBhvr override="childStyle">
                                        <p:cTn id="25" dur="80"/>
                                        <p:tgtEl>
                                          <p:spTgt spid="102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0247">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10247">
                                            <p:txEl>
                                              <p:pRg st="0" end="0"/>
                                            </p:txEl>
                                          </p:spTgt>
                                        </p:tgtEl>
                                        <p:attrNameLst>
                                          <p:attrName>fill.type</p:attrName>
                                        </p:attrNameLst>
                                      </p:cBhvr>
                                      <p:to>
                                        <p:strVal val="solid"/>
                                      </p:to>
                                    </p:set>
                                  </p:childTnLst>
                                </p:cTn>
                              </p:par>
                            </p:childTnLst>
                          </p:cTn>
                        </p:par>
                        <p:par>
                          <p:cTn id="28" fill="hold">
                            <p:stCondLst>
                              <p:cond delay="312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0249">
                                            <p:txEl>
                                              <p:pRg st="0" end="0"/>
                                            </p:txEl>
                                          </p:spTgt>
                                        </p:tgtEl>
                                        <p:attrNameLst>
                                          <p:attrName>style.visibility</p:attrName>
                                        </p:attrNameLst>
                                      </p:cBhvr>
                                      <p:to>
                                        <p:strVal val="visible"/>
                                      </p:to>
                                    </p:set>
                                    <p:anim calcmode="discrete" valueType="clr">
                                      <p:cBhvr override="childStyle">
                                        <p:cTn id="31" dur="80"/>
                                        <p:tgtEl>
                                          <p:spTgt spid="102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0249">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1024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allAtOnce"/>
      <p:bldP spid="1024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4D6AF-C42B-4191-9C74-DB3B3A35EB84}"/>
              </a:ext>
            </a:extLst>
          </p:cNvPr>
          <p:cNvPicPr>
            <a:picLocks noChangeAspect="1"/>
          </p:cNvPicPr>
          <p:nvPr/>
        </p:nvPicPr>
        <p:blipFill>
          <a:blip r:embed="rId2"/>
          <a:stretch>
            <a:fillRect/>
          </a:stretch>
        </p:blipFill>
        <p:spPr>
          <a:xfrm>
            <a:off x="0" y="-22324"/>
            <a:ext cx="16778288" cy="9498112"/>
          </a:xfrm>
          <a:prstGeom prst="rect">
            <a:avLst/>
          </a:prstGeom>
        </p:spPr>
      </p:pic>
    </p:spTree>
    <p:extLst>
      <p:ext uri="{BB962C8B-B14F-4D97-AF65-F5344CB8AC3E}">
        <p14:creationId xmlns:p14="http://schemas.microsoft.com/office/powerpoint/2010/main" val="1665709664"/>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15404" name="文本框 15403"/>
          <p:cNvSpPr txBox="1"/>
          <p:nvPr/>
        </p:nvSpPr>
        <p:spPr>
          <a:xfrm>
            <a:off x="5652840" y="2643802"/>
            <a:ext cx="6408712" cy="1200329"/>
          </a:xfrm>
          <a:prstGeom prst="rect">
            <a:avLst/>
          </a:prstGeom>
          <a:noFill/>
          <a:ln w="9525">
            <a:noFill/>
          </a:ln>
        </p:spPr>
        <p:txBody>
          <a:bodyPr wrap="square">
            <a:spAutoFit/>
          </a:bodyPr>
          <a:lstStyle/>
          <a:p>
            <a:pPr lvl="0" algn="ctr" defTabSz="1500505">
              <a:spcBef>
                <a:spcPct val="50000"/>
              </a:spcBef>
            </a:pPr>
            <a:r>
              <a:rPr lang="en-US" altLang="zh-CN" sz="7200" b="1">
                <a:solidFill>
                  <a:srgbClr val="FF0066"/>
                </a:solidFill>
                <a:latin typeface="Tahoma" panose="020B0604030504040204" pitchFamily="34" charset="0"/>
                <a:ea typeface="Tahoma" panose="020B0604030504040204" pitchFamily="34" charset="0"/>
                <a:cs typeface="Tahoma" panose="020B0604030504040204" pitchFamily="34" charset="0"/>
              </a:rPr>
              <a:t>TẠM BIỆT</a:t>
            </a:r>
            <a:endParaRPr lang="zh-CN" altLang="en-US" sz="7200" b="1">
              <a:solidFill>
                <a:srgbClr val="FF0066"/>
              </a:solidFill>
              <a:latin typeface="Tahoma" panose="020B0604030504040204" pitchFamily="34" charset="0"/>
              <a:ea typeface="黑体" panose="02010609060101010101" pitchFamily="2" charset="-122"/>
              <a:cs typeface="Tahoma" panose="020B0604030504040204" pitchFamily="34" charset="0"/>
            </a:endParaRPr>
          </a:p>
        </p:txBody>
      </p:sp>
      <p:pic>
        <p:nvPicPr>
          <p:cNvPr id="15406" name="图片 15405"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404"/>
                                        </p:tgtEl>
                                        <p:attrNameLst>
                                          <p:attrName>style.visibility</p:attrName>
                                        </p:attrNameLst>
                                      </p:cBhvr>
                                      <p:to>
                                        <p:strVal val="visible"/>
                                      </p:to>
                                    </p:set>
                                    <p:anim calcmode="discrete" valueType="clr">
                                      <p:cBhvr override="childStyle">
                                        <p:cTn id="19" dur="500"/>
                                        <p:tgtEl>
                                          <p:spTgt spid="15404"/>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404"/>
                                        </p:tgtEl>
                                        <p:attrNameLst>
                                          <p:attrName>fillcolor</p:attrName>
                                        </p:attrNameLst>
                                      </p:cBhvr>
                                      <p:tavLst>
                                        <p:tav tm="0">
                                          <p:val>
                                            <p:clrVal>
                                              <a:schemeClr val="accent2"/>
                                            </p:clrVal>
                                          </p:val>
                                        </p:tav>
                                        <p:tav tm="50000">
                                          <p:val>
                                            <p:clrVal>
                                              <a:schemeClr val="hlink"/>
                                            </p:clrVal>
                                          </p:val>
                                        </p:tav>
                                      </p:tavLst>
                                    </p:anim>
                                    <p:set>
                                      <p:cBhvr>
                                        <p:cTn id="21" dur="500"/>
                                        <p:tgtEl>
                                          <p:spTgt spid="15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0"/>
            <a:ext cx="13465175" cy="93995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2056" name="文本框 2055"/>
          <p:cNvSpPr txBox="1"/>
          <p:nvPr/>
        </p:nvSpPr>
        <p:spPr>
          <a:xfrm>
            <a:off x="3420592" y="1715591"/>
            <a:ext cx="9577388" cy="1235075"/>
          </a:xfrm>
          <a:prstGeom prst="rect">
            <a:avLst/>
          </a:prstGeom>
          <a:noFill/>
          <a:ln w="9525">
            <a:noFill/>
          </a:ln>
        </p:spPr>
        <p:txBody>
          <a:bodyPr>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QUÊ HƯƠNG</a:t>
            </a:r>
          </a:p>
        </p:txBody>
      </p:sp>
      <p:sp>
        <p:nvSpPr>
          <p:cNvPr id="2055" name="文本框 2054"/>
          <p:cNvSpPr txBox="1"/>
          <p:nvPr/>
        </p:nvSpPr>
        <p:spPr>
          <a:xfrm>
            <a:off x="4401940" y="3071814"/>
            <a:ext cx="7127875" cy="769441"/>
          </a:xfrm>
          <a:prstGeom prst="rect">
            <a:avLst/>
          </a:prstGeom>
          <a:noFill/>
          <a:ln w="9525">
            <a:noFill/>
          </a:ln>
        </p:spPr>
        <p:txBody>
          <a:bodyPr>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Hanh</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2052638" y="5436692"/>
            <a:ext cx="12749212" cy="3550146"/>
          </a:xfrm>
          <a:prstGeom prst="rect">
            <a:avLst/>
          </a:prstGeom>
          <a:noFill/>
          <a:ln w="9525">
            <a:noFill/>
          </a:ln>
        </p:spPr>
      </p:pic>
      <p:sp>
        <p:nvSpPr>
          <p:cNvPr id="7" name="文本框 2054">
            <a:extLst>
              <a:ext uri="{FF2B5EF4-FFF2-40B4-BE49-F238E27FC236}">
                <a16:creationId xmlns:a16="http://schemas.microsoft.com/office/drawing/2014/main" id="{C942EF43-C56F-4538-B55C-274A5CBA2148}"/>
              </a:ext>
            </a:extLst>
          </p:cNvPr>
          <p:cNvSpPr txBox="1"/>
          <p:nvPr/>
        </p:nvSpPr>
        <p:spPr>
          <a:xfrm>
            <a:off x="4356696" y="4254253"/>
            <a:ext cx="7127875" cy="769441"/>
          </a:xfrm>
          <a:prstGeom prst="rect">
            <a:avLst/>
          </a:prstGeom>
          <a:noFill/>
          <a:ln w="9525">
            <a:noFill/>
          </a:ln>
        </p:spPr>
        <p:txBody>
          <a:bodyPr>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altLang="zh-CN" sz="4400" b="1" i="0" u="none" strike="noStrike" kern="1200" cap="none" spc="0" normalizeH="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400" b="1" i="0" u="none" strike="noStrike" kern="1200" cap="none" spc="0" normalizeH="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viên</a:t>
            </a:r>
            <a:r>
              <a:rPr kumimoji="0" lang="en-US" altLang="zh-CN" sz="4400" b="1" i="0" u="none" strike="noStrike" kern="1200" cap="none" spc="0" normalizeH="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8" name="文本框 2055">
            <a:extLst>
              <a:ext uri="{FF2B5EF4-FFF2-40B4-BE49-F238E27FC236}">
                <a16:creationId xmlns:a16="http://schemas.microsoft.com/office/drawing/2014/main" id="{51B5647D-7FEA-4150-B68F-16C975E6AFE2}"/>
              </a:ext>
            </a:extLst>
          </p:cNvPr>
          <p:cNvSpPr txBox="1"/>
          <p:nvPr/>
        </p:nvSpPr>
        <p:spPr>
          <a:xfrm>
            <a:off x="433387" y="451097"/>
            <a:ext cx="9577388" cy="1235075"/>
          </a:xfrm>
          <a:prstGeom prst="rect">
            <a:avLst/>
          </a:prstGeom>
          <a:noFill/>
          <a:ln w="9525">
            <a:noFill/>
          </a:ln>
        </p:spPr>
        <p:txBody>
          <a:bodyPr>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err="1">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altLang="zh-CN" sz="7200" b="1" i="0" u="none" strike="noStrike" kern="1200" cap="none" spc="0" normalizeH="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5941057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childTnLst>
                          </p:cTn>
                        </p:par>
                        <p:par>
                          <p:cTn id="22" fill="hold">
                            <p:stCondLst>
                              <p:cond delay="425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055"/>
                                        </p:tgtEl>
                                        <p:attrNameLst>
                                          <p:attrName>style.visibility</p:attrName>
                                        </p:attrNameLst>
                                      </p:cBhvr>
                                      <p:to>
                                        <p:strVal val="visible"/>
                                      </p:to>
                                    </p:set>
                                    <p:anim calcmode="discrete" valueType="clr">
                                      <p:cBhvr override="childStyle">
                                        <p:cTn id="25" dur="80"/>
                                        <p:tgtEl>
                                          <p:spTgt spid="205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055"/>
                                        </p:tgtEl>
                                        <p:attrNameLst>
                                          <p:attrName>fillcolor</p:attrName>
                                        </p:attrNameLst>
                                      </p:cBhvr>
                                      <p:tavLst>
                                        <p:tav tm="0">
                                          <p:val>
                                            <p:clrVal>
                                              <a:schemeClr val="accent2"/>
                                            </p:clrVal>
                                          </p:val>
                                        </p:tav>
                                        <p:tav tm="50000">
                                          <p:val>
                                            <p:clrVal>
                                              <a:schemeClr val="hlink"/>
                                            </p:clrVal>
                                          </p:val>
                                        </p:tav>
                                      </p:tavLst>
                                    </p:anim>
                                    <p:set>
                                      <p:cBhvr>
                                        <p:cTn id="27" dur="80"/>
                                        <p:tgtEl>
                                          <p:spTgt spid="2055"/>
                                        </p:tgtEl>
                                        <p:attrNameLst>
                                          <p:attrName>fill.type</p:attrName>
                                        </p:attrNameLst>
                                      </p:cBhvr>
                                      <p:to>
                                        <p:strVal val="solid"/>
                                      </p:to>
                                    </p:set>
                                  </p:childTnLst>
                                </p:cTn>
                              </p:par>
                            </p:childTnLst>
                          </p:cTn>
                        </p:par>
                        <p:par>
                          <p:cTn id="28" fill="hold">
                            <p:stCondLst>
                              <p:cond delay="453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7"/>
                                        </p:tgtEl>
                                        <p:attrNameLst>
                                          <p:attrName>style.visibility</p:attrName>
                                        </p:attrNameLst>
                                      </p:cBhvr>
                                      <p:to>
                                        <p:strVal val="visible"/>
                                      </p:to>
                                    </p:set>
                                    <p:anim calcmode="discrete" valueType="clr">
                                      <p:cBhvr override="childStyle">
                                        <p:cTn id="3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7"/>
                                        </p:tgtEl>
                                        <p:attrNameLst>
                                          <p:attrName>fillcolor</p:attrName>
                                        </p:attrNameLst>
                                      </p:cBhvr>
                                      <p:tavLst>
                                        <p:tav tm="0">
                                          <p:val>
                                            <p:clrVal>
                                              <a:schemeClr val="accent2"/>
                                            </p:clrVal>
                                          </p:val>
                                        </p:tav>
                                        <p:tav tm="50000">
                                          <p:val>
                                            <p:clrVal>
                                              <a:schemeClr val="hlink"/>
                                            </p:clrVal>
                                          </p:val>
                                        </p:tav>
                                      </p:tavLst>
                                    </p:anim>
                                    <p:set>
                                      <p:cBhvr>
                                        <p:cTn id="33" dur="80"/>
                                        <p:tgtEl>
                                          <p:spTgt spid="7"/>
                                        </p:tgtEl>
                                        <p:attrNameLst>
                                          <p:attrName>fill.type</p:attrName>
                                        </p:attrNameLst>
                                      </p:cBhvr>
                                      <p:to>
                                        <p:strVal val="solid"/>
                                      </p:to>
                                    </p:set>
                                  </p:childTnLst>
                                </p:cTn>
                              </p:par>
                            </p:childTnLst>
                          </p:cTn>
                        </p:par>
                        <p:par>
                          <p:cTn id="34" fill="hold">
                            <p:stCondLst>
                              <p:cond delay="509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8"/>
                                        </p:tgtEl>
                                        <p:attrNameLst>
                                          <p:attrName>style.visibility</p:attrName>
                                        </p:attrNameLst>
                                      </p:cBhvr>
                                      <p:to>
                                        <p:strVal val="visible"/>
                                      </p:to>
                                    </p:set>
                                    <p:anim calcmode="discrete" valueType="clr">
                                      <p:cBhvr override="childStyle">
                                        <p:cTn id="37" dur="5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8" dur="500"/>
                                        <p:tgtEl>
                                          <p:spTgt spid="8"/>
                                        </p:tgtEl>
                                        <p:attrNameLst>
                                          <p:attrName>fillcolor</p:attrName>
                                        </p:attrNameLst>
                                      </p:cBhvr>
                                      <p:tavLst>
                                        <p:tav tm="0">
                                          <p:val>
                                            <p:clrVal>
                                              <a:schemeClr val="accent2"/>
                                            </p:clrVal>
                                          </p:val>
                                        </p:tav>
                                        <p:tav tm="50000">
                                          <p:val>
                                            <p:clrVal>
                                              <a:schemeClr val="hlink"/>
                                            </p:clrVal>
                                          </p:val>
                                        </p:tav>
                                      </p:tavLst>
                                    </p:anim>
                                    <p:set>
                                      <p:cBhvr>
                                        <p:cTn id="39" dur="5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205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345406"/>
            <a:ext cx="13465175" cy="905418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6018932"/>
            <a:ext cx="16778288" cy="3456856"/>
          </a:xfrm>
          <a:prstGeom prst="rect">
            <a:avLst/>
          </a:prstGeom>
          <a:noFill/>
          <a:ln w="9525">
            <a:noFill/>
          </a:ln>
        </p:spPr>
      </p:pic>
      <p:sp>
        <p:nvSpPr>
          <p:cNvPr id="2056" name="文本框 2055"/>
          <p:cNvSpPr txBox="1"/>
          <p:nvPr/>
        </p:nvSpPr>
        <p:spPr>
          <a:xfrm>
            <a:off x="2591506" y="2549065"/>
            <a:ext cx="10945987" cy="2308324"/>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a:ln>
                  <a:noFill/>
                </a:ln>
                <a:solidFill>
                  <a:srgbClr val="FF0066"/>
                </a:solidFill>
                <a:effectLst/>
                <a:uLnTx/>
                <a:uFillTx/>
                <a:latin typeface="Times New Roman" panose="02020603050405020304" pitchFamily="18" charset="0"/>
                <a:ea typeface="Tahoma" panose="020B0604030504040204" pitchFamily="34" charset="0"/>
                <a:cs typeface="Times New Roman" panose="02020603050405020304" pitchFamily="18" charset="0"/>
              </a:rPr>
              <a:t>HÌNH THÀNH KIẾN THỨC</a:t>
            </a:r>
          </a:p>
        </p:txBody>
      </p:sp>
      <p:pic>
        <p:nvPicPr>
          <p:cNvPr id="2070" name="图片 2069" descr="3"/>
          <p:cNvPicPr>
            <a:picLocks noChangeAspect="1"/>
          </p:cNvPicPr>
          <p:nvPr/>
        </p:nvPicPr>
        <p:blipFill>
          <a:blip r:embed="rId5"/>
          <a:stretch>
            <a:fillRect/>
          </a:stretch>
        </p:blipFill>
        <p:spPr>
          <a:xfrm>
            <a:off x="2052638" y="5529982"/>
            <a:ext cx="12749212" cy="3456856"/>
          </a:xfrm>
          <a:prstGeom prst="rect">
            <a:avLst/>
          </a:prstGeom>
          <a:noFill/>
          <a:ln w="9525">
            <a:noFill/>
          </a:ln>
        </p:spPr>
      </p:pic>
    </p:spTree>
    <p:extLst>
      <p:ext uri="{BB962C8B-B14F-4D97-AF65-F5344CB8AC3E}">
        <p14:creationId xmlns:p14="http://schemas.microsoft.com/office/powerpoint/2010/main" val="28588615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2052</Words>
  <Application>Microsoft Office PowerPoint</Application>
  <PresentationFormat>Custom</PresentationFormat>
  <Paragraphs>247</Paragraphs>
  <Slides>70</Slides>
  <Notes>52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宋体</vt:lpstr>
      <vt:lpstr>宋体</vt:lpstr>
      <vt:lpstr>.VnTime</vt:lpstr>
      <vt:lpstr>Arial</vt:lpstr>
      <vt:lpstr>Arial</vt:lpstr>
      <vt:lpstr>Calibri</vt:lpstr>
      <vt:lpstr>Calibri Light</vt:lpstr>
      <vt:lpstr>黑体</vt:lpstr>
      <vt:lpstr>Tahoma</vt:lpstr>
      <vt:lpstr>Times New Roman</vt:lpstr>
      <vt:lpstr>默认设计模板</vt:lpstr>
      <vt:lpstr>23_Office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52</cp:revision>
  <dcterms:created xsi:type="dcterms:W3CDTF">2015-09-14T06:10:05Z</dcterms:created>
  <dcterms:modified xsi:type="dcterms:W3CDTF">2025-11-05T03:47:16Z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