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61" r:id="rId2"/>
    <p:sldId id="262" r:id="rId3"/>
    <p:sldId id="259" r:id="rId4"/>
    <p:sldId id="258" r:id="rId5"/>
    <p:sldId id="260" r:id="rId6"/>
    <p:sldId id="263" r:id="rId7"/>
    <p:sldId id="265" r:id="rId8"/>
    <p:sldId id="264" r:id="rId9"/>
    <p:sldId id="266" r:id="rId10"/>
    <p:sldId id="267" r:id="rId11"/>
    <p:sldId id="276" r:id="rId12"/>
    <p:sldId id="268" r:id="rId13"/>
    <p:sldId id="277" r:id="rId14"/>
    <p:sldId id="269" r:id="rId15"/>
    <p:sldId id="275"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79" autoAdjust="0"/>
    <p:restoredTop sz="94660"/>
  </p:normalViewPr>
  <p:slideViewPr>
    <p:cSldViewPr snapToGrid="0">
      <p:cViewPr varScale="1">
        <p:scale>
          <a:sx n="54" d="100"/>
          <a:sy n="54" d="100"/>
        </p:scale>
        <p:origin x="72" y="3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E4A2EF-59B7-4EAD-8B49-08DF642B968C}"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7397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E4A2EF-59B7-4EAD-8B49-08DF642B968C}"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3734489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E4A2EF-59B7-4EAD-8B49-08DF642B968C}"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95384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E4A2EF-59B7-4EAD-8B49-08DF642B968C}"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4948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E4A2EF-59B7-4EAD-8B49-08DF642B968C}"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335465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E4A2EF-59B7-4EAD-8B49-08DF642B968C}"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11327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E4A2EF-59B7-4EAD-8B49-08DF642B968C}" type="datetimeFigureOut">
              <a:rPr lang="en-US" smtClean="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504824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E4A2EF-59B7-4EAD-8B49-08DF642B968C}"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921749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4A2EF-59B7-4EAD-8B49-08DF642B968C}"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215428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E4A2EF-59B7-4EAD-8B49-08DF642B968C}"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07678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E4A2EF-59B7-4EAD-8B49-08DF642B968C}"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AA0F2-78AB-4DE5-A5FE-39FE487B0DF8}" type="slidenum">
              <a:rPr lang="en-US" smtClean="0"/>
              <a:t>‹#›</a:t>
            </a:fld>
            <a:endParaRPr lang="en-US"/>
          </a:p>
        </p:txBody>
      </p:sp>
    </p:spTree>
    <p:extLst>
      <p:ext uri="{BB962C8B-B14F-4D97-AF65-F5344CB8AC3E}">
        <p14:creationId xmlns:p14="http://schemas.microsoft.com/office/powerpoint/2010/main" val="149830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4A2EF-59B7-4EAD-8B49-08DF642B968C}" type="datetimeFigureOut">
              <a:rPr lang="en-US" smtClean="0"/>
              <a:t>9/23/2025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AA0F2-78AB-4DE5-A5FE-39FE487B0DF8}" type="slidenum">
              <a:rPr lang="en-US" smtClean="0"/>
              <a:t>‹#›</a:t>
            </a:fld>
            <a:endParaRPr lang="en-US"/>
          </a:p>
        </p:txBody>
      </p:sp>
    </p:spTree>
    <p:extLst>
      <p:ext uri="{BB962C8B-B14F-4D97-AF65-F5344CB8AC3E}">
        <p14:creationId xmlns:p14="http://schemas.microsoft.com/office/powerpoint/2010/main" val="398685258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1"/>
            <a:ext cx="12192000" cy="2662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CHƯƠNG VII. TRAO ĐỔI CHẤT VÀ CHUYỂN HÓA NĂNG LƯỢNG Ở SINH VẬT</a:t>
            </a:r>
          </a:p>
        </p:txBody>
      </p:sp>
      <p:pic>
        <p:nvPicPr>
          <p:cNvPr id="1026" name="Picture 2" descr="Trao đổi chất và chuyển hóa năng lượng ở ngư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5" y="1909011"/>
            <a:ext cx="12192000" cy="494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38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21</a:t>
            </a:r>
          </a:p>
        </p:txBody>
      </p:sp>
      <p:sp>
        <p:nvSpPr>
          <p:cNvPr id="10" name="Rectangle 9"/>
          <p:cNvSpPr/>
          <p:nvPr/>
        </p:nvSpPr>
        <p:spPr>
          <a:xfrm>
            <a:off x="0" y="584226"/>
            <a:ext cx="3955185" cy="338554"/>
          </a:xfrm>
          <a:prstGeom prst="rect">
            <a:avLst/>
          </a:prstGeom>
          <a:solidFill>
            <a:schemeClr val="accent1">
              <a:lumMod val="40000"/>
              <a:lumOff val="60000"/>
            </a:schemeClr>
          </a:solidFill>
        </p:spPr>
        <p:txBody>
          <a:bodyPr wrap="none">
            <a:spAutoFit/>
          </a:bodyPr>
          <a:lstStyle/>
          <a:p>
            <a:pPr algn="just"/>
            <a:r>
              <a:rPr lang="en-US" sz="1600" b="1" dirty="0">
                <a:solidFill>
                  <a:srgbClr val="0070C0"/>
                </a:solidFill>
                <a:latin typeface="Times New Roman" panose="02020603050405020304" pitchFamily="18" charset="0"/>
                <a:cs typeface="Times New Roman" panose="02020603050405020304" pitchFamily="18" charset="0"/>
              </a:rPr>
              <a:t>I</a:t>
            </a:r>
            <a:r>
              <a:rPr lang="vi-VN" sz="1600" b="1" dirty="0">
                <a:solidFill>
                  <a:srgbClr val="0070C0"/>
                </a:solidFill>
                <a:latin typeface="Times New Roman" panose="02020603050405020304" pitchFamily="18" charset="0"/>
                <a:cs typeface="Times New Roman" panose="02020603050405020304" pitchFamily="18" charset="0"/>
              </a:rPr>
              <a:t> - Trao đổi chất và chuyển hóa năng lượng</a:t>
            </a:r>
            <a:endParaRPr lang="vi-VN" sz="1600" b="1" i="0" dirty="0">
              <a:solidFill>
                <a:srgbClr val="0070C0"/>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0" y="977240"/>
            <a:ext cx="4996752" cy="338554"/>
          </a:xfrm>
          <a:prstGeom prst="rect">
            <a:avLst/>
          </a:prstGeom>
          <a:solidFill>
            <a:schemeClr val="accent1">
              <a:lumMod val="40000"/>
              <a:lumOff val="60000"/>
            </a:schemeClr>
          </a:solidFill>
        </p:spPr>
        <p:txBody>
          <a:bodyPr wrap="none">
            <a:spAutoFit/>
          </a:bodyPr>
          <a:lstStyle/>
          <a:p>
            <a:pPr algn="just"/>
            <a:r>
              <a:rPr lang="en-US" sz="1600" b="1" dirty="0">
                <a:solidFill>
                  <a:srgbClr val="0070C0"/>
                </a:solidFill>
                <a:latin typeface="Times New Roman" panose="02020603050405020304" pitchFamily="18" charset="0"/>
                <a:cs typeface="Times New Roman" panose="02020603050405020304" pitchFamily="18" charset="0"/>
              </a:rPr>
              <a:t>II</a:t>
            </a:r>
            <a:r>
              <a:rPr lang="vi-VN" sz="1600" b="1" dirty="0">
                <a:solidFill>
                  <a:srgbClr val="0070C0"/>
                </a:solidFill>
                <a:latin typeface="Times New Roman" panose="02020603050405020304" pitchFamily="18" charset="0"/>
                <a:cs typeface="Times New Roman" panose="02020603050405020304" pitchFamily="18" charset="0"/>
              </a:rPr>
              <a:t> </a:t>
            </a:r>
            <a:r>
              <a:rPr lang="vi-VN" sz="1600" b="1" dirty="0">
                <a:solidFill>
                  <a:schemeClr val="accent1">
                    <a:lumMod val="75000"/>
                  </a:schemeClr>
                </a:solidFill>
                <a:latin typeface="Times New Roman" panose="02020603050405020304" pitchFamily="18" charset="0"/>
                <a:cs typeface="Times New Roman" panose="02020603050405020304" pitchFamily="18" charset="0"/>
              </a:rPr>
              <a:t>- Vai trò của trao đổi chất và chuyển hóa năng lượng</a:t>
            </a:r>
          </a:p>
        </p:txBody>
      </p:sp>
      <p:pic>
        <p:nvPicPr>
          <p:cNvPr id="1026" name="Picture 2" descr="Bài 21. Khái quát về trao đổi chất và chuyển hóa năng lượng trang 99, 100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379" y="1455654"/>
            <a:ext cx="9686925" cy="36472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06379" y="5266398"/>
            <a:ext cx="10647467" cy="954107"/>
          </a:xfrm>
          <a:prstGeom prst="rect">
            <a:avLst/>
          </a:prstGeom>
          <a:solidFill>
            <a:schemeClr val="accent1">
              <a:lumMod val="40000"/>
              <a:lumOff val="60000"/>
            </a:schemeClr>
          </a:solidFill>
        </p:spPr>
        <p:txBody>
          <a:bodyPr wrap="none">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Nêu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trò</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chuyển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hóa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p>
          <a:p>
            <a:pPr algn="just"/>
            <a:r>
              <a:rPr lang="en-US" sz="2800" b="1" dirty="0" err="1">
                <a:solidFill>
                  <a:srgbClr val="FF0000"/>
                </a:solidFill>
                <a:latin typeface="Times New Roman" panose="02020603050405020304" pitchFamily="18" charset="0"/>
                <a:cs typeface="Times New Roman" panose="02020603050405020304" pitchFamily="18" charset="0"/>
              </a:rPr>
              <a:t>trưởng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cây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khoai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tây</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1030" name="Picture 6" descr="Điểm Thẩm Vấn Dấu Hỏi Chấm - Miễn Phí vector hình ảnh trên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53" y="5104900"/>
            <a:ext cx="955773" cy="10919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5 câu đố mà đến nay vẫn chưa ai trả lời đúng hoàn toà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80" y="5102896"/>
            <a:ext cx="955773" cy="113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22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par>
                                <p:cTn id="20" presetID="6" presetClass="entr" presetSubtype="16" fill="hold" nodeType="with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circle(in)">
                                      <p:cBhvr>
                                        <p:cTn id="22"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2004" y="434160"/>
            <a:ext cx="9687384" cy="3645724"/>
          </a:xfrm>
          <a:prstGeom prst="rect">
            <a:avLst/>
          </a:prstGeom>
        </p:spPr>
      </p:pic>
      <p:sp>
        <p:nvSpPr>
          <p:cNvPr id="5" name="Rectangle 4"/>
          <p:cNvSpPr/>
          <p:nvPr/>
        </p:nvSpPr>
        <p:spPr>
          <a:xfrm>
            <a:off x="893500" y="4236088"/>
            <a:ext cx="10647467" cy="954107"/>
          </a:xfrm>
          <a:prstGeom prst="rect">
            <a:avLst/>
          </a:prstGeom>
          <a:solidFill>
            <a:schemeClr val="accent1">
              <a:lumMod val="40000"/>
              <a:lumOff val="60000"/>
            </a:schemeClr>
          </a:solidFill>
        </p:spPr>
        <p:txBody>
          <a:bodyPr wrap="none">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Nêu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trò</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chuyển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hóa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p>
          <a:p>
            <a:pPr algn="just"/>
            <a:r>
              <a:rPr lang="en-US" sz="2800" b="1" dirty="0" err="1">
                <a:solidFill>
                  <a:srgbClr val="FF0000"/>
                </a:solidFill>
                <a:latin typeface="Times New Roman" panose="02020603050405020304" pitchFamily="18" charset="0"/>
                <a:cs typeface="Times New Roman" panose="02020603050405020304" pitchFamily="18" charset="0"/>
              </a:rPr>
              <a:t>trưởng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cây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khoai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tây</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772266" y="4227115"/>
            <a:ext cx="10647467" cy="1754326"/>
          </a:xfrm>
          <a:prstGeom prst="rect">
            <a:avLst/>
          </a:prstGeom>
          <a:solidFill>
            <a:srgbClr val="92D050"/>
          </a:solidFill>
        </p:spPr>
        <p:txBody>
          <a:bodyPr wrap="square">
            <a:spAutoFit/>
          </a:bodyPr>
          <a:lstStyle/>
          <a:p>
            <a:pPr algn="just"/>
            <a:r>
              <a:rPr lang="vi-VN" dirty="0">
                <a:solidFill>
                  <a:srgbClr val="000000"/>
                </a:solidFill>
                <a:latin typeface="Open Sans"/>
              </a:rPr>
              <a:t>+ Cung cấp nguyên liệu để tổng hợp lên các chất cần thiết để xây dựng tế bào và cơ thể giúp cây khoai tây lớn lên, phát sinh rễ, thân, lá, ra hoa, tạo củ.</a:t>
            </a:r>
          </a:p>
          <a:p>
            <a:pPr algn="just"/>
            <a:r>
              <a:rPr lang="vi-VN" dirty="0">
                <a:solidFill>
                  <a:srgbClr val="000000"/>
                </a:solidFill>
                <a:latin typeface="Open Sans"/>
              </a:rPr>
              <a:t>+ Tạo ra năng lượng để cây khoai tây duy trì các hoạt động sống của cây như cảm ứng, hấp thụ các chất dinh dưỡng,…</a:t>
            </a:r>
          </a:p>
          <a:p>
            <a:pPr algn="just"/>
            <a:r>
              <a:rPr lang="vi-VN" dirty="0">
                <a:solidFill>
                  <a:srgbClr val="000000"/>
                </a:solidFill>
                <a:latin typeface="Open Sans"/>
              </a:rPr>
              <a:t>+ Đào thải các chất thải từ các hoạt động như đào thải khí oxygen được tạo ra từ quá trình quang hợp,… giúp ổn định môi trường trong cây, đảm bảo cho cây hoạt động bình thường.</a:t>
            </a:r>
            <a:endParaRPr lang="vi-VN" b="0" i="0" dirty="0">
              <a:solidFill>
                <a:srgbClr val="000000"/>
              </a:solidFill>
              <a:effectLst/>
              <a:latin typeface="Open Sans"/>
            </a:endParaRPr>
          </a:p>
        </p:txBody>
      </p:sp>
      <p:sp>
        <p:nvSpPr>
          <p:cNvPr id="7" name="Rectangle 6"/>
          <p:cNvSpPr/>
          <p:nvPr/>
        </p:nvSpPr>
        <p:spPr>
          <a:xfrm>
            <a:off x="772266" y="4722114"/>
            <a:ext cx="10647467" cy="954107"/>
          </a:xfrm>
          <a:prstGeom prst="rect">
            <a:avLst/>
          </a:prstGeom>
          <a:solidFill>
            <a:schemeClr val="accent1"/>
          </a:solidFill>
        </p:spPr>
        <p:txBody>
          <a:bodyPr wrap="square" anchor="ctr">
            <a:spAutoFit/>
          </a:bodyPr>
          <a:lstStyle/>
          <a:p>
            <a:pPr algn="ctr"/>
            <a:r>
              <a:rPr 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atin typeface="Times New Roman" panose="02020603050405020304" pitchFamily="18" charset="0"/>
                <a:cs typeface="Times New Roman" panose="02020603050405020304" pitchFamily="18" charset="0"/>
                <a:sym typeface="Wingdings" panose="05000000000000000000" pitchFamily="2" charset="2"/>
              </a:rPr>
              <a:t>Giúp</a:t>
            </a:r>
            <a:r>
              <a:rPr 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atin typeface="Times New Roman" panose="02020603050405020304" pitchFamily="18" charset="0"/>
                <a:cs typeface="Times New Roman" panose="02020603050405020304" pitchFamily="18" charset="0"/>
                <a:sym typeface="Wingdings" panose="05000000000000000000" pitchFamily="2" charset="2"/>
              </a:rPr>
              <a:t>cây</a:t>
            </a:r>
            <a:r>
              <a:rPr 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trưởng</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phát triển, sinh sản,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ứng</a:t>
            </a:r>
            <a:r>
              <a:rPr lang="en-US" sz="2800" b="1" dirty="0">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24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21</a:t>
            </a:r>
          </a:p>
        </p:txBody>
      </p:sp>
      <p:sp>
        <p:nvSpPr>
          <p:cNvPr id="10" name="Rectangle 9"/>
          <p:cNvSpPr/>
          <p:nvPr/>
        </p:nvSpPr>
        <p:spPr>
          <a:xfrm>
            <a:off x="0" y="584226"/>
            <a:ext cx="3955185" cy="338554"/>
          </a:xfrm>
          <a:prstGeom prst="rect">
            <a:avLst/>
          </a:prstGeom>
          <a:solidFill>
            <a:schemeClr val="accent1">
              <a:lumMod val="40000"/>
              <a:lumOff val="60000"/>
            </a:schemeClr>
          </a:solidFill>
        </p:spPr>
        <p:txBody>
          <a:bodyPr wrap="none">
            <a:spAutoFit/>
          </a:bodyPr>
          <a:lstStyle/>
          <a:p>
            <a:pPr algn="just"/>
            <a:r>
              <a:rPr lang="en-US" sz="1600" b="1" dirty="0">
                <a:solidFill>
                  <a:srgbClr val="0070C0"/>
                </a:solidFill>
                <a:latin typeface="Times New Roman" panose="02020603050405020304" pitchFamily="18" charset="0"/>
                <a:cs typeface="Times New Roman" panose="02020603050405020304" pitchFamily="18" charset="0"/>
              </a:rPr>
              <a:t>I</a:t>
            </a:r>
            <a:r>
              <a:rPr lang="vi-VN" sz="1600" b="1" dirty="0">
                <a:solidFill>
                  <a:srgbClr val="0070C0"/>
                </a:solidFill>
                <a:latin typeface="Times New Roman" panose="02020603050405020304" pitchFamily="18" charset="0"/>
                <a:cs typeface="Times New Roman" panose="02020603050405020304" pitchFamily="18" charset="0"/>
              </a:rPr>
              <a:t> - Trao đổi chất và chuyển hóa năng lượng</a:t>
            </a:r>
            <a:endParaRPr lang="vi-VN" sz="1600" b="1" i="0" dirty="0">
              <a:solidFill>
                <a:srgbClr val="0070C0"/>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0" y="977240"/>
            <a:ext cx="4996752" cy="338554"/>
          </a:xfrm>
          <a:prstGeom prst="rect">
            <a:avLst/>
          </a:prstGeom>
          <a:solidFill>
            <a:schemeClr val="accent1">
              <a:lumMod val="40000"/>
              <a:lumOff val="60000"/>
            </a:schemeClr>
          </a:solidFill>
        </p:spPr>
        <p:txBody>
          <a:bodyPr wrap="none">
            <a:spAutoFit/>
          </a:bodyPr>
          <a:lstStyle/>
          <a:p>
            <a:pPr algn="just"/>
            <a:r>
              <a:rPr lang="en-US" sz="1600" b="1" dirty="0">
                <a:solidFill>
                  <a:srgbClr val="0070C0"/>
                </a:solidFill>
                <a:latin typeface="Times New Roman" panose="02020603050405020304" pitchFamily="18" charset="0"/>
                <a:cs typeface="Times New Roman" panose="02020603050405020304" pitchFamily="18" charset="0"/>
              </a:rPr>
              <a:t>II</a:t>
            </a:r>
            <a:r>
              <a:rPr lang="vi-VN" sz="1600" b="1" dirty="0">
                <a:solidFill>
                  <a:srgbClr val="0070C0"/>
                </a:solidFill>
                <a:latin typeface="Times New Roman" panose="02020603050405020304" pitchFamily="18" charset="0"/>
                <a:cs typeface="Times New Roman" panose="02020603050405020304" pitchFamily="18" charset="0"/>
              </a:rPr>
              <a:t> </a:t>
            </a:r>
            <a:r>
              <a:rPr lang="vi-VN" sz="1600" b="1" dirty="0">
                <a:solidFill>
                  <a:schemeClr val="accent1">
                    <a:lumMod val="75000"/>
                  </a:schemeClr>
                </a:solidFill>
                <a:latin typeface="Times New Roman" panose="02020603050405020304" pitchFamily="18" charset="0"/>
                <a:cs typeface="Times New Roman" panose="02020603050405020304" pitchFamily="18" charset="0"/>
              </a:rPr>
              <a:t>- Vai trò của trao đổi chất và chuyển hóa năng lượng</a:t>
            </a:r>
          </a:p>
        </p:txBody>
      </p:sp>
      <p:pic>
        <p:nvPicPr>
          <p:cNvPr id="2050" name="Picture 2" descr="Bài 21. Khái quát về trao đổi chất và chuyển hóa năng lượng trang 99, 100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842" y="1356584"/>
            <a:ext cx="10371221" cy="37207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Điểm Thẩm Vấn Dấu Hỏi Chấm - Miễn Phí vector hình ảnh trên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53" y="5104900"/>
            <a:ext cx="955773" cy="10919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94908" y="5057560"/>
            <a:ext cx="10647467" cy="954107"/>
          </a:xfrm>
          <a:prstGeom prst="rect">
            <a:avLst/>
          </a:prstGeom>
          <a:solidFill>
            <a:schemeClr val="accent1">
              <a:lumMod val="40000"/>
              <a:lumOff val="60000"/>
            </a:schemeClr>
          </a:solidFill>
        </p:spPr>
        <p:txBody>
          <a:bodyPr wrap="none">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Nêu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trò</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chuyển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hóa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p>
          <a:p>
            <a:pPr algn="just"/>
            <a:r>
              <a:rPr lang="en-US" sz="2800" b="1" dirty="0" err="1">
                <a:solidFill>
                  <a:srgbClr val="FF0000"/>
                </a:solidFill>
                <a:latin typeface="Times New Roman" panose="02020603050405020304" pitchFamily="18" charset="0"/>
                <a:cs typeface="Times New Roman" panose="02020603050405020304" pitchFamily="18" charset="0"/>
              </a:rPr>
              <a:t>trưởng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cs typeface="Times New Roman" panose="02020603050405020304" pitchFamily="18" charset="0"/>
              </a:rPr>
              <a:t> ở con </a:t>
            </a:r>
            <a:r>
              <a:rPr lang="en-US" sz="2800" b="1" dirty="0" err="1">
                <a:solidFill>
                  <a:srgbClr val="FF0000"/>
                </a:solidFill>
                <a:latin typeface="Times New Roman" panose="02020603050405020304" pitchFamily="18" charset="0"/>
                <a:cs typeface="Times New Roman" panose="02020603050405020304" pitchFamily="18" charset="0"/>
              </a:rPr>
              <a:t>ga</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13" name="Picture 8" descr="5 câu đố mà đến nay vẫn chưa ai trả lời đúng hoàn toà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794" y="5060105"/>
            <a:ext cx="955773" cy="113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58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6"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ài 21. Khái quát về trao đổi chất và chuyển hóa năng lượng trang 99, 100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77" y="171727"/>
            <a:ext cx="10371221" cy="37207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3843" y="4316559"/>
            <a:ext cx="10647467" cy="954107"/>
          </a:xfrm>
          <a:prstGeom prst="rect">
            <a:avLst/>
          </a:prstGeom>
          <a:solidFill>
            <a:schemeClr val="accent1">
              <a:lumMod val="40000"/>
              <a:lumOff val="60000"/>
            </a:schemeClr>
          </a:solidFill>
        </p:spPr>
        <p:txBody>
          <a:bodyPr wrap="none">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Nêu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trò</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chuyển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hóa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p>
          <a:p>
            <a:pPr algn="just"/>
            <a:r>
              <a:rPr lang="en-US" sz="2800" b="1" dirty="0" err="1">
                <a:solidFill>
                  <a:srgbClr val="FF0000"/>
                </a:solidFill>
                <a:latin typeface="Times New Roman" panose="02020603050405020304" pitchFamily="18" charset="0"/>
                <a:cs typeface="Times New Roman" panose="02020603050405020304" pitchFamily="18" charset="0"/>
              </a:rPr>
              <a:t>trưởng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triển</a:t>
            </a:r>
            <a:r>
              <a:rPr lang="en-US" sz="2800" b="1" dirty="0">
                <a:solidFill>
                  <a:srgbClr val="FF0000"/>
                </a:solidFill>
                <a:latin typeface="Times New Roman" panose="02020603050405020304" pitchFamily="18" charset="0"/>
                <a:cs typeface="Times New Roman" panose="02020603050405020304" pitchFamily="18" charset="0"/>
              </a:rPr>
              <a:t> ở con </a:t>
            </a:r>
            <a:r>
              <a:rPr lang="en-US" sz="2800" b="1" dirty="0" err="1">
                <a:solidFill>
                  <a:srgbClr val="FF0000"/>
                </a:solidFill>
                <a:latin typeface="Times New Roman" panose="02020603050405020304" pitchFamily="18" charset="0"/>
                <a:cs typeface="Times New Roman" panose="02020603050405020304" pitchFamily="18" charset="0"/>
              </a:rPr>
              <a:t>ga</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51776" y="5446719"/>
            <a:ext cx="10507620" cy="1384995"/>
          </a:xfrm>
          <a:prstGeom prst="rect">
            <a:avLst/>
          </a:prstGeom>
          <a:solidFill>
            <a:schemeClr val="accent1"/>
          </a:solidFill>
        </p:spPr>
        <p:txBody>
          <a:bodyPr wrap="square" anchor="ctr">
            <a:spAutoFit/>
          </a:bodyPr>
          <a:lstStyle/>
          <a:p>
            <a:r>
              <a:rPr 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atin typeface="Times New Roman" panose="02020603050405020304" pitchFamily="18" charset="0"/>
                <a:cs typeface="Times New Roman" panose="02020603050405020304" pitchFamily="18" charset="0"/>
                <a:sym typeface="Wingdings" panose="05000000000000000000" pitchFamily="2" charset="2"/>
              </a:rPr>
              <a:t>Giúp</a:t>
            </a:r>
            <a:r>
              <a:rPr lang="en-US" sz="2800" b="1" dirty="0">
                <a:latin typeface="Times New Roman" panose="02020603050405020304" pitchFamily="18" charset="0"/>
                <a:cs typeface="Times New Roman" panose="02020603050405020304" pitchFamily="18" charset="0"/>
                <a:sym typeface="Wingdings" panose="05000000000000000000" pitchFamily="2" charset="2"/>
              </a:rPr>
              <a:t> con </a:t>
            </a:r>
            <a:r>
              <a:rPr lang="en-US" sz="2800" b="1" dirty="0" err="1">
                <a:latin typeface="Times New Roman" panose="02020603050405020304" pitchFamily="18" charset="0"/>
                <a:cs typeface="Times New Roman" panose="02020603050405020304" pitchFamily="18" charset="0"/>
                <a:sym typeface="Wingdings" panose="05000000000000000000" pitchFamily="2" charset="2"/>
              </a:rPr>
              <a:t>gà</a:t>
            </a:r>
            <a:r>
              <a:rPr 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trưởng</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phát triển, sinh sản, cảm ứng và vận động.</a:t>
            </a:r>
            <a:endParaRPr lang="en-US" sz="2800" b="1" dirty="0">
              <a:latin typeface="Times New Roman" panose="02020603050405020304" pitchFamily="18" charset="0"/>
              <a:cs typeface="Times New Roman" panose="02020603050405020304" pitchFamily="18" charset="0"/>
            </a:endParaRPr>
          </a:p>
          <a:p>
            <a:endParaRPr lang="vi-VN" sz="28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51776" y="4140506"/>
            <a:ext cx="10659533" cy="646331"/>
          </a:xfrm>
          <a:prstGeom prst="rect">
            <a:avLst/>
          </a:prstGeom>
          <a:solidFill>
            <a:schemeClr val="accent1"/>
          </a:solidFill>
          <a:ln>
            <a:solidFill>
              <a:schemeClr val="accent1"/>
            </a:solidFill>
          </a:ln>
        </p:spPr>
        <p:txBody>
          <a:bodyPr wrap="square">
            <a:spAutoFit/>
          </a:bodyPr>
          <a:lstStyle/>
          <a:p>
            <a:r>
              <a:rPr lang="vi-VN" dirty="0">
                <a:solidFill>
                  <a:srgbClr val="000000"/>
                </a:solidFill>
                <a:latin typeface="Open Sans"/>
              </a:rPr>
              <a:t>+ Cung cấp nguyên liệu để tổng hợp lên các chất cần thiết để xây dựng tế bào và cơ thể giúp con gà sinh trưởng, phát triển các cơ quan bộ phận trong cơ thể và sinh sản.</a:t>
            </a:r>
            <a:endParaRPr lang="en-US" dirty="0"/>
          </a:p>
        </p:txBody>
      </p:sp>
      <p:sp>
        <p:nvSpPr>
          <p:cNvPr id="8" name="Rectangle 7"/>
          <p:cNvSpPr/>
          <p:nvPr/>
        </p:nvSpPr>
        <p:spPr>
          <a:xfrm>
            <a:off x="451777" y="4793612"/>
            <a:ext cx="10659532" cy="1200329"/>
          </a:xfrm>
          <a:prstGeom prst="rect">
            <a:avLst/>
          </a:prstGeom>
          <a:solidFill>
            <a:schemeClr val="accent1"/>
          </a:solidFill>
          <a:ln>
            <a:solidFill>
              <a:schemeClr val="accent1"/>
            </a:solidFill>
          </a:ln>
        </p:spPr>
        <p:txBody>
          <a:bodyPr wrap="square">
            <a:spAutoFit/>
          </a:bodyPr>
          <a:lstStyle/>
          <a:p>
            <a:pPr algn="just"/>
            <a:r>
              <a:rPr lang="vi-VN" dirty="0">
                <a:solidFill>
                  <a:srgbClr val="000000"/>
                </a:solidFill>
                <a:latin typeface="Open Sans"/>
              </a:rPr>
              <a:t>+ Tạo ra năng lượng giúp con gà thực hiện các hoạt động sống như cảm ứng, vận động chạy nhảy,…</a:t>
            </a:r>
          </a:p>
          <a:p>
            <a:pPr algn="just"/>
            <a:r>
              <a:rPr lang="vi-VN" dirty="0">
                <a:solidFill>
                  <a:srgbClr val="000000"/>
                </a:solidFill>
                <a:latin typeface="Open Sans"/>
              </a:rPr>
              <a:t>+ Đào thải các chất thải, chất dư thừa từ các hoạt động sống như carbon dioxide được tạo ra từ quá trình hô hấp tế bào, phân từ quá trình tiêu hóa,… giúp ổn định môi trường trong cơ thể, đảm bảo cho con gà hoạt động sinh lí bình thường.</a:t>
            </a:r>
            <a:endParaRPr lang="vi-VN" b="0" i="0" dirty="0">
              <a:solidFill>
                <a:srgbClr val="000000"/>
              </a:solidFill>
              <a:effectLst/>
              <a:latin typeface="Open Sans"/>
            </a:endParaRPr>
          </a:p>
        </p:txBody>
      </p:sp>
    </p:spTree>
    <p:extLst>
      <p:ext uri="{BB962C8B-B14F-4D97-AF65-F5344CB8AC3E}">
        <p14:creationId xmlns:p14="http://schemas.microsoft.com/office/powerpoint/2010/main" val="272221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xit" presetSubtype="32" fill="hold" grpId="1" nodeType="clickEffect">
                                  <p:stCondLst>
                                    <p:cond delay="0"/>
                                  </p:stCondLst>
                                  <p:childTnLst>
                                    <p:anim calcmode="lin" valueType="num">
                                      <p:cBhvr>
                                        <p:cTn id="16" dur="500"/>
                                        <p:tgtEl>
                                          <p:spTgt spid="7"/>
                                        </p:tgtEl>
                                        <p:attrNameLst>
                                          <p:attrName>ppt_w</p:attrName>
                                        </p:attrNameLst>
                                      </p:cBhvr>
                                      <p:tavLst>
                                        <p:tav tm="0">
                                          <p:val>
                                            <p:strVal val="ppt_w"/>
                                          </p:val>
                                        </p:tav>
                                        <p:tav tm="100000">
                                          <p:val>
                                            <p:fltVal val="0"/>
                                          </p:val>
                                        </p:tav>
                                      </p:tavLst>
                                    </p:anim>
                                    <p:anim calcmode="lin" valueType="num">
                                      <p:cBhvr>
                                        <p:cTn id="17" dur="500"/>
                                        <p:tgtEl>
                                          <p:spTgt spid="7"/>
                                        </p:tgtEl>
                                        <p:attrNameLst>
                                          <p:attrName>ppt_h</p:attrName>
                                        </p:attrNameLst>
                                      </p:cBhvr>
                                      <p:tavLst>
                                        <p:tav tm="0">
                                          <p:val>
                                            <p:strVal val="ppt_h"/>
                                          </p:val>
                                        </p:tav>
                                        <p:tav tm="100000">
                                          <p:val>
                                            <p:fltVal val="0"/>
                                          </p:val>
                                        </p:tav>
                                      </p:tavLst>
                                    </p:anim>
                                    <p:set>
                                      <p:cBhvr>
                                        <p:cTn id="18" dur="1" fill="hold">
                                          <p:stCondLst>
                                            <p:cond delay="499"/>
                                          </p:stCondLst>
                                        </p:cTn>
                                        <p:tgtEl>
                                          <p:spTgt spid="7"/>
                                        </p:tgtEl>
                                        <p:attrNameLst>
                                          <p:attrName>style.visibility</p:attrName>
                                        </p:attrNameLst>
                                      </p:cBhvr>
                                      <p:to>
                                        <p:strVal val="hidden"/>
                                      </p:to>
                                    </p:set>
                                  </p:childTnLst>
                                </p:cTn>
                              </p:par>
                              <p:par>
                                <p:cTn id="19" presetID="23" presetClass="exit" presetSubtype="32" fill="hold" grpId="1" nodeType="with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fltVal val="0"/>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21</a:t>
            </a:r>
          </a:p>
        </p:txBody>
      </p:sp>
      <p:sp>
        <p:nvSpPr>
          <p:cNvPr id="10" name="Rectangle 9"/>
          <p:cNvSpPr/>
          <p:nvPr/>
        </p:nvSpPr>
        <p:spPr>
          <a:xfrm>
            <a:off x="0" y="677589"/>
            <a:ext cx="5838906" cy="461665"/>
          </a:xfrm>
          <a:prstGeom prst="rect">
            <a:avLst/>
          </a:prstGeom>
          <a:solidFill>
            <a:schemeClr val="accent1">
              <a:lumMod val="40000"/>
              <a:lumOff val="60000"/>
            </a:schemeClr>
          </a:solidFill>
        </p:spPr>
        <p:txBody>
          <a:bodyPr wrap="none">
            <a:spAutoFit/>
          </a:bodyPr>
          <a:lstStyle/>
          <a:p>
            <a:pPr algn="just"/>
            <a:r>
              <a:rPr lang="en-US" sz="2400" b="1" dirty="0">
                <a:solidFill>
                  <a:srgbClr val="0070C0"/>
                </a:solidFill>
                <a:latin typeface="Times New Roman" panose="02020603050405020304" pitchFamily="18" charset="0"/>
                <a:cs typeface="Times New Roman" panose="02020603050405020304" pitchFamily="18" charset="0"/>
              </a:rPr>
              <a:t>I</a:t>
            </a:r>
            <a:r>
              <a:rPr lang="vi-VN" sz="2400" b="1" dirty="0">
                <a:solidFill>
                  <a:srgbClr val="0070C0"/>
                </a:solidFill>
                <a:latin typeface="Times New Roman" panose="02020603050405020304" pitchFamily="18" charset="0"/>
                <a:cs typeface="Times New Roman" panose="02020603050405020304" pitchFamily="18" charset="0"/>
              </a:rPr>
              <a:t> - Trao đổi chất và chuyển hóa năng lượng</a:t>
            </a:r>
            <a:endParaRPr lang="vi-VN" sz="2400" b="1" i="0" dirty="0">
              <a:solidFill>
                <a:srgbClr val="0070C0"/>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0" y="1273407"/>
            <a:ext cx="7397987" cy="461665"/>
          </a:xfrm>
          <a:prstGeom prst="rect">
            <a:avLst/>
          </a:prstGeom>
          <a:solidFill>
            <a:schemeClr val="accent1">
              <a:lumMod val="40000"/>
              <a:lumOff val="60000"/>
            </a:schemeClr>
          </a:solidFill>
        </p:spPr>
        <p:txBody>
          <a:bodyPr wrap="none">
            <a:spAutoFit/>
          </a:bodyPr>
          <a:lstStyle/>
          <a:p>
            <a:pPr algn="just"/>
            <a:r>
              <a:rPr lang="en-US" sz="2400" b="1" dirty="0">
                <a:solidFill>
                  <a:srgbClr val="0070C0"/>
                </a:solidFill>
                <a:latin typeface="Times New Roman" panose="02020603050405020304" pitchFamily="18" charset="0"/>
                <a:cs typeface="Times New Roman" panose="02020603050405020304" pitchFamily="18" charset="0"/>
              </a:rPr>
              <a:t>II</a:t>
            </a:r>
            <a:r>
              <a:rPr lang="vi-VN" sz="2400" b="1" dirty="0">
                <a:solidFill>
                  <a:srgbClr val="0070C0"/>
                </a:solidFill>
                <a:latin typeface="Times New Roman" panose="02020603050405020304" pitchFamily="18" charset="0"/>
                <a:cs typeface="Times New Roman" panose="02020603050405020304" pitchFamily="18" charset="0"/>
              </a:rPr>
              <a:t> </a:t>
            </a:r>
            <a:r>
              <a:rPr lang="vi-VN" sz="2400" b="1" dirty="0">
                <a:solidFill>
                  <a:schemeClr val="accent1">
                    <a:lumMod val="75000"/>
                  </a:schemeClr>
                </a:solidFill>
                <a:latin typeface="Times New Roman" panose="02020603050405020304" pitchFamily="18" charset="0"/>
                <a:cs typeface="Times New Roman" panose="02020603050405020304" pitchFamily="18" charset="0"/>
              </a:rPr>
              <a:t>- Vai trò của trao đổi chất và chuyển hóa năng lượng</a:t>
            </a:r>
          </a:p>
        </p:txBody>
      </p:sp>
      <p:sp>
        <p:nvSpPr>
          <p:cNvPr id="6" name="Rectangle 5"/>
          <p:cNvSpPr/>
          <p:nvPr/>
        </p:nvSpPr>
        <p:spPr>
          <a:xfrm>
            <a:off x="170604" y="1897942"/>
            <a:ext cx="11519647" cy="954107"/>
          </a:xfrm>
          <a:prstGeom prst="rect">
            <a:avLst/>
          </a:prstGeom>
          <a:solidFill>
            <a:schemeClr val="bg1"/>
          </a:solidFill>
        </p:spPr>
        <p:txBody>
          <a:bodyPr wrap="square" anchor="ctr">
            <a:spAutoFit/>
          </a:bodyPr>
          <a:lstStyle/>
          <a:p>
            <a:r>
              <a:rPr lang="en-US" sz="2800" b="1" dirty="0">
                <a:latin typeface="Times New Roman" panose="02020603050405020304" pitchFamily="18" charset="0"/>
                <a:cs typeface="Times New Roman" panose="02020603050405020304" pitchFamily="18" charset="0"/>
              </a:rPr>
              <a:t>	T</a:t>
            </a:r>
            <a:r>
              <a:rPr lang="vi-VN" sz="2800" b="1" dirty="0">
                <a:latin typeface="Times New Roman" panose="02020603050405020304" pitchFamily="18" charset="0"/>
                <a:cs typeface="Times New Roman" panose="02020603050405020304" pitchFamily="18" charset="0"/>
              </a:rPr>
              <a:t>rao đổi chất và chuyển hóa năng 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giúp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trưởng</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phát triển, sinh sản, cảm ứng và vận động.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44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hoc24.vn/source/KHTN7%20H%C6%AF%C6%A0NG/KNTT%2021/2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81700" cy="68580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7405686" y="265212"/>
            <a:ext cx="3381375" cy="4420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4A4A4A"/>
                </a:solidFill>
                <a:latin typeface="Times New Roman" panose="02020603050405020304" pitchFamily="18" charset="0"/>
                <a:cs typeface="Times New Roman" panose="02020603050405020304" pitchFamily="18" charset="0"/>
              </a:rPr>
              <a:t>C</a:t>
            </a:r>
            <a:r>
              <a:rPr lang="vi-VN" sz="2800" b="1" dirty="0">
                <a:solidFill>
                  <a:srgbClr val="4A4A4A"/>
                </a:solidFill>
                <a:latin typeface="Times New Roman" panose="02020603050405020304" pitchFamily="18" charset="0"/>
                <a:cs typeface="Times New Roman" panose="02020603050405020304" pitchFamily="18" charset="0"/>
              </a:rPr>
              <a:t>ảm giác nóng lên</a:t>
            </a:r>
            <a:endParaRPr lang="en-US" sz="2800" dirty="0">
              <a:solidFill>
                <a:prstClr val="white"/>
              </a:solidFill>
            </a:endParaRPr>
          </a:p>
        </p:txBody>
      </p:sp>
      <p:sp>
        <p:nvSpPr>
          <p:cNvPr id="7" name="Rounded Rectangle 6"/>
          <p:cNvSpPr/>
          <p:nvPr/>
        </p:nvSpPr>
        <p:spPr>
          <a:xfrm>
            <a:off x="7391400" y="1081840"/>
            <a:ext cx="3381375" cy="52447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4A4A4A"/>
                </a:solidFill>
                <a:latin typeface="Times New Roman" panose="02020603050405020304" pitchFamily="18" charset="0"/>
                <a:cs typeface="Times New Roman" panose="02020603050405020304" pitchFamily="18" charset="0"/>
              </a:rPr>
              <a:t>R</a:t>
            </a:r>
            <a:r>
              <a:rPr lang="vi-VN" sz="2800" b="1" dirty="0">
                <a:solidFill>
                  <a:srgbClr val="4A4A4A"/>
                </a:solidFill>
                <a:latin typeface="Times New Roman" panose="02020603050405020304" pitchFamily="18" charset="0"/>
                <a:cs typeface="Times New Roman" panose="02020603050405020304" pitchFamily="18" charset="0"/>
              </a:rPr>
              <a:t>a mồ hôi nhiều</a:t>
            </a:r>
            <a:endParaRPr lang="en-US" sz="2800" dirty="0">
              <a:solidFill>
                <a:prstClr val="white"/>
              </a:solidFill>
            </a:endParaRPr>
          </a:p>
        </p:txBody>
      </p:sp>
      <p:sp>
        <p:nvSpPr>
          <p:cNvPr id="8" name="Rounded Rectangle 7"/>
          <p:cNvSpPr/>
          <p:nvPr/>
        </p:nvSpPr>
        <p:spPr>
          <a:xfrm>
            <a:off x="7391400" y="2867327"/>
            <a:ext cx="2952750" cy="6361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4A4A4A"/>
                </a:solidFill>
                <a:latin typeface="Times New Roman" panose="02020603050405020304" pitchFamily="18" charset="0"/>
                <a:cs typeface="Times New Roman" panose="02020603050405020304" pitchFamily="18" charset="0"/>
              </a:rPr>
              <a:t>K</a:t>
            </a:r>
            <a:r>
              <a:rPr lang="vi-VN" sz="2800" b="1" dirty="0">
                <a:solidFill>
                  <a:srgbClr val="4A4A4A"/>
                </a:solidFill>
                <a:latin typeface="Times New Roman" panose="02020603050405020304" pitchFamily="18" charset="0"/>
                <a:cs typeface="Times New Roman" panose="02020603050405020304" pitchFamily="18" charset="0"/>
              </a:rPr>
              <a:t>hát nước</a:t>
            </a:r>
            <a:endParaRPr lang="en-US" sz="2800" dirty="0">
              <a:solidFill>
                <a:prstClr val="white"/>
              </a:solidFill>
            </a:endParaRPr>
          </a:p>
        </p:txBody>
      </p:sp>
      <p:sp>
        <p:nvSpPr>
          <p:cNvPr id="10" name="Rounded Rectangle 9"/>
          <p:cNvSpPr/>
          <p:nvPr/>
        </p:nvSpPr>
        <p:spPr>
          <a:xfrm>
            <a:off x="7391400" y="1968261"/>
            <a:ext cx="4781550" cy="54622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4A4A4A"/>
                </a:solidFill>
                <a:latin typeface="Times New Roman" panose="02020603050405020304" pitchFamily="18" charset="0"/>
                <a:cs typeface="Times New Roman" panose="02020603050405020304" pitchFamily="18" charset="0"/>
              </a:rPr>
              <a:t>N</a:t>
            </a:r>
            <a:r>
              <a:rPr lang="vi-VN" sz="2800" b="1" dirty="0">
                <a:solidFill>
                  <a:srgbClr val="4A4A4A"/>
                </a:solidFill>
                <a:latin typeface="Times New Roman" panose="02020603050405020304" pitchFamily="18" charset="0"/>
                <a:cs typeface="Times New Roman" panose="02020603050405020304" pitchFamily="18" charset="0"/>
              </a:rPr>
              <a:t>hịp thở và nhịp tim tăng lên</a:t>
            </a:r>
            <a:endParaRPr lang="en-US" sz="2800" dirty="0">
              <a:solidFill>
                <a:prstClr val="white"/>
              </a:solidFill>
            </a:endParaRPr>
          </a:p>
        </p:txBody>
      </p:sp>
      <p:sp>
        <p:nvSpPr>
          <p:cNvPr id="11" name="Right Arrow 10"/>
          <p:cNvSpPr/>
          <p:nvPr/>
        </p:nvSpPr>
        <p:spPr>
          <a:xfrm>
            <a:off x="5981700" y="423890"/>
            <a:ext cx="1219200" cy="2286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Arrow 11"/>
          <p:cNvSpPr/>
          <p:nvPr/>
        </p:nvSpPr>
        <p:spPr>
          <a:xfrm>
            <a:off x="5981700" y="1232893"/>
            <a:ext cx="1219200" cy="2286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ight Arrow 12"/>
          <p:cNvSpPr/>
          <p:nvPr/>
        </p:nvSpPr>
        <p:spPr>
          <a:xfrm>
            <a:off x="6076950" y="2059890"/>
            <a:ext cx="1219200" cy="2286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ight Arrow 13"/>
          <p:cNvSpPr/>
          <p:nvPr/>
        </p:nvSpPr>
        <p:spPr>
          <a:xfrm>
            <a:off x="5981700" y="3007843"/>
            <a:ext cx="1219200" cy="2286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Explosion 1 14"/>
          <p:cNvSpPr/>
          <p:nvPr/>
        </p:nvSpPr>
        <p:spPr>
          <a:xfrm>
            <a:off x="6076950" y="3503463"/>
            <a:ext cx="6096000" cy="3240237"/>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latin typeface="Times New Roman" panose="02020603050405020304" pitchFamily="18" charset="0"/>
                <a:cs typeface="Times New Roman" panose="02020603050405020304" pitchFamily="18" charset="0"/>
              </a:rPr>
              <a:t>Những thay đổi này được giải thích như thế nào?</a:t>
            </a:r>
            <a:endParaRPr lang="en-US" sz="2800" dirty="0">
              <a:solidFill>
                <a:srgbClr val="002060"/>
              </a:solidFill>
            </a:endParaRPr>
          </a:p>
        </p:txBody>
      </p:sp>
      <p:sp>
        <p:nvSpPr>
          <p:cNvPr id="16" name="Content Placeholder 2"/>
          <p:cNvSpPr txBox="1">
            <a:spLocks/>
          </p:cNvSpPr>
          <p:nvPr/>
        </p:nvSpPr>
        <p:spPr>
          <a:xfrm>
            <a:off x="5970162" y="3770483"/>
            <a:ext cx="6309575" cy="297321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0" fontAlgn="base" hangingPunct="0">
              <a:lnSpc>
                <a:spcPct val="100000"/>
              </a:lnSpc>
              <a:spcBef>
                <a:spcPct val="0"/>
              </a:spcBef>
              <a:spcAft>
                <a:spcPct val="0"/>
              </a:spcAft>
            </a:pPr>
            <a:r>
              <a:rPr lang="en-US" dirty="0" err="1">
                <a:solidFill>
                  <a:srgbClr val="000000"/>
                </a:solidFill>
                <a:latin typeface="Times New Roman" panose="02020603050405020304" pitchFamily="18" charset="0"/>
                <a:cs typeface="Times New Roman" panose="02020603050405020304" pitchFamily="18" charset="0"/>
              </a:rPr>
              <a:t>Khi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chạy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nhu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cầu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năng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lượng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của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cơ</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tăng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lên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nên</a:t>
            </a:r>
            <a:r>
              <a:rPr lang="en-US" dirty="0">
                <a:solidFill>
                  <a:srgbClr val="000000"/>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pP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Nhịp</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thở</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nhịp</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tim</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tăng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lên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cung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cấp</a:t>
            </a:r>
            <a:r>
              <a:rPr lang="en-US" dirty="0">
                <a:solidFill>
                  <a:srgbClr val="000000"/>
                </a:solidFill>
                <a:latin typeface="Times New Roman" panose="02020603050405020304" pitchFamily="18" charset="0"/>
                <a:cs typeface="Times New Roman" panose="02020603050405020304" pitchFamily="18" charset="0"/>
              </a:rPr>
              <a:t> O</a:t>
            </a:r>
            <a:r>
              <a:rPr lang="en-US" sz="1400" baseline="-30000" dirty="0">
                <a:solidFill>
                  <a:srgbClr val="000000"/>
                </a:solidFill>
                <a:latin typeface="Times New Roman" panose="02020603050405020304" pitchFamily="18" charset="0"/>
                <a:cs typeface="Times New Roman" panose="02020603050405020304" pitchFamily="18" charset="0"/>
              </a:rPr>
              <a:t>2</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và</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chất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dinh</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dưỡng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cho</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các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tế</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bào</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giúp</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các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tế</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bào</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có</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thực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hiện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quá</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trình</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chuyển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hóa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tạo</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năng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lượng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đáp</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ứng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nhu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cầu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về</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năng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lượng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đang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tăng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lên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đó</a:t>
            </a:r>
            <a:r>
              <a:rPr lang="en-US" dirty="0">
                <a:solidFill>
                  <a:srgbClr val="000000"/>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pP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Đồng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thời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các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quá</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trình</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chuyển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hóa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trong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cơ</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cũng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sinh</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nhiệt</a:t>
            </a:r>
            <a:r>
              <a:rPr lang="en-US" dirty="0">
                <a:solidFill>
                  <a:srgbClr val="000000"/>
                </a:solidFill>
                <a:latin typeface="Times New Roman" panose="02020603050405020304" pitchFamily="18" charset="0"/>
                <a:cs typeface="Times New Roman" panose="02020603050405020304" pitchFamily="18" charset="0"/>
              </a:rPr>
              <a:t> → </a:t>
            </a:r>
            <a:r>
              <a:rPr lang="en-US" dirty="0" err="1">
                <a:solidFill>
                  <a:srgbClr val="000000"/>
                </a:solidFill>
                <a:latin typeface="Times New Roman" panose="02020603050405020304" pitchFamily="18" charset="0"/>
                <a:cs typeface="Times New Roman" panose="02020603050405020304" pitchFamily="18" charset="0"/>
              </a:rPr>
              <a:t>Cơ</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nóng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lên</a:t>
            </a:r>
            <a:r>
              <a:rPr lang="en-US" dirty="0">
                <a:solidFill>
                  <a:srgbClr val="000000"/>
                </a:solidFill>
                <a:latin typeface="Times New Roman" panose="02020603050405020304" pitchFamily="18" charset="0"/>
                <a:cs typeface="Times New Roman" panose="02020603050405020304" pitchFamily="18" charset="0"/>
              </a:rPr>
              <a:t> → </a:t>
            </a:r>
            <a:r>
              <a:rPr lang="en-US" dirty="0" err="1">
                <a:solidFill>
                  <a:srgbClr val="000000"/>
                </a:solidFill>
                <a:latin typeface="Times New Roman" panose="02020603050405020304" pitchFamily="18" charset="0"/>
                <a:cs typeface="Times New Roman" panose="02020603050405020304" pitchFamily="18" charset="0"/>
              </a:rPr>
              <a:t>Cơ</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ổn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định</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nhiệt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độ</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bằng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cách</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thoát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mô</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hôi</a:t>
            </a:r>
            <a:r>
              <a:rPr lang="en-US" dirty="0">
                <a:solidFill>
                  <a:srgbClr val="000000"/>
                </a:solidFill>
                <a:latin typeface="Times New Roman" panose="02020603050405020304" pitchFamily="18" charset="0"/>
                <a:cs typeface="Times New Roman" panose="02020603050405020304" pitchFamily="18" charset="0"/>
              </a:rPr>
              <a:t> → </a:t>
            </a:r>
            <a:r>
              <a:rPr lang="en-US" dirty="0" err="1">
                <a:solidFill>
                  <a:srgbClr val="000000"/>
                </a:solidFill>
                <a:latin typeface="Times New Roman" panose="02020603050405020304" pitchFamily="18" charset="0"/>
                <a:cs typeface="Times New Roman" panose="02020603050405020304" pitchFamily="18" charset="0"/>
              </a:rPr>
              <a:t>Mồ</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hôi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nhiều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khiến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thiếu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hụt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nguồn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nước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trong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cơ</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thể</a:t>
            </a:r>
            <a:r>
              <a:rPr lang="en-US" dirty="0">
                <a:solidFill>
                  <a:srgbClr val="000000"/>
                </a:solidFill>
                <a:latin typeface="Times New Roman" panose="02020603050405020304" pitchFamily="18" charset="0"/>
                <a:cs typeface="Times New Roman" panose="02020603050405020304" pitchFamily="18" charset="0"/>
              </a:rPr>
              <a:t> → </a:t>
            </a:r>
            <a:r>
              <a:rPr lang="en-US" dirty="0" err="1">
                <a:solidFill>
                  <a:srgbClr val="000000"/>
                </a:solidFill>
                <a:latin typeface="Times New Roman" panose="02020603050405020304" pitchFamily="18" charset="0"/>
                <a:cs typeface="Times New Roman" panose="02020603050405020304" pitchFamily="18" charset="0"/>
              </a:rPr>
              <a:t>Biểu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hiện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khát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nước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nhiều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hơn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lúc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chưa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chạy</a:t>
            </a:r>
            <a:r>
              <a:rPr lang="en-US" dirty="0">
                <a:solidFill>
                  <a:srgbClr val="000000"/>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pPr>
            <a:endParaRPr lang="en-US" sz="3600"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18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xit" presetSubtype="32" fill="hold" grpId="1" nodeType="clickEffect">
                                  <p:stCondLst>
                                    <p:cond delay="0"/>
                                  </p:stCondLst>
                                  <p:childTnLst>
                                    <p:anim calcmode="lin" valueType="num">
                                      <p:cBhvr>
                                        <p:cTn id="22" dur="500"/>
                                        <p:tgtEl>
                                          <p:spTgt spid="15"/>
                                        </p:tgtEl>
                                        <p:attrNameLst>
                                          <p:attrName>ppt_w</p:attrName>
                                        </p:attrNameLst>
                                      </p:cBhvr>
                                      <p:tavLst>
                                        <p:tav tm="0">
                                          <p:val>
                                            <p:strVal val="ppt_w"/>
                                          </p:val>
                                        </p:tav>
                                        <p:tav tm="100000">
                                          <p:val>
                                            <p:fltVal val="0"/>
                                          </p:val>
                                        </p:tav>
                                      </p:tavLst>
                                    </p:anim>
                                    <p:anim calcmode="lin" valueType="num">
                                      <p:cBhvr>
                                        <p:cTn id="23" dur="500"/>
                                        <p:tgtEl>
                                          <p:spTgt spid="15"/>
                                        </p:tgtEl>
                                        <p:attrNameLst>
                                          <p:attrName>ppt_h</p:attrName>
                                        </p:attrNameLst>
                                      </p:cBhvr>
                                      <p:tavLst>
                                        <p:tav tm="0">
                                          <p:val>
                                            <p:strVal val="ppt_h"/>
                                          </p:val>
                                        </p:tav>
                                        <p:tav tm="100000">
                                          <p:val>
                                            <p:fltVal val="0"/>
                                          </p:val>
                                        </p:tav>
                                      </p:tavLst>
                                    </p:anim>
                                    <p:set>
                                      <p:cBhvr>
                                        <p:cTn id="24" dur="1" fill="hold">
                                          <p:stCondLst>
                                            <p:cond delay="499"/>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5" grpId="0" animBg="1"/>
      <p:bldP spid="15" grpId="1"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21</a:t>
            </a:r>
          </a:p>
        </p:txBody>
      </p:sp>
      <p:pic>
        <p:nvPicPr>
          <p:cNvPr id="4100" name="Picture 4" descr="https://hoc24.vn/source/KHTN7%20H%C6%AF%C6%A0NG/KNTT%2021/2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0" y="2746168"/>
            <a:ext cx="2763744" cy="140814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102" name="Picture 6" descr="Sinh trưởng và phát triển ở cây đậ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432" y="2746167"/>
            <a:ext cx="2958711" cy="140814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107" name="Picture 11" descr="https://hoc24.vn/source/KHTN7%20H%C6%AF%C6%A0NG/KNTT%2021/21-8.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52" y="4753272"/>
            <a:ext cx="1801950" cy="148013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109" name="Picture 13" descr="https://hoc24.vn/source/KHTN7%20H%C6%AF%C6%A0NG/KNTT%2021/21-7.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43603" y="4753270"/>
            <a:ext cx="1922398" cy="148014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111" name="Picture 15" descr="https://hoc24.vn/source/KHTN7%20H%C6%AF%C6%A0NG/KNTT%2021/21-9.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6000" y="4753270"/>
            <a:ext cx="1867144" cy="148014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113" name="Picture 17" descr="Cây phát tài mang lại may mắn trong cuộc sống và công việc cho gia chủ"/>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90" y="610284"/>
            <a:ext cx="5722453" cy="153692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8496886" y="952304"/>
            <a:ext cx="3523663" cy="1384995"/>
          </a:xfrm>
          <a:prstGeom prst="rect">
            <a:avLst/>
          </a:prstGeom>
          <a:ln>
            <a:solidFill>
              <a:srgbClr val="FF0000"/>
            </a:solidFill>
          </a:ln>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A.</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Cung cấp năng lượng cho các hoạt động sống của cơ thể</a:t>
            </a:r>
            <a:endParaRPr lang="vi-VN" sz="2800" b="1" i="0" dirty="0">
              <a:solidFill>
                <a:srgbClr val="FF000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8485691" y="3200201"/>
            <a:ext cx="3523663" cy="954107"/>
          </a:xfrm>
          <a:prstGeom prst="rect">
            <a:avLst/>
          </a:prstGeom>
          <a:ln>
            <a:solidFill>
              <a:srgbClr val="FF0000"/>
            </a:solidFill>
          </a:ln>
        </p:spPr>
        <p:txBody>
          <a:bodyPr wrap="square">
            <a:spAutoFit/>
          </a:bodyPr>
          <a:lstStyle/>
          <a:p>
            <a:r>
              <a:rPr lang="en-US" sz="2800" b="1" dirty="0">
                <a:latin typeface="Times New Roman" panose="02020603050405020304" pitchFamily="18" charset="0"/>
                <a:cs typeface="Times New Roman" panose="02020603050405020304" pitchFamily="18" charset="0"/>
              </a:rPr>
              <a:t>B. </a:t>
            </a:r>
            <a:r>
              <a:rPr lang="vi-VN" sz="2800" b="1" dirty="0">
                <a:solidFill>
                  <a:srgbClr val="FF0000"/>
                </a:solidFill>
                <a:latin typeface="Times New Roman" panose="02020603050405020304" pitchFamily="18" charset="0"/>
                <a:cs typeface="Times New Roman" panose="02020603050405020304" pitchFamily="18" charset="0"/>
              </a:rPr>
              <a:t>Giúp cơ thể sinh trưởng và phát triển</a:t>
            </a:r>
            <a:endParaRPr lang="vi-VN" sz="2800" b="1" i="0" dirty="0">
              <a:solidFill>
                <a:srgbClr val="FF0000"/>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8496886" y="5168008"/>
            <a:ext cx="3534858" cy="954107"/>
          </a:xfrm>
          <a:prstGeom prst="rect">
            <a:avLst/>
          </a:prstGeom>
          <a:ln>
            <a:solidFill>
              <a:srgbClr val="FF0000"/>
            </a:solidFill>
          </a:ln>
        </p:spPr>
        <p:txBody>
          <a:bodyPr wrap="square">
            <a:spAutoFit/>
          </a:bodyPr>
          <a:lstStyle/>
          <a:p>
            <a:r>
              <a:rPr lang="en-US" sz="2800" b="1" dirty="0">
                <a:latin typeface="Times New Roman" panose="02020603050405020304" pitchFamily="18" charset="0"/>
                <a:cs typeface="Times New Roman" panose="02020603050405020304" pitchFamily="18" charset="0"/>
              </a:rPr>
              <a:t>C. </a:t>
            </a:r>
            <a:r>
              <a:rPr lang="en-US" sz="2800" b="1" dirty="0" err="1">
                <a:solidFill>
                  <a:srgbClr val="FF0000"/>
                </a:solidFill>
                <a:latin typeface="Times New Roman" panose="02020603050405020304" pitchFamily="18" charset="0"/>
                <a:cs typeface="Times New Roman" panose="02020603050405020304" pitchFamily="18" charset="0"/>
              </a:rPr>
              <a:t>Đảm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tại</a:t>
            </a:r>
            <a:endParaRPr lang="en-US" sz="2800" b="1" i="0" dirty="0">
              <a:solidFill>
                <a:srgbClr val="FF0000"/>
              </a:solidFill>
              <a:effectLst/>
              <a:latin typeface="Times New Roman" panose="02020603050405020304" pitchFamily="18" charset="0"/>
              <a:cs typeface="Times New Roman" panose="02020603050405020304" pitchFamily="18" charset="0"/>
            </a:endParaRPr>
          </a:p>
        </p:txBody>
      </p:sp>
      <p:sp>
        <p:nvSpPr>
          <p:cNvPr id="22" name="Rectangle 21"/>
          <p:cNvSpPr/>
          <p:nvPr/>
        </p:nvSpPr>
        <p:spPr>
          <a:xfrm>
            <a:off x="4203467" y="6220767"/>
            <a:ext cx="1529676" cy="461665"/>
          </a:xfrm>
          <a:prstGeom prst="rect">
            <a:avLst/>
          </a:prstGeom>
          <a:ln>
            <a:solidFill>
              <a:srgbClr val="FF0000"/>
            </a:solidFill>
          </a:ln>
        </p:spPr>
        <p:txBody>
          <a:bodyPr wrap="square">
            <a:spAutoFit/>
          </a:bodyPr>
          <a:lstStyle/>
          <a:p>
            <a:pPr algn="ctr"/>
            <a:r>
              <a:rPr lang="en-US" sz="2400" b="1" dirty="0">
                <a:solidFill>
                  <a:srgbClr val="00B0F0"/>
                </a:solidFill>
                <a:latin typeface="Times New Roman" panose="02020603050405020304" pitchFamily="18" charset="0"/>
                <a:cs typeface="Times New Roman" panose="02020603050405020304" pitchFamily="18" charset="0"/>
              </a:rPr>
              <a:t>HÌNH 3</a:t>
            </a:r>
            <a:endParaRPr lang="en-US" sz="2400" b="1" i="0" dirty="0">
              <a:solidFill>
                <a:srgbClr val="00B0F0"/>
              </a:solidFill>
              <a:effectLst/>
              <a:latin typeface="Times New Roman" panose="02020603050405020304" pitchFamily="18" charset="0"/>
              <a:cs typeface="Times New Roman" panose="02020603050405020304" pitchFamily="18" charset="0"/>
            </a:endParaRPr>
          </a:p>
        </p:txBody>
      </p:sp>
      <p:sp>
        <p:nvSpPr>
          <p:cNvPr id="23" name="Rectangle 22"/>
          <p:cNvSpPr/>
          <p:nvPr/>
        </p:nvSpPr>
        <p:spPr>
          <a:xfrm>
            <a:off x="4203467" y="4154308"/>
            <a:ext cx="1529676" cy="461665"/>
          </a:xfrm>
          <a:prstGeom prst="rect">
            <a:avLst/>
          </a:prstGeom>
          <a:ln>
            <a:solidFill>
              <a:srgbClr val="FF0000"/>
            </a:solidFill>
          </a:ln>
        </p:spPr>
        <p:txBody>
          <a:bodyPr wrap="square">
            <a:spAutoFit/>
          </a:bodyPr>
          <a:lstStyle/>
          <a:p>
            <a:pPr algn="ctr"/>
            <a:r>
              <a:rPr lang="en-US" sz="2400" b="1" dirty="0">
                <a:solidFill>
                  <a:srgbClr val="00B0F0"/>
                </a:solidFill>
                <a:latin typeface="Times New Roman" panose="02020603050405020304" pitchFamily="18" charset="0"/>
                <a:cs typeface="Times New Roman" panose="02020603050405020304" pitchFamily="18" charset="0"/>
              </a:rPr>
              <a:t>HÌNH 2</a:t>
            </a:r>
            <a:endParaRPr lang="en-US" sz="2400" b="1" i="0" dirty="0">
              <a:solidFill>
                <a:srgbClr val="00B0F0"/>
              </a:solidFill>
              <a:effectLst/>
              <a:latin typeface="Times New Roman" panose="02020603050405020304" pitchFamily="18" charset="0"/>
              <a:cs typeface="Times New Roman" panose="02020603050405020304" pitchFamily="18" charset="0"/>
            </a:endParaRPr>
          </a:p>
        </p:txBody>
      </p:sp>
      <p:sp>
        <p:nvSpPr>
          <p:cNvPr id="24" name="Rectangle 23"/>
          <p:cNvSpPr/>
          <p:nvPr/>
        </p:nvSpPr>
        <p:spPr>
          <a:xfrm>
            <a:off x="4203467" y="2149554"/>
            <a:ext cx="1529676" cy="461665"/>
          </a:xfrm>
          <a:prstGeom prst="rect">
            <a:avLst/>
          </a:prstGeom>
          <a:ln>
            <a:solidFill>
              <a:srgbClr val="FF0000"/>
            </a:solidFill>
          </a:ln>
        </p:spPr>
        <p:txBody>
          <a:bodyPr wrap="square">
            <a:spAutoFit/>
          </a:bodyPr>
          <a:lstStyle/>
          <a:p>
            <a:pPr algn="ctr"/>
            <a:r>
              <a:rPr lang="en-US" sz="2400" b="1" dirty="0">
                <a:solidFill>
                  <a:srgbClr val="00B0F0"/>
                </a:solidFill>
                <a:latin typeface="Times New Roman" panose="02020603050405020304" pitchFamily="18" charset="0"/>
                <a:cs typeface="Times New Roman" panose="02020603050405020304" pitchFamily="18" charset="0"/>
              </a:rPr>
              <a:t>HÌNH 1</a:t>
            </a:r>
            <a:endParaRPr lang="en-US" sz="2400" b="1" i="0" dirty="0">
              <a:solidFill>
                <a:srgbClr val="00B0F0"/>
              </a:solidFill>
              <a:effectLst/>
              <a:latin typeface="Times New Roman" panose="02020603050405020304" pitchFamily="18" charset="0"/>
              <a:cs typeface="Times New Roman" panose="02020603050405020304" pitchFamily="18" charset="0"/>
            </a:endParaRPr>
          </a:p>
        </p:txBody>
      </p:sp>
      <p:sp>
        <p:nvSpPr>
          <p:cNvPr id="9" name="Rectangle 8"/>
          <p:cNvSpPr/>
          <p:nvPr/>
        </p:nvSpPr>
        <p:spPr>
          <a:xfrm>
            <a:off x="0" y="0"/>
            <a:ext cx="12192000" cy="529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Hãy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sắp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xếp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theo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tự</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đúng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dưới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đây</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13" name="Straight Arrow Connector 12"/>
          <p:cNvCxnSpPr>
            <a:stCxn id="24" idx="3"/>
          </p:cNvCxnSpPr>
          <p:nvPr/>
        </p:nvCxnSpPr>
        <p:spPr>
          <a:xfrm>
            <a:off x="5733143" y="2380387"/>
            <a:ext cx="2752548" cy="3112953"/>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3"/>
            <a:endCxn id="5" idx="1"/>
          </p:cNvCxnSpPr>
          <p:nvPr/>
        </p:nvCxnSpPr>
        <p:spPr>
          <a:xfrm flipV="1">
            <a:off x="5733143" y="1644802"/>
            <a:ext cx="2763743" cy="4806798"/>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3"/>
            <a:endCxn id="7" idx="1"/>
          </p:cNvCxnSpPr>
          <p:nvPr/>
        </p:nvCxnSpPr>
        <p:spPr>
          <a:xfrm flipV="1">
            <a:off x="5733143" y="3677255"/>
            <a:ext cx="2752548" cy="707886"/>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33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ircle(in)">
                                      <p:cBhvr>
                                        <p:cTn id="2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21</a:t>
            </a:r>
          </a:p>
        </p:txBody>
      </p:sp>
      <p:sp>
        <p:nvSpPr>
          <p:cNvPr id="2" name="Rectangle 1"/>
          <p:cNvSpPr/>
          <p:nvPr/>
        </p:nvSpPr>
        <p:spPr>
          <a:xfrm>
            <a:off x="0" y="731747"/>
            <a:ext cx="12020550" cy="3108543"/>
          </a:xfrm>
          <a:prstGeom prst="rect">
            <a:avLst/>
          </a:prstGeom>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1. </a:t>
            </a:r>
            <a:r>
              <a:rPr lang="vi-VN" sz="2800" b="1" dirty="0">
                <a:solidFill>
                  <a:srgbClr val="FF0000"/>
                </a:solidFill>
                <a:latin typeface="Times New Roman" panose="02020603050405020304" pitchFamily="18" charset="0"/>
                <a:cs typeface="Times New Roman" panose="02020603050405020304" pitchFamily="18" charset="0"/>
              </a:rPr>
              <a:t>Những lí do nào khiến cơ thể thường nóng lên, ra mồ hôi nhiều khi làm việc nặng hay vận động mạnh trong thời gian dài?</a:t>
            </a:r>
          </a:p>
          <a:p>
            <a:r>
              <a:rPr lang="en-US" sz="2800" dirty="0">
                <a:latin typeface="Times New Roman" panose="02020603050405020304" pitchFamily="18" charset="0"/>
                <a:cs typeface="Times New Roman" panose="02020603050405020304" pitchFamily="18" charset="0"/>
              </a:rPr>
              <a:t>	A.  </a:t>
            </a:r>
            <a:r>
              <a:rPr lang="vi-VN" sz="2800" dirty="0">
                <a:latin typeface="Times New Roman" panose="02020603050405020304" pitchFamily="18" charset="0"/>
                <a:cs typeface="Times New Roman" panose="02020603050405020304" pitchFamily="18" charset="0"/>
              </a:rPr>
              <a:t>Cơ thể tăng cường phát triển cơ bắp.</a:t>
            </a:r>
          </a:p>
          <a:p>
            <a:r>
              <a:rPr lang="en-US" sz="2800" dirty="0">
                <a:latin typeface="Times New Roman" panose="02020603050405020304" pitchFamily="18" charset="0"/>
                <a:cs typeface="Times New Roman" panose="02020603050405020304" pitchFamily="18" charset="0"/>
              </a:rPr>
              <a:t>	B.  </a:t>
            </a:r>
            <a:r>
              <a:rPr lang="vi-VN" sz="2800" dirty="0">
                <a:latin typeface="Times New Roman" panose="02020603050405020304" pitchFamily="18" charset="0"/>
                <a:cs typeface="Times New Roman" panose="02020603050405020304" pitchFamily="18" charset="0"/>
              </a:rPr>
              <a:t>Cơ thể toát mồ hôi khi vận động nhiều làm giảm bớt nhiệt độ cơ thể.</a:t>
            </a:r>
          </a:p>
          <a:p>
            <a:r>
              <a:rPr lang="en-US" sz="2800" dirty="0">
                <a:latin typeface="Times New Roman" panose="02020603050405020304" pitchFamily="18" charset="0"/>
                <a:cs typeface="Times New Roman" panose="02020603050405020304" pitchFamily="18" charset="0"/>
              </a:rPr>
              <a:t>	C.  </a:t>
            </a:r>
            <a:r>
              <a:rPr lang="vi-VN" sz="2800" dirty="0">
                <a:latin typeface="Times New Roman" panose="02020603050405020304" pitchFamily="18" charset="0"/>
                <a:cs typeface="Times New Roman" panose="02020603050405020304" pitchFamily="18" charset="0"/>
              </a:rPr>
              <a:t>Cơ thể không kịp thích nghi.</a:t>
            </a:r>
          </a:p>
          <a:p>
            <a:r>
              <a:rPr lang="en-US" sz="2800" dirty="0">
                <a:latin typeface="Times New Roman" panose="02020603050405020304" pitchFamily="18" charset="0"/>
                <a:cs typeface="Times New Roman" panose="02020603050405020304" pitchFamily="18" charset="0"/>
              </a:rPr>
              <a:t>	D.  </a:t>
            </a:r>
            <a:r>
              <a:rPr lang="vi-VN" sz="2800" dirty="0">
                <a:latin typeface="Times New Roman" panose="02020603050405020304" pitchFamily="18" charset="0"/>
                <a:cs typeface="Times New Roman" panose="02020603050405020304" pitchFamily="18" charset="0"/>
              </a:rPr>
              <a:t>Khi vận động, các khối cơ bắp tăng cường chuyển hóa tạo năng lượng co cơ kèm theo sinh ra nhiệt khiến cơ thể nóng lên.</a:t>
            </a:r>
            <a:endParaRPr lang="vi-VN" sz="2800" i="0" dirty="0">
              <a:effectLst/>
              <a:latin typeface="Times New Roman" panose="02020603050405020304" pitchFamily="18" charset="0"/>
              <a:cs typeface="Times New Roman" panose="02020603050405020304" pitchFamily="18" charset="0"/>
            </a:endParaRPr>
          </a:p>
        </p:txBody>
      </p:sp>
      <p:sp>
        <p:nvSpPr>
          <p:cNvPr id="5" name="Oval 4"/>
          <p:cNvSpPr/>
          <p:nvPr/>
        </p:nvSpPr>
        <p:spPr>
          <a:xfrm>
            <a:off x="703385" y="2832449"/>
            <a:ext cx="793837" cy="5908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412469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21</a:t>
            </a:r>
          </a:p>
        </p:txBody>
      </p:sp>
      <p:sp>
        <p:nvSpPr>
          <p:cNvPr id="2" name="Rectangle 1"/>
          <p:cNvSpPr/>
          <p:nvPr/>
        </p:nvSpPr>
        <p:spPr>
          <a:xfrm>
            <a:off x="0" y="731747"/>
            <a:ext cx="12020550" cy="1384995"/>
          </a:xfrm>
          <a:prstGeom prst="rect">
            <a:avLst/>
          </a:prstGeom>
        </p:spPr>
        <p:txBody>
          <a:bodyPr wrap="square">
            <a:spAutoFit/>
          </a:bodyPr>
          <a:lstStyle/>
          <a:p>
            <a:r>
              <a:rPr lang="en-US" sz="2800" b="1" dirty="0" err="1">
                <a:solidFill>
                  <a:srgbClr val="00B050"/>
                </a:solidFill>
                <a:latin typeface="Times New Roman" panose="02020603050405020304" pitchFamily="18" charset="0"/>
                <a:cs typeface="Times New Roman" panose="02020603050405020304" pitchFamily="18" charset="0"/>
              </a:rPr>
              <a:t>Câu</a:t>
            </a:r>
            <a:r>
              <a:rPr lang="en-US" sz="2800" b="1" dirty="0">
                <a:solidFill>
                  <a:srgbClr val="00B050"/>
                </a:solidFill>
                <a:latin typeface="Times New Roman" panose="02020603050405020304" pitchFamily="18" charset="0"/>
                <a:cs typeface="Times New Roman" panose="02020603050405020304" pitchFamily="18" charset="0"/>
              </a:rPr>
              <a:t> 2. Cho </a:t>
            </a:r>
            <a:r>
              <a:rPr lang="en-US" sz="2800" b="1" dirty="0" err="1">
                <a:solidFill>
                  <a:srgbClr val="00B050"/>
                </a:solidFill>
                <a:latin typeface="Times New Roman" panose="02020603050405020304" pitchFamily="18" charset="0"/>
                <a:cs typeface="Times New Roman" panose="02020603050405020304" pitchFamily="18" charset="0"/>
              </a:rPr>
              <a:t>các</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yếu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tố</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thức</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ăn</a:t>
            </a:r>
            <a:r>
              <a:rPr lang="en-US" sz="2800" b="1" dirty="0">
                <a:solidFill>
                  <a:srgbClr val="00B050"/>
                </a:solidFill>
                <a:latin typeface="Times New Roman" panose="02020603050405020304" pitchFamily="18" charset="0"/>
                <a:cs typeface="Times New Roman" panose="02020603050405020304" pitchFamily="18" charset="0"/>
              </a:rPr>
              <a:t>, oxygen, carbon dioxide, </a:t>
            </a:r>
            <a:r>
              <a:rPr lang="en-US" sz="2800" b="1" dirty="0" err="1">
                <a:solidFill>
                  <a:srgbClr val="00B050"/>
                </a:solidFill>
                <a:latin typeface="Times New Roman" panose="02020603050405020304" pitchFamily="18" charset="0"/>
                <a:cs typeface="Times New Roman" panose="02020603050405020304" pitchFamily="18" charset="0"/>
              </a:rPr>
              <a:t>nhiệt</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năng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chất</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thải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chất</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hữu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cơ</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năng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lượng</a:t>
            </a:r>
            <a:r>
              <a:rPr lang="en-US" sz="2800" b="1" dirty="0">
                <a:solidFill>
                  <a:srgbClr val="00B050"/>
                </a:solidFill>
                <a:latin typeface="Times New Roman" panose="02020603050405020304" pitchFamily="18" charset="0"/>
                <a:cs typeface="Times New Roman" panose="02020603050405020304" pitchFamily="18" charset="0"/>
              </a:rPr>
              <a:t> ATP. </a:t>
            </a:r>
            <a:r>
              <a:rPr lang="en-US" sz="2800" b="1" dirty="0" err="1">
                <a:solidFill>
                  <a:srgbClr val="00B050"/>
                </a:solidFill>
                <a:latin typeface="Times New Roman" panose="02020603050405020304" pitchFamily="18" charset="0"/>
                <a:cs typeface="Times New Roman" panose="02020603050405020304" pitchFamily="18" charset="0"/>
              </a:rPr>
              <a:t>Xác</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định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những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yếu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tố</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mà</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cơ</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thể</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người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lấy</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vào</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thải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ra</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và</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tích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lũy</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trong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cơ</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thể</a:t>
            </a:r>
            <a:r>
              <a:rPr lang="en-US" sz="2800" b="1" dirty="0">
                <a:solidFill>
                  <a:srgbClr val="00B050"/>
                </a:solidFill>
                <a:latin typeface="Times New Roman" panose="02020603050405020304" pitchFamily="18" charset="0"/>
                <a:cs typeface="Times New Roman" panose="02020603050405020304" pitchFamily="18" charset="0"/>
              </a:rPr>
              <a:t>.</a:t>
            </a:r>
            <a:endParaRPr lang="vi-VN" sz="2800" b="1" dirty="0">
              <a:solidFill>
                <a:srgbClr val="00B050"/>
              </a:solidFill>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228071687"/>
              </p:ext>
            </p:extLst>
          </p:nvPr>
        </p:nvGraphicFramePr>
        <p:xfrm>
          <a:off x="241133" y="2142694"/>
          <a:ext cx="11538284" cy="4145280"/>
        </p:xfrm>
        <a:graphic>
          <a:graphicData uri="http://schemas.openxmlformats.org/drawingml/2006/table">
            <a:tbl>
              <a:tblPr firstRow="1" bandRow="1">
                <a:tableStyleId>{5C22544A-7EE6-4342-B048-85BDC9FD1C3A}</a:tableStyleId>
              </a:tblPr>
              <a:tblGrid>
                <a:gridCol w="3789948">
                  <a:extLst>
                    <a:ext uri="{9D8B030D-6E8A-4147-A177-3AD203B41FA5}">
                      <a16:colId xmlns:a16="http://schemas.microsoft.com/office/drawing/2014/main" val="4258625345"/>
                    </a:ext>
                  </a:extLst>
                </a:gridCol>
                <a:gridCol w="2707105">
                  <a:extLst>
                    <a:ext uri="{9D8B030D-6E8A-4147-A177-3AD203B41FA5}">
                      <a16:colId xmlns:a16="http://schemas.microsoft.com/office/drawing/2014/main" val="2043878294"/>
                    </a:ext>
                  </a:extLst>
                </a:gridCol>
                <a:gridCol w="2574758">
                  <a:extLst>
                    <a:ext uri="{9D8B030D-6E8A-4147-A177-3AD203B41FA5}">
                      <a16:colId xmlns:a16="http://schemas.microsoft.com/office/drawing/2014/main" val="1371739459"/>
                    </a:ext>
                  </a:extLst>
                </a:gridCol>
                <a:gridCol w="2466473">
                  <a:extLst>
                    <a:ext uri="{9D8B030D-6E8A-4147-A177-3AD203B41FA5}">
                      <a16:colId xmlns:a16="http://schemas.microsoft.com/office/drawing/2014/main" val="644907983"/>
                    </a:ext>
                  </a:extLst>
                </a:gridCol>
              </a:tblGrid>
              <a:tr h="370840">
                <a:tc>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yếu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tố</a:t>
                      </a:r>
                      <a:endParaRPr lang="en-US" sz="2800" dirty="0">
                        <a:solidFill>
                          <a:schemeClr val="tx1"/>
                        </a:solidFill>
                      </a:endParaRPr>
                    </a:p>
                  </a:txBody>
                  <a:tcPr/>
                </a:tc>
                <a:tc>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Lấy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vào</a:t>
                      </a:r>
                      <a:endParaRPr lang="en-US" sz="2800" dirty="0">
                        <a:solidFill>
                          <a:schemeClr val="tx1"/>
                        </a:solidFill>
                      </a:endParaRPr>
                    </a:p>
                  </a:txBody>
                  <a:tcPr/>
                </a:tc>
                <a:tc>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Thải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ra</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endParaRPr>
                    </a:p>
                  </a:txBody>
                  <a:tcPr/>
                </a:tc>
                <a:tc>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Tích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lũy</a:t>
                      </a:r>
                      <a:endParaRPr lang="en-US" sz="2800" dirty="0">
                        <a:solidFill>
                          <a:schemeClr val="tx1"/>
                        </a:solidFill>
                      </a:endParaRPr>
                    </a:p>
                  </a:txBody>
                  <a:tcPr/>
                </a:tc>
                <a:extLst>
                  <a:ext uri="{0D108BD9-81ED-4DB2-BD59-A6C34878D82A}">
                    <a16:rowId xmlns:a16="http://schemas.microsoft.com/office/drawing/2014/main" val="1982645569"/>
                  </a:ext>
                </a:extLst>
              </a:tr>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1. </a:t>
                      </a:r>
                      <a:r>
                        <a:rPr lang="en-US" sz="2800" b="1" dirty="0" err="1">
                          <a:solidFill>
                            <a:schemeClr val="tx1"/>
                          </a:solidFill>
                          <a:latin typeface="Times New Roman" panose="02020603050405020304" pitchFamily="18" charset="0"/>
                          <a:cs typeface="Times New Roman" panose="02020603050405020304" pitchFamily="18" charset="0"/>
                        </a:rPr>
                        <a:t>Thức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ăn</a:t>
                      </a:r>
                      <a:endParaRPr lang="en-US" sz="2800" dirty="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9225694"/>
                  </a:ext>
                </a:extLst>
              </a:tr>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2. Oxygen</a:t>
                      </a:r>
                      <a:endParaRPr lang="en-US" sz="2800" dirty="0">
                        <a:solidFill>
                          <a:schemeClr val="tx1"/>
                        </a:solidFill>
                      </a:endParaRP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00774168"/>
                  </a:ext>
                </a:extLst>
              </a:tr>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3. </a:t>
                      </a:r>
                      <a:r>
                        <a:rPr lang="en-US" sz="2800" b="1" dirty="0" err="1">
                          <a:solidFill>
                            <a:schemeClr val="tx1"/>
                          </a:solidFill>
                          <a:latin typeface="Times New Roman" panose="02020603050405020304" pitchFamily="18" charset="0"/>
                          <a:cs typeface="Times New Roman" panose="02020603050405020304" pitchFamily="18" charset="0"/>
                        </a:rPr>
                        <a:t>Nhiệt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năng</a:t>
                      </a:r>
                      <a:endParaRPr lang="en-US" sz="2800" dirty="0">
                        <a:solidFill>
                          <a:schemeClr val="tx1"/>
                        </a:solidFill>
                      </a:endParaRP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47868677"/>
                  </a:ext>
                </a:extLst>
              </a:tr>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4. </a:t>
                      </a:r>
                      <a:r>
                        <a:rPr lang="en-US" sz="2800" b="1" dirty="0" err="1">
                          <a:solidFill>
                            <a:schemeClr val="tx1"/>
                          </a:solidFill>
                          <a:latin typeface="Times New Roman" panose="02020603050405020304" pitchFamily="18" charset="0"/>
                          <a:cs typeface="Times New Roman" panose="02020603050405020304" pitchFamily="18" charset="0"/>
                        </a:rPr>
                        <a:t>Chất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thải</a:t>
                      </a:r>
                      <a:endParaRPr lang="en-US" sz="2800" dirty="0">
                        <a:solidFill>
                          <a:schemeClr val="tx1"/>
                        </a:solidFill>
                      </a:endParaRP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53636158"/>
                  </a:ext>
                </a:extLst>
              </a:tr>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5. </a:t>
                      </a:r>
                      <a:r>
                        <a:rPr lang="en-US" sz="2800" b="1" dirty="0" err="1">
                          <a:solidFill>
                            <a:schemeClr val="tx1"/>
                          </a:solidFill>
                          <a:latin typeface="Times New Roman" panose="02020603050405020304" pitchFamily="18" charset="0"/>
                          <a:cs typeface="Times New Roman" panose="02020603050405020304" pitchFamily="18" charset="0"/>
                        </a:rPr>
                        <a:t>Chất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hữu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cơ</a:t>
                      </a:r>
                      <a:endParaRPr lang="en-US" sz="2800" dirty="0">
                        <a:solidFill>
                          <a:schemeClr val="tx1"/>
                        </a:solidFill>
                      </a:endParaRP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78377402"/>
                  </a:ext>
                </a:extLst>
              </a:tr>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6. </a:t>
                      </a:r>
                      <a:r>
                        <a:rPr lang="en-US" sz="2800" b="1" dirty="0" err="1">
                          <a:solidFill>
                            <a:schemeClr val="tx1"/>
                          </a:solidFill>
                          <a:latin typeface="Times New Roman" panose="02020603050405020304" pitchFamily="18" charset="0"/>
                          <a:cs typeface="Times New Roman" panose="02020603050405020304" pitchFamily="18" charset="0"/>
                        </a:rPr>
                        <a:t>Năng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lượng</a:t>
                      </a:r>
                      <a:r>
                        <a:rPr lang="en-US" sz="2800" b="1" dirty="0">
                          <a:solidFill>
                            <a:schemeClr val="tx1"/>
                          </a:solidFill>
                          <a:latin typeface="Times New Roman" panose="02020603050405020304" pitchFamily="18" charset="0"/>
                          <a:cs typeface="Times New Roman" panose="02020603050405020304" pitchFamily="18" charset="0"/>
                        </a:rPr>
                        <a:t> ATP</a:t>
                      </a:r>
                      <a:endParaRPr lang="en-US" sz="2800" dirty="0">
                        <a:solidFill>
                          <a:schemeClr val="tx1"/>
                        </a:solidFill>
                      </a:endParaRP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88182631"/>
                  </a:ext>
                </a:extLst>
              </a:tr>
              <a:tr h="370840">
                <a:tc>
                  <a:txBody>
                    <a:bodyPr/>
                    <a:lstStyle/>
                    <a:p>
                      <a:r>
                        <a:rPr lang="en-US" sz="2800" b="1" dirty="0">
                          <a:solidFill>
                            <a:schemeClr val="tx1"/>
                          </a:solidFill>
                          <a:latin typeface="Times New Roman" panose="02020603050405020304" pitchFamily="18" charset="0"/>
                          <a:cs typeface="Times New Roman" panose="02020603050405020304" pitchFamily="18" charset="0"/>
                        </a:rPr>
                        <a:t>7. Carbon dioxide</a:t>
                      </a:r>
                      <a:endParaRPr lang="en-US" sz="2800" dirty="0">
                        <a:solidFill>
                          <a:schemeClr val="tx1"/>
                        </a:solidFill>
                      </a:endParaRP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898685993"/>
                  </a:ext>
                </a:extLst>
              </a:tr>
            </a:tbl>
          </a:graphicData>
        </a:graphic>
      </p:graphicFrame>
      <p:pic>
        <p:nvPicPr>
          <p:cNvPr id="12"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5242" y="2662697"/>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5241" y="3176572"/>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743" y="3643841"/>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3744" y="4163014"/>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4928" y="4705309"/>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4928" y="5186734"/>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4274" y="5768801"/>
            <a:ext cx="558333" cy="49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49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9896" y="62404"/>
            <a:ext cx="3422469" cy="461665"/>
          </a:xfrm>
          <a:prstGeom prst="rect">
            <a:avLst/>
          </a:prstGeom>
          <a:noFill/>
        </p:spPr>
        <p:txBody>
          <a:bodyPr wrap="square" rtlCol="0">
            <a:spAutoFit/>
          </a:bodyPr>
          <a:lstStyle/>
          <a:p>
            <a:r>
              <a:rPr lang="en-US" sz="2400" b="1" i="1" dirty="0">
                <a:solidFill>
                  <a:srgbClr val="FF0000"/>
                </a:solidFill>
                <a:latin typeface="Times New Roman" panose="02020603050405020304" pitchFamily="18" charset="0"/>
                <a:cs typeface="Times New Roman" panose="02020603050405020304" pitchFamily="18" charset="0"/>
              </a:rPr>
              <a:t>LUYỆN TẬP</a:t>
            </a:r>
          </a:p>
        </p:txBody>
      </p:sp>
      <p:sp>
        <p:nvSpPr>
          <p:cNvPr id="5" name="TextBox 4"/>
          <p:cNvSpPr txBox="1"/>
          <p:nvPr/>
        </p:nvSpPr>
        <p:spPr>
          <a:xfrm>
            <a:off x="653143" y="796834"/>
            <a:ext cx="6805748" cy="738664"/>
          </a:xfrm>
          <a:prstGeom prst="rect">
            <a:avLst/>
          </a:prstGeom>
          <a:noFill/>
        </p:spPr>
        <p:txBody>
          <a:bodyPr wrap="square" rtlCol="0">
            <a:spAutoFit/>
          </a:bodyPr>
          <a:lstStyle/>
          <a:p>
            <a:pPr marL="342900" indent="-342900">
              <a:buAutoNum type="arabicPeriod"/>
            </a:pP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cs typeface="Times New Roman" panose="02020603050405020304" pitchFamily="18" charset="0"/>
            </a:endParaRPr>
          </a:p>
          <a:p>
            <a:pPr marL="342900" indent="-342900">
              <a:buAutoNum type="arabicPeriod"/>
            </a:pPr>
            <a:endParaRPr lang="en-US" dirty="0"/>
          </a:p>
        </p:txBody>
      </p:sp>
      <p:sp>
        <p:nvSpPr>
          <p:cNvPr id="6" name="TextBox 5"/>
          <p:cNvSpPr txBox="1"/>
          <p:nvPr/>
        </p:nvSpPr>
        <p:spPr>
          <a:xfrm>
            <a:off x="653143" y="1443165"/>
            <a:ext cx="10515600" cy="221599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vi-VN" sz="2400" b="1" dirty="0">
                <a:solidFill>
                  <a:srgbClr val="0070C0"/>
                </a:solidFill>
                <a:latin typeface="Times New Roman" panose="02020603050405020304" pitchFamily="18" charset="0"/>
                <a:cs typeface="Times New Roman" panose="02020603050405020304" pitchFamily="18" charset="0"/>
              </a:rPr>
              <a:t>Chọn từ, cụm từ phù hợp hoàn thành đoạn thông tin sau</a:t>
            </a:r>
            <a:r>
              <a:rPr lang="en-US" sz="2400" b="1" dirty="0">
                <a:solidFill>
                  <a:srgbClr val="0070C0"/>
                </a:solidFill>
                <a:latin typeface="Times New Roman" panose="02020603050405020304" pitchFamily="18" charset="0"/>
                <a:cs typeface="Times New Roman" panose="02020603050405020304" pitchFamily="18" charset="0"/>
              </a:rPr>
              <a:t> : </a:t>
            </a:r>
          </a:p>
          <a:p>
            <a:pPr lvl="0"/>
            <a:r>
              <a:rPr lang="en-US" sz="2400" dirty="0" err="1">
                <a:latin typeface="Times New Roman" panose="02020603050405020304" pitchFamily="18" charset="0"/>
                <a:cs typeface="Times New Roman" panose="02020603050405020304" pitchFamily="18" charset="0"/>
              </a:rPr>
              <a:t>Trao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 …(1)..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…(4).</a:t>
            </a:r>
          </a:p>
          <a:p>
            <a:pPr lvl="0"/>
            <a:r>
              <a:rPr lang="vi-VN" sz="2400" dirty="0">
                <a:latin typeface="Times New Roman" panose="02020603050405020304" pitchFamily="18" charset="0"/>
                <a:cs typeface="Times New Roman" panose="02020603050405020304" pitchFamily="18" charset="0"/>
              </a:rPr>
              <a:t>Chuyển hóa năng lượng là sự biến đổi …(5) …từ dạng này sang dạng khác</a:t>
            </a:r>
            <a:endParaRPr lang="en-US" sz="2400" b="1" dirty="0">
              <a:latin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653143" y="3931921"/>
            <a:ext cx="9130938" cy="1261884"/>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VẬN DỤNG</a:t>
            </a:r>
          </a:p>
          <a:p>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122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hoc24.vn/source/KHTN7%20H%C6%AF%C6%A0NG/KNTT%2021/2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81700" cy="68580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7405686" y="265212"/>
            <a:ext cx="3381375" cy="4420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4A4A4A"/>
                </a:solidFill>
                <a:latin typeface="Times New Roman" panose="02020603050405020304" pitchFamily="18" charset="0"/>
                <a:cs typeface="Times New Roman" panose="02020603050405020304" pitchFamily="18" charset="0"/>
              </a:rPr>
              <a:t>C</a:t>
            </a:r>
            <a:r>
              <a:rPr lang="vi-VN" sz="2800" b="1" dirty="0">
                <a:solidFill>
                  <a:srgbClr val="4A4A4A"/>
                </a:solidFill>
                <a:latin typeface="Times New Roman" panose="02020603050405020304" pitchFamily="18" charset="0"/>
                <a:cs typeface="Times New Roman" panose="02020603050405020304" pitchFamily="18" charset="0"/>
              </a:rPr>
              <a:t>ảm giác nóng lên</a:t>
            </a:r>
            <a:endParaRPr lang="en-US" sz="2800" dirty="0"/>
          </a:p>
        </p:txBody>
      </p:sp>
      <p:sp>
        <p:nvSpPr>
          <p:cNvPr id="7" name="Rounded Rectangle 6"/>
          <p:cNvSpPr/>
          <p:nvPr/>
        </p:nvSpPr>
        <p:spPr>
          <a:xfrm>
            <a:off x="7391400" y="1081840"/>
            <a:ext cx="3381375" cy="52447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4A4A4A"/>
                </a:solidFill>
                <a:latin typeface="Times New Roman" panose="02020603050405020304" pitchFamily="18" charset="0"/>
                <a:cs typeface="Times New Roman" panose="02020603050405020304" pitchFamily="18" charset="0"/>
              </a:rPr>
              <a:t>R</a:t>
            </a:r>
            <a:r>
              <a:rPr lang="vi-VN" sz="2800" b="1" dirty="0">
                <a:solidFill>
                  <a:srgbClr val="4A4A4A"/>
                </a:solidFill>
                <a:latin typeface="Times New Roman" panose="02020603050405020304" pitchFamily="18" charset="0"/>
                <a:cs typeface="Times New Roman" panose="02020603050405020304" pitchFamily="18" charset="0"/>
              </a:rPr>
              <a:t>a mồ hôi nhiều</a:t>
            </a:r>
            <a:endParaRPr lang="en-US" sz="2800" dirty="0"/>
          </a:p>
        </p:txBody>
      </p:sp>
      <p:sp>
        <p:nvSpPr>
          <p:cNvPr id="8" name="Rounded Rectangle 7"/>
          <p:cNvSpPr/>
          <p:nvPr/>
        </p:nvSpPr>
        <p:spPr>
          <a:xfrm>
            <a:off x="7391400" y="2867327"/>
            <a:ext cx="2952750" cy="6361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4A4A4A"/>
                </a:solidFill>
                <a:latin typeface="Times New Roman" panose="02020603050405020304" pitchFamily="18" charset="0"/>
                <a:cs typeface="Times New Roman" panose="02020603050405020304" pitchFamily="18" charset="0"/>
              </a:rPr>
              <a:t>K</a:t>
            </a:r>
            <a:r>
              <a:rPr lang="vi-VN" sz="2800" b="1" dirty="0">
                <a:solidFill>
                  <a:srgbClr val="4A4A4A"/>
                </a:solidFill>
                <a:latin typeface="Times New Roman" panose="02020603050405020304" pitchFamily="18" charset="0"/>
                <a:cs typeface="Times New Roman" panose="02020603050405020304" pitchFamily="18" charset="0"/>
              </a:rPr>
              <a:t>hát nước</a:t>
            </a:r>
            <a:endParaRPr lang="en-US" sz="2800" dirty="0"/>
          </a:p>
        </p:txBody>
      </p:sp>
      <p:sp>
        <p:nvSpPr>
          <p:cNvPr id="10" name="Rounded Rectangle 9"/>
          <p:cNvSpPr/>
          <p:nvPr/>
        </p:nvSpPr>
        <p:spPr>
          <a:xfrm>
            <a:off x="7391400" y="1968261"/>
            <a:ext cx="4781550" cy="54622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4A4A4A"/>
                </a:solidFill>
                <a:latin typeface="Times New Roman" panose="02020603050405020304" pitchFamily="18" charset="0"/>
                <a:cs typeface="Times New Roman" panose="02020603050405020304" pitchFamily="18" charset="0"/>
              </a:rPr>
              <a:t>N</a:t>
            </a:r>
            <a:r>
              <a:rPr lang="vi-VN" sz="2800" b="1" dirty="0">
                <a:solidFill>
                  <a:srgbClr val="4A4A4A"/>
                </a:solidFill>
                <a:latin typeface="Times New Roman" panose="02020603050405020304" pitchFamily="18" charset="0"/>
                <a:cs typeface="Times New Roman" panose="02020603050405020304" pitchFamily="18" charset="0"/>
              </a:rPr>
              <a:t>hịp thở và nhịp tim tăng lên</a:t>
            </a:r>
            <a:endParaRPr lang="en-US" sz="2800" dirty="0"/>
          </a:p>
        </p:txBody>
      </p:sp>
      <p:sp>
        <p:nvSpPr>
          <p:cNvPr id="11" name="Right Arrow 10"/>
          <p:cNvSpPr/>
          <p:nvPr/>
        </p:nvSpPr>
        <p:spPr>
          <a:xfrm>
            <a:off x="5981700" y="423890"/>
            <a:ext cx="1219200" cy="2286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981700" y="1232893"/>
            <a:ext cx="1219200" cy="2286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076950" y="2059890"/>
            <a:ext cx="1219200" cy="2286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981700" y="3007843"/>
            <a:ext cx="1219200" cy="228600"/>
          </a:xfrm>
          <a:prstGeom prst="rightArrow">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xplosion 1 14"/>
          <p:cNvSpPr/>
          <p:nvPr/>
        </p:nvSpPr>
        <p:spPr>
          <a:xfrm>
            <a:off x="6076950" y="3503463"/>
            <a:ext cx="6096000" cy="3240237"/>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latin typeface="Times New Roman" panose="02020603050405020304" pitchFamily="18" charset="0"/>
                <a:cs typeface="Times New Roman" panose="02020603050405020304" pitchFamily="18" charset="0"/>
              </a:rPr>
              <a:t>Những thay đổi này được giải thích như thế nào?</a:t>
            </a:r>
            <a:endParaRPr lang="en-US" sz="2800" dirty="0">
              <a:solidFill>
                <a:srgbClr val="002060"/>
              </a:solidFill>
            </a:endParaRPr>
          </a:p>
        </p:txBody>
      </p:sp>
    </p:spTree>
    <p:extLst>
      <p:ext uri="{BB962C8B-B14F-4D97-AF65-F5344CB8AC3E}">
        <p14:creationId xmlns:p14="http://schemas.microsoft.com/office/powerpoint/2010/main" val="415143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in)">
                                      <p:cBhvr>
                                        <p:cTn id="35" dur="2000"/>
                                        <p:tgtEl>
                                          <p:spTgt spid="14"/>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00464" y="192502"/>
            <a:ext cx="9881936" cy="1299411"/>
          </a:xfrm>
          <a:prstGeom prst="roundRect">
            <a:avLst/>
          </a:prstGeom>
          <a:solidFill>
            <a:schemeClr val="tx2">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5">
                    <a:lumMod val="75000"/>
                  </a:schemeClr>
                </a:solidFill>
                <a:latin typeface="Times New Roman" panose="02020603050405020304" pitchFamily="18" charset="0"/>
                <a:cs typeface="Times New Roman" panose="02020603050405020304" pitchFamily="18" charset="0"/>
              </a:rPr>
              <a:t>CHƯƠNG VII. TRAO ĐỔI CHẤT VÀ CHUYỂN HÓA NĂNG LƯỢNG Ở SINH VẬT</a:t>
            </a:r>
          </a:p>
        </p:txBody>
      </p:sp>
      <p:sp>
        <p:nvSpPr>
          <p:cNvPr id="4" name="Rounded Rectangle 3"/>
          <p:cNvSpPr/>
          <p:nvPr/>
        </p:nvSpPr>
        <p:spPr>
          <a:xfrm>
            <a:off x="1820780" y="1491913"/>
            <a:ext cx="9881936" cy="1299411"/>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p>
        </p:txBody>
      </p:sp>
      <p:sp>
        <p:nvSpPr>
          <p:cNvPr id="3" name="Hexagon 2"/>
          <p:cNvSpPr/>
          <p:nvPr/>
        </p:nvSpPr>
        <p:spPr>
          <a:xfrm>
            <a:off x="-1" y="1219198"/>
            <a:ext cx="2245895" cy="1844843"/>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21</a:t>
            </a:r>
          </a:p>
        </p:txBody>
      </p:sp>
    </p:spTree>
    <p:extLst>
      <p:ext uri="{BB962C8B-B14F-4D97-AF65-F5344CB8AC3E}">
        <p14:creationId xmlns:p14="http://schemas.microsoft.com/office/powerpoint/2010/main" val="425869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21</a:t>
            </a:r>
          </a:p>
        </p:txBody>
      </p:sp>
      <p:sp>
        <p:nvSpPr>
          <p:cNvPr id="2" name="Right Arrow 1"/>
          <p:cNvSpPr/>
          <p:nvPr/>
        </p:nvSpPr>
        <p:spPr>
          <a:xfrm>
            <a:off x="1720172" y="1913343"/>
            <a:ext cx="793856" cy="313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20172" y="876960"/>
            <a:ext cx="2566078" cy="62732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lumMod val="75000"/>
                  </a:schemeClr>
                </a:solidFill>
                <a:latin typeface="Times New Roman" panose="02020603050405020304" pitchFamily="18" charset="0"/>
                <a:cs typeface="Times New Roman" panose="02020603050405020304" pitchFamily="18" charset="0"/>
              </a:rPr>
              <a:t>MỤC TIÊU</a:t>
            </a:r>
          </a:p>
        </p:txBody>
      </p:sp>
      <p:sp>
        <p:nvSpPr>
          <p:cNvPr id="6" name="Rounded Rectangle 5"/>
          <p:cNvSpPr/>
          <p:nvPr/>
        </p:nvSpPr>
        <p:spPr>
          <a:xfrm>
            <a:off x="2514028" y="1818454"/>
            <a:ext cx="9255606" cy="5032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OpenSans"/>
            </a:endParaRPr>
          </a:p>
          <a:p>
            <a:r>
              <a:rPr lang="en-US" sz="2400" b="1" dirty="0">
                <a:solidFill>
                  <a:srgbClr val="000000"/>
                </a:solidFill>
                <a:latin typeface="Times New Roman" panose="02020603050405020304" pitchFamily="18" charset="0"/>
                <a:cs typeface="Times New Roman" panose="02020603050405020304" pitchFamily="18" charset="0"/>
              </a:rPr>
              <a:t>P</a:t>
            </a:r>
            <a:r>
              <a:rPr lang="vi-VN" sz="2400" b="1" dirty="0">
                <a:solidFill>
                  <a:srgbClr val="000000"/>
                </a:solidFill>
                <a:latin typeface="Times New Roman" panose="02020603050405020304" pitchFamily="18" charset="0"/>
                <a:cs typeface="Times New Roman" panose="02020603050405020304" pitchFamily="18" charset="0"/>
              </a:rPr>
              <a:t>hát biểu </a:t>
            </a:r>
            <a:r>
              <a:rPr lang="en-US" sz="2400" b="1" dirty="0" err="1">
                <a:solidFill>
                  <a:srgbClr val="000000"/>
                </a:solidFill>
                <a:latin typeface="Times New Roman" panose="02020603050405020304" pitchFamily="18" charset="0"/>
                <a:cs typeface="Times New Roman" panose="02020603050405020304" pitchFamily="18" charset="0"/>
              </a:rPr>
              <a:t>được</a:t>
            </a:r>
            <a:r>
              <a:rPr lang="en-US" sz="2400" b="1" dirty="0">
                <a:solidFill>
                  <a:srgbClr val="000000"/>
                </a:solidFill>
                <a:latin typeface="Times New Roman" panose="02020603050405020304" pitchFamily="18" charset="0"/>
                <a:cs typeface="Times New Roman" panose="02020603050405020304" pitchFamily="18" charset="0"/>
              </a:rPr>
              <a:t> </a:t>
            </a:r>
            <a:r>
              <a:rPr lang="vi-VN" sz="2400" b="1" dirty="0">
                <a:solidFill>
                  <a:srgbClr val="000000"/>
                </a:solidFill>
                <a:latin typeface="Times New Roman" panose="02020603050405020304" pitchFamily="18" charset="0"/>
                <a:cs typeface="Times New Roman" panose="02020603050405020304" pitchFamily="18" charset="0"/>
              </a:rPr>
              <a:t>khái niệm trao đổi chất và chuyển hoá năng lượng</a:t>
            </a:r>
            <a:br>
              <a:rPr lang="vi-VN" sz="2400" b="1" dirty="0">
                <a:solidFill>
                  <a:srgbClr val="000000"/>
                </a:solidFill>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8" name="Right Arrow 7"/>
          <p:cNvSpPr/>
          <p:nvPr/>
        </p:nvSpPr>
        <p:spPr>
          <a:xfrm>
            <a:off x="1720172" y="2574046"/>
            <a:ext cx="793856" cy="313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514028" y="2479156"/>
            <a:ext cx="9255606" cy="5514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000"/>
              </a:solidFill>
              <a:latin typeface="OpenSans"/>
            </a:endParaRPr>
          </a:p>
          <a:p>
            <a:endParaRPr lang="en-US" sz="2400" b="1" dirty="0">
              <a:solidFill>
                <a:srgbClr val="000000"/>
              </a:solidFill>
              <a:latin typeface="OpenSans"/>
            </a:endParaRPr>
          </a:p>
          <a:p>
            <a:r>
              <a:rPr lang="en-US" sz="2400" b="1" dirty="0">
                <a:solidFill>
                  <a:srgbClr val="000000"/>
                </a:solidFill>
                <a:latin typeface="Times New Roman" panose="02020603050405020304" pitchFamily="18" charset="0"/>
                <a:cs typeface="Times New Roman" panose="02020603050405020304" pitchFamily="18" charset="0"/>
              </a:rPr>
              <a:t>N</a:t>
            </a:r>
            <a:r>
              <a:rPr lang="vi-VN" sz="2400" b="1" dirty="0">
                <a:solidFill>
                  <a:srgbClr val="000000"/>
                </a:solidFill>
                <a:latin typeface="Times New Roman" panose="02020603050405020304" pitchFamily="18" charset="0"/>
                <a:cs typeface="Times New Roman" panose="02020603050405020304" pitchFamily="18" charset="0"/>
              </a:rPr>
              <a:t>êu vai trò của trao đổi chất và chuyển hoá năng lượng </a:t>
            </a:r>
            <a:r>
              <a:rPr lang="en-US" sz="2400" b="1" dirty="0" err="1">
                <a:solidFill>
                  <a:srgbClr val="000000"/>
                </a:solidFill>
                <a:latin typeface="Times New Roman" panose="02020603050405020304" pitchFamily="18" charset="0"/>
                <a:cs typeface="Times New Roman" panose="02020603050405020304" pitchFamily="18" charset="0"/>
              </a:rPr>
              <a:t>trong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cơ</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thể</a:t>
            </a:r>
            <a:br>
              <a:rPr lang="vi-VN" sz="2400" b="1" dirty="0">
                <a:solidFill>
                  <a:srgbClr val="000000"/>
                </a:solidFill>
                <a:latin typeface="Times New Roman" panose="02020603050405020304" pitchFamily="18" charset="0"/>
                <a:cs typeface="Times New Roman" panose="02020603050405020304" pitchFamily="18" charset="0"/>
              </a:rPr>
            </a:br>
            <a:br>
              <a:rPr lang="vi-VN" sz="2400" b="1" dirty="0">
                <a:solidFill>
                  <a:srgbClr val="000000"/>
                </a:solidFill>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357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4311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p>
        </p:txBody>
      </p:sp>
      <p:sp>
        <p:nvSpPr>
          <p:cNvPr id="3" name="Hexagon 2"/>
          <p:cNvSpPr/>
          <p:nvPr/>
        </p:nvSpPr>
        <p:spPr>
          <a:xfrm>
            <a:off x="0" y="4311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21</a:t>
            </a:r>
          </a:p>
        </p:txBody>
      </p:sp>
      <p:sp>
        <p:nvSpPr>
          <p:cNvPr id="7" name="Rectangle 6"/>
          <p:cNvSpPr/>
          <p:nvPr/>
        </p:nvSpPr>
        <p:spPr>
          <a:xfrm>
            <a:off x="37263" y="786884"/>
            <a:ext cx="6783139" cy="523220"/>
          </a:xfrm>
          <a:prstGeom prst="rect">
            <a:avLst/>
          </a:prstGeom>
          <a:solidFill>
            <a:schemeClr val="accent1">
              <a:lumMod val="40000"/>
              <a:lumOff val="60000"/>
            </a:schemeClr>
          </a:solidFill>
        </p:spPr>
        <p:txBody>
          <a:bodyPr wrap="none">
            <a:spAutoFit/>
          </a:bodyPr>
          <a:lstStyle/>
          <a:p>
            <a:pPr algn="just"/>
            <a:r>
              <a:rPr lang="vi-VN" sz="2800" b="1" dirty="0">
                <a:solidFill>
                  <a:srgbClr val="0070C0"/>
                </a:solidFill>
                <a:latin typeface="+mj-lt"/>
              </a:rPr>
              <a:t>I - Trao đổi chất và chuyển hóa năng lượng</a:t>
            </a:r>
            <a:endParaRPr lang="vi-VN" sz="2800" b="1" i="0" dirty="0">
              <a:solidFill>
                <a:srgbClr val="0070C0"/>
              </a:solidFill>
              <a:effectLst/>
              <a:latin typeface="+mj-lt"/>
            </a:endParaRPr>
          </a:p>
        </p:txBody>
      </p:sp>
      <p:pic>
        <p:nvPicPr>
          <p:cNvPr id="2050" name="Picture 2" descr="https://hoc24.vn/source/KHTN7%20H%C6%AF%C6%A0NG/KNTT%2021/21-2%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310104"/>
            <a:ext cx="11334749" cy="3814346"/>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074544" y="5242721"/>
            <a:ext cx="8832942" cy="80989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Mô</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hằng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con </a:t>
            </a:r>
            <a:r>
              <a:rPr lang="en-US" sz="3200" b="1" dirty="0" err="1">
                <a:solidFill>
                  <a:srgbClr val="FF0000"/>
                </a:solidFill>
                <a:latin typeface="Times New Roman" panose="02020603050405020304" pitchFamily="18" charset="0"/>
                <a:cs typeface="Times New Roman" panose="02020603050405020304" pitchFamily="18" charset="0"/>
              </a:rPr>
              <a:t>thỏ</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1026" name="Picture 2" descr="Hình ảnh Dấu Chấm Hỏi PNG , Câu Hỏi Clipart, Dấu Hỏi Sáng Tạo, Nghi Ngờ PNG  miễn phí tải tập tin PSDComment và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650" y="5124450"/>
            <a:ext cx="1408338" cy="103337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57937" y="9623128"/>
            <a:ext cx="4405667" cy="5617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Gợi ý đáp án đề bài số 1 - Bồi dưỡng học sinh giỏi Tiếng Việt lớp 5 |  Hoc360.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63" y="5124450"/>
            <a:ext cx="1777076" cy="173355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812759" y="5137512"/>
            <a:ext cx="10379241" cy="17204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T</a:t>
            </a:r>
            <a:r>
              <a:rPr lang="vi-VN" sz="2800" b="1" dirty="0">
                <a:solidFill>
                  <a:schemeClr val="tx1"/>
                </a:solidFill>
                <a:latin typeface="+mj-lt"/>
              </a:rPr>
              <a:t>hỏ ăn cà rốt từ môi trường để bổ sung các chất dinh dưỡng cho cơ thể, tạo năng lượng cung cấp cho hoạt động chạy, nhảy, đồng thời thải ra môi trường các chất thải</a:t>
            </a:r>
            <a:r>
              <a:rPr lang="en-US" sz="2800" b="1" dirty="0">
                <a:solidFill>
                  <a:schemeClr val="tx1"/>
                </a:solidFill>
                <a:latin typeface="+mj-lt"/>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1812758" y="5097534"/>
            <a:ext cx="10379241" cy="1733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7200" b="1" dirty="0" err="1">
                <a:solidFill>
                  <a:srgbClr val="FF0000"/>
                </a:solidFill>
                <a:latin typeface="Times New Roman" panose="02020603050405020304" pitchFamily="18" charset="0"/>
                <a:cs typeface="Times New Roman" panose="02020603050405020304" pitchFamily="18" charset="0"/>
              </a:rPr>
              <a:t>Trao</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đổi</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chất</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là</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gì</a:t>
            </a:r>
            <a:r>
              <a:rPr lang="en-US" sz="7200" b="1" dirty="0">
                <a:solidFill>
                  <a:srgbClr val="FF0000"/>
                </a:solidFill>
                <a:latin typeface="Times New Roman" panose="02020603050405020304" pitchFamily="18" charset="0"/>
                <a:cs typeface="Times New Roman" panose="02020603050405020304" pitchFamily="18" charset="0"/>
              </a:rPr>
              <a:t>?</a:t>
            </a:r>
            <a:endParaRPr lang="en-US" sz="7200" dirty="0">
              <a:solidFill>
                <a:schemeClr val="tx1"/>
              </a:solidFill>
            </a:endParaRPr>
          </a:p>
        </p:txBody>
      </p:sp>
      <p:sp>
        <p:nvSpPr>
          <p:cNvPr id="9" name="Rounded Rectangle 8"/>
          <p:cNvSpPr/>
          <p:nvPr/>
        </p:nvSpPr>
        <p:spPr>
          <a:xfrm>
            <a:off x="0" y="5147059"/>
            <a:ext cx="12257900" cy="1737857"/>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mj-lt"/>
              </a:rPr>
              <a:t>- T</a:t>
            </a:r>
            <a:r>
              <a:rPr lang="vi-VN" sz="2800" b="1" dirty="0">
                <a:solidFill>
                  <a:schemeClr val="tx1"/>
                </a:solidFill>
                <a:latin typeface="+mj-lt"/>
              </a:rPr>
              <a:t>rao đổi chất</a:t>
            </a:r>
            <a:r>
              <a:rPr lang="en-US" sz="2800" b="1" dirty="0">
                <a:solidFill>
                  <a:schemeClr val="tx1"/>
                </a:solidFill>
                <a:latin typeface="+mj-lt"/>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trình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mj-lt"/>
              </a:rPr>
              <a:t>s</a:t>
            </a:r>
            <a:r>
              <a:rPr lang="vi-VN" sz="2800" b="1" dirty="0">
                <a:solidFill>
                  <a:schemeClr val="tx1"/>
                </a:solidFill>
                <a:latin typeface="+mj-lt"/>
              </a:rPr>
              <a:t>inh vật lấy các chất từ môi trường, biến đổi chúng thành chất cần thiết cho cơ thể và tạo năng lượng cung cấp cho các hoạt động sống, đồng thời trả lại cho môi trường các chất thải</a:t>
            </a:r>
            <a:r>
              <a:rPr lang="en-US" sz="2800" b="1" dirty="0">
                <a:solidFill>
                  <a:schemeClr val="tx1"/>
                </a:solidFill>
                <a:latin typeface="+mj-lt"/>
              </a:rPr>
              <a:t>.</a:t>
            </a:r>
            <a:r>
              <a:rPr lang="vi-VN" sz="2800" b="1" dirty="0">
                <a:solidFill>
                  <a:schemeClr val="tx1"/>
                </a:solidFill>
                <a:latin typeface="+mj-lt"/>
              </a:rPr>
              <a:t> </a:t>
            </a:r>
            <a:endParaRPr lang="en-US" sz="2800" b="1" dirty="0">
              <a:solidFill>
                <a:schemeClr val="tx1"/>
              </a:solidFill>
              <a:latin typeface="+mj-lt"/>
            </a:endParaRPr>
          </a:p>
        </p:txBody>
      </p:sp>
      <p:sp>
        <p:nvSpPr>
          <p:cNvPr id="10" name="Rectangle 9"/>
          <p:cNvSpPr/>
          <p:nvPr/>
        </p:nvSpPr>
        <p:spPr>
          <a:xfrm>
            <a:off x="7713354" y="6193699"/>
            <a:ext cx="2668231" cy="523220"/>
          </a:xfrm>
          <a:prstGeom prst="rect">
            <a:avLst/>
          </a:prstGeom>
        </p:spPr>
        <p:txBody>
          <a:bodyPr wrap="non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Trao</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đổi</a:t>
            </a:r>
            <a:r>
              <a:rPr lang="en-US"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chất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75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barn(inVertical)">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xit" presetSubtype="32" fill="hold" grpId="1" nodeType="clickEffect">
                                  <p:stCondLst>
                                    <p:cond delay="0"/>
                                  </p:stCondLst>
                                  <p:childTnLst>
                                    <p:anim calcmode="lin" valueType="num">
                                      <p:cBhvr>
                                        <p:cTn id="37" dur="500"/>
                                        <p:tgtEl>
                                          <p:spTgt spid="10"/>
                                        </p:tgtEl>
                                        <p:attrNameLst>
                                          <p:attrName>ppt_w</p:attrName>
                                        </p:attrNameLst>
                                      </p:cBhvr>
                                      <p:tavLst>
                                        <p:tav tm="0">
                                          <p:val>
                                            <p:strVal val="ppt_w"/>
                                          </p:val>
                                        </p:tav>
                                        <p:tav tm="100000">
                                          <p:val>
                                            <p:fltVal val="0"/>
                                          </p:val>
                                        </p:tav>
                                      </p:tavLst>
                                    </p:anim>
                                    <p:anim calcmode="lin" valueType="num">
                                      <p:cBhvr>
                                        <p:cTn id="38" dur="500"/>
                                        <p:tgtEl>
                                          <p:spTgt spid="10"/>
                                        </p:tgtEl>
                                        <p:attrNameLst>
                                          <p:attrName>ppt_h</p:attrName>
                                        </p:attrNameLst>
                                      </p:cBhvr>
                                      <p:tavLst>
                                        <p:tav tm="0">
                                          <p:val>
                                            <p:strVal val="ppt_h"/>
                                          </p:val>
                                        </p:tav>
                                        <p:tav tm="100000">
                                          <p:val>
                                            <p:fltVal val="0"/>
                                          </p:val>
                                        </p:tav>
                                      </p:tavLst>
                                    </p:anim>
                                    <p:set>
                                      <p:cBhvr>
                                        <p:cTn id="39" dur="1" fill="hold">
                                          <p:stCondLst>
                                            <p:cond delay="499"/>
                                          </p:stCondLst>
                                        </p:cTn>
                                        <p:tgtEl>
                                          <p:spTgt spid="1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inVertic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ircle(in)">
                                      <p:cBhvr>
                                        <p:cTn id="4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21</a:t>
            </a:r>
          </a:p>
        </p:txBody>
      </p:sp>
      <p:sp>
        <p:nvSpPr>
          <p:cNvPr id="10" name="Rectangle 9"/>
          <p:cNvSpPr/>
          <p:nvPr/>
        </p:nvSpPr>
        <p:spPr>
          <a:xfrm>
            <a:off x="37263" y="786884"/>
            <a:ext cx="6783139" cy="523220"/>
          </a:xfrm>
          <a:prstGeom prst="rect">
            <a:avLst/>
          </a:prstGeom>
          <a:solidFill>
            <a:schemeClr val="accent1">
              <a:lumMod val="40000"/>
              <a:lumOff val="60000"/>
            </a:schemeClr>
          </a:solidFill>
        </p:spPr>
        <p:txBody>
          <a:bodyPr wrap="none">
            <a:spAutoFit/>
          </a:bodyPr>
          <a:lstStyle/>
          <a:p>
            <a:pPr algn="just"/>
            <a:r>
              <a:rPr lang="vi-VN" sz="2800" b="1" dirty="0">
                <a:solidFill>
                  <a:srgbClr val="0070C0"/>
                </a:solidFill>
                <a:latin typeface="+mj-lt"/>
              </a:rPr>
              <a:t>I - Trao đổi chất và chuyển hóa năng lượng</a:t>
            </a:r>
            <a:endParaRPr lang="vi-VN" sz="2800" b="1" i="0" dirty="0">
              <a:solidFill>
                <a:srgbClr val="0070C0"/>
              </a:solidFill>
              <a:effectLst/>
              <a:latin typeface="+mj-lt"/>
            </a:endParaRPr>
          </a:p>
        </p:txBody>
      </p:sp>
      <p:pic>
        <p:nvPicPr>
          <p:cNvPr id="2052" name="Picture 4" descr="Điều gì sẽ xảy ra nếu con người có khả năng quang hợp?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41" y="1400739"/>
            <a:ext cx="8159260" cy="441544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906379" y="5725551"/>
            <a:ext cx="2321169" cy="7455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endParaRPr lang="en-US" sz="2800"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7543985" y="5746632"/>
            <a:ext cx="2321169" cy="745587"/>
          </a:xfrm>
          <a:prstGeom prst="roundRect">
            <a:avLst/>
          </a:prstGeom>
          <a:solidFill>
            <a:schemeClr val="accent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endParaRPr lang="en-US" sz="2800" dirty="0">
              <a:latin typeface="Times New Roman" panose="02020603050405020304" pitchFamily="18" charset="0"/>
              <a:cs typeface="Times New Roman" panose="02020603050405020304" pitchFamily="18" charset="0"/>
            </a:endParaRPr>
          </a:p>
        </p:txBody>
      </p:sp>
      <p:sp>
        <p:nvSpPr>
          <p:cNvPr id="11" name="Right Arrow 10"/>
          <p:cNvSpPr/>
          <p:nvPr/>
        </p:nvSpPr>
        <p:spPr>
          <a:xfrm>
            <a:off x="3328190" y="6024489"/>
            <a:ext cx="4115153" cy="147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255754" y="5746632"/>
            <a:ext cx="2260025" cy="724506"/>
          </a:xfrm>
          <a:prstGeom prst="roundRect">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Times New Roman" panose="02020603050405020304" pitchFamily="18" charset="0"/>
                <a:cs typeface="Times New Roman" panose="02020603050405020304" pitchFamily="18" charset="0"/>
              </a:rPr>
              <a:t>Chuyển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hóa</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1620253" y="3608462"/>
            <a:ext cx="2740731" cy="20264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21" name="Rounded Rectangle 20"/>
          <p:cNvSpPr/>
          <p:nvPr/>
        </p:nvSpPr>
        <p:spPr>
          <a:xfrm>
            <a:off x="4255754" y="4529796"/>
            <a:ext cx="3187589" cy="107758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22" name="Rounded Rectangle 21"/>
          <p:cNvSpPr/>
          <p:nvPr/>
        </p:nvSpPr>
        <p:spPr>
          <a:xfrm>
            <a:off x="7491323" y="3608462"/>
            <a:ext cx="2740731" cy="20264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17" name="Rectangular Callout 16"/>
          <p:cNvSpPr/>
          <p:nvPr/>
        </p:nvSpPr>
        <p:spPr>
          <a:xfrm>
            <a:off x="7543985" y="3157550"/>
            <a:ext cx="1680796" cy="422856"/>
          </a:xfrm>
          <a:prstGeom prst="wedgeRectCallout">
            <a:avLst>
              <a:gd name="adj1" fmla="val -122472"/>
              <a:gd name="adj2" fmla="val -2300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glucozo</a:t>
            </a:r>
            <a:endParaRPr lang="en-US" sz="2400" b="1" dirty="0">
              <a:latin typeface="Times New Roman" panose="02020603050405020304" pitchFamily="18" charset="0"/>
              <a:cs typeface="Times New Roman" panose="02020603050405020304" pitchFamily="18" charset="0"/>
            </a:endParaRPr>
          </a:p>
        </p:txBody>
      </p:sp>
      <p:sp>
        <p:nvSpPr>
          <p:cNvPr id="26" name="Rectangular Callout 25"/>
          <p:cNvSpPr/>
          <p:nvPr/>
        </p:nvSpPr>
        <p:spPr>
          <a:xfrm>
            <a:off x="1546752" y="3140289"/>
            <a:ext cx="1680796" cy="422856"/>
          </a:xfrm>
          <a:prstGeom prst="wedgeRectCallout">
            <a:avLst>
              <a:gd name="adj1" fmla="val -1112"/>
              <a:gd name="adj2" fmla="val -11282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nắng</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5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1"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21</a:t>
            </a:r>
          </a:p>
        </p:txBody>
      </p:sp>
      <p:sp>
        <p:nvSpPr>
          <p:cNvPr id="10" name="Rectangle 9"/>
          <p:cNvSpPr/>
          <p:nvPr/>
        </p:nvSpPr>
        <p:spPr>
          <a:xfrm>
            <a:off x="37263" y="786884"/>
            <a:ext cx="6783139" cy="523220"/>
          </a:xfrm>
          <a:prstGeom prst="rect">
            <a:avLst/>
          </a:prstGeom>
          <a:solidFill>
            <a:schemeClr val="accent1">
              <a:lumMod val="40000"/>
              <a:lumOff val="60000"/>
            </a:schemeClr>
          </a:solidFill>
        </p:spPr>
        <p:txBody>
          <a:bodyPr wrap="none">
            <a:spAutoFit/>
          </a:bodyPr>
          <a:lstStyle/>
          <a:p>
            <a:pPr algn="just"/>
            <a:r>
              <a:rPr lang="vi-VN" sz="2800" b="1" dirty="0">
                <a:solidFill>
                  <a:srgbClr val="0070C0"/>
                </a:solidFill>
                <a:latin typeface="+mj-lt"/>
              </a:rPr>
              <a:t>I - Trao đổi chất và chuyển hóa năng lượng</a:t>
            </a:r>
            <a:endParaRPr lang="vi-VN" sz="2800" b="1" i="0" dirty="0">
              <a:solidFill>
                <a:srgbClr val="0070C0"/>
              </a:solidFill>
              <a:effectLst/>
              <a:latin typeface="+mj-lt"/>
            </a:endParaRPr>
          </a:p>
        </p:txBody>
      </p:sp>
      <p:pic>
        <p:nvPicPr>
          <p:cNvPr id="2052" name="Picture 4" descr="Điều gì sẽ xảy ra nếu con người có khả năng quang hợp?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41" y="1400739"/>
            <a:ext cx="8159260" cy="441544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906379" y="5725551"/>
            <a:ext cx="2321169" cy="74558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endParaRPr lang="en-US" sz="2800"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6820402" y="1451685"/>
            <a:ext cx="2801899" cy="462425"/>
          </a:xfrm>
          <a:prstGeom prst="round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endParaRPr lang="en-US" sz="2800"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7543985" y="5746632"/>
            <a:ext cx="2321169" cy="745587"/>
          </a:xfrm>
          <a:prstGeom prst="roundRect">
            <a:avLst/>
          </a:prstGeom>
          <a:solidFill>
            <a:schemeClr val="accent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endParaRPr lang="en-US" sz="2800" dirty="0">
              <a:latin typeface="Times New Roman" panose="02020603050405020304" pitchFamily="18" charset="0"/>
              <a:cs typeface="Times New Roman" panose="02020603050405020304" pitchFamily="18" charset="0"/>
            </a:endParaRPr>
          </a:p>
        </p:txBody>
      </p:sp>
      <p:sp>
        <p:nvSpPr>
          <p:cNvPr id="11" name="Right Arrow 10"/>
          <p:cNvSpPr/>
          <p:nvPr/>
        </p:nvSpPr>
        <p:spPr>
          <a:xfrm>
            <a:off x="3328190" y="6024489"/>
            <a:ext cx="4115153" cy="147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255754" y="5746632"/>
            <a:ext cx="2260025" cy="724506"/>
          </a:xfrm>
          <a:prstGeom prst="roundRect">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Times New Roman" panose="02020603050405020304" pitchFamily="18" charset="0"/>
                <a:cs typeface="Times New Roman" panose="02020603050405020304" pitchFamily="18" charset="0"/>
              </a:rPr>
              <a:t>Chuyển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hóa</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37263" y="1400739"/>
            <a:ext cx="11807734" cy="54572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chemeClr val="tx1"/>
              </a:solidFill>
              <a:latin typeface="+mj-lt"/>
            </a:endParaRPr>
          </a:p>
        </p:txBody>
      </p:sp>
      <p:sp>
        <p:nvSpPr>
          <p:cNvPr id="19" name="Rounded Rectangle 18"/>
          <p:cNvSpPr/>
          <p:nvPr/>
        </p:nvSpPr>
        <p:spPr>
          <a:xfrm>
            <a:off x="212816" y="1310104"/>
            <a:ext cx="11807734" cy="10251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solidFill>
                <a:latin typeface="+mj-lt"/>
              </a:rPr>
              <a:t>- Khái niệm chuyển hóa năng lượng: Chuyển hóa năng lượng là sự biến đổi của năng lượng từ dạng này sang dạng khác.</a:t>
            </a:r>
            <a:endParaRPr lang="en-US" sz="2800" b="1" dirty="0">
              <a:solidFill>
                <a:schemeClr val="tx1"/>
              </a:solidFill>
              <a:latin typeface="+mj-lt"/>
            </a:endParaRPr>
          </a:p>
        </p:txBody>
      </p:sp>
    </p:spTree>
    <p:extLst>
      <p:ext uri="{BB962C8B-B14F-4D97-AF65-F5344CB8AC3E}">
        <p14:creationId xmlns:p14="http://schemas.microsoft.com/office/powerpoint/2010/main" val="327279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21</a:t>
            </a:r>
          </a:p>
        </p:txBody>
      </p:sp>
      <p:sp>
        <p:nvSpPr>
          <p:cNvPr id="10" name="Rectangle 9"/>
          <p:cNvSpPr/>
          <p:nvPr/>
        </p:nvSpPr>
        <p:spPr>
          <a:xfrm>
            <a:off x="37263" y="786884"/>
            <a:ext cx="6783139" cy="523220"/>
          </a:xfrm>
          <a:prstGeom prst="rect">
            <a:avLst/>
          </a:prstGeom>
          <a:solidFill>
            <a:schemeClr val="accent1">
              <a:lumMod val="40000"/>
              <a:lumOff val="60000"/>
            </a:schemeClr>
          </a:solidFill>
        </p:spPr>
        <p:txBody>
          <a:bodyPr wrap="none">
            <a:spAutoFit/>
          </a:bodyPr>
          <a:lstStyle/>
          <a:p>
            <a:pPr algn="just"/>
            <a:r>
              <a:rPr lang="vi-VN" sz="2800" b="1" dirty="0">
                <a:solidFill>
                  <a:srgbClr val="0070C0"/>
                </a:solidFill>
                <a:latin typeface="+mj-lt"/>
              </a:rPr>
              <a:t>I - Trao đổi chất và chuyển hóa năng lượng</a:t>
            </a:r>
            <a:endParaRPr lang="vi-VN" sz="2800" b="1" i="0" dirty="0">
              <a:solidFill>
                <a:srgbClr val="0070C0"/>
              </a:solidFill>
              <a:effectLst/>
              <a:latin typeface="+mj-lt"/>
            </a:endParaRPr>
          </a:p>
        </p:txBody>
      </p:sp>
      <p:sp>
        <p:nvSpPr>
          <p:cNvPr id="5" name="Rectangle 4"/>
          <p:cNvSpPr/>
          <p:nvPr/>
        </p:nvSpPr>
        <p:spPr>
          <a:xfrm>
            <a:off x="323557" y="1553552"/>
            <a:ext cx="11408899" cy="954107"/>
          </a:xfrm>
          <a:prstGeom prst="rect">
            <a:avLst/>
          </a:prstGeom>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mj-lt"/>
              </a:rPr>
              <a:t>Những đối tượng nào dưới đây có thể thực hiện được quá trình trao đổi chất và năng lượng?</a:t>
            </a:r>
            <a:endParaRPr lang="en-US" sz="2800" b="1" dirty="0">
              <a:solidFill>
                <a:srgbClr val="FF0000"/>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2747738569"/>
              </p:ext>
            </p:extLst>
          </p:nvPr>
        </p:nvGraphicFramePr>
        <p:xfrm>
          <a:off x="1469292" y="2507661"/>
          <a:ext cx="8127999" cy="3627120"/>
        </p:xfrm>
        <a:graphic>
          <a:graphicData uri="http://schemas.openxmlformats.org/drawingml/2006/table">
            <a:tbl>
              <a:tblPr firstRow="1" bandRow="1">
                <a:tableStyleId>{638B1855-1B75-4FBE-930C-398BA8C253C6}</a:tableStyleId>
              </a:tblPr>
              <a:tblGrid>
                <a:gridCol w="3862363">
                  <a:extLst>
                    <a:ext uri="{9D8B030D-6E8A-4147-A177-3AD203B41FA5}">
                      <a16:colId xmlns:a16="http://schemas.microsoft.com/office/drawing/2014/main" val="3745096317"/>
                    </a:ext>
                  </a:extLst>
                </a:gridCol>
                <a:gridCol w="2504050">
                  <a:extLst>
                    <a:ext uri="{9D8B030D-6E8A-4147-A177-3AD203B41FA5}">
                      <a16:colId xmlns:a16="http://schemas.microsoft.com/office/drawing/2014/main" val="2284867978"/>
                    </a:ext>
                  </a:extLst>
                </a:gridCol>
                <a:gridCol w="1761586">
                  <a:extLst>
                    <a:ext uri="{9D8B030D-6E8A-4147-A177-3AD203B41FA5}">
                      <a16:colId xmlns:a16="http://schemas.microsoft.com/office/drawing/2014/main" val="1932022554"/>
                    </a:ext>
                  </a:extLst>
                </a:gridCol>
              </a:tblGrid>
              <a:tr h="451473">
                <a:tc>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Đối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tượng</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baseline="0" dirty="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Không</a:t>
                      </a:r>
                      <a:endParaRPr lang="en-US" sz="2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00324864"/>
                  </a:ext>
                </a:extLst>
              </a:tr>
              <a:tr h="451473">
                <a:tc>
                  <a:txBody>
                    <a:bodyPr/>
                    <a:lstStyle/>
                    <a:p>
                      <a:r>
                        <a:rPr lang="en-US" sz="2800" b="1" dirty="0">
                          <a:solidFill>
                            <a:schemeClr val="tx1"/>
                          </a:solidFill>
                          <a:latin typeface="Times New Roman" panose="02020603050405020304" pitchFamily="18" charset="0"/>
                          <a:cs typeface="Times New Roman" panose="02020603050405020304" pitchFamily="18" charset="0"/>
                        </a:rPr>
                        <a:t>1. </a:t>
                      </a:r>
                      <a:r>
                        <a:rPr lang="en-US" sz="2800" b="1" dirty="0" err="1">
                          <a:solidFill>
                            <a:schemeClr val="tx1"/>
                          </a:solidFill>
                          <a:latin typeface="Times New Roman" panose="02020603050405020304" pitchFamily="18" charset="0"/>
                          <a:cs typeface="Times New Roman" panose="02020603050405020304" pitchFamily="18" charset="0"/>
                        </a:rPr>
                        <a:t>Cây</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táo</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8415275"/>
                  </a:ext>
                </a:extLst>
              </a:tr>
              <a:tr h="451473">
                <a:tc>
                  <a:txBody>
                    <a:bodyPr/>
                    <a:lstStyle/>
                    <a:p>
                      <a:r>
                        <a:rPr lang="en-US" sz="2800" b="1" dirty="0">
                          <a:solidFill>
                            <a:schemeClr val="tx1"/>
                          </a:solidFill>
                          <a:latin typeface="Times New Roman" panose="02020603050405020304" pitchFamily="18" charset="0"/>
                          <a:cs typeface="Times New Roman" panose="02020603050405020304" pitchFamily="18" charset="0"/>
                        </a:rPr>
                        <a:t>2.  </a:t>
                      </a:r>
                      <a:r>
                        <a:rPr lang="en-US" sz="2800" b="1" dirty="0" err="1">
                          <a:solidFill>
                            <a:schemeClr val="tx1"/>
                          </a:solidFill>
                          <a:latin typeface="Times New Roman" panose="02020603050405020304" pitchFamily="18" charset="0"/>
                          <a:cs typeface="Times New Roman" panose="02020603050405020304" pitchFamily="18" charset="0"/>
                        </a:rPr>
                        <a:t>Túi</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nấm</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đùi</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gà</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30526315"/>
                  </a:ext>
                </a:extLst>
              </a:tr>
              <a:tr h="451473">
                <a:tc>
                  <a:txBody>
                    <a:bodyPr/>
                    <a:lstStyle/>
                    <a:p>
                      <a:r>
                        <a:rPr lang="en-US" sz="2800" b="1" dirty="0">
                          <a:solidFill>
                            <a:schemeClr val="tx1"/>
                          </a:solidFill>
                          <a:latin typeface="Times New Roman" panose="02020603050405020304" pitchFamily="18" charset="0"/>
                          <a:cs typeface="Times New Roman" panose="02020603050405020304" pitchFamily="18" charset="0"/>
                        </a:rPr>
                        <a:t>3. Con </a:t>
                      </a:r>
                      <a:r>
                        <a:rPr lang="en-US" sz="2800" b="1" dirty="0" err="1">
                          <a:solidFill>
                            <a:schemeClr val="tx1"/>
                          </a:solidFill>
                          <a:latin typeface="Times New Roman" panose="02020603050405020304" pitchFamily="18" charset="0"/>
                          <a:cs typeface="Times New Roman" panose="02020603050405020304" pitchFamily="18" charset="0"/>
                        </a:rPr>
                        <a:t>sóc</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8279611"/>
                  </a:ext>
                </a:extLst>
              </a:tr>
              <a:tr h="451473">
                <a:tc>
                  <a:txBody>
                    <a:bodyPr/>
                    <a:lstStyle/>
                    <a:p>
                      <a:r>
                        <a:rPr lang="en-US" sz="2800" b="1" dirty="0">
                          <a:solidFill>
                            <a:schemeClr val="tx1"/>
                          </a:solidFill>
                          <a:latin typeface="Times New Roman" panose="02020603050405020304" pitchFamily="18" charset="0"/>
                          <a:cs typeface="Times New Roman" panose="02020603050405020304" pitchFamily="18" charset="0"/>
                        </a:rPr>
                        <a:t>4. </a:t>
                      </a:r>
                      <a:r>
                        <a:rPr lang="en-US" sz="2800" b="1" dirty="0" err="1">
                          <a:solidFill>
                            <a:schemeClr val="tx1"/>
                          </a:solidFill>
                          <a:latin typeface="Times New Roman" panose="02020603050405020304" pitchFamily="18" charset="0"/>
                          <a:cs typeface="Times New Roman" panose="02020603050405020304" pitchFamily="18" charset="0"/>
                        </a:rPr>
                        <a:t>Cây</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cột</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điện</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09617532"/>
                  </a:ext>
                </a:extLst>
              </a:tr>
              <a:tr h="451473">
                <a:tc>
                  <a:txBody>
                    <a:bodyPr/>
                    <a:lstStyle/>
                    <a:p>
                      <a:r>
                        <a:rPr lang="en-US" sz="2800" b="1" dirty="0">
                          <a:solidFill>
                            <a:schemeClr val="tx1"/>
                          </a:solidFill>
                          <a:latin typeface="Times New Roman" panose="02020603050405020304" pitchFamily="18" charset="0"/>
                          <a:cs typeface="Times New Roman" panose="02020603050405020304" pitchFamily="18" charset="0"/>
                        </a:rPr>
                        <a:t>5. Vi </a:t>
                      </a:r>
                      <a:r>
                        <a:rPr lang="en-US" sz="2800" b="1" dirty="0" err="1">
                          <a:solidFill>
                            <a:schemeClr val="tx1"/>
                          </a:solidFill>
                          <a:latin typeface="Times New Roman" panose="02020603050405020304" pitchFamily="18" charset="0"/>
                          <a:cs typeface="Times New Roman" panose="02020603050405020304" pitchFamily="18" charset="0"/>
                        </a:rPr>
                        <a:t>khuẩn</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4700209"/>
                  </a:ext>
                </a:extLst>
              </a:tr>
              <a:tr h="451473">
                <a:tc>
                  <a:txBody>
                    <a:bodyPr/>
                    <a:lstStyle/>
                    <a:p>
                      <a:r>
                        <a:rPr lang="en-US" sz="2800" b="1" dirty="0">
                          <a:solidFill>
                            <a:schemeClr val="tx1"/>
                          </a:solidFill>
                          <a:latin typeface="Times New Roman" panose="02020603050405020304" pitchFamily="18" charset="0"/>
                          <a:cs typeface="Times New Roman" panose="02020603050405020304" pitchFamily="18" charset="0"/>
                        </a:rPr>
                        <a:t>6. </a:t>
                      </a:r>
                      <a:r>
                        <a:rPr lang="en-US" sz="2800" b="1" dirty="0" err="1">
                          <a:solidFill>
                            <a:schemeClr val="tx1"/>
                          </a:solidFill>
                          <a:latin typeface="Times New Roman" panose="02020603050405020304" pitchFamily="18" charset="0"/>
                          <a:cs typeface="Times New Roman" panose="02020603050405020304" pitchFamily="18" charset="0"/>
                        </a:rPr>
                        <a:t>Cái</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quạt</a:t>
                      </a:r>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sz="28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66246"/>
                  </a:ext>
                </a:extLst>
              </a:tr>
            </a:tbl>
          </a:graphicData>
        </a:graphic>
      </p:graphicFrame>
      <p:sp>
        <p:nvSpPr>
          <p:cNvPr id="8" name="AutoShape 3" descr="dấu-tích Phong Thủy Xa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3"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2069" y="3024554"/>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2081" y="3542268"/>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5573" y="4086446"/>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8165" y="5596892"/>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8165" y="4591913"/>
            <a:ext cx="558333" cy="4932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ấu-tích Phong Thủy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3000" y="5085134"/>
            <a:ext cx="558333" cy="49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89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circle(in)">
                                      <p:cBhvr>
                                        <p:cTn id="7" dur="2000"/>
                                        <p:tgtEl>
                                          <p:spTgt spid="410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20254" y="62168"/>
            <a:ext cx="10400296" cy="481268"/>
          </a:xfrm>
          <a:prstGeom prst="round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KHÁI QUÁT VỀ TRAO ĐỔI CHẤT VÀ CHUYỂN HÓA NĂNG LƯỢNG</a:t>
            </a:r>
          </a:p>
        </p:txBody>
      </p:sp>
      <p:sp>
        <p:nvSpPr>
          <p:cNvPr id="3" name="Hexagon 2"/>
          <p:cNvSpPr/>
          <p:nvPr/>
        </p:nvSpPr>
        <p:spPr>
          <a:xfrm>
            <a:off x="0" y="48498"/>
            <a:ext cx="1812759" cy="481268"/>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21</a:t>
            </a:r>
          </a:p>
        </p:txBody>
      </p:sp>
      <p:sp>
        <p:nvSpPr>
          <p:cNvPr id="10" name="Rectangle 9"/>
          <p:cNvSpPr/>
          <p:nvPr/>
        </p:nvSpPr>
        <p:spPr>
          <a:xfrm>
            <a:off x="0" y="677589"/>
            <a:ext cx="5838906" cy="461665"/>
          </a:xfrm>
          <a:prstGeom prst="rect">
            <a:avLst/>
          </a:prstGeom>
          <a:solidFill>
            <a:schemeClr val="accent1">
              <a:lumMod val="40000"/>
              <a:lumOff val="60000"/>
            </a:schemeClr>
          </a:solidFill>
        </p:spPr>
        <p:txBody>
          <a:bodyPr wrap="none">
            <a:spAutoFit/>
          </a:bodyPr>
          <a:lstStyle/>
          <a:p>
            <a:pPr algn="just"/>
            <a:r>
              <a:rPr lang="en-US" sz="2400" b="1" dirty="0">
                <a:solidFill>
                  <a:srgbClr val="0070C0"/>
                </a:solidFill>
                <a:latin typeface="Times New Roman" panose="02020603050405020304" pitchFamily="18" charset="0"/>
                <a:cs typeface="Times New Roman" panose="02020603050405020304" pitchFamily="18" charset="0"/>
              </a:rPr>
              <a:t>I</a:t>
            </a:r>
            <a:r>
              <a:rPr lang="vi-VN" sz="2400" b="1" dirty="0">
                <a:solidFill>
                  <a:srgbClr val="0070C0"/>
                </a:solidFill>
                <a:latin typeface="Times New Roman" panose="02020603050405020304" pitchFamily="18" charset="0"/>
                <a:cs typeface="Times New Roman" panose="02020603050405020304" pitchFamily="18" charset="0"/>
              </a:rPr>
              <a:t> - Trao đổi chất và chuyển hóa năng lượng</a:t>
            </a:r>
            <a:endParaRPr lang="vi-VN" sz="2400" b="1" i="0" dirty="0">
              <a:solidFill>
                <a:srgbClr val="0070C0"/>
              </a:solidFill>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0" y="1302124"/>
            <a:ext cx="7397987" cy="461665"/>
          </a:xfrm>
          <a:prstGeom prst="rect">
            <a:avLst/>
          </a:prstGeom>
          <a:solidFill>
            <a:schemeClr val="accent1">
              <a:lumMod val="40000"/>
              <a:lumOff val="60000"/>
            </a:schemeClr>
          </a:solidFill>
        </p:spPr>
        <p:txBody>
          <a:bodyPr wrap="none">
            <a:spAutoFit/>
          </a:bodyPr>
          <a:lstStyle/>
          <a:p>
            <a:pPr algn="just"/>
            <a:r>
              <a:rPr lang="en-US" sz="2400" b="1" dirty="0">
                <a:solidFill>
                  <a:srgbClr val="0070C0"/>
                </a:solidFill>
                <a:latin typeface="Times New Roman" panose="02020603050405020304" pitchFamily="18" charset="0"/>
                <a:cs typeface="Times New Roman" panose="02020603050405020304" pitchFamily="18" charset="0"/>
              </a:rPr>
              <a:t>II</a:t>
            </a:r>
            <a:r>
              <a:rPr lang="vi-VN" sz="2400" b="1" dirty="0">
                <a:solidFill>
                  <a:srgbClr val="0070C0"/>
                </a:solidFill>
                <a:latin typeface="Times New Roman" panose="02020603050405020304" pitchFamily="18" charset="0"/>
                <a:cs typeface="Times New Roman" panose="02020603050405020304" pitchFamily="18" charset="0"/>
              </a:rPr>
              <a:t> </a:t>
            </a:r>
            <a:r>
              <a:rPr lang="vi-VN" sz="2400" b="1" dirty="0">
                <a:solidFill>
                  <a:schemeClr val="accent1">
                    <a:lumMod val="75000"/>
                  </a:schemeClr>
                </a:solidFill>
                <a:latin typeface="Times New Roman" panose="02020603050405020304" pitchFamily="18" charset="0"/>
                <a:cs typeface="Times New Roman" panose="02020603050405020304" pitchFamily="18" charset="0"/>
              </a:rPr>
              <a:t>- Vai trò của trao đổi chất và chuyển hóa năng lượng</a:t>
            </a:r>
          </a:p>
        </p:txBody>
      </p:sp>
    </p:spTree>
    <p:extLst>
      <p:ext uri="{BB962C8B-B14F-4D97-AF65-F5344CB8AC3E}">
        <p14:creationId xmlns:p14="http://schemas.microsoft.com/office/powerpoint/2010/main" val="142806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863</TotalTime>
  <Words>1508</Words>
  <Application>Microsoft Office PowerPoint</Application>
  <PresentationFormat>Widescreen</PresentationFormat>
  <Paragraphs>133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Open Sans</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57</cp:revision>
  <dcterms:created xsi:type="dcterms:W3CDTF">2022-06-08T07:36:19Z</dcterms:created>
  <dcterms:modified xsi:type="dcterms:W3CDTF">2025-09-23T03:35:30Z</dcterms:modified>
</cp:coreProperties>
</file>