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7" r:id="rId5"/>
    <p:sldId id="268" r:id="rId6"/>
    <p:sldId id="261" r:id="rId7"/>
    <p:sldId id="271" r:id="rId8"/>
    <p:sldId id="269" r:id="rId9"/>
    <p:sldId id="272" r:id="rId10"/>
    <p:sldId id="273" r:id="rId11"/>
    <p:sldId id="275" r:id="rId12"/>
    <p:sldId id="274" r:id="rId13"/>
    <p:sldId id="277" r:id="rId14"/>
    <p:sldId id="276" r:id="rId15"/>
    <p:sldId id="278" r:id="rId16"/>
    <p:sldId id="279" r:id="rId17"/>
    <p:sldId id="270" r:id="rId18"/>
    <p:sldId id="280" r:id="rId19"/>
  </p:sldIdLst>
  <p:sldSz cx="18288000" cy="10287000"/>
  <p:notesSz cx="6858000" cy="9144000"/>
  <p:embeddedFontLst>
    <p:embeddedFont>
      <p:font typeface="Amasis MT Pro Black" panose="02040A04050005020304" pitchFamily="18" charset="0"/>
      <p:bold r:id="rId20"/>
      <p:boldItalic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355833-52C3-49EB-8412-92D6BC44F0C8}">
          <p14:sldIdLst>
            <p14:sldId id="256"/>
            <p14:sldId id="257"/>
            <p14:sldId id="258"/>
            <p14:sldId id="267"/>
            <p14:sldId id="268"/>
            <p14:sldId id="261"/>
            <p14:sldId id="271"/>
            <p14:sldId id="269"/>
            <p14:sldId id="272"/>
            <p14:sldId id="273"/>
            <p14:sldId id="275"/>
            <p14:sldId id="274"/>
            <p14:sldId id="277"/>
            <p14:sldId id="276"/>
            <p14:sldId id="278"/>
            <p14:sldId id="279"/>
            <p14:sldId id="270"/>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56C"/>
    <a:srgbClr val="DABD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112"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3412" b="21966"/>
          <a:stretch>
            <a:fillRect/>
          </a:stretch>
        </p:blipFill>
        <p:spPr>
          <a:xfrm>
            <a:off x="0" y="0"/>
            <a:ext cx="18288000" cy="10287000"/>
          </a:xfrm>
          <a:prstGeom prst="rect">
            <a:avLst/>
          </a:prstGeom>
        </p:spPr>
      </p:pic>
      <p:grpSp>
        <p:nvGrpSpPr>
          <p:cNvPr id="3" name="Group 3"/>
          <p:cNvGrpSpPr/>
          <p:nvPr/>
        </p:nvGrpSpPr>
        <p:grpSpPr>
          <a:xfrm>
            <a:off x="1219199" y="1735703"/>
            <a:ext cx="15849600" cy="7162800"/>
            <a:chOff x="0" y="0"/>
            <a:chExt cx="4654390" cy="1478702"/>
          </a:xfrm>
        </p:grpSpPr>
        <p:sp>
          <p:nvSpPr>
            <p:cNvPr id="4" name="Freeform 4"/>
            <p:cNvSpPr/>
            <p:nvPr/>
          </p:nvSpPr>
          <p:spPr>
            <a:xfrm>
              <a:off x="0" y="0"/>
              <a:ext cx="4654390" cy="1478702"/>
            </a:xfrm>
            <a:custGeom>
              <a:avLst/>
              <a:gdLst/>
              <a:ahLst/>
              <a:cxnLst/>
              <a:rect l="l" t="t" r="r" b="b"/>
              <a:pathLst>
                <a:path w="4654390" h="1478702">
                  <a:moveTo>
                    <a:pt x="27495" y="0"/>
                  </a:moveTo>
                  <a:lnTo>
                    <a:pt x="4626895" y="0"/>
                  </a:lnTo>
                  <a:cubicBezTo>
                    <a:pt x="4642081" y="0"/>
                    <a:pt x="4654390" y="12310"/>
                    <a:pt x="4654390" y="27495"/>
                  </a:cubicBezTo>
                  <a:lnTo>
                    <a:pt x="4654390" y="1451207"/>
                  </a:lnTo>
                  <a:cubicBezTo>
                    <a:pt x="4654390" y="1466392"/>
                    <a:pt x="4642081" y="1478702"/>
                    <a:pt x="4626895" y="1478702"/>
                  </a:cubicBezTo>
                  <a:lnTo>
                    <a:pt x="27495" y="1478702"/>
                  </a:lnTo>
                  <a:cubicBezTo>
                    <a:pt x="12310" y="1478702"/>
                    <a:pt x="0" y="1466392"/>
                    <a:pt x="0" y="1451207"/>
                  </a:cubicBezTo>
                  <a:lnTo>
                    <a:pt x="0" y="27495"/>
                  </a:lnTo>
                  <a:cubicBezTo>
                    <a:pt x="0" y="12310"/>
                    <a:pt x="12310" y="0"/>
                    <a:pt x="27495" y="0"/>
                  </a:cubicBezTo>
                  <a:close/>
                </a:path>
              </a:pathLst>
            </a:custGeom>
            <a:solidFill>
              <a:srgbClr val="FFFFFF">
                <a:alpha val="69804"/>
              </a:srgbClr>
            </a:solidFill>
            <a:ln>
              <a:noFill/>
            </a:ln>
          </p:spPr>
        </p:sp>
        <p:sp>
          <p:nvSpPr>
            <p:cNvPr id="5" name="TextBox 5"/>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6" name="Freeform 6"/>
          <p:cNvSpPr/>
          <p:nvPr/>
        </p:nvSpPr>
        <p:spPr>
          <a:xfrm rot="-8395097">
            <a:off x="14777113" y="-2241454"/>
            <a:ext cx="4704843" cy="6523179"/>
          </a:xfrm>
          <a:custGeom>
            <a:avLst/>
            <a:gdLst/>
            <a:ahLst/>
            <a:cxnLst/>
            <a:rect l="l" t="t" r="r" b="b"/>
            <a:pathLst>
              <a:path w="5210553" h="7224337">
                <a:moveTo>
                  <a:pt x="0" y="0"/>
                </a:moveTo>
                <a:lnTo>
                  <a:pt x="5210553" y="0"/>
                </a:lnTo>
                <a:lnTo>
                  <a:pt x="5210553" y="7224337"/>
                </a:lnTo>
                <a:lnTo>
                  <a:pt x="0" y="7224337"/>
                </a:lnTo>
                <a:lnTo>
                  <a:pt x="0" y="0"/>
                </a:lnTo>
                <a:close/>
              </a:path>
            </a:pathLst>
          </a:custGeom>
          <a:blipFill>
            <a:blip r:embed="rId3"/>
            <a:stretch>
              <a:fillRect/>
            </a:stretch>
          </a:blipFill>
        </p:spPr>
      </p:sp>
      <p:sp>
        <p:nvSpPr>
          <p:cNvPr id="8" name="TextBox 8"/>
          <p:cNvSpPr txBox="1"/>
          <p:nvPr/>
        </p:nvSpPr>
        <p:spPr>
          <a:xfrm>
            <a:off x="1642967" y="2627923"/>
            <a:ext cx="15002064" cy="4780668"/>
          </a:xfrm>
          <a:prstGeom prst="rect">
            <a:avLst/>
          </a:prstGeom>
        </p:spPr>
        <p:txBody>
          <a:bodyPr wrap="square" lIns="0" tIns="0" rIns="0" bIns="0" rtlCol="0" anchor="t">
            <a:spAutoFit/>
          </a:bodyPr>
          <a:lstStyle/>
          <a:p>
            <a:pPr algn="ctr">
              <a:lnSpc>
                <a:spcPct val="150000"/>
              </a:lnSpc>
            </a:pPr>
            <a:r>
              <a:rPr lang="en-US" sz="7200" b="1">
                <a:latin typeface="Arial" panose="020B0604020202020204" pitchFamily="34" charset="0"/>
                <a:cs typeface="Arial" panose="020B0604020202020204" pitchFamily="34" charset="0"/>
              </a:rPr>
              <a:t>XIN CHÀO CÁC EM!</a:t>
            </a:r>
          </a:p>
          <a:p>
            <a:pPr algn="ctr">
              <a:lnSpc>
                <a:spcPct val="150000"/>
              </a:lnSpc>
            </a:pPr>
            <a:r>
              <a:rPr lang="en-US" sz="7200" b="1">
                <a:latin typeface="Arial" panose="020B0604020202020204" pitchFamily="34" charset="0"/>
                <a:cs typeface="Arial" panose="020B0604020202020204" pitchFamily="34" charset="0"/>
              </a:rPr>
              <a:t>CHÀO MỪNG CÁC EM ĐẾN VỚI BÀI HỌC NGÀY HÔM NAY!</a:t>
            </a:r>
          </a:p>
        </p:txBody>
      </p:sp>
      <p:sp>
        <p:nvSpPr>
          <p:cNvPr id="9" name="Freeform 9"/>
          <p:cNvSpPr/>
          <p:nvPr/>
        </p:nvSpPr>
        <p:spPr>
          <a:xfrm rot="3295150">
            <a:off x="-1389667" y="6879726"/>
            <a:ext cx="4455733" cy="6177792"/>
          </a:xfrm>
          <a:custGeom>
            <a:avLst/>
            <a:gdLst/>
            <a:ahLst/>
            <a:cxnLst/>
            <a:rect l="l" t="t" r="r" b="b"/>
            <a:pathLst>
              <a:path w="5335621" h="7397741">
                <a:moveTo>
                  <a:pt x="0" y="0"/>
                </a:moveTo>
                <a:lnTo>
                  <a:pt x="5335620" y="0"/>
                </a:lnTo>
                <a:lnTo>
                  <a:pt x="5335620" y="7397741"/>
                </a:lnTo>
                <a:lnTo>
                  <a:pt x="0" y="7397741"/>
                </a:lnTo>
                <a:lnTo>
                  <a:pt x="0" y="0"/>
                </a:lnTo>
                <a:close/>
              </a:path>
            </a:pathLst>
          </a:custGeom>
          <a:blipFill>
            <a:blip r:embed="rId3"/>
            <a:stretch>
              <a:fillRect/>
            </a:stretch>
          </a:blipFill>
        </p:spPr>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73C307-7408-0289-42EF-AA1D1766885B}"/>
              </a:ext>
            </a:extLst>
          </p:cNvPr>
          <p:cNvSpPr txBox="1"/>
          <p:nvPr/>
        </p:nvSpPr>
        <p:spPr>
          <a:xfrm>
            <a:off x="4762" y="647700"/>
            <a:ext cx="182880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CÁC BƯỚC TRANG TRÍ NẮP HỘP </a:t>
            </a:r>
          </a:p>
        </p:txBody>
      </p:sp>
      <p:grpSp>
        <p:nvGrpSpPr>
          <p:cNvPr id="13" name="Group 12">
            <a:extLst>
              <a:ext uri="{FF2B5EF4-FFF2-40B4-BE49-F238E27FC236}">
                <a16:creationId xmlns:a16="http://schemas.microsoft.com/office/drawing/2014/main" id="{EE447290-AF02-3675-124F-CD17377EAF17}"/>
              </a:ext>
            </a:extLst>
          </p:cNvPr>
          <p:cNvGrpSpPr/>
          <p:nvPr/>
        </p:nvGrpSpPr>
        <p:grpSpPr>
          <a:xfrm>
            <a:off x="28575" y="2286000"/>
            <a:ext cx="8991600" cy="7605652"/>
            <a:chOff x="28575" y="2286000"/>
            <a:chExt cx="8991600" cy="7605652"/>
          </a:xfrm>
        </p:grpSpPr>
        <p:pic>
          <p:nvPicPr>
            <p:cNvPr id="4" name="Picture 3">
              <a:extLst>
                <a:ext uri="{FF2B5EF4-FFF2-40B4-BE49-F238E27FC236}">
                  <a16:creationId xmlns:a16="http://schemas.microsoft.com/office/drawing/2014/main" id="{C8A744B2-1C97-2A1C-DA7C-14580EB650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2286000"/>
              <a:ext cx="8991600" cy="3930614"/>
            </a:xfrm>
            <a:prstGeom prst="rect">
              <a:avLst/>
            </a:prstGeom>
          </p:spPr>
        </p:pic>
        <p:sp>
          <p:nvSpPr>
            <p:cNvPr id="9" name="TextBox 8">
              <a:extLst>
                <a:ext uri="{FF2B5EF4-FFF2-40B4-BE49-F238E27FC236}">
                  <a16:creationId xmlns:a16="http://schemas.microsoft.com/office/drawing/2014/main" id="{060D6958-1D95-5D63-20EE-684095232F55}"/>
                </a:ext>
              </a:extLst>
            </p:cNvPr>
            <p:cNvSpPr txBox="1"/>
            <p:nvPr/>
          </p:nvSpPr>
          <p:spPr>
            <a:xfrm>
              <a:off x="214312" y="6667500"/>
              <a:ext cx="4191000" cy="2416239"/>
            </a:xfrm>
            <a:prstGeom prst="rect">
              <a:avLst/>
            </a:prstGeom>
            <a:noFill/>
          </p:spPr>
          <p:txBody>
            <a:bodyPr wrap="square" rtlCol="0">
              <a:spAutoFit/>
            </a:bodyPr>
            <a:lstStyle/>
            <a:p>
              <a:pPr algn="ctr">
                <a:lnSpc>
                  <a:spcPct val="150000"/>
                </a:lnSpc>
              </a:pPr>
              <a:r>
                <a:rPr lang="en-US" sz="3500" b="1">
                  <a:solidFill>
                    <a:schemeClr val="accent2">
                      <a:lumMod val="75000"/>
                    </a:schemeClr>
                  </a:solidFill>
                  <a:latin typeface="Arial" panose="020B0604020202020204" pitchFamily="34" charset="0"/>
                  <a:cs typeface="Arial" panose="020B0604020202020204" pitchFamily="34" charset="0"/>
                </a:rPr>
                <a:t>Bước 1. </a:t>
              </a:r>
            </a:p>
            <a:p>
              <a:pPr algn="ctr">
                <a:lnSpc>
                  <a:spcPct val="150000"/>
                </a:lnSpc>
              </a:pPr>
              <a:r>
                <a:rPr lang="en-US" sz="3500">
                  <a:latin typeface="Arial" panose="020B0604020202020204" pitchFamily="34" charset="0"/>
                  <a:cs typeface="Arial" panose="020B0604020202020204" pitchFamily="34" charset="0"/>
                </a:rPr>
                <a:t>Phác nét, xây dựng bố cục </a:t>
              </a:r>
            </a:p>
          </p:txBody>
        </p:sp>
        <p:sp>
          <p:nvSpPr>
            <p:cNvPr id="10" name="TextBox 9">
              <a:extLst>
                <a:ext uri="{FF2B5EF4-FFF2-40B4-BE49-F238E27FC236}">
                  <a16:creationId xmlns:a16="http://schemas.microsoft.com/office/drawing/2014/main" id="{EA354B24-A1F7-7376-3B43-2D3DFAAC96BE}"/>
                </a:ext>
              </a:extLst>
            </p:cNvPr>
            <p:cNvSpPr txBox="1"/>
            <p:nvPr/>
          </p:nvSpPr>
          <p:spPr>
            <a:xfrm>
              <a:off x="4710112" y="6667500"/>
              <a:ext cx="4191000" cy="3224152"/>
            </a:xfrm>
            <a:prstGeom prst="rect">
              <a:avLst/>
            </a:prstGeom>
            <a:noFill/>
          </p:spPr>
          <p:txBody>
            <a:bodyPr wrap="square" rtlCol="0">
              <a:spAutoFit/>
            </a:bodyPr>
            <a:lstStyle/>
            <a:p>
              <a:pPr algn="ctr">
                <a:lnSpc>
                  <a:spcPct val="150000"/>
                </a:lnSpc>
              </a:pPr>
              <a:r>
                <a:rPr lang="en-US" sz="3500" b="1">
                  <a:solidFill>
                    <a:schemeClr val="accent2">
                      <a:lumMod val="75000"/>
                    </a:schemeClr>
                  </a:solidFill>
                  <a:latin typeface="Arial" panose="020B0604020202020204" pitchFamily="34" charset="0"/>
                  <a:cs typeface="Arial" panose="020B0604020202020204" pitchFamily="34" charset="0"/>
                </a:rPr>
                <a:t>Bước 2. </a:t>
              </a:r>
            </a:p>
            <a:p>
              <a:pPr algn="ctr">
                <a:lnSpc>
                  <a:spcPct val="150000"/>
                </a:lnSpc>
              </a:pPr>
              <a:r>
                <a:rPr lang="en-US" sz="3500">
                  <a:latin typeface="Arial" panose="020B0604020202020204" pitchFamily="34" charset="0"/>
                  <a:cs typeface="Arial" panose="020B0604020202020204" pitchFamily="34" charset="0"/>
                </a:rPr>
                <a:t>Khai thác cách tạo hình trong tác phẩm và vẽ lên nắp hộp </a:t>
              </a:r>
            </a:p>
          </p:txBody>
        </p:sp>
      </p:grpSp>
      <p:grpSp>
        <p:nvGrpSpPr>
          <p:cNvPr id="14" name="Group 13">
            <a:extLst>
              <a:ext uri="{FF2B5EF4-FFF2-40B4-BE49-F238E27FC236}">
                <a16:creationId xmlns:a16="http://schemas.microsoft.com/office/drawing/2014/main" id="{3322ECD2-AA45-2337-73AE-53CFD7382491}"/>
              </a:ext>
            </a:extLst>
          </p:cNvPr>
          <p:cNvGrpSpPr/>
          <p:nvPr/>
        </p:nvGrpSpPr>
        <p:grpSpPr>
          <a:xfrm>
            <a:off x="9082090" y="2382121"/>
            <a:ext cx="9001125" cy="5897455"/>
            <a:chOff x="9082090" y="2382121"/>
            <a:chExt cx="9001125" cy="5897455"/>
          </a:xfrm>
        </p:grpSpPr>
        <p:pic>
          <p:nvPicPr>
            <p:cNvPr id="6" name="Picture 5">
              <a:extLst>
                <a:ext uri="{FF2B5EF4-FFF2-40B4-BE49-F238E27FC236}">
                  <a16:creationId xmlns:a16="http://schemas.microsoft.com/office/drawing/2014/main" id="{74BBBDDE-E0D9-833D-0061-B5C274F70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2090" y="2382121"/>
              <a:ext cx="8991600" cy="3853543"/>
            </a:xfrm>
            <a:prstGeom prst="rect">
              <a:avLst/>
            </a:prstGeom>
          </p:spPr>
        </p:pic>
        <p:sp>
          <p:nvSpPr>
            <p:cNvPr id="11" name="TextBox 10">
              <a:extLst>
                <a:ext uri="{FF2B5EF4-FFF2-40B4-BE49-F238E27FC236}">
                  <a16:creationId xmlns:a16="http://schemas.microsoft.com/office/drawing/2014/main" id="{F0FE482D-922A-0B6C-C59B-98E87C364267}"/>
                </a:ext>
              </a:extLst>
            </p:cNvPr>
            <p:cNvSpPr txBox="1"/>
            <p:nvPr/>
          </p:nvSpPr>
          <p:spPr>
            <a:xfrm>
              <a:off x="9386890" y="6671251"/>
              <a:ext cx="4191000" cy="1608325"/>
            </a:xfrm>
            <a:prstGeom prst="rect">
              <a:avLst/>
            </a:prstGeom>
            <a:noFill/>
          </p:spPr>
          <p:txBody>
            <a:bodyPr wrap="square" rtlCol="0">
              <a:spAutoFit/>
            </a:bodyPr>
            <a:lstStyle/>
            <a:p>
              <a:pPr algn="ctr">
                <a:lnSpc>
                  <a:spcPct val="150000"/>
                </a:lnSpc>
              </a:pPr>
              <a:r>
                <a:rPr lang="en-US" sz="3500" b="1">
                  <a:solidFill>
                    <a:schemeClr val="accent2">
                      <a:lumMod val="75000"/>
                    </a:schemeClr>
                  </a:solidFill>
                  <a:latin typeface="Arial" panose="020B0604020202020204" pitchFamily="34" charset="0"/>
                  <a:cs typeface="Arial" panose="020B0604020202020204" pitchFamily="34" charset="0"/>
                </a:rPr>
                <a:t>Bước 3. </a:t>
              </a:r>
            </a:p>
            <a:p>
              <a:pPr algn="ctr">
                <a:lnSpc>
                  <a:spcPct val="150000"/>
                </a:lnSpc>
              </a:pPr>
              <a:r>
                <a:rPr lang="en-US" sz="3500">
                  <a:latin typeface="Arial" panose="020B0604020202020204" pitchFamily="34" charset="0"/>
                  <a:cs typeface="Arial" panose="020B0604020202020204" pitchFamily="34" charset="0"/>
                </a:rPr>
                <a:t>Vẽ màu vào hình </a:t>
              </a:r>
            </a:p>
          </p:txBody>
        </p:sp>
        <p:sp>
          <p:nvSpPr>
            <p:cNvPr id="12" name="TextBox 11">
              <a:extLst>
                <a:ext uri="{FF2B5EF4-FFF2-40B4-BE49-F238E27FC236}">
                  <a16:creationId xmlns:a16="http://schemas.microsoft.com/office/drawing/2014/main" id="{7BE729B8-B000-BDEE-5600-5A51E9568F11}"/>
                </a:ext>
              </a:extLst>
            </p:cNvPr>
            <p:cNvSpPr txBox="1"/>
            <p:nvPr/>
          </p:nvSpPr>
          <p:spPr>
            <a:xfrm>
              <a:off x="13582652" y="6667500"/>
              <a:ext cx="4500563" cy="1608325"/>
            </a:xfrm>
            <a:prstGeom prst="rect">
              <a:avLst/>
            </a:prstGeom>
            <a:noFill/>
          </p:spPr>
          <p:txBody>
            <a:bodyPr wrap="square" rtlCol="0">
              <a:spAutoFit/>
            </a:bodyPr>
            <a:lstStyle/>
            <a:p>
              <a:pPr algn="ctr">
                <a:lnSpc>
                  <a:spcPct val="150000"/>
                </a:lnSpc>
              </a:pPr>
              <a:r>
                <a:rPr lang="en-US" sz="3500" b="1">
                  <a:solidFill>
                    <a:schemeClr val="accent2">
                      <a:lumMod val="75000"/>
                    </a:schemeClr>
                  </a:solidFill>
                  <a:latin typeface="Arial" panose="020B0604020202020204" pitchFamily="34" charset="0"/>
                  <a:cs typeface="Arial" panose="020B0604020202020204" pitchFamily="34" charset="0"/>
                </a:rPr>
                <a:t>Bước 4. </a:t>
              </a:r>
            </a:p>
            <a:p>
              <a:pPr algn="ctr">
                <a:lnSpc>
                  <a:spcPct val="150000"/>
                </a:lnSpc>
              </a:pPr>
              <a:r>
                <a:rPr lang="en-US" sz="3500">
                  <a:latin typeface="Arial" panose="020B0604020202020204" pitchFamily="34" charset="0"/>
                  <a:cs typeface="Arial" panose="020B0604020202020204" pitchFamily="34" charset="0"/>
                </a:rPr>
                <a:t>Hoàn thiện sản phẩm</a:t>
              </a:r>
            </a:p>
          </p:txBody>
        </p:sp>
      </p:grpSp>
    </p:spTree>
    <p:extLst>
      <p:ext uri="{BB962C8B-B14F-4D97-AF65-F5344CB8AC3E}">
        <p14:creationId xmlns:p14="http://schemas.microsoft.com/office/powerpoint/2010/main" val="3029381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9324" r="16291" b="47984"/>
          <a:stretch>
            <a:fillRect/>
          </a:stretch>
        </p:blipFill>
        <p:spPr>
          <a:xfrm>
            <a:off x="0" y="0"/>
            <a:ext cx="18288000" cy="10287000"/>
          </a:xfrm>
          <a:prstGeom prst="rect">
            <a:avLst/>
          </a:prstGeom>
        </p:spPr>
      </p:pic>
      <p:sp>
        <p:nvSpPr>
          <p:cNvPr id="8" name="Freeform 8"/>
          <p:cNvSpPr/>
          <p:nvPr/>
        </p:nvSpPr>
        <p:spPr>
          <a:xfrm rot="-649440" flipH="1">
            <a:off x="16218908" y="6420327"/>
            <a:ext cx="4138184" cy="5111499"/>
          </a:xfrm>
          <a:custGeom>
            <a:avLst/>
            <a:gdLst/>
            <a:ahLst/>
            <a:cxnLst/>
            <a:rect l="l" t="t" r="r" b="b"/>
            <a:pathLst>
              <a:path w="4138184" h="5111499">
                <a:moveTo>
                  <a:pt x="4138184" y="0"/>
                </a:moveTo>
                <a:lnTo>
                  <a:pt x="0" y="0"/>
                </a:lnTo>
                <a:lnTo>
                  <a:pt x="0" y="5111499"/>
                </a:lnTo>
                <a:lnTo>
                  <a:pt x="4138184" y="5111499"/>
                </a:lnTo>
                <a:lnTo>
                  <a:pt x="4138184" y="0"/>
                </a:lnTo>
                <a:close/>
              </a:path>
            </a:pathLst>
          </a:custGeom>
          <a:blipFill>
            <a:blip r:embed="rId3"/>
            <a:stretch>
              <a:fillRect/>
            </a:stretch>
          </a:blipFill>
        </p:spPr>
      </p:sp>
      <p:grpSp>
        <p:nvGrpSpPr>
          <p:cNvPr id="15" name="Group 14">
            <a:extLst>
              <a:ext uri="{FF2B5EF4-FFF2-40B4-BE49-F238E27FC236}">
                <a16:creationId xmlns:a16="http://schemas.microsoft.com/office/drawing/2014/main" id="{AB0A3257-A909-EFE6-DF2D-4D4AC473EDD4}"/>
              </a:ext>
            </a:extLst>
          </p:cNvPr>
          <p:cNvGrpSpPr/>
          <p:nvPr/>
        </p:nvGrpSpPr>
        <p:grpSpPr>
          <a:xfrm>
            <a:off x="1066800" y="1809750"/>
            <a:ext cx="16154400" cy="6667500"/>
            <a:chOff x="1066800" y="1943100"/>
            <a:chExt cx="16154400" cy="6667500"/>
          </a:xfrm>
        </p:grpSpPr>
        <p:grpSp>
          <p:nvGrpSpPr>
            <p:cNvPr id="11" name="Group 10">
              <a:extLst>
                <a:ext uri="{FF2B5EF4-FFF2-40B4-BE49-F238E27FC236}">
                  <a16:creationId xmlns:a16="http://schemas.microsoft.com/office/drawing/2014/main" id="{0944D222-E7D2-7F03-4A01-D24D50770859}"/>
                </a:ext>
              </a:extLst>
            </p:cNvPr>
            <p:cNvGrpSpPr/>
            <p:nvPr/>
          </p:nvGrpSpPr>
          <p:grpSpPr>
            <a:xfrm>
              <a:off x="1066800" y="1943100"/>
              <a:ext cx="16154400" cy="6667500"/>
              <a:chOff x="990600" y="1485900"/>
              <a:chExt cx="16154400" cy="7848600"/>
            </a:xfrm>
          </p:grpSpPr>
          <p:sp>
            <p:nvSpPr>
              <p:cNvPr id="9" name="Rectangle: Rounded Corners 8">
                <a:extLst>
                  <a:ext uri="{FF2B5EF4-FFF2-40B4-BE49-F238E27FC236}">
                    <a16:creationId xmlns:a16="http://schemas.microsoft.com/office/drawing/2014/main" id="{03F1EFBF-077C-88F9-6668-1C3677AA208D}"/>
                  </a:ext>
                </a:extLst>
              </p:cNvPr>
              <p:cNvSpPr/>
              <p:nvPr/>
            </p:nvSpPr>
            <p:spPr>
              <a:xfrm>
                <a:off x="990600" y="1485900"/>
                <a:ext cx="16006762" cy="73914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BB9D60A-C7B4-7A25-EF14-E6073452F0DC}"/>
                  </a:ext>
                </a:extLst>
              </p:cNvPr>
              <p:cNvSpPr/>
              <p:nvPr/>
            </p:nvSpPr>
            <p:spPr>
              <a:xfrm>
                <a:off x="1447800" y="1943100"/>
                <a:ext cx="15697200" cy="7391400"/>
              </a:xfrm>
              <a:prstGeom prst="roundRect">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4E288BC-F027-B526-5225-C6B78C5224E6}"/>
                </a:ext>
              </a:extLst>
            </p:cNvPr>
            <p:cNvSpPr txBox="1"/>
            <p:nvPr/>
          </p:nvSpPr>
          <p:spPr>
            <a:xfrm>
              <a:off x="1866900" y="3635257"/>
              <a:ext cx="14554200" cy="3671583"/>
            </a:xfrm>
            <a:prstGeom prst="rect">
              <a:avLst/>
            </a:prstGeom>
            <a:noFill/>
          </p:spPr>
          <p:txBody>
            <a:bodyPr wrap="square" rtlCol="0">
              <a:spAutoFit/>
            </a:bodyPr>
            <a:lstStyle/>
            <a:p>
              <a:pPr algn="just">
                <a:lnSpc>
                  <a:spcPct val="150000"/>
                </a:lnSpc>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Việc khai thác vẻ đẹp tạo hình của trường phái nghệ thuật hiện đại như Ấn tượng, Lập thể, Biểu hiện.... vào thiết kế sản phẩm mĩ thuật ứng dụng góp phần đưa nghệ thuật gần gũi hơn với công chúng và cuộc sống tạo nên những sản phầm hắp dẫn.</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74EE809D-F7B8-6316-E969-EB10B115E4CD}"/>
                </a:ext>
              </a:extLst>
            </p:cNvPr>
            <p:cNvSpPr/>
            <p:nvPr/>
          </p:nvSpPr>
          <p:spPr>
            <a:xfrm>
              <a:off x="1500187" y="1970029"/>
              <a:ext cx="4729163" cy="1387357"/>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4">
                      <a:lumMod val="50000"/>
                    </a:schemeClr>
                  </a:solidFill>
                  <a:latin typeface="Arial" panose="020B0604020202020204" pitchFamily="34" charset="0"/>
                  <a:cs typeface="Arial" panose="020B0604020202020204" pitchFamily="34" charset="0"/>
                </a:rPr>
                <a:t>EM CÓ BIẾT</a:t>
              </a:r>
            </a:p>
          </p:txBody>
        </p:sp>
      </p:grpSp>
    </p:spTree>
    <p:extLst>
      <p:ext uri="{BB962C8B-B14F-4D97-AF65-F5344CB8AC3E}">
        <p14:creationId xmlns:p14="http://schemas.microsoft.com/office/powerpoint/2010/main" val="4081771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56A5A0-F043-04F1-7441-4F35A4ADAE2E}"/>
              </a:ext>
            </a:extLst>
          </p:cNvPr>
          <p:cNvSpPr txBox="1"/>
          <p:nvPr/>
        </p:nvSpPr>
        <p:spPr>
          <a:xfrm>
            <a:off x="952500" y="419100"/>
            <a:ext cx="16383000" cy="1839606"/>
          </a:xfrm>
          <a:prstGeom prst="rect">
            <a:avLst/>
          </a:prstGeom>
          <a:noFill/>
        </p:spPr>
        <p:txBody>
          <a:bodyPr wrap="square">
            <a:spAutoFit/>
          </a:bodyPr>
          <a:lstStyle/>
          <a:p>
            <a:pPr algn="just">
              <a:lnSpc>
                <a:spcPct val="150000"/>
              </a:lnSpc>
            </a:pPr>
            <a:r>
              <a:rPr lang="vi-VN" sz="4000" b="1">
                <a:solidFill>
                  <a:srgbClr val="C00000"/>
                </a:solidFill>
              </a:rPr>
              <a:t>Nhiệm vụ 2: </a:t>
            </a:r>
            <a:r>
              <a:rPr lang="vi-VN" sz="4000"/>
              <a:t>Thiết kế và trang trí một đồ gia dụng theo trường phái nghệ thuật thời kì hiện đại mà em yêu thích</a:t>
            </a:r>
            <a:endParaRPr lang="en-US" sz="4000"/>
          </a:p>
        </p:txBody>
      </p:sp>
      <p:sp>
        <p:nvSpPr>
          <p:cNvPr id="4" name="Rectangle: Rounded Corners 3">
            <a:extLst>
              <a:ext uri="{FF2B5EF4-FFF2-40B4-BE49-F238E27FC236}">
                <a16:creationId xmlns:a16="http://schemas.microsoft.com/office/drawing/2014/main" id="{150DA38E-0540-BF91-CA61-903B8CF0666B}"/>
              </a:ext>
            </a:extLst>
          </p:cNvPr>
          <p:cNvSpPr/>
          <p:nvPr/>
        </p:nvSpPr>
        <p:spPr>
          <a:xfrm>
            <a:off x="495300" y="2400300"/>
            <a:ext cx="17297400" cy="2057400"/>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a:solidFill>
                  <a:schemeClr val="tx1"/>
                </a:solidFill>
                <a:latin typeface="Arial" panose="020B0604020202020204" pitchFamily="34" charset="0"/>
                <a:cs typeface="Arial" panose="020B0604020202020204" pitchFamily="34" charset="0"/>
              </a:rPr>
              <a:t>Yêu cầu: </a:t>
            </a: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Hãy thiết kế và trang trí một đồ gia dụng theo trường phái nghệ thuật thời kì hiện đại mà em yêu thích.</a:t>
            </a:r>
            <a:endParaRPr lang="en-US" sz="3800">
              <a:solidFill>
                <a:schemeClr val="tx1"/>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3780D7AA-6BB4-78AA-2A5B-C03EB2CC467D}"/>
              </a:ext>
            </a:extLst>
          </p:cNvPr>
          <p:cNvGrpSpPr/>
          <p:nvPr/>
        </p:nvGrpSpPr>
        <p:grpSpPr>
          <a:xfrm>
            <a:off x="569054" y="4914900"/>
            <a:ext cx="5257800" cy="5105400"/>
            <a:chOff x="1295400" y="4914900"/>
            <a:chExt cx="5257800" cy="5105400"/>
          </a:xfrm>
        </p:grpSpPr>
        <p:grpSp>
          <p:nvGrpSpPr>
            <p:cNvPr id="8" name="Group 11">
              <a:extLst>
                <a:ext uri="{FF2B5EF4-FFF2-40B4-BE49-F238E27FC236}">
                  <a16:creationId xmlns:a16="http://schemas.microsoft.com/office/drawing/2014/main" id="{71249D13-4D9C-18A4-88F6-A044D60DA525}"/>
                </a:ext>
              </a:extLst>
            </p:cNvPr>
            <p:cNvGrpSpPr/>
            <p:nvPr/>
          </p:nvGrpSpPr>
          <p:grpSpPr>
            <a:xfrm>
              <a:off x="1295400" y="4914900"/>
              <a:ext cx="5257800" cy="5105400"/>
              <a:chOff x="0" y="0"/>
              <a:chExt cx="1457922" cy="1937806"/>
            </a:xfrm>
          </p:grpSpPr>
          <p:sp>
            <p:nvSpPr>
              <p:cNvPr id="9" name="Freeform 12">
                <a:extLst>
                  <a:ext uri="{FF2B5EF4-FFF2-40B4-BE49-F238E27FC236}">
                    <a16:creationId xmlns:a16="http://schemas.microsoft.com/office/drawing/2014/main" id="{09B872B3-F741-15DC-0B9F-ABAC6E071C99}"/>
                  </a:ext>
                </a:extLst>
              </p:cNvPr>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0" name="TextBox 13">
                <a:extLst>
                  <a:ext uri="{FF2B5EF4-FFF2-40B4-BE49-F238E27FC236}">
                    <a16:creationId xmlns:a16="http://schemas.microsoft.com/office/drawing/2014/main" id="{D2321BED-EFFB-20EE-DC7A-4094453C87C3}"/>
                  </a:ext>
                </a:extLst>
              </p:cNvPr>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12" name="TextBox 11">
              <a:extLst>
                <a:ext uri="{FF2B5EF4-FFF2-40B4-BE49-F238E27FC236}">
                  <a16:creationId xmlns:a16="http://schemas.microsoft.com/office/drawing/2014/main" id="{9352D232-EF33-101E-9F8C-62FED986B526}"/>
                </a:ext>
              </a:extLst>
            </p:cNvPr>
            <p:cNvSpPr txBox="1"/>
            <p:nvPr/>
          </p:nvSpPr>
          <p:spPr>
            <a:xfrm>
              <a:off x="1562647" y="5340817"/>
              <a:ext cx="4723306" cy="4144661"/>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Loại đồ gia dụng: </a:t>
              </a:r>
              <a:r>
                <a:rPr lang="en-US" sz="3600">
                  <a:latin typeface="Arial" panose="020B0604020202020204" pitchFamily="34" charset="0"/>
                  <a:cs typeface="Arial" panose="020B0604020202020204" pitchFamily="34" charset="0"/>
                </a:rPr>
                <a:t>lựa chọn vật liệu sẵn có và phù hợp kĩ năng thực hiện của bản thảo để tạo dáng.</a:t>
              </a:r>
            </a:p>
          </p:txBody>
        </p:sp>
      </p:grpSp>
      <p:grpSp>
        <p:nvGrpSpPr>
          <p:cNvPr id="14" name="Group 13">
            <a:extLst>
              <a:ext uri="{FF2B5EF4-FFF2-40B4-BE49-F238E27FC236}">
                <a16:creationId xmlns:a16="http://schemas.microsoft.com/office/drawing/2014/main" id="{9907C20C-03D4-4B6C-2CA2-FE30E6D7C068}"/>
              </a:ext>
            </a:extLst>
          </p:cNvPr>
          <p:cNvGrpSpPr/>
          <p:nvPr/>
        </p:nvGrpSpPr>
        <p:grpSpPr>
          <a:xfrm>
            <a:off x="6491287" y="4914900"/>
            <a:ext cx="5257800" cy="5105400"/>
            <a:chOff x="1295400" y="4914900"/>
            <a:chExt cx="5257800" cy="5105400"/>
          </a:xfrm>
        </p:grpSpPr>
        <p:grpSp>
          <p:nvGrpSpPr>
            <p:cNvPr id="15" name="Group 11">
              <a:extLst>
                <a:ext uri="{FF2B5EF4-FFF2-40B4-BE49-F238E27FC236}">
                  <a16:creationId xmlns:a16="http://schemas.microsoft.com/office/drawing/2014/main" id="{45692687-75F0-4592-15B2-2168C3DE95BA}"/>
                </a:ext>
              </a:extLst>
            </p:cNvPr>
            <p:cNvGrpSpPr/>
            <p:nvPr/>
          </p:nvGrpSpPr>
          <p:grpSpPr>
            <a:xfrm>
              <a:off x="1295400" y="4914900"/>
              <a:ext cx="5257800" cy="5105400"/>
              <a:chOff x="0" y="0"/>
              <a:chExt cx="1457922" cy="1937806"/>
            </a:xfrm>
          </p:grpSpPr>
          <p:sp>
            <p:nvSpPr>
              <p:cNvPr id="17" name="Freeform 12">
                <a:extLst>
                  <a:ext uri="{FF2B5EF4-FFF2-40B4-BE49-F238E27FC236}">
                    <a16:creationId xmlns:a16="http://schemas.microsoft.com/office/drawing/2014/main" id="{3BE49B75-1905-7846-AD21-0712BB739F5F}"/>
                  </a:ext>
                </a:extLst>
              </p:cNvPr>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8" name="TextBox 13">
                <a:extLst>
                  <a:ext uri="{FF2B5EF4-FFF2-40B4-BE49-F238E27FC236}">
                    <a16:creationId xmlns:a16="http://schemas.microsoft.com/office/drawing/2014/main" id="{C337DAC5-B654-E3AC-43C1-F34B31052BC4}"/>
                  </a:ext>
                </a:extLst>
              </p:cNvPr>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16" name="TextBox 15">
              <a:extLst>
                <a:ext uri="{FF2B5EF4-FFF2-40B4-BE49-F238E27FC236}">
                  <a16:creationId xmlns:a16="http://schemas.microsoft.com/office/drawing/2014/main" id="{C95B4422-2B6F-6A72-38E8-835ED1BFE5F3}"/>
                </a:ext>
              </a:extLst>
            </p:cNvPr>
            <p:cNvSpPr txBox="1"/>
            <p:nvPr/>
          </p:nvSpPr>
          <p:spPr>
            <a:xfrm>
              <a:off x="1521893" y="5340817"/>
              <a:ext cx="4852440" cy="4144661"/>
            </a:xfrm>
            <a:prstGeom prst="rect">
              <a:avLst/>
            </a:prstGeom>
            <a:noFill/>
          </p:spPr>
          <p:txBody>
            <a:bodyPr wrap="square">
              <a:spAutoFit/>
            </a:bodyPr>
            <a:lstStyle/>
            <a:p>
              <a:pPr algn="just">
                <a:lnSpc>
                  <a:spcPct val="150000"/>
                </a:lnSpc>
              </a:pPr>
              <a:r>
                <a:rPr lang="vi-VN" sz="3600" b="1">
                  <a:latin typeface="Arial" panose="020B0604020202020204" pitchFamily="34" charset="0"/>
                  <a:cs typeface="Arial" panose="020B0604020202020204" pitchFamily="34" charset="0"/>
                </a:rPr>
                <a:t>Ý tưởng: </a:t>
              </a:r>
              <a:r>
                <a:rPr lang="vi-VN" sz="3600">
                  <a:latin typeface="Arial" panose="020B0604020202020204" pitchFamily="34" charset="0"/>
                  <a:cs typeface="Arial" panose="020B0604020202020204" pitchFamily="34" charset="0"/>
                </a:rPr>
                <a:t>lựa chọn những hình vẽ mô phẳng phong cách tạo hình của một trường phái mĩ thuật yêu thích </a:t>
              </a:r>
              <a:endParaRPr lang="en-US" sz="3600">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0A032BCC-58DF-F952-DCD2-8358B5393A90}"/>
              </a:ext>
            </a:extLst>
          </p:cNvPr>
          <p:cNvGrpSpPr/>
          <p:nvPr/>
        </p:nvGrpSpPr>
        <p:grpSpPr>
          <a:xfrm>
            <a:off x="12413520" y="4914900"/>
            <a:ext cx="5257800" cy="5105400"/>
            <a:chOff x="1295400" y="4914900"/>
            <a:chExt cx="5257800" cy="5105400"/>
          </a:xfrm>
        </p:grpSpPr>
        <p:grpSp>
          <p:nvGrpSpPr>
            <p:cNvPr id="20" name="Group 11">
              <a:extLst>
                <a:ext uri="{FF2B5EF4-FFF2-40B4-BE49-F238E27FC236}">
                  <a16:creationId xmlns:a16="http://schemas.microsoft.com/office/drawing/2014/main" id="{2223F954-EC1B-EB88-1C72-4D4572C456EF}"/>
                </a:ext>
              </a:extLst>
            </p:cNvPr>
            <p:cNvGrpSpPr/>
            <p:nvPr/>
          </p:nvGrpSpPr>
          <p:grpSpPr>
            <a:xfrm>
              <a:off x="1295400" y="4914900"/>
              <a:ext cx="5257800" cy="5105400"/>
              <a:chOff x="0" y="0"/>
              <a:chExt cx="1457922" cy="1937806"/>
            </a:xfrm>
          </p:grpSpPr>
          <p:sp>
            <p:nvSpPr>
              <p:cNvPr id="22" name="Freeform 12">
                <a:extLst>
                  <a:ext uri="{FF2B5EF4-FFF2-40B4-BE49-F238E27FC236}">
                    <a16:creationId xmlns:a16="http://schemas.microsoft.com/office/drawing/2014/main" id="{34787288-682D-93EE-7390-AE58E38DE4E7}"/>
                  </a:ext>
                </a:extLst>
              </p:cNvPr>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23" name="TextBox 13">
                <a:extLst>
                  <a:ext uri="{FF2B5EF4-FFF2-40B4-BE49-F238E27FC236}">
                    <a16:creationId xmlns:a16="http://schemas.microsoft.com/office/drawing/2014/main" id="{7DEB36A2-5284-E1F9-7C5C-3A6E5989461C}"/>
                  </a:ext>
                </a:extLst>
              </p:cNvPr>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21" name="TextBox 20">
              <a:extLst>
                <a:ext uri="{FF2B5EF4-FFF2-40B4-BE49-F238E27FC236}">
                  <a16:creationId xmlns:a16="http://schemas.microsoft.com/office/drawing/2014/main" id="{188E0453-DABC-45A6-F448-2DB4199B6758}"/>
                </a:ext>
              </a:extLst>
            </p:cNvPr>
            <p:cNvSpPr txBox="1"/>
            <p:nvPr/>
          </p:nvSpPr>
          <p:spPr>
            <a:xfrm>
              <a:off x="1562647" y="5340817"/>
              <a:ext cx="4723306" cy="4144661"/>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C</a:t>
              </a:r>
              <a:r>
                <a:rPr lang="vi-VN" sz="3600">
                  <a:latin typeface="Arial" panose="020B0604020202020204" pitchFamily="34" charset="0"/>
                  <a:cs typeface="Arial" panose="020B0604020202020204" pitchFamily="34" charset="0"/>
                </a:rPr>
                <a:t>ần chú ý vẻ đẹp trong cách xử lí kết hợp màu sắc, đường nét, bố cục,...</a:t>
              </a:r>
              <a:r>
                <a:rPr lang="en-US" sz="3600">
                  <a:latin typeface="Arial" panose="020B0604020202020204" pitchFamily="34" charset="0"/>
                  <a:cs typeface="Arial" panose="020B0604020202020204" pitchFamily="34" charset="0"/>
                </a:rPr>
                <a:t>khi mô phỏng sản phẩm. </a:t>
              </a:r>
            </a:p>
          </p:txBody>
        </p:sp>
      </p:grpSp>
    </p:spTree>
    <p:extLst>
      <p:ext uri="{BB962C8B-B14F-4D97-AF65-F5344CB8AC3E}">
        <p14:creationId xmlns:p14="http://schemas.microsoft.com/office/powerpoint/2010/main" val="943422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9017" r="11069" b="43517"/>
          <a:stretch>
            <a:fillRect/>
          </a:stretch>
        </p:blipFill>
        <p:spPr>
          <a:xfrm>
            <a:off x="0" y="0"/>
            <a:ext cx="18288000" cy="10287000"/>
          </a:xfrm>
          <a:prstGeom prst="rect">
            <a:avLst/>
          </a:prstGeom>
        </p:spPr>
      </p:pic>
      <p:grpSp>
        <p:nvGrpSpPr>
          <p:cNvPr id="11" name="Group 11"/>
          <p:cNvGrpSpPr/>
          <p:nvPr/>
        </p:nvGrpSpPr>
        <p:grpSpPr>
          <a:xfrm>
            <a:off x="1900400" y="2154082"/>
            <a:ext cx="14476906" cy="5978835"/>
            <a:chOff x="0" y="0"/>
            <a:chExt cx="1457922" cy="1937806"/>
          </a:xfrm>
        </p:grpSpPr>
        <p:sp>
          <p:nvSpPr>
            <p:cNvPr id="12" name="Freeform 12"/>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3" name="TextBox 13"/>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17" name="Freeform 17"/>
          <p:cNvSpPr/>
          <p:nvPr/>
        </p:nvSpPr>
        <p:spPr>
          <a:xfrm rot="6067250" flipH="1">
            <a:off x="-1881909" y="-2247919"/>
            <a:ext cx="5383663" cy="6649919"/>
          </a:xfrm>
          <a:custGeom>
            <a:avLst/>
            <a:gdLst/>
            <a:ahLst/>
            <a:cxnLst/>
            <a:rect l="l" t="t" r="r" b="b"/>
            <a:pathLst>
              <a:path w="5383663" h="6649919">
                <a:moveTo>
                  <a:pt x="5383663" y="0"/>
                </a:moveTo>
                <a:lnTo>
                  <a:pt x="0" y="0"/>
                </a:lnTo>
                <a:lnTo>
                  <a:pt x="0" y="6649919"/>
                </a:lnTo>
                <a:lnTo>
                  <a:pt x="5383663" y="6649919"/>
                </a:lnTo>
                <a:lnTo>
                  <a:pt x="5383663" y="0"/>
                </a:lnTo>
                <a:close/>
              </a:path>
            </a:pathLst>
          </a:custGeom>
          <a:blipFill>
            <a:blip r:embed="rId3"/>
            <a:stretch>
              <a:fillRect/>
            </a:stretch>
          </a:blipFill>
        </p:spPr>
      </p:sp>
      <p:sp>
        <p:nvSpPr>
          <p:cNvPr id="20" name="Freeform 6">
            <a:extLst>
              <a:ext uri="{FF2B5EF4-FFF2-40B4-BE49-F238E27FC236}">
                <a16:creationId xmlns:a16="http://schemas.microsoft.com/office/drawing/2014/main" id="{ADD9637F-6EF2-B94D-A5C3-F241E8149AE5}"/>
              </a:ext>
            </a:extLst>
          </p:cNvPr>
          <p:cNvSpPr/>
          <p:nvPr/>
        </p:nvSpPr>
        <p:spPr>
          <a:xfrm rot="-828627">
            <a:off x="15367962" y="6754449"/>
            <a:ext cx="2493770" cy="4033050"/>
          </a:xfrm>
          <a:custGeom>
            <a:avLst/>
            <a:gdLst/>
            <a:ahLst/>
            <a:cxnLst/>
            <a:rect l="l" t="t" r="r" b="b"/>
            <a:pathLst>
              <a:path w="2493770" h="4033050">
                <a:moveTo>
                  <a:pt x="0" y="0"/>
                </a:moveTo>
                <a:lnTo>
                  <a:pt x="2493770" y="0"/>
                </a:lnTo>
                <a:lnTo>
                  <a:pt x="2493770" y="4033050"/>
                </a:lnTo>
                <a:lnTo>
                  <a:pt x="0" y="4033050"/>
                </a:lnTo>
                <a:lnTo>
                  <a:pt x="0" y="0"/>
                </a:lnTo>
                <a:close/>
              </a:path>
            </a:pathLst>
          </a:custGeom>
          <a:blipFill>
            <a:blip r:embed="rId4"/>
            <a:stretch>
              <a:fillRect/>
            </a:stretch>
          </a:blipFill>
        </p:spPr>
      </p:sp>
      <p:sp>
        <p:nvSpPr>
          <p:cNvPr id="21" name="TextBox 20">
            <a:extLst>
              <a:ext uri="{FF2B5EF4-FFF2-40B4-BE49-F238E27FC236}">
                <a16:creationId xmlns:a16="http://schemas.microsoft.com/office/drawing/2014/main" id="{90AA548B-6A2B-3D9A-9729-C6CC04FE7910}"/>
              </a:ext>
            </a:extLst>
          </p:cNvPr>
          <p:cNvSpPr txBox="1"/>
          <p:nvPr/>
        </p:nvSpPr>
        <p:spPr>
          <a:xfrm>
            <a:off x="6385359" y="3207973"/>
            <a:ext cx="5486400" cy="290778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3. </a:t>
            </a:r>
          </a:p>
          <a:p>
            <a:pPr algn="ctr">
              <a:lnSpc>
                <a:spcPct val="150000"/>
              </a:lnSpc>
            </a:pPr>
            <a:r>
              <a:rPr lang="en-US" sz="6500" b="1">
                <a:latin typeface="Arial" panose="020B0604020202020204" pitchFamily="34" charset="0"/>
                <a:cs typeface="Arial" panose="020B0604020202020204" pitchFamily="34" charset="0"/>
              </a:rPr>
              <a:t>THẢO LUẬN</a:t>
            </a:r>
          </a:p>
        </p:txBody>
      </p:sp>
    </p:spTree>
    <p:extLst>
      <p:ext uri="{BB962C8B-B14F-4D97-AF65-F5344CB8AC3E}">
        <p14:creationId xmlns:p14="http://schemas.microsoft.com/office/powerpoint/2010/main" val="2744920134"/>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56C"/>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096A7F7-2C55-B266-D255-CBCE4FA6D90D}"/>
              </a:ext>
            </a:extLst>
          </p:cNvPr>
          <p:cNvSpPr/>
          <p:nvPr/>
        </p:nvSpPr>
        <p:spPr>
          <a:xfrm>
            <a:off x="609600" y="516995"/>
            <a:ext cx="17068800" cy="956652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BD62EC5-E1EA-29D1-0E50-4BC4E35BDE47}"/>
              </a:ext>
            </a:extLst>
          </p:cNvPr>
          <p:cNvSpPr txBox="1"/>
          <p:nvPr/>
        </p:nvSpPr>
        <p:spPr>
          <a:xfrm>
            <a:off x="5181600" y="897634"/>
            <a:ext cx="79248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THẢO LUẬN NHÓM </a:t>
            </a:r>
          </a:p>
        </p:txBody>
      </p:sp>
      <p:sp>
        <p:nvSpPr>
          <p:cNvPr id="4" name="TextBox 3">
            <a:extLst>
              <a:ext uri="{FF2B5EF4-FFF2-40B4-BE49-F238E27FC236}">
                <a16:creationId xmlns:a16="http://schemas.microsoft.com/office/drawing/2014/main" id="{A81B7077-F09C-B2C3-57CE-E1B1F87D9DE7}"/>
              </a:ext>
            </a:extLst>
          </p:cNvPr>
          <p:cNvSpPr txBox="1"/>
          <p:nvPr/>
        </p:nvSpPr>
        <p:spPr>
          <a:xfrm>
            <a:off x="1257300" y="1799621"/>
            <a:ext cx="15773400" cy="7001276"/>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3800"/>
              <a:t>Em đã lựa chọn và thiết kế đồ gia dụng nào? Mục đích sử dụng là gì?</a:t>
            </a:r>
          </a:p>
          <a:p>
            <a:pPr marL="571500" indent="-571500" algn="just">
              <a:lnSpc>
                <a:spcPct val="150000"/>
              </a:lnSpc>
              <a:buFont typeface="Wingdings" panose="05000000000000000000" pitchFamily="2" charset="2"/>
              <a:buChar char="§"/>
            </a:pPr>
            <a:r>
              <a:rPr lang="vi-VN" sz="3800"/>
              <a:t>Bạn đã khai thác vẻ đẹp tạo hình của trường phải nghệ thuật nào trong thiết kế sản phẩm?</a:t>
            </a:r>
          </a:p>
          <a:p>
            <a:pPr marL="571500" indent="-571500" algn="just">
              <a:lnSpc>
                <a:spcPct val="150000"/>
              </a:lnSpc>
              <a:buFont typeface="Wingdings" panose="05000000000000000000" pitchFamily="2" charset="2"/>
              <a:buChar char="§"/>
            </a:pPr>
            <a:r>
              <a:rPr lang="vi-VN" sz="3800"/>
              <a:t>Bạn ấn tượng với sản phẩm thiết kế nào? Vì sao?</a:t>
            </a:r>
          </a:p>
          <a:p>
            <a:pPr marL="571500" indent="-571500" algn="just">
              <a:lnSpc>
                <a:spcPct val="150000"/>
              </a:lnSpc>
              <a:buFont typeface="Wingdings" panose="05000000000000000000" pitchFamily="2" charset="2"/>
              <a:buChar char="§"/>
            </a:pPr>
            <a:r>
              <a:rPr lang="vi-VN" sz="3800"/>
              <a:t>Giới thiệu về sản phẩm và ý tưởng trang trí sản phẩm của em cho các bạn. Hãy cho biết sản phẩm thiết kế của em đã khai thác tính tượng trưng, tính biểu tượng của trường phái nghệ thuật thể hiện trên sản phẩm như thế nào. </a:t>
            </a:r>
          </a:p>
        </p:txBody>
      </p:sp>
      <p:sp>
        <p:nvSpPr>
          <p:cNvPr id="5" name="Freeform 4">
            <a:extLst>
              <a:ext uri="{FF2B5EF4-FFF2-40B4-BE49-F238E27FC236}">
                <a16:creationId xmlns:a16="http://schemas.microsoft.com/office/drawing/2014/main" id="{841673B5-8F17-65BF-D27E-9359E158019F}"/>
              </a:ext>
            </a:extLst>
          </p:cNvPr>
          <p:cNvSpPr/>
          <p:nvPr/>
        </p:nvSpPr>
        <p:spPr>
          <a:xfrm>
            <a:off x="-142875" y="8146023"/>
            <a:ext cx="5953124" cy="2294009"/>
          </a:xfrm>
          <a:custGeom>
            <a:avLst/>
            <a:gdLst/>
            <a:ahLst/>
            <a:cxnLst/>
            <a:rect l="l" t="t" r="r" b="b"/>
            <a:pathLst>
              <a:path w="5527544" h="2294009">
                <a:moveTo>
                  <a:pt x="0" y="0"/>
                </a:moveTo>
                <a:lnTo>
                  <a:pt x="5527544" y="0"/>
                </a:lnTo>
                <a:lnTo>
                  <a:pt x="5527544" y="2294008"/>
                </a:lnTo>
                <a:lnTo>
                  <a:pt x="0" y="2294008"/>
                </a:lnTo>
                <a:lnTo>
                  <a:pt x="0" y="0"/>
                </a:lnTo>
                <a:close/>
              </a:path>
            </a:pathLst>
          </a:custGeom>
          <a:blipFill>
            <a:blip r:embed="rId2">
              <a:extLst>
                <a:ext uri="{96DAC541-7B7A-43D3-8B79-37D633B846F1}">
                  <asvg:svgBlip xmlns:asvg="http://schemas.microsoft.com/office/drawing/2016/SVG/main" r:embed="rId3"/>
                </a:ext>
              </a:extLst>
            </a:blip>
            <a:stretch>
              <a:fillRect l="-89473" b="-23267"/>
            </a:stretch>
          </a:blipFill>
        </p:spPr>
      </p:sp>
      <p:sp>
        <p:nvSpPr>
          <p:cNvPr id="6" name="Freeform 6">
            <a:extLst>
              <a:ext uri="{FF2B5EF4-FFF2-40B4-BE49-F238E27FC236}">
                <a16:creationId xmlns:a16="http://schemas.microsoft.com/office/drawing/2014/main" id="{9089C08D-E977-9405-4E9D-08D9ABE75905}"/>
              </a:ext>
            </a:extLst>
          </p:cNvPr>
          <p:cNvSpPr/>
          <p:nvPr/>
        </p:nvSpPr>
        <p:spPr>
          <a:xfrm>
            <a:off x="4667011" y="8487379"/>
            <a:ext cx="8731465" cy="2237771"/>
          </a:xfrm>
          <a:custGeom>
            <a:avLst/>
            <a:gdLst/>
            <a:ahLst/>
            <a:cxnLst/>
            <a:rect l="l" t="t" r="r" b="b"/>
            <a:pathLst>
              <a:path w="8731465" h="2143932">
                <a:moveTo>
                  <a:pt x="0" y="0"/>
                </a:moveTo>
                <a:lnTo>
                  <a:pt x="8731465" y="0"/>
                </a:lnTo>
                <a:lnTo>
                  <a:pt x="8731465" y="2143932"/>
                </a:lnTo>
                <a:lnTo>
                  <a:pt x="0" y="2143932"/>
                </a:lnTo>
                <a:lnTo>
                  <a:pt x="0" y="0"/>
                </a:lnTo>
                <a:close/>
              </a:path>
            </a:pathLst>
          </a:custGeom>
          <a:blipFill>
            <a:blip r:embed="rId4">
              <a:extLst>
                <a:ext uri="{96DAC541-7B7A-43D3-8B79-37D633B846F1}">
                  <asvg:svgBlip xmlns:asvg="http://schemas.microsoft.com/office/drawing/2016/SVG/main" r:embed="rId5"/>
                </a:ext>
              </a:extLst>
            </a:blip>
            <a:stretch>
              <a:fillRect l="-261" b="-10248"/>
            </a:stretch>
          </a:blipFill>
        </p:spPr>
      </p:sp>
      <p:sp>
        <p:nvSpPr>
          <p:cNvPr id="7" name="Freeform 8">
            <a:extLst>
              <a:ext uri="{FF2B5EF4-FFF2-40B4-BE49-F238E27FC236}">
                <a16:creationId xmlns:a16="http://schemas.microsoft.com/office/drawing/2014/main" id="{C5690099-57F8-94EF-111C-8CB58FFB467C}"/>
              </a:ext>
            </a:extLst>
          </p:cNvPr>
          <p:cNvSpPr/>
          <p:nvPr/>
        </p:nvSpPr>
        <p:spPr>
          <a:xfrm>
            <a:off x="12649200" y="7581900"/>
            <a:ext cx="5953125" cy="2855365"/>
          </a:xfrm>
          <a:custGeom>
            <a:avLst/>
            <a:gdLst/>
            <a:ahLst/>
            <a:cxnLst/>
            <a:rect l="l" t="t" r="r" b="b"/>
            <a:pathLst>
              <a:path w="5676900" h="2760115">
                <a:moveTo>
                  <a:pt x="0" y="0"/>
                </a:moveTo>
                <a:lnTo>
                  <a:pt x="5676900" y="0"/>
                </a:lnTo>
                <a:lnTo>
                  <a:pt x="5676900" y="2760115"/>
                </a:lnTo>
                <a:lnTo>
                  <a:pt x="0" y="2760115"/>
                </a:lnTo>
                <a:lnTo>
                  <a:pt x="0" y="0"/>
                </a:lnTo>
                <a:close/>
              </a:path>
            </a:pathLst>
          </a:custGeom>
          <a:blipFill>
            <a:blip r:embed="rId2">
              <a:extLst>
                <a:ext uri="{96DAC541-7B7A-43D3-8B79-37D633B846F1}">
                  <asvg:svgBlip xmlns:asvg="http://schemas.microsoft.com/office/drawing/2016/SVG/main" r:embed="rId3"/>
                </a:ext>
              </a:extLst>
            </a:blip>
            <a:stretch>
              <a:fillRect t="-1760" r="-84488" b="-690"/>
            </a:stretch>
          </a:blipFill>
        </p:spPr>
      </p:sp>
    </p:spTree>
    <p:extLst>
      <p:ext uri="{BB962C8B-B14F-4D97-AF65-F5344CB8AC3E}">
        <p14:creationId xmlns:p14="http://schemas.microsoft.com/office/powerpoint/2010/main" val="664782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EF3633E-EA22-DFD7-C651-DC48E186D7D3}"/>
              </a:ext>
            </a:extLst>
          </p:cNvPr>
          <p:cNvGrpSpPr/>
          <p:nvPr/>
        </p:nvGrpSpPr>
        <p:grpSpPr>
          <a:xfrm>
            <a:off x="447077" y="1485900"/>
            <a:ext cx="17393845" cy="8487852"/>
            <a:chOff x="445946" y="1638300"/>
            <a:chExt cx="17393845" cy="8487852"/>
          </a:xfrm>
        </p:grpSpPr>
        <p:pic>
          <p:nvPicPr>
            <p:cNvPr id="4" name="Picture 3">
              <a:extLst>
                <a:ext uri="{FF2B5EF4-FFF2-40B4-BE49-F238E27FC236}">
                  <a16:creationId xmlns:a16="http://schemas.microsoft.com/office/drawing/2014/main" id="{EDF3B59A-83F2-6F80-5234-AABF3FF7C9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638300"/>
              <a:ext cx="3888819" cy="611905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6413E43-6EBF-42F4-DCCB-5419E0471871}"/>
                </a:ext>
              </a:extLst>
            </p:cNvPr>
            <p:cNvPicPr>
              <a:picLocks noChangeAspect="1"/>
            </p:cNvPicPr>
            <p:nvPr/>
          </p:nvPicPr>
          <p:blipFill rotWithShape="1">
            <a:blip r:embed="rId3">
              <a:extLst>
                <a:ext uri="{28A0092B-C50C-407E-A947-70E740481C1C}">
                  <a14:useLocalDpi xmlns:a14="http://schemas.microsoft.com/office/drawing/2010/main" val="0"/>
                </a:ext>
              </a:extLst>
            </a:blip>
            <a:srcRect l="6774" r="8610" b="359"/>
            <a:stretch/>
          </p:blipFill>
          <p:spPr>
            <a:xfrm>
              <a:off x="445946" y="3077585"/>
              <a:ext cx="6553200" cy="557987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92E4F64B-907E-ADD9-488B-AC85FB9D6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9673" y="3619500"/>
              <a:ext cx="5483367" cy="502443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0DD253B6-E192-29B8-6FC3-4454C78AFAD9}"/>
                </a:ext>
              </a:extLst>
            </p:cNvPr>
            <p:cNvSpPr txBox="1"/>
            <p:nvPr/>
          </p:nvSpPr>
          <p:spPr>
            <a:xfrm>
              <a:off x="609600" y="8734424"/>
              <a:ext cx="5650054"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Hộp đựng giấy ăn – trang trí theo trường phái Lập thể </a:t>
              </a:r>
            </a:p>
          </p:txBody>
        </p:sp>
        <p:sp>
          <p:nvSpPr>
            <p:cNvPr id="10" name="TextBox 9">
              <a:extLst>
                <a:ext uri="{FF2B5EF4-FFF2-40B4-BE49-F238E27FC236}">
                  <a16:creationId xmlns:a16="http://schemas.microsoft.com/office/drawing/2014/main" id="{758D9B3A-3CC5-143C-8BA8-1CEEF3545EAA}"/>
                </a:ext>
              </a:extLst>
            </p:cNvPr>
            <p:cNvSpPr txBox="1"/>
            <p:nvPr/>
          </p:nvSpPr>
          <p:spPr>
            <a:xfrm>
              <a:off x="7784753" y="7962900"/>
              <a:ext cx="3559312" cy="2084225"/>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Đèn học – trang trí theo trường phái Lập thể </a:t>
              </a:r>
            </a:p>
          </p:txBody>
        </p:sp>
        <p:sp>
          <p:nvSpPr>
            <p:cNvPr id="11" name="TextBox 10">
              <a:extLst>
                <a:ext uri="{FF2B5EF4-FFF2-40B4-BE49-F238E27FC236}">
                  <a16:creationId xmlns:a16="http://schemas.microsoft.com/office/drawing/2014/main" id="{7F8CE214-1C16-8CB5-64AB-D7307CF6E7DE}"/>
                </a:ext>
              </a:extLst>
            </p:cNvPr>
            <p:cNvSpPr txBox="1"/>
            <p:nvPr/>
          </p:nvSpPr>
          <p:spPr>
            <a:xfrm>
              <a:off x="11902920" y="8734424"/>
              <a:ext cx="5936871"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Hộp đựng đồ dùng học tập – trang trí theo trường phái Lập thể </a:t>
              </a:r>
            </a:p>
          </p:txBody>
        </p:sp>
      </p:grpSp>
      <p:sp>
        <p:nvSpPr>
          <p:cNvPr id="2" name="TextBox 1">
            <a:extLst>
              <a:ext uri="{FF2B5EF4-FFF2-40B4-BE49-F238E27FC236}">
                <a16:creationId xmlns:a16="http://schemas.microsoft.com/office/drawing/2014/main" id="{0C3DDDFA-6FA7-B7B5-DF34-F8D56283587D}"/>
              </a:ext>
            </a:extLst>
          </p:cNvPr>
          <p:cNvSpPr txBox="1"/>
          <p:nvPr/>
        </p:nvSpPr>
        <p:spPr>
          <a:xfrm>
            <a:off x="2133600" y="495300"/>
            <a:ext cx="140208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QUAN SÁT MỘT SỐ SẢN PHẨM MĨ THUẬT </a:t>
            </a:r>
          </a:p>
        </p:txBody>
      </p:sp>
    </p:spTree>
    <p:extLst>
      <p:ext uri="{BB962C8B-B14F-4D97-AF65-F5344CB8AC3E}">
        <p14:creationId xmlns:p14="http://schemas.microsoft.com/office/powerpoint/2010/main" val="3364811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4C9A4D-6447-596D-3315-29A334BD467F}"/>
              </a:ext>
            </a:extLst>
          </p:cNvPr>
          <p:cNvSpPr txBox="1"/>
          <p:nvPr/>
        </p:nvSpPr>
        <p:spPr>
          <a:xfrm>
            <a:off x="2857500" y="419100"/>
            <a:ext cx="125730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GỚI THIỆU VỀ SẢN PHẨM MĨ THUẬT </a:t>
            </a:r>
          </a:p>
        </p:txBody>
      </p:sp>
      <p:sp>
        <p:nvSpPr>
          <p:cNvPr id="3" name="TextBox 2">
            <a:extLst>
              <a:ext uri="{FF2B5EF4-FFF2-40B4-BE49-F238E27FC236}">
                <a16:creationId xmlns:a16="http://schemas.microsoft.com/office/drawing/2014/main" id="{2D2CDDCE-755E-D9D0-9779-7F634FC99996}"/>
              </a:ext>
            </a:extLst>
          </p:cNvPr>
          <p:cNvSpPr txBox="1"/>
          <p:nvPr/>
        </p:nvSpPr>
        <p:spPr>
          <a:xfrm>
            <a:off x="1333500" y="1485900"/>
            <a:ext cx="15621000" cy="182492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Để giới thệu về một sản phẩm mĩ thuật các em có thể thực hiện theo các bước sau: </a:t>
            </a:r>
          </a:p>
        </p:txBody>
      </p:sp>
      <p:grpSp>
        <p:nvGrpSpPr>
          <p:cNvPr id="12" name="Group 11">
            <a:extLst>
              <a:ext uri="{FF2B5EF4-FFF2-40B4-BE49-F238E27FC236}">
                <a16:creationId xmlns:a16="http://schemas.microsoft.com/office/drawing/2014/main" id="{F87D0541-091D-166C-D846-E8EB8B5C7C0A}"/>
              </a:ext>
            </a:extLst>
          </p:cNvPr>
          <p:cNvGrpSpPr/>
          <p:nvPr/>
        </p:nvGrpSpPr>
        <p:grpSpPr>
          <a:xfrm>
            <a:off x="533400" y="3771900"/>
            <a:ext cx="17106900" cy="5904464"/>
            <a:chOff x="533400" y="3771900"/>
            <a:chExt cx="17106900" cy="5904464"/>
          </a:xfrm>
        </p:grpSpPr>
        <p:sp>
          <p:nvSpPr>
            <p:cNvPr id="4" name="Rectangle: Rounded Corners 3">
              <a:extLst>
                <a:ext uri="{FF2B5EF4-FFF2-40B4-BE49-F238E27FC236}">
                  <a16:creationId xmlns:a16="http://schemas.microsoft.com/office/drawing/2014/main" id="{6DF14F4E-4D71-3441-41BE-26D04E65A8C3}"/>
                </a:ext>
              </a:extLst>
            </p:cNvPr>
            <p:cNvSpPr/>
            <p:nvPr/>
          </p:nvSpPr>
          <p:spPr>
            <a:xfrm>
              <a:off x="533400" y="3771900"/>
              <a:ext cx="5143500" cy="19812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rgbClr val="002060"/>
                  </a:solidFill>
                  <a:latin typeface="Arial" panose="020B0604020202020204" pitchFamily="34" charset="0"/>
                  <a:cs typeface="Arial" panose="020B0604020202020204" pitchFamily="34" charset="0"/>
                </a:rPr>
                <a:t>Loại đồ gia dụng </a:t>
              </a:r>
            </a:p>
          </p:txBody>
        </p:sp>
        <p:sp>
          <p:nvSpPr>
            <p:cNvPr id="5" name="Rectangle: Rounded Corners 4">
              <a:extLst>
                <a:ext uri="{FF2B5EF4-FFF2-40B4-BE49-F238E27FC236}">
                  <a16:creationId xmlns:a16="http://schemas.microsoft.com/office/drawing/2014/main" id="{C9B7D62D-1854-4264-FB6D-2D42BDA2BCA6}"/>
                </a:ext>
              </a:extLst>
            </p:cNvPr>
            <p:cNvSpPr/>
            <p:nvPr/>
          </p:nvSpPr>
          <p:spPr>
            <a:xfrm>
              <a:off x="6515100" y="3771900"/>
              <a:ext cx="5143500" cy="19812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a:solidFill>
                    <a:srgbClr val="002060"/>
                  </a:solidFill>
                  <a:latin typeface="Arial" panose="020B0604020202020204" pitchFamily="34" charset="0"/>
                  <a:cs typeface="Arial" panose="020B0604020202020204" pitchFamily="34" charset="0"/>
                </a:rPr>
                <a:t>Trường phái nghệ thuật được mô phỏng</a:t>
              </a:r>
            </a:p>
          </p:txBody>
        </p:sp>
        <p:sp>
          <p:nvSpPr>
            <p:cNvPr id="6" name="Rectangle: Rounded Corners 5">
              <a:extLst>
                <a:ext uri="{FF2B5EF4-FFF2-40B4-BE49-F238E27FC236}">
                  <a16:creationId xmlns:a16="http://schemas.microsoft.com/office/drawing/2014/main" id="{BA91A41C-4D5E-3663-4600-6F62D18F9487}"/>
                </a:ext>
              </a:extLst>
            </p:cNvPr>
            <p:cNvSpPr/>
            <p:nvPr/>
          </p:nvSpPr>
          <p:spPr>
            <a:xfrm>
              <a:off x="12496800" y="3771900"/>
              <a:ext cx="5143500" cy="19812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rgbClr val="002060"/>
                  </a:solidFill>
                  <a:latin typeface="Arial" panose="020B0604020202020204" pitchFamily="34" charset="0"/>
                  <a:cs typeface="Arial" panose="020B0604020202020204" pitchFamily="34" charset="0"/>
                </a:rPr>
                <a:t>Vẻ đẹp của sản phẩm</a:t>
              </a:r>
            </a:p>
          </p:txBody>
        </p:sp>
        <p:sp>
          <p:nvSpPr>
            <p:cNvPr id="7" name="TextBox 6">
              <a:extLst>
                <a:ext uri="{FF2B5EF4-FFF2-40B4-BE49-F238E27FC236}">
                  <a16:creationId xmlns:a16="http://schemas.microsoft.com/office/drawing/2014/main" id="{CE7B11E5-BE34-2F50-1D4F-6667FB45FB1F}"/>
                </a:ext>
              </a:extLst>
            </p:cNvPr>
            <p:cNvSpPr txBox="1"/>
            <p:nvPr/>
          </p:nvSpPr>
          <p:spPr>
            <a:xfrm>
              <a:off x="933450" y="6362700"/>
              <a:ext cx="4324350" cy="3313664"/>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Hộp đựng đồ dùng học tập.</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Hộp đựng giấy. </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Đèn học. </a:t>
              </a:r>
            </a:p>
          </p:txBody>
        </p:sp>
        <p:sp>
          <p:nvSpPr>
            <p:cNvPr id="8" name="TextBox 7">
              <a:extLst>
                <a:ext uri="{FF2B5EF4-FFF2-40B4-BE49-F238E27FC236}">
                  <a16:creationId xmlns:a16="http://schemas.microsoft.com/office/drawing/2014/main" id="{F9BA088A-9099-2CE7-D98E-BA791096DCF3}"/>
                </a:ext>
              </a:extLst>
            </p:cNvPr>
            <p:cNvSpPr txBox="1"/>
            <p:nvPr/>
          </p:nvSpPr>
          <p:spPr>
            <a:xfrm>
              <a:off x="6076950" y="6778198"/>
              <a:ext cx="6134100" cy="2482667"/>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Trường phái Ấn tượng.</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Trường phái Lập thể.</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Trường phái Biểu tượng </a:t>
              </a:r>
            </a:p>
          </p:txBody>
        </p:sp>
        <p:sp>
          <p:nvSpPr>
            <p:cNvPr id="10" name="Arrow: Down 9">
              <a:extLst>
                <a:ext uri="{FF2B5EF4-FFF2-40B4-BE49-F238E27FC236}">
                  <a16:creationId xmlns:a16="http://schemas.microsoft.com/office/drawing/2014/main" id="{82C5236D-9703-6D5C-2004-4D7616C7F28B}"/>
                </a:ext>
              </a:extLst>
            </p:cNvPr>
            <p:cNvSpPr/>
            <p:nvPr/>
          </p:nvSpPr>
          <p:spPr>
            <a:xfrm>
              <a:off x="2438400" y="5909377"/>
              <a:ext cx="838200" cy="609600"/>
            </a:xfrm>
            <a:prstGeom prst="down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9F8289C0-788E-DE37-73D3-1D8E1B232719}"/>
                </a:ext>
              </a:extLst>
            </p:cNvPr>
            <p:cNvSpPr/>
            <p:nvPr/>
          </p:nvSpPr>
          <p:spPr>
            <a:xfrm>
              <a:off x="8667750" y="5909377"/>
              <a:ext cx="838200" cy="609600"/>
            </a:xfrm>
            <a:prstGeom prst="down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9602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3739250" y="878983"/>
            <a:ext cx="10809501" cy="1252394"/>
          </a:xfrm>
          <a:prstGeom prst="rect">
            <a:avLst/>
          </a:prstGeom>
        </p:spPr>
        <p:txBody>
          <a:bodyPr lIns="0" tIns="0" rIns="0" bIns="0" rtlCol="0" anchor="t">
            <a:spAutoFit/>
          </a:bodyPr>
          <a:lstStyle/>
          <a:p>
            <a:pPr algn="ctr">
              <a:lnSpc>
                <a:spcPts val="11200"/>
              </a:lnSpc>
            </a:pPr>
            <a:r>
              <a:rPr lang="en-US" sz="6000" b="1">
                <a:solidFill>
                  <a:schemeClr val="accent4">
                    <a:lumMod val="50000"/>
                  </a:schemeClr>
                </a:solidFill>
                <a:latin typeface="Arial" panose="020B0604020202020204" pitchFamily="34" charset="0"/>
                <a:cs typeface="Arial" panose="020B0604020202020204" pitchFamily="34" charset="0"/>
              </a:rPr>
              <a:t>HƯỚNG DẪN VỀ NHÀ </a:t>
            </a:r>
          </a:p>
        </p:txBody>
      </p:sp>
      <p:sp>
        <p:nvSpPr>
          <p:cNvPr id="17" name="Freeform 17"/>
          <p:cNvSpPr/>
          <p:nvPr/>
        </p:nvSpPr>
        <p:spPr>
          <a:xfrm rot="6067250" flipH="1">
            <a:off x="-2162406" y="-2441213"/>
            <a:ext cx="5383663" cy="6649919"/>
          </a:xfrm>
          <a:custGeom>
            <a:avLst/>
            <a:gdLst/>
            <a:ahLst/>
            <a:cxnLst/>
            <a:rect l="l" t="t" r="r" b="b"/>
            <a:pathLst>
              <a:path w="5383663" h="6649919">
                <a:moveTo>
                  <a:pt x="5383663" y="0"/>
                </a:moveTo>
                <a:lnTo>
                  <a:pt x="0" y="0"/>
                </a:lnTo>
                <a:lnTo>
                  <a:pt x="0" y="6649919"/>
                </a:lnTo>
                <a:lnTo>
                  <a:pt x="5383663" y="6649919"/>
                </a:lnTo>
                <a:lnTo>
                  <a:pt x="5383663" y="0"/>
                </a:lnTo>
                <a:close/>
              </a:path>
            </a:pathLst>
          </a:custGeom>
          <a:blipFill>
            <a:blip r:embed="rId2"/>
            <a:stretch>
              <a:fillRect/>
            </a:stretch>
          </a:blipFill>
        </p:spPr>
      </p:sp>
      <p:grpSp>
        <p:nvGrpSpPr>
          <p:cNvPr id="21" name="Group 20">
            <a:extLst>
              <a:ext uri="{FF2B5EF4-FFF2-40B4-BE49-F238E27FC236}">
                <a16:creationId xmlns:a16="http://schemas.microsoft.com/office/drawing/2014/main" id="{10220800-22B0-DC7D-BCD4-D3956679E114}"/>
              </a:ext>
            </a:extLst>
          </p:cNvPr>
          <p:cNvGrpSpPr/>
          <p:nvPr/>
        </p:nvGrpSpPr>
        <p:grpSpPr>
          <a:xfrm>
            <a:off x="2552699" y="3009900"/>
            <a:ext cx="13182601" cy="5715000"/>
            <a:chOff x="2552699" y="3009900"/>
            <a:chExt cx="13182601" cy="5715000"/>
          </a:xfrm>
        </p:grpSpPr>
        <p:grpSp>
          <p:nvGrpSpPr>
            <p:cNvPr id="11" name="Group 11"/>
            <p:cNvGrpSpPr/>
            <p:nvPr/>
          </p:nvGrpSpPr>
          <p:grpSpPr>
            <a:xfrm>
              <a:off x="2552699" y="3009900"/>
              <a:ext cx="13182601" cy="5715000"/>
              <a:chOff x="0" y="0"/>
              <a:chExt cx="1457922" cy="1937806"/>
            </a:xfrm>
          </p:grpSpPr>
          <p:sp>
            <p:nvSpPr>
              <p:cNvPr id="12" name="Freeform 12"/>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3" name="TextBox 13"/>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20" name="TextBox 19">
              <a:extLst>
                <a:ext uri="{FF2B5EF4-FFF2-40B4-BE49-F238E27FC236}">
                  <a16:creationId xmlns:a16="http://schemas.microsoft.com/office/drawing/2014/main" id="{B0E5F9DC-D805-13C7-610A-A42E11CC159A}"/>
                </a:ext>
              </a:extLst>
            </p:cNvPr>
            <p:cNvSpPr txBox="1"/>
            <p:nvPr/>
          </p:nvSpPr>
          <p:spPr>
            <a:xfrm>
              <a:off x="2928763" y="3569944"/>
              <a:ext cx="12430472" cy="459491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Ôn tập lại nội dung bài học ngày hôm nay.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Hoàn thành sản phẩm mĩ thuật, các bài tập được giao về nhà.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Ôn tập lại kiến thức đã học để chuẩn bị cho bài kiểm tra cuối học Kì I. </a:t>
              </a:r>
            </a:p>
          </p:txBody>
        </p:sp>
      </p:grpSp>
      <p:sp>
        <p:nvSpPr>
          <p:cNvPr id="22" name="Freeform 8">
            <a:extLst>
              <a:ext uri="{FF2B5EF4-FFF2-40B4-BE49-F238E27FC236}">
                <a16:creationId xmlns:a16="http://schemas.microsoft.com/office/drawing/2014/main" id="{916EEFB7-D978-2425-16F1-558C3FF3125B}"/>
              </a:ext>
            </a:extLst>
          </p:cNvPr>
          <p:cNvSpPr/>
          <p:nvPr/>
        </p:nvSpPr>
        <p:spPr>
          <a:xfrm rot="-2389044" flipH="1">
            <a:off x="15671734" y="5889128"/>
            <a:ext cx="4138184" cy="5111499"/>
          </a:xfrm>
          <a:custGeom>
            <a:avLst/>
            <a:gdLst/>
            <a:ahLst/>
            <a:cxnLst/>
            <a:rect l="l" t="t" r="r" b="b"/>
            <a:pathLst>
              <a:path w="4138184" h="5111499">
                <a:moveTo>
                  <a:pt x="4138184" y="0"/>
                </a:moveTo>
                <a:lnTo>
                  <a:pt x="0" y="0"/>
                </a:lnTo>
                <a:lnTo>
                  <a:pt x="0" y="5111500"/>
                </a:lnTo>
                <a:lnTo>
                  <a:pt x="4138184" y="5111500"/>
                </a:lnTo>
                <a:lnTo>
                  <a:pt x="4138184" y="0"/>
                </a:lnTo>
                <a:close/>
              </a:path>
            </a:pathLst>
          </a:custGeom>
          <a:blipFill>
            <a:blip r:embed="rId2"/>
            <a:stretch>
              <a:fillRect/>
            </a:stretch>
          </a:blipFill>
        </p:spPr>
      </p:sp>
      <p:sp>
        <p:nvSpPr>
          <p:cNvPr id="24" name="Freeform 6">
            <a:extLst>
              <a:ext uri="{FF2B5EF4-FFF2-40B4-BE49-F238E27FC236}">
                <a16:creationId xmlns:a16="http://schemas.microsoft.com/office/drawing/2014/main" id="{075734C6-8376-364A-4DE3-D53BA92E0804}"/>
              </a:ext>
            </a:extLst>
          </p:cNvPr>
          <p:cNvSpPr/>
          <p:nvPr/>
        </p:nvSpPr>
        <p:spPr>
          <a:xfrm rot="3295150">
            <a:off x="-385326" y="7892130"/>
            <a:ext cx="2468541" cy="3422587"/>
          </a:xfrm>
          <a:custGeom>
            <a:avLst/>
            <a:gdLst/>
            <a:ahLst/>
            <a:cxnLst/>
            <a:rect l="l" t="t" r="r" b="b"/>
            <a:pathLst>
              <a:path w="5335621" h="7397741">
                <a:moveTo>
                  <a:pt x="0" y="0"/>
                </a:moveTo>
                <a:lnTo>
                  <a:pt x="5335620" y="0"/>
                </a:lnTo>
                <a:lnTo>
                  <a:pt x="5335620" y="7397741"/>
                </a:lnTo>
                <a:lnTo>
                  <a:pt x="0" y="7397741"/>
                </a:lnTo>
                <a:lnTo>
                  <a:pt x="0" y="0"/>
                </a:lnTo>
                <a:close/>
              </a:path>
            </a:pathLst>
          </a:custGeom>
          <a:blipFill>
            <a:blip r:embed="rId3"/>
            <a:stretch>
              <a:fillRect/>
            </a:stretch>
          </a:blipFill>
        </p:spPr>
      </p:sp>
    </p:spTree>
    <p:extLst>
      <p:ext uri="{BB962C8B-B14F-4D97-AF65-F5344CB8AC3E}">
        <p14:creationId xmlns:p14="http://schemas.microsoft.com/office/powerpoint/2010/main" val="286940345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3412" b="21966"/>
          <a:stretch>
            <a:fillRect/>
          </a:stretch>
        </p:blipFill>
        <p:spPr>
          <a:xfrm>
            <a:off x="0" y="0"/>
            <a:ext cx="18288000" cy="10287000"/>
          </a:xfrm>
          <a:prstGeom prst="rect">
            <a:avLst/>
          </a:prstGeom>
        </p:spPr>
      </p:pic>
      <p:grpSp>
        <p:nvGrpSpPr>
          <p:cNvPr id="3" name="Group 3"/>
          <p:cNvGrpSpPr/>
          <p:nvPr/>
        </p:nvGrpSpPr>
        <p:grpSpPr>
          <a:xfrm>
            <a:off x="1219199" y="1735703"/>
            <a:ext cx="15849600" cy="7162800"/>
            <a:chOff x="0" y="0"/>
            <a:chExt cx="4654390" cy="1478702"/>
          </a:xfrm>
        </p:grpSpPr>
        <p:sp>
          <p:nvSpPr>
            <p:cNvPr id="4" name="Freeform 4"/>
            <p:cNvSpPr/>
            <p:nvPr/>
          </p:nvSpPr>
          <p:spPr>
            <a:xfrm>
              <a:off x="0" y="0"/>
              <a:ext cx="4654390" cy="1478702"/>
            </a:xfrm>
            <a:custGeom>
              <a:avLst/>
              <a:gdLst/>
              <a:ahLst/>
              <a:cxnLst/>
              <a:rect l="l" t="t" r="r" b="b"/>
              <a:pathLst>
                <a:path w="4654390" h="1478702">
                  <a:moveTo>
                    <a:pt x="27495" y="0"/>
                  </a:moveTo>
                  <a:lnTo>
                    <a:pt x="4626895" y="0"/>
                  </a:lnTo>
                  <a:cubicBezTo>
                    <a:pt x="4642081" y="0"/>
                    <a:pt x="4654390" y="12310"/>
                    <a:pt x="4654390" y="27495"/>
                  </a:cubicBezTo>
                  <a:lnTo>
                    <a:pt x="4654390" y="1451207"/>
                  </a:lnTo>
                  <a:cubicBezTo>
                    <a:pt x="4654390" y="1466392"/>
                    <a:pt x="4642081" y="1478702"/>
                    <a:pt x="4626895" y="1478702"/>
                  </a:cubicBezTo>
                  <a:lnTo>
                    <a:pt x="27495" y="1478702"/>
                  </a:lnTo>
                  <a:cubicBezTo>
                    <a:pt x="12310" y="1478702"/>
                    <a:pt x="0" y="1466392"/>
                    <a:pt x="0" y="1451207"/>
                  </a:cubicBezTo>
                  <a:lnTo>
                    <a:pt x="0" y="27495"/>
                  </a:lnTo>
                  <a:cubicBezTo>
                    <a:pt x="0" y="12310"/>
                    <a:pt x="12310" y="0"/>
                    <a:pt x="27495" y="0"/>
                  </a:cubicBezTo>
                  <a:close/>
                </a:path>
              </a:pathLst>
            </a:custGeom>
            <a:solidFill>
              <a:srgbClr val="FFFFFF">
                <a:alpha val="69804"/>
              </a:srgbClr>
            </a:solidFill>
            <a:ln>
              <a:noFill/>
            </a:ln>
          </p:spPr>
        </p:sp>
        <p:sp>
          <p:nvSpPr>
            <p:cNvPr id="5" name="TextBox 5"/>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6" name="Freeform 6"/>
          <p:cNvSpPr/>
          <p:nvPr/>
        </p:nvSpPr>
        <p:spPr>
          <a:xfrm rot="-8395097">
            <a:off x="14777113" y="-2241454"/>
            <a:ext cx="4704843" cy="6523179"/>
          </a:xfrm>
          <a:custGeom>
            <a:avLst/>
            <a:gdLst/>
            <a:ahLst/>
            <a:cxnLst/>
            <a:rect l="l" t="t" r="r" b="b"/>
            <a:pathLst>
              <a:path w="5210553" h="7224337">
                <a:moveTo>
                  <a:pt x="0" y="0"/>
                </a:moveTo>
                <a:lnTo>
                  <a:pt x="5210553" y="0"/>
                </a:lnTo>
                <a:lnTo>
                  <a:pt x="5210553" y="7224337"/>
                </a:lnTo>
                <a:lnTo>
                  <a:pt x="0" y="7224337"/>
                </a:lnTo>
                <a:lnTo>
                  <a:pt x="0" y="0"/>
                </a:lnTo>
                <a:close/>
              </a:path>
            </a:pathLst>
          </a:custGeom>
          <a:blipFill>
            <a:blip r:embed="rId3"/>
            <a:stretch>
              <a:fillRect/>
            </a:stretch>
          </a:blipFill>
        </p:spPr>
      </p:sp>
      <p:sp>
        <p:nvSpPr>
          <p:cNvPr id="8" name="TextBox 8"/>
          <p:cNvSpPr txBox="1"/>
          <p:nvPr/>
        </p:nvSpPr>
        <p:spPr>
          <a:xfrm>
            <a:off x="1642967" y="3471005"/>
            <a:ext cx="15002064" cy="3118674"/>
          </a:xfrm>
          <a:prstGeom prst="rect">
            <a:avLst/>
          </a:prstGeom>
        </p:spPr>
        <p:txBody>
          <a:bodyPr wrap="square" lIns="0" tIns="0" rIns="0" bIns="0" rtlCol="0" anchor="t">
            <a:spAutoFit/>
          </a:bodyPr>
          <a:lstStyle/>
          <a:p>
            <a:pPr algn="ctr">
              <a:lnSpc>
                <a:spcPct val="150000"/>
              </a:lnSpc>
            </a:pPr>
            <a:r>
              <a:rPr lang="en-US" sz="7200" b="1">
                <a:latin typeface="Arial" panose="020B0604020202020204" pitchFamily="34" charset="0"/>
                <a:cs typeface="Arial" panose="020B0604020202020204" pitchFamily="34" charset="0"/>
              </a:rPr>
              <a:t>CẢM ƠN CÁC EM ĐÃ CHÚ Ý LẮNG NGHE BÀI GIẢNG!</a:t>
            </a:r>
          </a:p>
        </p:txBody>
      </p:sp>
      <p:sp>
        <p:nvSpPr>
          <p:cNvPr id="9" name="Freeform 9"/>
          <p:cNvSpPr/>
          <p:nvPr/>
        </p:nvSpPr>
        <p:spPr>
          <a:xfrm rot="3295150">
            <a:off x="-1389667" y="6879726"/>
            <a:ext cx="4455733" cy="6177792"/>
          </a:xfrm>
          <a:custGeom>
            <a:avLst/>
            <a:gdLst/>
            <a:ahLst/>
            <a:cxnLst/>
            <a:rect l="l" t="t" r="r" b="b"/>
            <a:pathLst>
              <a:path w="5335621" h="7397741">
                <a:moveTo>
                  <a:pt x="0" y="0"/>
                </a:moveTo>
                <a:lnTo>
                  <a:pt x="5335620" y="0"/>
                </a:lnTo>
                <a:lnTo>
                  <a:pt x="5335620" y="7397741"/>
                </a:lnTo>
                <a:lnTo>
                  <a:pt x="0" y="7397741"/>
                </a:lnTo>
                <a:lnTo>
                  <a:pt x="0" y="0"/>
                </a:lnTo>
                <a:close/>
              </a:path>
            </a:pathLst>
          </a:custGeom>
          <a:blipFill>
            <a:blip r:embed="rId3"/>
            <a:stretch>
              <a:fillRect/>
            </a:stretch>
          </a:blipFill>
        </p:spPr>
      </p:sp>
    </p:spTree>
    <p:extLst>
      <p:ext uri="{BB962C8B-B14F-4D97-AF65-F5344CB8AC3E}">
        <p14:creationId xmlns:p14="http://schemas.microsoft.com/office/powerpoint/2010/main" val="119915064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3229" t="116" r="6424" b="34972"/>
          <a:stretch>
            <a:fillRect/>
          </a:stretch>
        </p:blipFill>
        <p:spPr>
          <a:xfrm>
            <a:off x="0" y="0"/>
            <a:ext cx="18288000" cy="10287000"/>
          </a:xfrm>
          <a:prstGeom prst="rect">
            <a:avLst/>
          </a:prstGeom>
        </p:spPr>
      </p:pic>
      <p:sp>
        <p:nvSpPr>
          <p:cNvPr id="4" name="Freeform 4"/>
          <p:cNvSpPr/>
          <p:nvPr/>
        </p:nvSpPr>
        <p:spPr>
          <a:xfrm>
            <a:off x="1553379" y="1709172"/>
            <a:ext cx="15181241" cy="6872618"/>
          </a:xfrm>
          <a:custGeom>
            <a:avLst/>
            <a:gdLst/>
            <a:ahLst/>
            <a:cxnLst/>
            <a:rect l="l" t="t" r="r" b="b"/>
            <a:pathLst>
              <a:path w="4654390" h="2009954">
                <a:moveTo>
                  <a:pt x="27495" y="0"/>
                </a:moveTo>
                <a:lnTo>
                  <a:pt x="4626895" y="0"/>
                </a:lnTo>
                <a:cubicBezTo>
                  <a:pt x="4642081" y="0"/>
                  <a:pt x="4654390" y="12310"/>
                  <a:pt x="4654390" y="27495"/>
                </a:cubicBezTo>
                <a:lnTo>
                  <a:pt x="4654390" y="1982459"/>
                </a:lnTo>
                <a:cubicBezTo>
                  <a:pt x="4654390" y="1997645"/>
                  <a:pt x="4642081" y="2009954"/>
                  <a:pt x="4626895" y="2009954"/>
                </a:cubicBezTo>
                <a:lnTo>
                  <a:pt x="27495" y="2009954"/>
                </a:lnTo>
                <a:cubicBezTo>
                  <a:pt x="12310" y="2009954"/>
                  <a:pt x="0" y="1997645"/>
                  <a:pt x="0" y="1982459"/>
                </a:cubicBezTo>
                <a:lnTo>
                  <a:pt x="0" y="27495"/>
                </a:lnTo>
                <a:cubicBezTo>
                  <a:pt x="0" y="12310"/>
                  <a:pt x="12310" y="0"/>
                  <a:pt x="27495" y="0"/>
                </a:cubicBezTo>
                <a:close/>
              </a:path>
            </a:pathLst>
          </a:custGeom>
          <a:solidFill>
            <a:schemeClr val="bg1"/>
          </a:solidFill>
          <a:ln w="38100">
            <a:solidFill>
              <a:schemeClr val="accent4">
                <a:lumMod val="75000"/>
              </a:schemeClr>
            </a:solidFill>
          </a:ln>
        </p:spPr>
      </p:sp>
      <p:sp>
        <p:nvSpPr>
          <p:cNvPr id="8" name="Freeform 8"/>
          <p:cNvSpPr/>
          <p:nvPr/>
        </p:nvSpPr>
        <p:spPr>
          <a:xfrm rot="-828627">
            <a:off x="16012415" y="6546215"/>
            <a:ext cx="2493770" cy="4033050"/>
          </a:xfrm>
          <a:custGeom>
            <a:avLst/>
            <a:gdLst/>
            <a:ahLst/>
            <a:cxnLst/>
            <a:rect l="l" t="t" r="r" b="b"/>
            <a:pathLst>
              <a:path w="2493770" h="4033050">
                <a:moveTo>
                  <a:pt x="0" y="0"/>
                </a:moveTo>
                <a:lnTo>
                  <a:pt x="2493770" y="0"/>
                </a:lnTo>
                <a:lnTo>
                  <a:pt x="2493770" y="4033051"/>
                </a:lnTo>
                <a:lnTo>
                  <a:pt x="0" y="4033051"/>
                </a:lnTo>
                <a:lnTo>
                  <a:pt x="0" y="0"/>
                </a:lnTo>
                <a:close/>
              </a:path>
            </a:pathLst>
          </a:custGeom>
          <a:blipFill>
            <a:blip r:embed="rId3"/>
            <a:stretch>
              <a:fillRect/>
            </a:stretch>
          </a:blipFill>
        </p:spPr>
      </p:sp>
      <p:sp>
        <p:nvSpPr>
          <p:cNvPr id="9" name="Freeform 9"/>
          <p:cNvSpPr/>
          <p:nvPr/>
        </p:nvSpPr>
        <p:spPr>
          <a:xfrm rot="3529831">
            <a:off x="-641774" y="1457967"/>
            <a:ext cx="2493770" cy="4033050"/>
          </a:xfrm>
          <a:custGeom>
            <a:avLst/>
            <a:gdLst/>
            <a:ahLst/>
            <a:cxnLst/>
            <a:rect l="l" t="t" r="r" b="b"/>
            <a:pathLst>
              <a:path w="2493770" h="4033050">
                <a:moveTo>
                  <a:pt x="0" y="0"/>
                </a:moveTo>
                <a:lnTo>
                  <a:pt x="2493770" y="0"/>
                </a:lnTo>
                <a:lnTo>
                  <a:pt x="2493770" y="4033051"/>
                </a:lnTo>
                <a:lnTo>
                  <a:pt x="0" y="4033051"/>
                </a:lnTo>
                <a:lnTo>
                  <a:pt x="0" y="0"/>
                </a:lnTo>
                <a:close/>
              </a:path>
            </a:pathLst>
          </a:custGeom>
          <a:blipFill>
            <a:blip r:embed="rId3"/>
            <a:stretch>
              <a:fillRect/>
            </a:stretch>
          </a:blipFill>
        </p:spPr>
      </p:sp>
      <p:sp>
        <p:nvSpPr>
          <p:cNvPr id="10" name="TextBox 9">
            <a:extLst>
              <a:ext uri="{FF2B5EF4-FFF2-40B4-BE49-F238E27FC236}">
                <a16:creationId xmlns:a16="http://schemas.microsoft.com/office/drawing/2014/main" id="{9D131F6E-634B-7E84-4768-CE79C8A3FE50}"/>
              </a:ext>
            </a:extLst>
          </p:cNvPr>
          <p:cNvSpPr txBox="1"/>
          <p:nvPr/>
        </p:nvSpPr>
        <p:spPr>
          <a:xfrm>
            <a:off x="3212864" y="2513636"/>
            <a:ext cx="11862269" cy="4873001"/>
          </a:xfrm>
          <a:prstGeom prst="rect">
            <a:avLst/>
          </a:prstGeom>
          <a:noFill/>
        </p:spPr>
        <p:txBody>
          <a:bodyPr wrap="square" rtlCol="0">
            <a:spAutoFit/>
          </a:bodyPr>
          <a:lstStyle/>
          <a:p>
            <a:pPr algn="ctr">
              <a:lnSpc>
                <a:spcPct val="150000"/>
              </a:lnSpc>
            </a:pPr>
            <a:r>
              <a:rPr lang="en-US" sz="7200" b="1">
                <a:solidFill>
                  <a:schemeClr val="accent4">
                    <a:lumMod val="50000"/>
                  </a:schemeClr>
                </a:solidFill>
                <a:latin typeface="Arial" panose="020B0604020202020204" pitchFamily="34" charset="0"/>
                <a:cs typeface="Arial" panose="020B0604020202020204" pitchFamily="34" charset="0"/>
              </a:rPr>
              <a:t>BÀI 8. </a:t>
            </a:r>
          </a:p>
          <a:p>
            <a:pPr algn="ctr">
              <a:lnSpc>
                <a:spcPct val="150000"/>
              </a:lnSpc>
            </a:pPr>
            <a:r>
              <a:rPr lang="en-US" sz="7200" b="1">
                <a:solidFill>
                  <a:schemeClr val="accent4">
                    <a:lumMod val="50000"/>
                  </a:schemeClr>
                </a:solidFill>
                <a:latin typeface="Arial" panose="020B0604020202020204" pitchFamily="34" charset="0"/>
                <a:cs typeface="Arial" panose="020B0604020202020204" pitchFamily="34" charset="0"/>
              </a:rPr>
              <a:t>NGHỆ THUẬT TRANG TRÍ ĐỒ GIA DỤNG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4783" r="5376" b="35497"/>
          <a:stretch>
            <a:fillRect/>
          </a:stretch>
        </p:blipFill>
        <p:spPr>
          <a:xfrm>
            <a:off x="0" y="0"/>
            <a:ext cx="18288000" cy="10287000"/>
          </a:xfrm>
          <a:prstGeom prst="rect">
            <a:avLst/>
          </a:prstGeom>
        </p:spPr>
      </p:pic>
      <p:sp>
        <p:nvSpPr>
          <p:cNvPr id="4" name="Freeform 4"/>
          <p:cNvSpPr/>
          <p:nvPr/>
        </p:nvSpPr>
        <p:spPr>
          <a:xfrm rot="6067250" flipH="1">
            <a:off x="-2310246" y="-2597364"/>
            <a:ext cx="5860439" cy="7238833"/>
          </a:xfrm>
          <a:custGeom>
            <a:avLst/>
            <a:gdLst/>
            <a:ahLst/>
            <a:cxnLst/>
            <a:rect l="l" t="t" r="r" b="b"/>
            <a:pathLst>
              <a:path w="5860439" h="7238833">
                <a:moveTo>
                  <a:pt x="5860439" y="0"/>
                </a:moveTo>
                <a:lnTo>
                  <a:pt x="0" y="0"/>
                </a:lnTo>
                <a:lnTo>
                  <a:pt x="0" y="7238833"/>
                </a:lnTo>
                <a:lnTo>
                  <a:pt x="5860439" y="7238833"/>
                </a:lnTo>
                <a:lnTo>
                  <a:pt x="5860439" y="0"/>
                </a:lnTo>
                <a:close/>
              </a:path>
            </a:pathLst>
          </a:custGeom>
          <a:blipFill>
            <a:blip r:embed="rId3"/>
            <a:stretch>
              <a:fillRect/>
            </a:stretch>
          </a:blipFill>
        </p:spPr>
      </p:sp>
      <p:sp>
        <p:nvSpPr>
          <p:cNvPr id="21" name="Rectangle: Rounded Corners 20">
            <a:extLst>
              <a:ext uri="{FF2B5EF4-FFF2-40B4-BE49-F238E27FC236}">
                <a16:creationId xmlns:a16="http://schemas.microsoft.com/office/drawing/2014/main" id="{01CA68F0-49CE-C711-E7A2-F453782AF37B}"/>
              </a:ext>
            </a:extLst>
          </p:cNvPr>
          <p:cNvSpPr/>
          <p:nvPr/>
        </p:nvSpPr>
        <p:spPr>
          <a:xfrm>
            <a:off x="1066800" y="971550"/>
            <a:ext cx="16154400" cy="83439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74E250D-2DDA-19C6-CA73-66AC49447CEE}"/>
              </a:ext>
            </a:extLst>
          </p:cNvPr>
          <p:cNvSpPr txBox="1"/>
          <p:nvPr/>
        </p:nvSpPr>
        <p:spPr>
          <a:xfrm>
            <a:off x="4572000" y="1504936"/>
            <a:ext cx="9144000" cy="1015663"/>
          </a:xfrm>
          <a:prstGeom prst="rect">
            <a:avLst/>
          </a:prstGeom>
          <a:noFill/>
        </p:spPr>
        <p:txBody>
          <a:bodyPr wrap="square" rtlCol="0">
            <a:spAutoFit/>
          </a:bodyPr>
          <a:lstStyle/>
          <a:p>
            <a:pPr algn="ctr"/>
            <a:r>
              <a:rPr lang="en-US" sz="6000" b="1">
                <a:solidFill>
                  <a:schemeClr val="accent4">
                    <a:lumMod val="50000"/>
                  </a:schemeClr>
                </a:solidFill>
                <a:latin typeface="Arial" panose="020B0604020202020204" pitchFamily="34" charset="0"/>
                <a:cs typeface="Arial" panose="020B0604020202020204" pitchFamily="34" charset="0"/>
              </a:rPr>
              <a:t>NỘI DUNG BÀI HỌC </a:t>
            </a:r>
          </a:p>
        </p:txBody>
      </p:sp>
      <p:grpSp>
        <p:nvGrpSpPr>
          <p:cNvPr id="26" name="Group 25">
            <a:extLst>
              <a:ext uri="{FF2B5EF4-FFF2-40B4-BE49-F238E27FC236}">
                <a16:creationId xmlns:a16="http://schemas.microsoft.com/office/drawing/2014/main" id="{BC4FF5A7-BAD0-33E7-F78A-D1556210AE36}"/>
              </a:ext>
            </a:extLst>
          </p:cNvPr>
          <p:cNvGrpSpPr/>
          <p:nvPr/>
        </p:nvGrpSpPr>
        <p:grpSpPr>
          <a:xfrm>
            <a:off x="2590800" y="3592636"/>
            <a:ext cx="5947618" cy="1640821"/>
            <a:chOff x="3057525" y="2247900"/>
            <a:chExt cx="5947618" cy="1640821"/>
          </a:xfrm>
        </p:grpSpPr>
        <p:sp>
          <p:nvSpPr>
            <p:cNvPr id="23" name="Freeform 3">
              <a:extLst>
                <a:ext uri="{FF2B5EF4-FFF2-40B4-BE49-F238E27FC236}">
                  <a16:creationId xmlns:a16="http://schemas.microsoft.com/office/drawing/2014/main" id="{08A82881-ED0D-03BB-74AA-EB9553BAFFFD}"/>
                </a:ext>
              </a:extLst>
            </p:cNvPr>
            <p:cNvSpPr/>
            <p:nvPr/>
          </p:nvSpPr>
          <p:spPr>
            <a:xfrm>
              <a:off x="3057525" y="2247900"/>
              <a:ext cx="1524000" cy="1640821"/>
            </a:xfrm>
            <a:custGeom>
              <a:avLst/>
              <a:gdLst/>
              <a:ahLst/>
              <a:cxnLst/>
              <a:rect l="l" t="t" r="r" b="b"/>
              <a:pathLst>
                <a:path w="15229605" h="5126641">
                  <a:moveTo>
                    <a:pt x="0" y="0"/>
                  </a:moveTo>
                  <a:lnTo>
                    <a:pt x="15229606" y="0"/>
                  </a:lnTo>
                  <a:lnTo>
                    <a:pt x="15229606" y="5126641"/>
                  </a:lnTo>
                  <a:lnTo>
                    <a:pt x="0" y="5126641"/>
                  </a:lnTo>
                  <a:lnTo>
                    <a:pt x="0" y="0"/>
                  </a:lnTo>
                  <a:close/>
                </a:path>
              </a:pathLst>
            </a:custGeom>
            <a:blipFill>
              <a:blip r:embed="rId4">
                <a:alphaModFix amt="84000"/>
                <a:extLst>
                  <a:ext uri="{96DAC541-7B7A-43D3-8B79-37D633B846F1}">
                    <asvg:svgBlip xmlns:asvg="http://schemas.microsoft.com/office/drawing/2016/SVG/main" r:embed="rId5"/>
                  </a:ext>
                </a:extLst>
              </a:blip>
              <a:stretch>
                <a:fillRect/>
              </a:stretch>
            </a:blipFill>
          </p:spPr>
        </p:sp>
        <p:sp>
          <p:nvSpPr>
            <p:cNvPr id="24" name="TextBox 23">
              <a:extLst>
                <a:ext uri="{FF2B5EF4-FFF2-40B4-BE49-F238E27FC236}">
                  <a16:creationId xmlns:a16="http://schemas.microsoft.com/office/drawing/2014/main" id="{F720A42C-494B-01B6-16A6-3C87A73C0BD8}"/>
                </a:ext>
              </a:extLst>
            </p:cNvPr>
            <p:cNvSpPr txBox="1"/>
            <p:nvPr/>
          </p:nvSpPr>
          <p:spPr>
            <a:xfrm>
              <a:off x="3743325" y="2637423"/>
              <a:ext cx="1362075" cy="861774"/>
            </a:xfrm>
            <a:prstGeom prst="rect">
              <a:avLst/>
            </a:prstGeom>
            <a:noFill/>
          </p:spPr>
          <p:txBody>
            <a:bodyPr wrap="square" rtlCol="0">
              <a:spAutoFit/>
            </a:bodyPr>
            <a:lstStyle/>
            <a:p>
              <a:r>
                <a:rPr lang="en-US" sz="5000">
                  <a:solidFill>
                    <a:srgbClr val="002060"/>
                  </a:solidFill>
                  <a:latin typeface="Amasis MT Pro Black" panose="02040A04050005020304" pitchFamily="18" charset="0"/>
                  <a:cs typeface="Arial" panose="020B0604020202020204" pitchFamily="34" charset="0"/>
                </a:rPr>
                <a:t>01</a:t>
              </a:r>
            </a:p>
          </p:txBody>
        </p:sp>
        <p:sp>
          <p:nvSpPr>
            <p:cNvPr id="25" name="TextBox 24">
              <a:extLst>
                <a:ext uri="{FF2B5EF4-FFF2-40B4-BE49-F238E27FC236}">
                  <a16:creationId xmlns:a16="http://schemas.microsoft.com/office/drawing/2014/main" id="{903497D0-5AF5-8EBF-F1C2-6B31D8C5065B}"/>
                </a:ext>
              </a:extLst>
            </p:cNvPr>
            <p:cNvSpPr txBox="1"/>
            <p:nvPr/>
          </p:nvSpPr>
          <p:spPr>
            <a:xfrm>
              <a:off x="5359747" y="2476500"/>
              <a:ext cx="3645396"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Quan sát </a:t>
              </a:r>
            </a:p>
          </p:txBody>
        </p:sp>
      </p:grpSp>
      <p:grpSp>
        <p:nvGrpSpPr>
          <p:cNvPr id="27" name="Group 26">
            <a:extLst>
              <a:ext uri="{FF2B5EF4-FFF2-40B4-BE49-F238E27FC236}">
                <a16:creationId xmlns:a16="http://schemas.microsoft.com/office/drawing/2014/main" id="{AE28D7E5-3ADC-9D5D-B111-C413C12F565B}"/>
              </a:ext>
            </a:extLst>
          </p:cNvPr>
          <p:cNvGrpSpPr/>
          <p:nvPr/>
        </p:nvGrpSpPr>
        <p:grpSpPr>
          <a:xfrm>
            <a:off x="10210800" y="3633998"/>
            <a:ext cx="5947618" cy="1640821"/>
            <a:chOff x="3057525" y="2247900"/>
            <a:chExt cx="5947618" cy="1640821"/>
          </a:xfrm>
        </p:grpSpPr>
        <p:sp>
          <p:nvSpPr>
            <p:cNvPr id="28" name="Freeform 3">
              <a:extLst>
                <a:ext uri="{FF2B5EF4-FFF2-40B4-BE49-F238E27FC236}">
                  <a16:creationId xmlns:a16="http://schemas.microsoft.com/office/drawing/2014/main" id="{F285CE9F-9477-93CD-BFA4-F0E95F42BE2C}"/>
                </a:ext>
              </a:extLst>
            </p:cNvPr>
            <p:cNvSpPr/>
            <p:nvPr/>
          </p:nvSpPr>
          <p:spPr>
            <a:xfrm>
              <a:off x="3057525" y="2247900"/>
              <a:ext cx="1524000" cy="1640821"/>
            </a:xfrm>
            <a:custGeom>
              <a:avLst/>
              <a:gdLst/>
              <a:ahLst/>
              <a:cxnLst/>
              <a:rect l="l" t="t" r="r" b="b"/>
              <a:pathLst>
                <a:path w="15229605" h="5126641">
                  <a:moveTo>
                    <a:pt x="0" y="0"/>
                  </a:moveTo>
                  <a:lnTo>
                    <a:pt x="15229606" y="0"/>
                  </a:lnTo>
                  <a:lnTo>
                    <a:pt x="15229606" y="5126641"/>
                  </a:lnTo>
                  <a:lnTo>
                    <a:pt x="0" y="5126641"/>
                  </a:lnTo>
                  <a:lnTo>
                    <a:pt x="0" y="0"/>
                  </a:lnTo>
                  <a:close/>
                </a:path>
              </a:pathLst>
            </a:custGeom>
            <a:blipFill>
              <a:blip r:embed="rId4">
                <a:alphaModFix amt="84000"/>
                <a:extLst>
                  <a:ext uri="{96DAC541-7B7A-43D3-8B79-37D633B846F1}">
                    <asvg:svgBlip xmlns:asvg="http://schemas.microsoft.com/office/drawing/2016/SVG/main" r:embed="rId5"/>
                  </a:ext>
                </a:extLst>
              </a:blip>
              <a:stretch>
                <a:fillRect/>
              </a:stretch>
            </a:blipFill>
          </p:spPr>
        </p:sp>
        <p:sp>
          <p:nvSpPr>
            <p:cNvPr id="29" name="TextBox 28">
              <a:extLst>
                <a:ext uri="{FF2B5EF4-FFF2-40B4-BE49-F238E27FC236}">
                  <a16:creationId xmlns:a16="http://schemas.microsoft.com/office/drawing/2014/main" id="{E3B4BEF8-8B03-439E-9E13-1FBF8BE980C6}"/>
                </a:ext>
              </a:extLst>
            </p:cNvPr>
            <p:cNvSpPr txBox="1"/>
            <p:nvPr/>
          </p:nvSpPr>
          <p:spPr>
            <a:xfrm>
              <a:off x="3743325" y="2637423"/>
              <a:ext cx="1362075" cy="861774"/>
            </a:xfrm>
            <a:prstGeom prst="rect">
              <a:avLst/>
            </a:prstGeom>
            <a:noFill/>
          </p:spPr>
          <p:txBody>
            <a:bodyPr wrap="square" rtlCol="0">
              <a:spAutoFit/>
            </a:bodyPr>
            <a:lstStyle/>
            <a:p>
              <a:r>
                <a:rPr lang="en-US" sz="5000">
                  <a:solidFill>
                    <a:srgbClr val="002060"/>
                  </a:solidFill>
                  <a:latin typeface="Amasis MT Pro Black" panose="02040A04050005020304" pitchFamily="18" charset="0"/>
                  <a:cs typeface="Arial" panose="020B0604020202020204" pitchFamily="34" charset="0"/>
                </a:rPr>
                <a:t>02</a:t>
              </a:r>
            </a:p>
          </p:txBody>
        </p:sp>
        <p:sp>
          <p:nvSpPr>
            <p:cNvPr id="30" name="TextBox 29">
              <a:extLst>
                <a:ext uri="{FF2B5EF4-FFF2-40B4-BE49-F238E27FC236}">
                  <a16:creationId xmlns:a16="http://schemas.microsoft.com/office/drawing/2014/main" id="{05543A87-2E43-F30D-60A5-E0B9F3A0EE59}"/>
                </a:ext>
              </a:extLst>
            </p:cNvPr>
            <p:cNvSpPr txBox="1"/>
            <p:nvPr/>
          </p:nvSpPr>
          <p:spPr>
            <a:xfrm>
              <a:off x="5359747" y="2476500"/>
              <a:ext cx="3645396"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Thực hiện </a:t>
              </a:r>
            </a:p>
          </p:txBody>
        </p:sp>
      </p:grpSp>
      <p:grpSp>
        <p:nvGrpSpPr>
          <p:cNvPr id="31" name="Group 30">
            <a:extLst>
              <a:ext uri="{FF2B5EF4-FFF2-40B4-BE49-F238E27FC236}">
                <a16:creationId xmlns:a16="http://schemas.microsoft.com/office/drawing/2014/main" id="{C0871E62-C271-468F-6EF1-F43636963FD1}"/>
              </a:ext>
            </a:extLst>
          </p:cNvPr>
          <p:cNvGrpSpPr/>
          <p:nvPr/>
        </p:nvGrpSpPr>
        <p:grpSpPr>
          <a:xfrm>
            <a:off x="2590800" y="6648805"/>
            <a:ext cx="5947618" cy="1640821"/>
            <a:chOff x="3057525" y="2247900"/>
            <a:chExt cx="5947618" cy="1640821"/>
          </a:xfrm>
        </p:grpSpPr>
        <p:sp>
          <p:nvSpPr>
            <p:cNvPr id="32" name="Freeform 3">
              <a:extLst>
                <a:ext uri="{FF2B5EF4-FFF2-40B4-BE49-F238E27FC236}">
                  <a16:creationId xmlns:a16="http://schemas.microsoft.com/office/drawing/2014/main" id="{DBF153AC-2247-9D8E-4405-EE1FFC166154}"/>
                </a:ext>
              </a:extLst>
            </p:cNvPr>
            <p:cNvSpPr/>
            <p:nvPr/>
          </p:nvSpPr>
          <p:spPr>
            <a:xfrm>
              <a:off x="3057525" y="2247900"/>
              <a:ext cx="1524000" cy="1640821"/>
            </a:xfrm>
            <a:custGeom>
              <a:avLst/>
              <a:gdLst/>
              <a:ahLst/>
              <a:cxnLst/>
              <a:rect l="l" t="t" r="r" b="b"/>
              <a:pathLst>
                <a:path w="15229605" h="5126641">
                  <a:moveTo>
                    <a:pt x="0" y="0"/>
                  </a:moveTo>
                  <a:lnTo>
                    <a:pt x="15229606" y="0"/>
                  </a:lnTo>
                  <a:lnTo>
                    <a:pt x="15229606" y="5126641"/>
                  </a:lnTo>
                  <a:lnTo>
                    <a:pt x="0" y="5126641"/>
                  </a:lnTo>
                  <a:lnTo>
                    <a:pt x="0" y="0"/>
                  </a:lnTo>
                  <a:close/>
                </a:path>
              </a:pathLst>
            </a:custGeom>
            <a:blipFill>
              <a:blip r:embed="rId4">
                <a:alphaModFix amt="84000"/>
                <a:extLst>
                  <a:ext uri="{96DAC541-7B7A-43D3-8B79-37D633B846F1}">
                    <asvg:svgBlip xmlns:asvg="http://schemas.microsoft.com/office/drawing/2016/SVG/main" r:embed="rId5"/>
                  </a:ext>
                </a:extLst>
              </a:blip>
              <a:stretch>
                <a:fillRect/>
              </a:stretch>
            </a:blipFill>
          </p:spPr>
        </p:sp>
        <p:sp>
          <p:nvSpPr>
            <p:cNvPr id="33" name="TextBox 32">
              <a:extLst>
                <a:ext uri="{FF2B5EF4-FFF2-40B4-BE49-F238E27FC236}">
                  <a16:creationId xmlns:a16="http://schemas.microsoft.com/office/drawing/2014/main" id="{32782815-0415-5CC8-552B-31B398FC186F}"/>
                </a:ext>
              </a:extLst>
            </p:cNvPr>
            <p:cNvSpPr txBox="1"/>
            <p:nvPr/>
          </p:nvSpPr>
          <p:spPr>
            <a:xfrm>
              <a:off x="3743325" y="2637423"/>
              <a:ext cx="1362075" cy="861774"/>
            </a:xfrm>
            <a:prstGeom prst="rect">
              <a:avLst/>
            </a:prstGeom>
            <a:noFill/>
          </p:spPr>
          <p:txBody>
            <a:bodyPr wrap="square" rtlCol="0">
              <a:spAutoFit/>
            </a:bodyPr>
            <a:lstStyle/>
            <a:p>
              <a:r>
                <a:rPr lang="en-US" sz="5000">
                  <a:solidFill>
                    <a:srgbClr val="002060"/>
                  </a:solidFill>
                  <a:latin typeface="Amasis MT Pro Black" panose="02040A04050005020304" pitchFamily="18" charset="0"/>
                  <a:cs typeface="Arial" panose="020B0604020202020204" pitchFamily="34" charset="0"/>
                </a:rPr>
                <a:t>03</a:t>
              </a:r>
            </a:p>
          </p:txBody>
        </p:sp>
        <p:sp>
          <p:nvSpPr>
            <p:cNvPr id="34" name="TextBox 33">
              <a:extLst>
                <a:ext uri="{FF2B5EF4-FFF2-40B4-BE49-F238E27FC236}">
                  <a16:creationId xmlns:a16="http://schemas.microsoft.com/office/drawing/2014/main" id="{4AC89AF3-263F-76E6-1FB3-4D44DD1BDE6F}"/>
                </a:ext>
              </a:extLst>
            </p:cNvPr>
            <p:cNvSpPr txBox="1"/>
            <p:nvPr/>
          </p:nvSpPr>
          <p:spPr>
            <a:xfrm>
              <a:off x="5359747" y="2476500"/>
              <a:ext cx="3645396"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Thảo luận </a:t>
              </a:r>
            </a:p>
          </p:txBody>
        </p:sp>
      </p:grpSp>
      <p:grpSp>
        <p:nvGrpSpPr>
          <p:cNvPr id="37" name="Group 36">
            <a:extLst>
              <a:ext uri="{FF2B5EF4-FFF2-40B4-BE49-F238E27FC236}">
                <a16:creationId xmlns:a16="http://schemas.microsoft.com/office/drawing/2014/main" id="{2FCEFE39-6255-737E-0C6F-FD89D6D321DB}"/>
              </a:ext>
            </a:extLst>
          </p:cNvPr>
          <p:cNvGrpSpPr/>
          <p:nvPr/>
        </p:nvGrpSpPr>
        <p:grpSpPr>
          <a:xfrm>
            <a:off x="10342812" y="6259281"/>
            <a:ext cx="5947618" cy="1640821"/>
            <a:chOff x="3057525" y="2247900"/>
            <a:chExt cx="5947618" cy="1640821"/>
          </a:xfrm>
        </p:grpSpPr>
        <p:sp>
          <p:nvSpPr>
            <p:cNvPr id="38" name="Freeform 3">
              <a:extLst>
                <a:ext uri="{FF2B5EF4-FFF2-40B4-BE49-F238E27FC236}">
                  <a16:creationId xmlns:a16="http://schemas.microsoft.com/office/drawing/2014/main" id="{570F5E43-050A-F802-2BB4-58CCD410BB5E}"/>
                </a:ext>
              </a:extLst>
            </p:cNvPr>
            <p:cNvSpPr/>
            <p:nvPr/>
          </p:nvSpPr>
          <p:spPr>
            <a:xfrm>
              <a:off x="3057525" y="2247900"/>
              <a:ext cx="1524000" cy="1640821"/>
            </a:xfrm>
            <a:custGeom>
              <a:avLst/>
              <a:gdLst/>
              <a:ahLst/>
              <a:cxnLst/>
              <a:rect l="l" t="t" r="r" b="b"/>
              <a:pathLst>
                <a:path w="15229605" h="5126641">
                  <a:moveTo>
                    <a:pt x="0" y="0"/>
                  </a:moveTo>
                  <a:lnTo>
                    <a:pt x="15229606" y="0"/>
                  </a:lnTo>
                  <a:lnTo>
                    <a:pt x="15229606" y="5126641"/>
                  </a:lnTo>
                  <a:lnTo>
                    <a:pt x="0" y="5126641"/>
                  </a:lnTo>
                  <a:lnTo>
                    <a:pt x="0" y="0"/>
                  </a:lnTo>
                  <a:close/>
                </a:path>
              </a:pathLst>
            </a:custGeom>
            <a:blipFill>
              <a:blip r:embed="rId4">
                <a:alphaModFix amt="84000"/>
                <a:extLst>
                  <a:ext uri="{96DAC541-7B7A-43D3-8B79-37D633B846F1}">
                    <asvg:svgBlip xmlns:asvg="http://schemas.microsoft.com/office/drawing/2016/SVG/main" r:embed="rId5"/>
                  </a:ext>
                </a:extLst>
              </a:blip>
              <a:stretch>
                <a:fillRect/>
              </a:stretch>
            </a:blipFill>
          </p:spPr>
        </p:sp>
        <p:sp>
          <p:nvSpPr>
            <p:cNvPr id="39" name="TextBox 38">
              <a:extLst>
                <a:ext uri="{FF2B5EF4-FFF2-40B4-BE49-F238E27FC236}">
                  <a16:creationId xmlns:a16="http://schemas.microsoft.com/office/drawing/2014/main" id="{557DDCE9-4A6A-D047-014E-EAB527E14D47}"/>
                </a:ext>
              </a:extLst>
            </p:cNvPr>
            <p:cNvSpPr txBox="1"/>
            <p:nvPr/>
          </p:nvSpPr>
          <p:spPr>
            <a:xfrm>
              <a:off x="3743325" y="2637423"/>
              <a:ext cx="1362075" cy="861774"/>
            </a:xfrm>
            <a:prstGeom prst="rect">
              <a:avLst/>
            </a:prstGeom>
            <a:noFill/>
          </p:spPr>
          <p:txBody>
            <a:bodyPr wrap="square" rtlCol="0">
              <a:spAutoFit/>
            </a:bodyPr>
            <a:lstStyle/>
            <a:p>
              <a:r>
                <a:rPr lang="en-US" sz="5000">
                  <a:solidFill>
                    <a:srgbClr val="002060"/>
                  </a:solidFill>
                  <a:latin typeface="Amasis MT Pro Black" panose="02040A04050005020304" pitchFamily="18" charset="0"/>
                  <a:cs typeface="Arial" panose="020B0604020202020204" pitchFamily="34" charset="0"/>
                </a:rPr>
                <a:t>04</a:t>
              </a:r>
            </a:p>
          </p:txBody>
        </p:sp>
        <p:sp>
          <p:nvSpPr>
            <p:cNvPr id="40" name="TextBox 39">
              <a:extLst>
                <a:ext uri="{FF2B5EF4-FFF2-40B4-BE49-F238E27FC236}">
                  <a16:creationId xmlns:a16="http://schemas.microsoft.com/office/drawing/2014/main" id="{F03EB487-519E-84CD-5A12-050793A427DC}"/>
                </a:ext>
              </a:extLst>
            </p:cNvPr>
            <p:cNvSpPr txBox="1"/>
            <p:nvPr/>
          </p:nvSpPr>
          <p:spPr>
            <a:xfrm>
              <a:off x="5359747" y="2476500"/>
              <a:ext cx="3645396"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Vận dụng</a:t>
              </a: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9017" r="11069" b="43517"/>
          <a:stretch>
            <a:fillRect/>
          </a:stretch>
        </p:blipFill>
        <p:spPr>
          <a:xfrm>
            <a:off x="0" y="0"/>
            <a:ext cx="18288000" cy="10287000"/>
          </a:xfrm>
          <a:prstGeom prst="rect">
            <a:avLst/>
          </a:prstGeom>
        </p:spPr>
      </p:pic>
      <p:grpSp>
        <p:nvGrpSpPr>
          <p:cNvPr id="11" name="Group 11"/>
          <p:cNvGrpSpPr/>
          <p:nvPr/>
        </p:nvGrpSpPr>
        <p:grpSpPr>
          <a:xfrm>
            <a:off x="1900400" y="2154082"/>
            <a:ext cx="14476906" cy="5978835"/>
            <a:chOff x="0" y="0"/>
            <a:chExt cx="1457922" cy="1937806"/>
          </a:xfrm>
        </p:grpSpPr>
        <p:sp>
          <p:nvSpPr>
            <p:cNvPr id="12" name="Freeform 12"/>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3" name="TextBox 13"/>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17" name="Freeform 17"/>
          <p:cNvSpPr/>
          <p:nvPr/>
        </p:nvSpPr>
        <p:spPr>
          <a:xfrm rot="6067250" flipH="1">
            <a:off x="-1881909" y="-2247919"/>
            <a:ext cx="5383663" cy="6649919"/>
          </a:xfrm>
          <a:custGeom>
            <a:avLst/>
            <a:gdLst/>
            <a:ahLst/>
            <a:cxnLst/>
            <a:rect l="l" t="t" r="r" b="b"/>
            <a:pathLst>
              <a:path w="5383663" h="6649919">
                <a:moveTo>
                  <a:pt x="5383663" y="0"/>
                </a:moveTo>
                <a:lnTo>
                  <a:pt x="0" y="0"/>
                </a:lnTo>
                <a:lnTo>
                  <a:pt x="0" y="6649919"/>
                </a:lnTo>
                <a:lnTo>
                  <a:pt x="5383663" y="6649919"/>
                </a:lnTo>
                <a:lnTo>
                  <a:pt x="5383663" y="0"/>
                </a:lnTo>
                <a:close/>
              </a:path>
            </a:pathLst>
          </a:custGeom>
          <a:blipFill>
            <a:blip r:embed="rId3"/>
            <a:stretch>
              <a:fillRect/>
            </a:stretch>
          </a:blipFill>
        </p:spPr>
      </p:sp>
      <p:sp>
        <p:nvSpPr>
          <p:cNvPr id="20" name="Freeform 6">
            <a:extLst>
              <a:ext uri="{FF2B5EF4-FFF2-40B4-BE49-F238E27FC236}">
                <a16:creationId xmlns:a16="http://schemas.microsoft.com/office/drawing/2014/main" id="{ADD9637F-6EF2-B94D-A5C3-F241E8149AE5}"/>
              </a:ext>
            </a:extLst>
          </p:cNvPr>
          <p:cNvSpPr/>
          <p:nvPr/>
        </p:nvSpPr>
        <p:spPr>
          <a:xfrm rot="-828627">
            <a:off x="15367962" y="6754449"/>
            <a:ext cx="2493770" cy="4033050"/>
          </a:xfrm>
          <a:custGeom>
            <a:avLst/>
            <a:gdLst/>
            <a:ahLst/>
            <a:cxnLst/>
            <a:rect l="l" t="t" r="r" b="b"/>
            <a:pathLst>
              <a:path w="2493770" h="4033050">
                <a:moveTo>
                  <a:pt x="0" y="0"/>
                </a:moveTo>
                <a:lnTo>
                  <a:pt x="2493770" y="0"/>
                </a:lnTo>
                <a:lnTo>
                  <a:pt x="2493770" y="4033050"/>
                </a:lnTo>
                <a:lnTo>
                  <a:pt x="0" y="4033050"/>
                </a:lnTo>
                <a:lnTo>
                  <a:pt x="0" y="0"/>
                </a:lnTo>
                <a:close/>
              </a:path>
            </a:pathLst>
          </a:custGeom>
          <a:blipFill>
            <a:blip r:embed="rId4"/>
            <a:stretch>
              <a:fillRect/>
            </a:stretch>
          </a:blipFill>
        </p:spPr>
      </p:sp>
      <p:sp>
        <p:nvSpPr>
          <p:cNvPr id="21" name="TextBox 20">
            <a:extLst>
              <a:ext uri="{FF2B5EF4-FFF2-40B4-BE49-F238E27FC236}">
                <a16:creationId xmlns:a16="http://schemas.microsoft.com/office/drawing/2014/main" id="{90AA548B-6A2B-3D9A-9729-C6CC04FE7910}"/>
              </a:ext>
            </a:extLst>
          </p:cNvPr>
          <p:cNvSpPr txBox="1"/>
          <p:nvPr/>
        </p:nvSpPr>
        <p:spPr>
          <a:xfrm>
            <a:off x="6385359" y="3207973"/>
            <a:ext cx="5486400" cy="290778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1. </a:t>
            </a:r>
          </a:p>
          <a:p>
            <a:pPr algn="ctr">
              <a:lnSpc>
                <a:spcPct val="150000"/>
              </a:lnSpc>
            </a:pPr>
            <a:r>
              <a:rPr lang="en-US" sz="6500" b="1">
                <a:latin typeface="Arial" panose="020B0604020202020204" pitchFamily="34" charset="0"/>
                <a:cs typeface="Arial" panose="020B0604020202020204" pitchFamily="34" charset="0"/>
              </a:rPr>
              <a:t>QUAN SÁT </a:t>
            </a:r>
          </a:p>
        </p:txBody>
      </p:sp>
    </p:spTree>
    <p:extLst>
      <p:ext uri="{BB962C8B-B14F-4D97-AF65-F5344CB8AC3E}">
        <p14:creationId xmlns:p14="http://schemas.microsoft.com/office/powerpoint/2010/main" val="3471955086"/>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D240D-2A4B-0296-94A7-1F49538CED71}"/>
              </a:ext>
            </a:extLst>
          </p:cNvPr>
          <p:cNvSpPr txBox="1"/>
          <p:nvPr/>
        </p:nvSpPr>
        <p:spPr>
          <a:xfrm>
            <a:off x="4800600" y="419100"/>
            <a:ext cx="84582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THẢO LUẬN NHÓM </a:t>
            </a:r>
          </a:p>
        </p:txBody>
      </p:sp>
      <p:sp>
        <p:nvSpPr>
          <p:cNvPr id="3" name="TextBox 2">
            <a:extLst>
              <a:ext uri="{FF2B5EF4-FFF2-40B4-BE49-F238E27FC236}">
                <a16:creationId xmlns:a16="http://schemas.microsoft.com/office/drawing/2014/main" id="{586B26CD-7D45-0543-CC13-8A56A3C198D3}"/>
              </a:ext>
            </a:extLst>
          </p:cNvPr>
          <p:cNvSpPr txBox="1"/>
          <p:nvPr/>
        </p:nvSpPr>
        <p:spPr>
          <a:xfrm>
            <a:off x="3543300" y="1562100"/>
            <a:ext cx="11201400" cy="707886"/>
          </a:xfrm>
          <a:prstGeom prst="rect">
            <a:avLst/>
          </a:prstGeom>
          <a:noFill/>
        </p:spPr>
        <p:txBody>
          <a:bodyPr wrap="square" rtlCol="0">
            <a:spAutoFit/>
          </a:bodyPr>
          <a:lstStyle/>
          <a:p>
            <a:pPr algn="ctr"/>
            <a:r>
              <a:rPr lang="en-US" sz="4000">
                <a:solidFill>
                  <a:srgbClr val="C00000"/>
                </a:solidFill>
                <a:latin typeface="Arial" panose="020B0604020202020204" pitchFamily="34" charset="0"/>
                <a:cs typeface="Arial" panose="020B0604020202020204" pitchFamily="34" charset="0"/>
              </a:rPr>
              <a:t>Quan sát hình ảnh và trả lời câu hỏi </a:t>
            </a:r>
          </a:p>
        </p:txBody>
      </p:sp>
      <p:pic>
        <p:nvPicPr>
          <p:cNvPr id="5" name="Picture 4">
            <a:extLst>
              <a:ext uri="{FF2B5EF4-FFF2-40B4-BE49-F238E27FC236}">
                <a16:creationId xmlns:a16="http://schemas.microsoft.com/office/drawing/2014/main" id="{1ACFDD81-9C73-95F9-7C54-7C95AD026BA6}"/>
              </a:ext>
            </a:extLst>
          </p:cNvPr>
          <p:cNvPicPr>
            <a:picLocks noChangeAspect="1"/>
          </p:cNvPicPr>
          <p:nvPr/>
        </p:nvPicPr>
        <p:blipFill>
          <a:blip r:embed="rId2"/>
          <a:stretch>
            <a:fillRect/>
          </a:stretch>
        </p:blipFill>
        <p:spPr>
          <a:xfrm>
            <a:off x="176212" y="3709284"/>
            <a:ext cx="3862388" cy="5738928"/>
          </a:xfrm>
          <a:prstGeom prst="rect">
            <a:avLst/>
          </a:prstGeom>
        </p:spPr>
      </p:pic>
      <p:pic>
        <p:nvPicPr>
          <p:cNvPr id="7" name="Picture 6">
            <a:extLst>
              <a:ext uri="{FF2B5EF4-FFF2-40B4-BE49-F238E27FC236}">
                <a16:creationId xmlns:a16="http://schemas.microsoft.com/office/drawing/2014/main" id="{E41B97B5-4007-F54A-4260-7B6944FE1B81}"/>
              </a:ext>
            </a:extLst>
          </p:cNvPr>
          <p:cNvPicPr>
            <a:picLocks noChangeAspect="1"/>
          </p:cNvPicPr>
          <p:nvPr/>
        </p:nvPicPr>
        <p:blipFill>
          <a:blip r:embed="rId3"/>
          <a:stretch>
            <a:fillRect/>
          </a:stretch>
        </p:blipFill>
        <p:spPr>
          <a:xfrm>
            <a:off x="4209464" y="2434333"/>
            <a:ext cx="4382671" cy="6069069"/>
          </a:xfrm>
          <a:prstGeom prst="rect">
            <a:avLst/>
          </a:prstGeom>
        </p:spPr>
      </p:pic>
      <p:sp>
        <p:nvSpPr>
          <p:cNvPr id="8" name="TextBox 7">
            <a:extLst>
              <a:ext uri="{FF2B5EF4-FFF2-40B4-BE49-F238E27FC236}">
                <a16:creationId xmlns:a16="http://schemas.microsoft.com/office/drawing/2014/main" id="{08B16B1E-9C8E-4726-2E6E-FD77D04399A6}"/>
              </a:ext>
            </a:extLst>
          </p:cNvPr>
          <p:cNvSpPr txBox="1"/>
          <p:nvPr/>
        </p:nvSpPr>
        <p:spPr>
          <a:xfrm>
            <a:off x="176212" y="9476788"/>
            <a:ext cx="3733800" cy="553998"/>
          </a:xfrm>
          <a:prstGeom prst="rect">
            <a:avLst/>
          </a:prstGeom>
          <a:noFill/>
        </p:spPr>
        <p:txBody>
          <a:bodyPr wrap="square" rtlCol="0">
            <a:spAutoFit/>
          </a:bodyPr>
          <a:lstStyle/>
          <a:p>
            <a:pPr algn="ctr"/>
            <a:r>
              <a:rPr lang="en-US" sz="3000" i="1">
                <a:latin typeface="Arial" panose="020B0604020202020204" pitchFamily="34" charset="0"/>
                <a:cs typeface="Arial" panose="020B0604020202020204" pitchFamily="34" charset="0"/>
              </a:rPr>
              <a:t>Khăn trải bàn </a:t>
            </a:r>
          </a:p>
        </p:txBody>
      </p:sp>
      <p:sp>
        <p:nvSpPr>
          <p:cNvPr id="9" name="TextBox 8">
            <a:extLst>
              <a:ext uri="{FF2B5EF4-FFF2-40B4-BE49-F238E27FC236}">
                <a16:creationId xmlns:a16="http://schemas.microsoft.com/office/drawing/2014/main" id="{304A8921-40A5-F20B-17E2-99EFD9E1CA47}"/>
              </a:ext>
            </a:extLst>
          </p:cNvPr>
          <p:cNvSpPr txBox="1"/>
          <p:nvPr/>
        </p:nvSpPr>
        <p:spPr>
          <a:xfrm>
            <a:off x="4242801" y="8667749"/>
            <a:ext cx="3733800" cy="553998"/>
          </a:xfrm>
          <a:prstGeom prst="rect">
            <a:avLst/>
          </a:prstGeom>
          <a:noFill/>
        </p:spPr>
        <p:txBody>
          <a:bodyPr wrap="square" rtlCol="0">
            <a:spAutoFit/>
          </a:bodyPr>
          <a:lstStyle/>
          <a:p>
            <a:pPr algn="ctr"/>
            <a:r>
              <a:rPr lang="en-US" sz="3000" i="1">
                <a:latin typeface="Arial" panose="020B0604020202020204" pitchFamily="34" charset="0"/>
                <a:cs typeface="Arial" panose="020B0604020202020204" pitchFamily="34" charset="0"/>
              </a:rPr>
              <a:t>Đèn để bàn </a:t>
            </a:r>
          </a:p>
        </p:txBody>
      </p:sp>
      <p:sp>
        <p:nvSpPr>
          <p:cNvPr id="11" name="TextBox 10">
            <a:extLst>
              <a:ext uri="{FF2B5EF4-FFF2-40B4-BE49-F238E27FC236}">
                <a16:creationId xmlns:a16="http://schemas.microsoft.com/office/drawing/2014/main" id="{F998ECFD-22A5-61E0-9953-F0B24225853C}"/>
              </a:ext>
            </a:extLst>
          </p:cNvPr>
          <p:cNvSpPr txBox="1"/>
          <p:nvPr/>
        </p:nvSpPr>
        <p:spPr>
          <a:xfrm>
            <a:off x="8573085" y="3116136"/>
            <a:ext cx="8801100" cy="6637651"/>
          </a:xfrm>
          <a:prstGeom prst="rect">
            <a:avLst/>
          </a:prstGeom>
          <a:solidFill>
            <a:schemeClr val="accent5">
              <a:lumMod val="20000"/>
              <a:lumOff val="80000"/>
            </a:schemeClr>
          </a:solidFill>
        </p:spPr>
        <p:txBody>
          <a:bodyPr wrap="square">
            <a:spAutoFit/>
          </a:bodyPr>
          <a:lstStyle/>
          <a:p>
            <a:pPr marL="571500" indent="-571500" algn="just">
              <a:lnSpc>
                <a:spcPct val="150000"/>
              </a:lnSpc>
              <a:buFont typeface="Wingdings" panose="05000000000000000000" pitchFamily="2" charset="2"/>
              <a:buChar char="§"/>
            </a:pPr>
            <a:r>
              <a:rPr lang="vi-VN" sz="3600"/>
              <a:t>Màu sắc trong thiết kế đồ gia dụng dưới đây có tính biểu tượng như thế nào cho trường phái mĩ thuật?</a:t>
            </a:r>
          </a:p>
          <a:p>
            <a:pPr marL="571500" indent="-571500" algn="just">
              <a:lnSpc>
                <a:spcPct val="150000"/>
              </a:lnSpc>
              <a:buFont typeface="Wingdings" panose="05000000000000000000" pitchFamily="2" charset="2"/>
              <a:buChar char="§"/>
            </a:pPr>
            <a:r>
              <a:rPr lang="vi-VN" sz="3600"/>
              <a:t>Hình ảnh nào trong những thiết kế này tạo ấn tượng đối với em? Vì sao?</a:t>
            </a:r>
          </a:p>
          <a:p>
            <a:pPr marL="571500" indent="-571500" algn="just">
              <a:lnSpc>
                <a:spcPct val="150000"/>
              </a:lnSpc>
              <a:buFont typeface="Wingdings" panose="05000000000000000000" pitchFamily="2" charset="2"/>
              <a:buChar char="§"/>
            </a:pPr>
            <a:r>
              <a:rPr lang="vi-VN" sz="3600"/>
              <a:t>Em sẽ khai thác vẻ đẹp trong tạo hình của trường phái nào để thiết kế, trang trí sản phẩm mĩ thuật của mình? </a:t>
            </a:r>
          </a:p>
        </p:txBody>
      </p:sp>
    </p:spTree>
    <p:extLst>
      <p:ext uri="{BB962C8B-B14F-4D97-AF65-F5344CB8AC3E}">
        <p14:creationId xmlns:p14="http://schemas.microsoft.com/office/powerpoint/2010/main" val="21736902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9017" r="11069" b="43517"/>
          <a:stretch>
            <a:fillRect/>
          </a:stretch>
        </p:blipFill>
        <p:spPr>
          <a:xfrm>
            <a:off x="0" y="0"/>
            <a:ext cx="18288000" cy="10287000"/>
          </a:xfrm>
          <a:prstGeom prst="rect">
            <a:avLst/>
          </a:prstGeom>
        </p:spPr>
      </p:pic>
      <p:sp>
        <p:nvSpPr>
          <p:cNvPr id="9" name="TextBox 9"/>
          <p:cNvSpPr txBox="1"/>
          <p:nvPr/>
        </p:nvSpPr>
        <p:spPr>
          <a:xfrm>
            <a:off x="3739250" y="850335"/>
            <a:ext cx="10809501" cy="1223155"/>
          </a:xfrm>
          <a:prstGeom prst="rect">
            <a:avLst/>
          </a:prstGeom>
        </p:spPr>
        <p:txBody>
          <a:bodyPr lIns="0" tIns="0" rIns="0" bIns="0" rtlCol="0" anchor="t">
            <a:spAutoFit/>
          </a:bodyPr>
          <a:lstStyle/>
          <a:p>
            <a:pPr algn="ctr">
              <a:lnSpc>
                <a:spcPts val="11200"/>
              </a:lnSpc>
            </a:pPr>
            <a:r>
              <a:rPr lang="en-US" sz="5000" b="1">
                <a:solidFill>
                  <a:srgbClr val="002060"/>
                </a:solidFill>
                <a:latin typeface="Arial" panose="020B0604020202020204" pitchFamily="34" charset="0"/>
                <a:cs typeface="Arial" panose="020B0604020202020204" pitchFamily="34" charset="0"/>
              </a:rPr>
              <a:t>KẾT LUẬN </a:t>
            </a:r>
          </a:p>
        </p:txBody>
      </p:sp>
      <p:sp>
        <p:nvSpPr>
          <p:cNvPr id="17" name="Freeform 17"/>
          <p:cNvSpPr/>
          <p:nvPr/>
        </p:nvSpPr>
        <p:spPr>
          <a:xfrm rot="6067250" flipH="1">
            <a:off x="-2162406" y="-2441213"/>
            <a:ext cx="5383663" cy="6649919"/>
          </a:xfrm>
          <a:custGeom>
            <a:avLst/>
            <a:gdLst/>
            <a:ahLst/>
            <a:cxnLst/>
            <a:rect l="l" t="t" r="r" b="b"/>
            <a:pathLst>
              <a:path w="5383663" h="6649919">
                <a:moveTo>
                  <a:pt x="5383663" y="0"/>
                </a:moveTo>
                <a:lnTo>
                  <a:pt x="0" y="0"/>
                </a:lnTo>
                <a:lnTo>
                  <a:pt x="0" y="6649919"/>
                </a:lnTo>
                <a:lnTo>
                  <a:pt x="5383663" y="6649919"/>
                </a:lnTo>
                <a:lnTo>
                  <a:pt x="5383663" y="0"/>
                </a:lnTo>
                <a:close/>
              </a:path>
            </a:pathLst>
          </a:custGeom>
          <a:blipFill>
            <a:blip r:embed="rId3"/>
            <a:stretch>
              <a:fillRect/>
            </a:stretch>
          </a:blipFill>
        </p:spPr>
      </p:sp>
      <p:grpSp>
        <p:nvGrpSpPr>
          <p:cNvPr id="20" name="Group 19">
            <a:extLst>
              <a:ext uri="{FF2B5EF4-FFF2-40B4-BE49-F238E27FC236}">
                <a16:creationId xmlns:a16="http://schemas.microsoft.com/office/drawing/2014/main" id="{37D7DB6F-D036-5BD3-A4D7-F3B8A0F6A0EC}"/>
              </a:ext>
            </a:extLst>
          </p:cNvPr>
          <p:cNvGrpSpPr/>
          <p:nvPr/>
        </p:nvGrpSpPr>
        <p:grpSpPr>
          <a:xfrm>
            <a:off x="1243559" y="2400300"/>
            <a:ext cx="15800881" cy="3065319"/>
            <a:chOff x="1243559" y="2400300"/>
            <a:chExt cx="15800881" cy="3065319"/>
          </a:xfrm>
        </p:grpSpPr>
        <p:grpSp>
          <p:nvGrpSpPr>
            <p:cNvPr id="11" name="Group 11"/>
            <p:cNvGrpSpPr/>
            <p:nvPr/>
          </p:nvGrpSpPr>
          <p:grpSpPr>
            <a:xfrm>
              <a:off x="1243559" y="2400300"/>
              <a:ext cx="15800881" cy="3065319"/>
              <a:chOff x="0" y="0"/>
              <a:chExt cx="1457922" cy="1937806"/>
            </a:xfrm>
          </p:grpSpPr>
          <p:sp>
            <p:nvSpPr>
              <p:cNvPr id="12" name="Freeform 12"/>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3" name="TextBox 13"/>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19" name="TextBox 19"/>
            <p:cNvSpPr txBox="1"/>
            <p:nvPr/>
          </p:nvSpPr>
          <p:spPr>
            <a:xfrm>
              <a:off x="1781911" y="2684049"/>
              <a:ext cx="14724176" cy="2537041"/>
            </a:xfrm>
            <a:prstGeom prst="rect">
              <a:avLst/>
            </a:prstGeom>
          </p:spPr>
          <p:txBody>
            <a:bodyPr wrap="square" lIns="0" tIns="0" rIns="0" bIns="0" rtlCol="0" anchor="t">
              <a:spAutoFit/>
            </a:bodyPr>
            <a:lstStyle/>
            <a:p>
              <a:pPr algn="just">
                <a:lnSpc>
                  <a:spcPct val="150000"/>
                </a:lnSpc>
                <a:spcBef>
                  <a:spcPct val="0"/>
                </a:spcBef>
              </a:pPr>
              <a:r>
                <a:rPr lang="vi-VN" sz="3800"/>
                <a:t>Tính biểu tượng cho trường phái mĩ thuật của các màu sắc trong thiết kế đồ gia dụng: sử dụng nhiều gam màu nóng – lạnh với các mức độ khác nhau trong cùng một đồ vật. </a:t>
              </a:r>
              <a:endParaRPr lang="en-US" sz="3800"/>
            </a:p>
          </p:txBody>
        </p:sp>
      </p:grpSp>
      <p:grpSp>
        <p:nvGrpSpPr>
          <p:cNvPr id="21" name="Group 20">
            <a:extLst>
              <a:ext uri="{FF2B5EF4-FFF2-40B4-BE49-F238E27FC236}">
                <a16:creationId xmlns:a16="http://schemas.microsoft.com/office/drawing/2014/main" id="{ECD5AA1D-B910-AE9B-F5A1-0023D846C265}"/>
              </a:ext>
            </a:extLst>
          </p:cNvPr>
          <p:cNvGrpSpPr/>
          <p:nvPr/>
        </p:nvGrpSpPr>
        <p:grpSpPr>
          <a:xfrm>
            <a:off x="1243558" y="5998617"/>
            <a:ext cx="15800881" cy="3065319"/>
            <a:chOff x="1243559" y="2400300"/>
            <a:chExt cx="15800881" cy="3065319"/>
          </a:xfrm>
        </p:grpSpPr>
        <p:grpSp>
          <p:nvGrpSpPr>
            <p:cNvPr id="22" name="Group 11">
              <a:extLst>
                <a:ext uri="{FF2B5EF4-FFF2-40B4-BE49-F238E27FC236}">
                  <a16:creationId xmlns:a16="http://schemas.microsoft.com/office/drawing/2014/main" id="{B0F8360F-3140-400C-AFCE-7831FABBD54E}"/>
                </a:ext>
              </a:extLst>
            </p:cNvPr>
            <p:cNvGrpSpPr/>
            <p:nvPr/>
          </p:nvGrpSpPr>
          <p:grpSpPr>
            <a:xfrm>
              <a:off x="1243559" y="2400300"/>
              <a:ext cx="15800881" cy="3065319"/>
              <a:chOff x="0" y="0"/>
              <a:chExt cx="1457922" cy="1937806"/>
            </a:xfrm>
          </p:grpSpPr>
          <p:sp>
            <p:nvSpPr>
              <p:cNvPr id="24" name="Freeform 12">
                <a:extLst>
                  <a:ext uri="{FF2B5EF4-FFF2-40B4-BE49-F238E27FC236}">
                    <a16:creationId xmlns:a16="http://schemas.microsoft.com/office/drawing/2014/main" id="{FF8D5FA9-48B6-91FF-5E14-F177D37E507A}"/>
                  </a:ext>
                </a:extLst>
              </p:cNvPr>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25" name="TextBox 13">
                <a:extLst>
                  <a:ext uri="{FF2B5EF4-FFF2-40B4-BE49-F238E27FC236}">
                    <a16:creationId xmlns:a16="http://schemas.microsoft.com/office/drawing/2014/main" id="{5C60ED88-C055-75F2-F72E-1BEC9D16AE5A}"/>
                  </a:ext>
                </a:extLst>
              </p:cNvPr>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23" name="TextBox 19">
              <a:extLst>
                <a:ext uri="{FF2B5EF4-FFF2-40B4-BE49-F238E27FC236}">
                  <a16:creationId xmlns:a16="http://schemas.microsoft.com/office/drawing/2014/main" id="{F0514AE9-D6B3-D4F5-F344-B1598C6A5489}"/>
                </a:ext>
              </a:extLst>
            </p:cNvPr>
            <p:cNvSpPr txBox="1"/>
            <p:nvPr/>
          </p:nvSpPr>
          <p:spPr>
            <a:xfrm>
              <a:off x="1781911" y="2684049"/>
              <a:ext cx="14724176" cy="2537041"/>
            </a:xfrm>
            <a:prstGeom prst="rect">
              <a:avLst/>
            </a:prstGeom>
          </p:spPr>
          <p:txBody>
            <a:bodyPr wrap="square" lIns="0" tIns="0" rIns="0" bIns="0" rtlCol="0" anchor="t">
              <a:spAutoFit/>
            </a:bodyPr>
            <a:lstStyle/>
            <a:p>
              <a:pPr algn="just">
                <a:lnSpc>
                  <a:spcPct val="150000"/>
                </a:lnSpc>
                <a:spcBef>
                  <a:spcPct val="0"/>
                </a:spcBef>
              </a:pPr>
              <a:r>
                <a:rPr lang="vi-VN" sz="3800"/>
                <a:t>Hình ảnh trong những thiết kế này tạo ấn tượng: việc kết hợp các hình ảnh, có tính chất đối xứng với nhau, lặp lại những đường nét, bố cục để tạo sự hài hoà về tổng thể cho đồ vật.</a:t>
              </a:r>
              <a:endParaRPr lang="en-US" sz="380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9017" r="11069" b="43517"/>
          <a:stretch>
            <a:fillRect/>
          </a:stretch>
        </p:blipFill>
        <p:spPr>
          <a:xfrm>
            <a:off x="0" y="0"/>
            <a:ext cx="18288000" cy="10287000"/>
          </a:xfrm>
          <a:prstGeom prst="rect">
            <a:avLst/>
          </a:prstGeom>
        </p:spPr>
      </p:pic>
      <p:grpSp>
        <p:nvGrpSpPr>
          <p:cNvPr id="11" name="Group 11"/>
          <p:cNvGrpSpPr/>
          <p:nvPr/>
        </p:nvGrpSpPr>
        <p:grpSpPr>
          <a:xfrm>
            <a:off x="1900400" y="2154082"/>
            <a:ext cx="14476906" cy="5978835"/>
            <a:chOff x="0" y="0"/>
            <a:chExt cx="1457922" cy="1937806"/>
          </a:xfrm>
        </p:grpSpPr>
        <p:sp>
          <p:nvSpPr>
            <p:cNvPr id="12" name="Freeform 12"/>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3" name="TextBox 13"/>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17" name="Freeform 17"/>
          <p:cNvSpPr/>
          <p:nvPr/>
        </p:nvSpPr>
        <p:spPr>
          <a:xfrm rot="6067250" flipH="1">
            <a:off x="-1881909" y="-2247919"/>
            <a:ext cx="5383663" cy="6649919"/>
          </a:xfrm>
          <a:custGeom>
            <a:avLst/>
            <a:gdLst/>
            <a:ahLst/>
            <a:cxnLst/>
            <a:rect l="l" t="t" r="r" b="b"/>
            <a:pathLst>
              <a:path w="5383663" h="6649919">
                <a:moveTo>
                  <a:pt x="5383663" y="0"/>
                </a:moveTo>
                <a:lnTo>
                  <a:pt x="0" y="0"/>
                </a:lnTo>
                <a:lnTo>
                  <a:pt x="0" y="6649919"/>
                </a:lnTo>
                <a:lnTo>
                  <a:pt x="5383663" y="6649919"/>
                </a:lnTo>
                <a:lnTo>
                  <a:pt x="5383663" y="0"/>
                </a:lnTo>
                <a:close/>
              </a:path>
            </a:pathLst>
          </a:custGeom>
          <a:blipFill>
            <a:blip r:embed="rId3"/>
            <a:stretch>
              <a:fillRect/>
            </a:stretch>
          </a:blipFill>
        </p:spPr>
      </p:sp>
      <p:sp>
        <p:nvSpPr>
          <p:cNvPr id="20" name="Freeform 6">
            <a:extLst>
              <a:ext uri="{FF2B5EF4-FFF2-40B4-BE49-F238E27FC236}">
                <a16:creationId xmlns:a16="http://schemas.microsoft.com/office/drawing/2014/main" id="{ADD9637F-6EF2-B94D-A5C3-F241E8149AE5}"/>
              </a:ext>
            </a:extLst>
          </p:cNvPr>
          <p:cNvSpPr/>
          <p:nvPr/>
        </p:nvSpPr>
        <p:spPr>
          <a:xfrm rot="-828627">
            <a:off x="15367962" y="6754449"/>
            <a:ext cx="2493770" cy="4033050"/>
          </a:xfrm>
          <a:custGeom>
            <a:avLst/>
            <a:gdLst/>
            <a:ahLst/>
            <a:cxnLst/>
            <a:rect l="l" t="t" r="r" b="b"/>
            <a:pathLst>
              <a:path w="2493770" h="4033050">
                <a:moveTo>
                  <a:pt x="0" y="0"/>
                </a:moveTo>
                <a:lnTo>
                  <a:pt x="2493770" y="0"/>
                </a:lnTo>
                <a:lnTo>
                  <a:pt x="2493770" y="4033050"/>
                </a:lnTo>
                <a:lnTo>
                  <a:pt x="0" y="4033050"/>
                </a:lnTo>
                <a:lnTo>
                  <a:pt x="0" y="0"/>
                </a:lnTo>
                <a:close/>
              </a:path>
            </a:pathLst>
          </a:custGeom>
          <a:blipFill>
            <a:blip r:embed="rId4"/>
            <a:stretch>
              <a:fillRect/>
            </a:stretch>
          </a:blipFill>
        </p:spPr>
      </p:sp>
      <p:sp>
        <p:nvSpPr>
          <p:cNvPr id="21" name="TextBox 20">
            <a:extLst>
              <a:ext uri="{FF2B5EF4-FFF2-40B4-BE49-F238E27FC236}">
                <a16:creationId xmlns:a16="http://schemas.microsoft.com/office/drawing/2014/main" id="{90AA548B-6A2B-3D9A-9729-C6CC04FE7910}"/>
              </a:ext>
            </a:extLst>
          </p:cNvPr>
          <p:cNvSpPr txBox="1"/>
          <p:nvPr/>
        </p:nvSpPr>
        <p:spPr>
          <a:xfrm>
            <a:off x="6385359" y="3207973"/>
            <a:ext cx="5486400" cy="290778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2. </a:t>
            </a:r>
          </a:p>
          <a:p>
            <a:pPr algn="ctr">
              <a:lnSpc>
                <a:spcPct val="150000"/>
              </a:lnSpc>
            </a:pPr>
            <a:r>
              <a:rPr lang="en-US" sz="6500" b="1">
                <a:latin typeface="Arial" panose="020B0604020202020204" pitchFamily="34" charset="0"/>
                <a:cs typeface="Arial" panose="020B0604020202020204" pitchFamily="34" charset="0"/>
              </a:rPr>
              <a:t>THỂ HIỆN </a:t>
            </a:r>
          </a:p>
        </p:txBody>
      </p:sp>
    </p:spTree>
    <p:extLst>
      <p:ext uri="{BB962C8B-B14F-4D97-AF65-F5344CB8AC3E}">
        <p14:creationId xmlns:p14="http://schemas.microsoft.com/office/powerpoint/2010/main" val="2316963243"/>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DADE64-2DE3-A2E7-7377-D05BB6E574C8}"/>
              </a:ext>
            </a:extLst>
          </p:cNvPr>
          <p:cNvSpPr txBox="1"/>
          <p:nvPr/>
        </p:nvSpPr>
        <p:spPr>
          <a:xfrm>
            <a:off x="533400" y="190500"/>
            <a:ext cx="17221200" cy="2762936"/>
          </a:xfrm>
          <a:prstGeom prst="rect">
            <a:avLst/>
          </a:prstGeom>
          <a:noFill/>
        </p:spPr>
        <p:txBody>
          <a:bodyPr wrap="square">
            <a:spAutoFit/>
          </a:bodyPr>
          <a:lstStyle/>
          <a:p>
            <a:pPr algn="just">
              <a:lnSpc>
                <a:spcPct val="150000"/>
              </a:lnSpc>
            </a:pPr>
            <a:r>
              <a:rPr lang="vi-VN" sz="4000" b="1">
                <a:solidFill>
                  <a:srgbClr val="C00000"/>
                </a:solidFill>
              </a:rPr>
              <a:t>Nhiệm vụ 1: </a:t>
            </a:r>
            <a:r>
              <a:rPr lang="vi-VN" sz="4000"/>
              <a:t>Quan sát tranh của hoạ sĩ Karl Schmidt-Rottluff và tìm hiểu các bước gợi ý khai thác tạo hình của trường phái Biểu hiện trong trang trí một chiếc hộp đựng đồ dùng học tập</a:t>
            </a:r>
            <a:endParaRPr lang="en-US" sz="4000"/>
          </a:p>
        </p:txBody>
      </p:sp>
      <p:grpSp>
        <p:nvGrpSpPr>
          <p:cNvPr id="9" name="Group 8">
            <a:extLst>
              <a:ext uri="{FF2B5EF4-FFF2-40B4-BE49-F238E27FC236}">
                <a16:creationId xmlns:a16="http://schemas.microsoft.com/office/drawing/2014/main" id="{3BD4AF1C-9667-D766-902D-2145F768EA88}"/>
              </a:ext>
            </a:extLst>
          </p:cNvPr>
          <p:cNvGrpSpPr/>
          <p:nvPr/>
        </p:nvGrpSpPr>
        <p:grpSpPr>
          <a:xfrm>
            <a:off x="12039600" y="1970597"/>
            <a:ext cx="5486400" cy="8097328"/>
            <a:chOff x="11973092" y="1866900"/>
            <a:chExt cx="5486400" cy="8097328"/>
          </a:xfrm>
        </p:grpSpPr>
        <p:pic>
          <p:nvPicPr>
            <p:cNvPr id="7" name="Picture 6">
              <a:extLst>
                <a:ext uri="{FF2B5EF4-FFF2-40B4-BE49-F238E27FC236}">
                  <a16:creationId xmlns:a16="http://schemas.microsoft.com/office/drawing/2014/main" id="{1FF635EE-66B4-1208-C2E3-DA705F81CEAA}"/>
                </a:ext>
              </a:extLst>
            </p:cNvPr>
            <p:cNvPicPr>
              <a:picLocks noChangeAspect="1"/>
            </p:cNvPicPr>
            <p:nvPr/>
          </p:nvPicPr>
          <p:blipFill rotWithShape="1">
            <a:blip r:embed="rId2"/>
            <a:srcRect l="30000" r="30000"/>
            <a:stretch/>
          </p:blipFill>
          <p:spPr>
            <a:xfrm>
              <a:off x="12039600" y="1866900"/>
              <a:ext cx="5353385" cy="7123906"/>
            </a:xfrm>
            <a:prstGeom prst="rect">
              <a:avLst/>
            </a:prstGeom>
          </p:spPr>
        </p:pic>
        <p:sp>
          <p:nvSpPr>
            <p:cNvPr id="8" name="TextBox 7">
              <a:extLst>
                <a:ext uri="{FF2B5EF4-FFF2-40B4-BE49-F238E27FC236}">
                  <a16:creationId xmlns:a16="http://schemas.microsoft.com/office/drawing/2014/main" id="{D8C94C43-5122-D4FC-24B0-91723260E5B3}"/>
                </a:ext>
              </a:extLst>
            </p:cNvPr>
            <p:cNvSpPr txBox="1"/>
            <p:nvPr/>
          </p:nvSpPr>
          <p:spPr>
            <a:xfrm>
              <a:off x="11973092" y="8572500"/>
              <a:ext cx="5486400" cy="1391728"/>
            </a:xfrm>
            <a:prstGeom prst="rect">
              <a:avLst/>
            </a:prstGeom>
            <a:noFill/>
          </p:spPr>
          <p:txBody>
            <a:bodyPr wrap="square" rtlCol="0">
              <a:spAutoFit/>
            </a:bodyPr>
            <a:lstStyle/>
            <a:p>
              <a:pPr algn="ctr">
                <a:lnSpc>
                  <a:spcPct val="150000"/>
                </a:lnSpc>
              </a:pPr>
              <a:r>
                <a:rPr lang="en-US" sz="3000" i="1">
                  <a:solidFill>
                    <a:srgbClr val="002060"/>
                  </a:solidFill>
                  <a:latin typeface="Arial" panose="020B0604020202020204" pitchFamily="34" charset="0"/>
                  <a:cs typeface="Arial" panose="020B0604020202020204" pitchFamily="34" charset="0"/>
                </a:rPr>
                <a:t>Ba người trên bàn – Karl Schmidt-Rottluff</a:t>
              </a:r>
            </a:p>
          </p:txBody>
        </p:sp>
      </p:grpSp>
      <p:grpSp>
        <p:nvGrpSpPr>
          <p:cNvPr id="14" name="Group 13">
            <a:extLst>
              <a:ext uri="{FF2B5EF4-FFF2-40B4-BE49-F238E27FC236}">
                <a16:creationId xmlns:a16="http://schemas.microsoft.com/office/drawing/2014/main" id="{66F78A08-8A39-64C0-896C-2EB919DE1123}"/>
              </a:ext>
            </a:extLst>
          </p:cNvPr>
          <p:cNvGrpSpPr/>
          <p:nvPr/>
        </p:nvGrpSpPr>
        <p:grpSpPr>
          <a:xfrm>
            <a:off x="1600200" y="3543300"/>
            <a:ext cx="8763000" cy="5599906"/>
            <a:chOff x="1447800" y="3390900"/>
            <a:chExt cx="8763000" cy="5599906"/>
          </a:xfrm>
        </p:grpSpPr>
        <p:sp>
          <p:nvSpPr>
            <p:cNvPr id="13" name="Rectangle: Rounded Corners 12">
              <a:extLst>
                <a:ext uri="{FF2B5EF4-FFF2-40B4-BE49-F238E27FC236}">
                  <a16:creationId xmlns:a16="http://schemas.microsoft.com/office/drawing/2014/main" id="{5D34C8A1-CE72-DC10-B690-F280038D75DC}"/>
                </a:ext>
              </a:extLst>
            </p:cNvPr>
            <p:cNvSpPr/>
            <p:nvPr/>
          </p:nvSpPr>
          <p:spPr>
            <a:xfrm>
              <a:off x="1447800" y="3924300"/>
              <a:ext cx="8763000" cy="5066506"/>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Hãy tìm hiểu các bước gợi ý khai thác tạo hình của trường phái Biểu hiện trong trang trí một chiếc hộp và nắp hộp đựng đồ dùng học tập?</a:t>
              </a:r>
              <a:endParaRPr lang="en-US" sz="4000">
                <a:solidFill>
                  <a:schemeClr val="tx1"/>
                </a:solidFill>
              </a:endParaRPr>
            </a:p>
          </p:txBody>
        </p:sp>
        <p:pic>
          <p:nvPicPr>
            <p:cNvPr id="1026" name="Picture 2" descr="Pin ">
              <a:extLst>
                <a:ext uri="{FF2B5EF4-FFF2-40B4-BE49-F238E27FC236}">
                  <a16:creationId xmlns:a16="http://schemas.microsoft.com/office/drawing/2014/main" id="{29A283B3-6078-8702-A1AB-45A953F8B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093" y="339090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6907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8428AD-6B60-2273-D1A8-2A30AEE5AD03}"/>
              </a:ext>
            </a:extLst>
          </p:cNvPr>
          <p:cNvSpPr txBox="1"/>
          <p:nvPr/>
        </p:nvSpPr>
        <p:spPr>
          <a:xfrm>
            <a:off x="0" y="432404"/>
            <a:ext cx="18288000" cy="784830"/>
          </a:xfrm>
          <a:prstGeom prst="rect">
            <a:avLst/>
          </a:prstGeom>
          <a:noFill/>
        </p:spPr>
        <p:txBody>
          <a:bodyPr wrap="square" rtlCol="0">
            <a:spAutoFit/>
          </a:bodyPr>
          <a:lstStyle/>
          <a:p>
            <a:pPr algn="ctr"/>
            <a:r>
              <a:rPr lang="en-US" sz="4500" b="1">
                <a:solidFill>
                  <a:schemeClr val="accent4">
                    <a:lumMod val="50000"/>
                  </a:schemeClr>
                </a:solidFill>
                <a:latin typeface="Arial" panose="020B0604020202020204" pitchFamily="34" charset="0"/>
                <a:cs typeface="Arial" panose="020B0604020202020204" pitchFamily="34" charset="0"/>
              </a:rPr>
              <a:t>CÁC BƯỚC TRANG TRÍ CHIẾC HỘP</a:t>
            </a:r>
          </a:p>
        </p:txBody>
      </p:sp>
      <p:grpSp>
        <p:nvGrpSpPr>
          <p:cNvPr id="10" name="Group 9">
            <a:extLst>
              <a:ext uri="{FF2B5EF4-FFF2-40B4-BE49-F238E27FC236}">
                <a16:creationId xmlns:a16="http://schemas.microsoft.com/office/drawing/2014/main" id="{AD939C0B-A5A3-6277-A7ED-97E7D587F244}"/>
              </a:ext>
            </a:extLst>
          </p:cNvPr>
          <p:cNvGrpSpPr/>
          <p:nvPr/>
        </p:nvGrpSpPr>
        <p:grpSpPr>
          <a:xfrm>
            <a:off x="642938" y="1562424"/>
            <a:ext cx="10048875" cy="4473770"/>
            <a:chOff x="642938" y="1562424"/>
            <a:chExt cx="10048875" cy="4473770"/>
          </a:xfrm>
        </p:grpSpPr>
        <p:pic>
          <p:nvPicPr>
            <p:cNvPr id="4" name="Picture 3">
              <a:extLst>
                <a:ext uri="{FF2B5EF4-FFF2-40B4-BE49-F238E27FC236}">
                  <a16:creationId xmlns:a16="http://schemas.microsoft.com/office/drawing/2014/main" id="{B9DE1645-3BAE-30A8-C25C-7F1CC840D65F}"/>
                </a:ext>
              </a:extLst>
            </p:cNvPr>
            <p:cNvPicPr>
              <a:picLocks noChangeAspect="1"/>
            </p:cNvPicPr>
            <p:nvPr/>
          </p:nvPicPr>
          <p:blipFill rotWithShape="1">
            <a:blip r:embed="rId2">
              <a:extLst>
                <a:ext uri="{28A0092B-C50C-407E-A947-70E740481C1C}">
                  <a14:useLocalDpi xmlns:a14="http://schemas.microsoft.com/office/drawing/2010/main" val="0"/>
                </a:ext>
              </a:extLst>
            </a:blip>
            <a:srcRect b="54054"/>
            <a:stretch/>
          </p:blipFill>
          <p:spPr>
            <a:xfrm>
              <a:off x="642938" y="1562424"/>
              <a:ext cx="9677400" cy="3027898"/>
            </a:xfrm>
            <a:prstGeom prst="rect">
              <a:avLst/>
            </a:prstGeom>
          </p:spPr>
        </p:pic>
        <p:sp>
          <p:nvSpPr>
            <p:cNvPr id="6" name="TextBox 5">
              <a:extLst>
                <a:ext uri="{FF2B5EF4-FFF2-40B4-BE49-F238E27FC236}">
                  <a16:creationId xmlns:a16="http://schemas.microsoft.com/office/drawing/2014/main" id="{DFC81D70-D5A6-F6EE-87B0-E11F2B55EA3B}"/>
                </a:ext>
              </a:extLst>
            </p:cNvPr>
            <p:cNvSpPr txBox="1"/>
            <p:nvPr/>
          </p:nvSpPr>
          <p:spPr>
            <a:xfrm>
              <a:off x="904876" y="4427869"/>
              <a:ext cx="4038600" cy="1608325"/>
            </a:xfrm>
            <a:prstGeom prst="rect">
              <a:avLst/>
            </a:prstGeom>
            <a:noFill/>
          </p:spPr>
          <p:txBody>
            <a:bodyPr wrap="square" rtlCol="0">
              <a:spAutoFit/>
            </a:bodyPr>
            <a:lstStyle/>
            <a:p>
              <a:pPr algn="ctr">
                <a:lnSpc>
                  <a:spcPct val="150000"/>
                </a:lnSpc>
              </a:pPr>
              <a:r>
                <a:rPr lang="en-US" sz="3500" b="1" i="1">
                  <a:latin typeface="Arial" panose="020B0604020202020204" pitchFamily="34" charset="0"/>
                  <a:cs typeface="Arial" panose="020B0604020202020204" pitchFamily="34" charset="0"/>
                </a:rPr>
                <a:t>Bước 1. </a:t>
              </a:r>
            </a:p>
            <a:p>
              <a:pPr algn="ctr">
                <a:lnSpc>
                  <a:spcPct val="150000"/>
                </a:lnSpc>
              </a:pPr>
              <a:r>
                <a:rPr lang="en-US" sz="3500">
                  <a:latin typeface="Arial" panose="020B0604020202020204" pitchFamily="34" charset="0"/>
                  <a:cs typeface="Arial" panose="020B0604020202020204" pitchFamily="34" charset="0"/>
                </a:rPr>
                <a:t>Tạo hình thân hộp </a:t>
              </a:r>
            </a:p>
          </p:txBody>
        </p:sp>
        <p:sp>
          <p:nvSpPr>
            <p:cNvPr id="7" name="TextBox 6">
              <a:extLst>
                <a:ext uri="{FF2B5EF4-FFF2-40B4-BE49-F238E27FC236}">
                  <a16:creationId xmlns:a16="http://schemas.microsoft.com/office/drawing/2014/main" id="{BD022A3E-3421-E0F9-B663-65E48CBDF5B0}"/>
                </a:ext>
              </a:extLst>
            </p:cNvPr>
            <p:cNvSpPr txBox="1"/>
            <p:nvPr/>
          </p:nvSpPr>
          <p:spPr>
            <a:xfrm>
              <a:off x="5205413" y="4427869"/>
              <a:ext cx="5486400" cy="1608325"/>
            </a:xfrm>
            <a:prstGeom prst="rect">
              <a:avLst/>
            </a:prstGeom>
            <a:noFill/>
          </p:spPr>
          <p:txBody>
            <a:bodyPr wrap="square" rtlCol="0">
              <a:spAutoFit/>
            </a:bodyPr>
            <a:lstStyle/>
            <a:p>
              <a:pPr algn="ctr">
                <a:lnSpc>
                  <a:spcPct val="150000"/>
                </a:lnSpc>
              </a:pPr>
              <a:r>
                <a:rPr lang="en-US" sz="3500" b="1" i="1">
                  <a:latin typeface="Arial" panose="020B0604020202020204" pitchFamily="34" charset="0"/>
                  <a:cs typeface="Arial" panose="020B0604020202020204" pitchFamily="34" charset="0"/>
                </a:rPr>
                <a:t>Bước 2. </a:t>
              </a:r>
            </a:p>
            <a:p>
              <a:pPr algn="ctr">
                <a:lnSpc>
                  <a:spcPct val="150000"/>
                </a:lnSpc>
              </a:pPr>
              <a:r>
                <a:rPr lang="en-US" sz="3500">
                  <a:latin typeface="Arial" panose="020B0604020202020204" pitchFamily="34" charset="0"/>
                  <a:cs typeface="Arial" panose="020B0604020202020204" pitchFamily="34" charset="0"/>
                </a:rPr>
                <a:t>Phác nét xây dựng bố cục </a:t>
              </a:r>
            </a:p>
          </p:txBody>
        </p:sp>
      </p:grpSp>
      <p:grpSp>
        <p:nvGrpSpPr>
          <p:cNvPr id="11" name="Group 10">
            <a:extLst>
              <a:ext uri="{FF2B5EF4-FFF2-40B4-BE49-F238E27FC236}">
                <a16:creationId xmlns:a16="http://schemas.microsoft.com/office/drawing/2014/main" id="{B47EC14B-E45A-542E-29CA-20EB61537D29}"/>
              </a:ext>
            </a:extLst>
          </p:cNvPr>
          <p:cNvGrpSpPr/>
          <p:nvPr/>
        </p:nvGrpSpPr>
        <p:grpSpPr>
          <a:xfrm>
            <a:off x="8305800" y="6057900"/>
            <a:ext cx="9663112" cy="3967321"/>
            <a:chOff x="8305800" y="6057900"/>
            <a:chExt cx="9663112" cy="3967321"/>
          </a:xfrm>
        </p:grpSpPr>
        <p:pic>
          <p:nvPicPr>
            <p:cNvPr id="5" name="Picture 4">
              <a:extLst>
                <a:ext uri="{FF2B5EF4-FFF2-40B4-BE49-F238E27FC236}">
                  <a16:creationId xmlns:a16="http://schemas.microsoft.com/office/drawing/2014/main" id="{C832034F-14E7-B038-0055-08EBC99EAE39}"/>
                </a:ext>
              </a:extLst>
            </p:cNvPr>
            <p:cNvPicPr>
              <a:picLocks noChangeAspect="1"/>
            </p:cNvPicPr>
            <p:nvPr/>
          </p:nvPicPr>
          <p:blipFill rotWithShape="1">
            <a:blip r:embed="rId2">
              <a:extLst>
                <a:ext uri="{28A0092B-C50C-407E-A947-70E740481C1C}">
                  <a14:useLocalDpi xmlns:a14="http://schemas.microsoft.com/office/drawing/2010/main" val="0"/>
                </a:ext>
              </a:extLst>
            </a:blip>
            <a:srcRect l="-2398" t="58158" r="2398" b="-4104"/>
            <a:stretch/>
          </p:blipFill>
          <p:spPr>
            <a:xfrm>
              <a:off x="8305800" y="6057900"/>
              <a:ext cx="9134475" cy="2858026"/>
            </a:xfrm>
            <a:prstGeom prst="rect">
              <a:avLst/>
            </a:prstGeom>
          </p:spPr>
        </p:pic>
        <p:sp>
          <p:nvSpPr>
            <p:cNvPr id="8" name="TextBox 7">
              <a:extLst>
                <a:ext uri="{FF2B5EF4-FFF2-40B4-BE49-F238E27FC236}">
                  <a16:creationId xmlns:a16="http://schemas.microsoft.com/office/drawing/2014/main" id="{5BFF0C64-4AF5-CF17-0E6B-2ADF69048BD5}"/>
                </a:ext>
              </a:extLst>
            </p:cNvPr>
            <p:cNvSpPr txBox="1"/>
            <p:nvPr/>
          </p:nvSpPr>
          <p:spPr>
            <a:xfrm>
              <a:off x="8834437" y="8416896"/>
              <a:ext cx="4038600" cy="1608325"/>
            </a:xfrm>
            <a:prstGeom prst="rect">
              <a:avLst/>
            </a:prstGeom>
            <a:noFill/>
          </p:spPr>
          <p:txBody>
            <a:bodyPr wrap="square" rtlCol="0">
              <a:spAutoFit/>
            </a:bodyPr>
            <a:lstStyle/>
            <a:p>
              <a:pPr algn="ctr">
                <a:lnSpc>
                  <a:spcPct val="150000"/>
                </a:lnSpc>
              </a:pPr>
              <a:r>
                <a:rPr lang="en-US" sz="3500" b="1" i="1">
                  <a:latin typeface="Arial" panose="020B0604020202020204" pitchFamily="34" charset="0"/>
                  <a:cs typeface="Arial" panose="020B0604020202020204" pitchFamily="34" charset="0"/>
                </a:rPr>
                <a:t>Bước 3. </a:t>
              </a:r>
            </a:p>
            <a:p>
              <a:pPr algn="ctr">
                <a:lnSpc>
                  <a:spcPct val="150000"/>
                </a:lnSpc>
              </a:pPr>
              <a:r>
                <a:rPr lang="en-US" sz="3500">
                  <a:latin typeface="Arial" panose="020B0604020202020204" pitchFamily="34" charset="0"/>
                  <a:cs typeface="Arial" panose="020B0604020202020204" pitchFamily="34" charset="0"/>
                </a:rPr>
                <a:t>Vẽ màu vào hình </a:t>
              </a:r>
            </a:p>
          </p:txBody>
        </p:sp>
        <p:sp>
          <p:nvSpPr>
            <p:cNvPr id="9" name="TextBox 8">
              <a:extLst>
                <a:ext uri="{FF2B5EF4-FFF2-40B4-BE49-F238E27FC236}">
                  <a16:creationId xmlns:a16="http://schemas.microsoft.com/office/drawing/2014/main" id="{F64C0274-E744-E13F-1EB5-AE7AD85DE8F1}"/>
                </a:ext>
              </a:extLst>
            </p:cNvPr>
            <p:cNvSpPr txBox="1"/>
            <p:nvPr/>
          </p:nvSpPr>
          <p:spPr>
            <a:xfrm>
              <a:off x="13092112" y="8416896"/>
              <a:ext cx="4876800" cy="1608325"/>
            </a:xfrm>
            <a:prstGeom prst="rect">
              <a:avLst/>
            </a:prstGeom>
            <a:noFill/>
          </p:spPr>
          <p:txBody>
            <a:bodyPr wrap="square" rtlCol="0">
              <a:spAutoFit/>
            </a:bodyPr>
            <a:lstStyle/>
            <a:p>
              <a:pPr algn="ctr">
                <a:lnSpc>
                  <a:spcPct val="150000"/>
                </a:lnSpc>
              </a:pPr>
              <a:r>
                <a:rPr lang="en-US" sz="3500" b="1" i="1">
                  <a:latin typeface="Arial" panose="020B0604020202020204" pitchFamily="34" charset="0"/>
                  <a:cs typeface="Arial" panose="020B0604020202020204" pitchFamily="34" charset="0"/>
                </a:rPr>
                <a:t>Bước 4. </a:t>
              </a:r>
            </a:p>
            <a:p>
              <a:pPr algn="ctr">
                <a:lnSpc>
                  <a:spcPct val="150000"/>
                </a:lnSpc>
              </a:pPr>
              <a:r>
                <a:rPr lang="en-US" sz="3500">
                  <a:latin typeface="Arial" panose="020B0604020202020204" pitchFamily="34" charset="0"/>
                  <a:cs typeface="Arial" panose="020B0604020202020204" pitchFamily="34" charset="0"/>
                </a:rPr>
                <a:t>Hoàn thiện sản phẩm</a:t>
              </a:r>
            </a:p>
          </p:txBody>
        </p:sp>
      </p:grpSp>
    </p:spTree>
    <p:extLst>
      <p:ext uri="{BB962C8B-B14F-4D97-AF65-F5344CB8AC3E}">
        <p14:creationId xmlns:p14="http://schemas.microsoft.com/office/powerpoint/2010/main" val="250118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856</Words>
  <Application>Microsoft Office PowerPoint</Application>
  <PresentationFormat>Custom</PresentationFormat>
  <Paragraphs>82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Wingdings</vt:lpstr>
      <vt:lpstr>Arial</vt:lpstr>
      <vt:lpstr>Amasis MT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White Watercolor Group Project Presentation</dc:title>
  <cp:lastModifiedBy>Thảo Đào</cp:lastModifiedBy>
  <cp:revision>4</cp:revision>
  <dcterms:created xsi:type="dcterms:W3CDTF">2006-08-16T00:00:00Z</dcterms:created>
  <dcterms:modified xsi:type="dcterms:W3CDTF">2023-07-07T08:26:57Z</dcterms:modified>
  <dc:identifier>DAFn7Hf7-oQ</dc:identifier>
</cp:coreProperties>
</file>