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3" r:id="rId5"/>
    <p:sldId id="266" r:id="rId6"/>
    <p:sldId id="261" r:id="rId7"/>
    <p:sldId id="259" r:id="rId8"/>
    <p:sldId id="264" r:id="rId9"/>
    <p:sldId id="265" r:id="rId10"/>
    <p:sldId id="260" r:id="rId11"/>
    <p:sldId id="274" r:id="rId12"/>
    <p:sldId id="267" r:id="rId13"/>
    <p:sldId id="300" r:id="rId14"/>
    <p:sldId id="299" r:id="rId15"/>
    <p:sldId id="269" r:id="rId16"/>
    <p:sldId id="275" r:id="rId17"/>
    <p:sldId id="276" r:id="rId18"/>
    <p:sldId id="301" r:id="rId19"/>
    <p:sldId id="271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81" r:id="rId30"/>
    <p:sldId id="277" r:id="rId31"/>
    <p:sldId id="272" r:id="rId32"/>
    <p:sldId id="273" r:id="rId33"/>
    <p:sldId id="258" r:id="rId34"/>
    <p:sldId id="268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34180B1F-C1D0-44DD-83EB-1A3D89EA663A}">
          <p14:sldIdLst>
            <p14:sldId id="263"/>
            <p14:sldId id="266"/>
            <p14:sldId id="261"/>
            <p14:sldId id="259"/>
            <p14:sldId id="264"/>
            <p14:sldId id="265"/>
            <p14:sldId id="260"/>
            <p14:sldId id="274"/>
            <p14:sldId id="267"/>
            <p14:sldId id="300"/>
            <p14:sldId id="299"/>
            <p14:sldId id="269"/>
            <p14:sldId id="275"/>
            <p14:sldId id="276"/>
            <p14:sldId id="301"/>
            <p14:sldId id="271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81"/>
            <p14:sldId id="277"/>
            <p14:sldId id="272"/>
            <p14:sldId id="273"/>
            <p14:sldId id="258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295A"/>
    <a:srgbClr val="CC0000"/>
    <a:srgbClr val="F47C56"/>
    <a:srgbClr val="EB257A"/>
    <a:srgbClr val="2964DB"/>
    <a:srgbClr val="45EDA1"/>
    <a:srgbClr val="C1765F"/>
    <a:srgbClr val="C59A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81" d="100"/>
          <a:sy n="81" d="100"/>
        </p:scale>
        <p:origin x="120" y="6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8/4/2025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58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8/4/2025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0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8/4/2025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22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8/4/2025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8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8/4/2025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5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8/4/2025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46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8/4/2025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59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8/4/2025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86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8/4/2025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05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8/4/2025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082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836416C5-7810-E8AA-AE19-B01DF082C2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2651" y="254755"/>
            <a:ext cx="3948405" cy="2767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886D1D7-0251-AC2D-00A3-CFFAB36E8942}"/>
              </a:ext>
            </a:extLst>
          </p:cNvPr>
          <p:cNvSpPr txBox="1">
            <a:spLocks/>
          </p:cNvSpPr>
          <p:nvPr/>
        </p:nvSpPr>
        <p:spPr>
          <a:xfrm>
            <a:off x="8179925" y="2431576"/>
            <a:ext cx="3768970" cy="29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0D9BC9-3B37-D541-3C17-F4616232F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4693" y="3791586"/>
            <a:ext cx="3682382" cy="2767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D74FA2F-C2AE-7FF1-0AD7-4B8E3024C8E8}"/>
              </a:ext>
            </a:extLst>
          </p:cNvPr>
          <p:cNvSpPr txBox="1">
            <a:spLocks/>
          </p:cNvSpPr>
          <p:nvPr/>
        </p:nvSpPr>
        <p:spPr>
          <a:xfrm>
            <a:off x="4410954" y="3593910"/>
            <a:ext cx="3768970" cy="29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B62E8C5-5662-24D6-2A5D-A8482CEA86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57" y="3733569"/>
            <a:ext cx="3913771" cy="2825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3CFB589E-F6FD-F685-3CDF-8AD926A4DE82}"/>
              </a:ext>
            </a:extLst>
          </p:cNvPr>
          <p:cNvSpPr txBox="1">
            <a:spLocks/>
          </p:cNvSpPr>
          <p:nvPr/>
        </p:nvSpPr>
        <p:spPr>
          <a:xfrm>
            <a:off x="7968446" y="1164893"/>
            <a:ext cx="3768970" cy="29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44040BA-000F-1D22-B683-324B783CE6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8731" y="414506"/>
            <a:ext cx="3682381" cy="2767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8783AD1-AF7C-FF55-EEF5-3033231DBFF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4129313" y="298957"/>
            <a:ext cx="4191161" cy="3101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7660C4-D63A-7A08-DB02-89FBECFA817B}"/>
              </a:ext>
            </a:extLst>
          </p:cNvPr>
          <p:cNvSpPr txBox="1"/>
          <p:nvPr/>
        </p:nvSpPr>
        <p:spPr>
          <a:xfrm>
            <a:off x="4129312" y="3885676"/>
            <a:ext cx="40370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7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BIẾT CÁC NGUYÊN TỐ CÓ TRONG THÀNH PHẦN CỦA CÁC SẢN PHẨM TRÊN?</a:t>
            </a:r>
          </a:p>
        </p:txBody>
      </p:sp>
    </p:spTree>
    <p:extLst>
      <p:ext uri="{BB962C8B-B14F-4D97-AF65-F5344CB8AC3E}">
        <p14:creationId xmlns:p14="http://schemas.microsoft.com/office/powerpoint/2010/main" val="78299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5CF72B36-3020-E4AA-6BFE-14EB7FA765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742279"/>
              </p:ext>
            </p:extLst>
          </p:nvPr>
        </p:nvGraphicFramePr>
        <p:xfrm>
          <a:off x="760154" y="1489527"/>
          <a:ext cx="10671691" cy="206197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0671691">
                  <a:extLst>
                    <a:ext uri="{9D8B030D-6E8A-4147-A177-3AD203B41FA5}">
                      <a16:colId xmlns:a16="http://schemas.microsoft.com/office/drawing/2014/main" val="31815487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P =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hiệu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tử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;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khối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A =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P +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N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Vì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mỗi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tố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hóa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học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chỉ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duy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nhất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1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hiệu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tử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nên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biết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hiệu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tử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thể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xác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định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tố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ngược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lại</a:t>
                      </a:r>
                      <a:r>
                        <a:rPr lang="en-US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119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787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56B2D37-5911-96C8-C697-A062B1FF9E2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46129578"/>
              </p:ext>
            </p:extLst>
          </p:nvPr>
        </p:nvGraphicFramePr>
        <p:xfrm>
          <a:off x="832941" y="2068915"/>
          <a:ext cx="10671691" cy="3326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6181">
                  <a:extLst>
                    <a:ext uri="{9D8B030D-6E8A-4147-A177-3AD203B41FA5}">
                      <a16:colId xmlns:a16="http://schemas.microsoft.com/office/drawing/2014/main" val="655217260"/>
                    </a:ext>
                  </a:extLst>
                </a:gridCol>
                <a:gridCol w="1296537">
                  <a:extLst>
                    <a:ext uri="{9D8B030D-6E8A-4147-A177-3AD203B41FA5}">
                      <a16:colId xmlns:a16="http://schemas.microsoft.com/office/drawing/2014/main" val="2237341000"/>
                    </a:ext>
                  </a:extLst>
                </a:gridCol>
                <a:gridCol w="2811439">
                  <a:extLst>
                    <a:ext uri="{9D8B030D-6E8A-4147-A177-3AD203B41FA5}">
                      <a16:colId xmlns:a16="http://schemas.microsoft.com/office/drawing/2014/main" val="4072082544"/>
                    </a:ext>
                  </a:extLst>
                </a:gridCol>
                <a:gridCol w="1228299">
                  <a:extLst>
                    <a:ext uri="{9D8B030D-6E8A-4147-A177-3AD203B41FA5}">
                      <a16:colId xmlns:a16="http://schemas.microsoft.com/office/drawing/2014/main" val="577884890"/>
                    </a:ext>
                  </a:extLst>
                </a:gridCol>
                <a:gridCol w="3439235">
                  <a:extLst>
                    <a:ext uri="{9D8B030D-6E8A-4147-A177-3AD203B41FA5}">
                      <a16:colId xmlns:a16="http://schemas.microsoft.com/office/drawing/2014/main" val="3779236296"/>
                    </a:ext>
                  </a:extLst>
                </a:gridCol>
              </a:tblGrid>
              <a:tr h="1034226"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</a:t>
                      </a:r>
                    </a:p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9972740"/>
                  </a:ext>
                </a:extLst>
              </a:tr>
              <a:tr h="76398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624662"/>
                  </a:ext>
                </a:extLst>
              </a:tr>
              <a:tr h="76398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789286"/>
                  </a:ext>
                </a:extLst>
              </a:tr>
              <a:tr h="76398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5989018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B6ADB4C9-E757-DC95-287C-9175E40F0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432" y="127588"/>
            <a:ext cx="10091358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–NGUYÊN TỐ HÓA HỌC </a:t>
            </a:r>
          </a:p>
        </p:txBody>
      </p: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557D9630-4BE5-6FF3-F8C0-A98E49F203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209356"/>
              </p:ext>
            </p:extLst>
          </p:nvPr>
        </p:nvGraphicFramePr>
        <p:xfrm>
          <a:off x="3218596" y="5777785"/>
          <a:ext cx="5900382" cy="500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0382">
                  <a:extLst>
                    <a:ext uri="{9D8B030D-6E8A-4147-A177-3AD203B41FA5}">
                      <a16:colId xmlns:a16="http://schemas.microsoft.com/office/drawing/2014/main" val="1165274559"/>
                    </a:ext>
                  </a:extLst>
                </a:gridCol>
              </a:tblGrid>
              <a:tr h="50089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 TẬP 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98296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E6D4662-4AD1-50F5-A11A-5EB479E7E5AE}"/>
              </a:ext>
            </a:extLst>
          </p:cNvPr>
          <p:cNvSpPr txBox="1"/>
          <p:nvPr/>
        </p:nvSpPr>
        <p:spPr>
          <a:xfrm>
            <a:off x="1899963" y="779611"/>
            <a:ext cx="8392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</p:txBody>
      </p:sp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C253292A-88A3-B2A0-B626-C8A5D687D3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8077051"/>
              </p:ext>
            </p:extLst>
          </p:nvPr>
        </p:nvGraphicFramePr>
        <p:xfrm>
          <a:off x="832941" y="2068915"/>
          <a:ext cx="10671691" cy="332616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96181">
                  <a:extLst>
                    <a:ext uri="{9D8B030D-6E8A-4147-A177-3AD203B41FA5}">
                      <a16:colId xmlns:a16="http://schemas.microsoft.com/office/drawing/2014/main" val="655217260"/>
                    </a:ext>
                  </a:extLst>
                </a:gridCol>
                <a:gridCol w="1296537">
                  <a:extLst>
                    <a:ext uri="{9D8B030D-6E8A-4147-A177-3AD203B41FA5}">
                      <a16:colId xmlns:a16="http://schemas.microsoft.com/office/drawing/2014/main" val="2237341000"/>
                    </a:ext>
                  </a:extLst>
                </a:gridCol>
                <a:gridCol w="2811439">
                  <a:extLst>
                    <a:ext uri="{9D8B030D-6E8A-4147-A177-3AD203B41FA5}">
                      <a16:colId xmlns:a16="http://schemas.microsoft.com/office/drawing/2014/main" val="4072082544"/>
                    </a:ext>
                  </a:extLst>
                </a:gridCol>
                <a:gridCol w="1228299">
                  <a:extLst>
                    <a:ext uri="{9D8B030D-6E8A-4147-A177-3AD203B41FA5}">
                      <a16:colId xmlns:a16="http://schemas.microsoft.com/office/drawing/2014/main" val="577884890"/>
                    </a:ext>
                  </a:extLst>
                </a:gridCol>
                <a:gridCol w="3439235">
                  <a:extLst>
                    <a:ext uri="{9D8B030D-6E8A-4147-A177-3AD203B41FA5}">
                      <a16:colId xmlns:a16="http://schemas.microsoft.com/office/drawing/2014/main" val="3779236296"/>
                    </a:ext>
                  </a:extLst>
                </a:gridCol>
              </a:tblGrid>
              <a:tr h="1034226"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</a:t>
                      </a:r>
                    </a:p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9972740"/>
                  </a:ext>
                </a:extLst>
              </a:tr>
              <a:tr h="76398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624662"/>
                  </a:ext>
                </a:extLst>
              </a:tr>
              <a:tr h="76398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789286"/>
                  </a:ext>
                </a:extLst>
              </a:tr>
              <a:tr h="76398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598901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6341A41-7CC2-52E2-39F4-A36211CC4AA8}"/>
              </a:ext>
            </a:extLst>
          </p:cNvPr>
          <p:cNvSpPr txBox="1"/>
          <p:nvPr/>
        </p:nvSpPr>
        <p:spPr>
          <a:xfrm>
            <a:off x="5248894" y="3191275"/>
            <a:ext cx="498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064150-B869-436E-CD4F-F7DA687CEA2A}"/>
              </a:ext>
            </a:extLst>
          </p:cNvPr>
          <p:cNvSpPr txBox="1"/>
          <p:nvPr/>
        </p:nvSpPr>
        <p:spPr>
          <a:xfrm>
            <a:off x="9227127" y="3191571"/>
            <a:ext cx="617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0D3A60-74E5-E196-A621-9267E6C41658}"/>
              </a:ext>
            </a:extLst>
          </p:cNvPr>
          <p:cNvSpPr txBox="1"/>
          <p:nvPr/>
        </p:nvSpPr>
        <p:spPr>
          <a:xfrm>
            <a:off x="3090843" y="3958374"/>
            <a:ext cx="555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DB2CD0-ABE8-1102-BE9F-9B64493DC987}"/>
              </a:ext>
            </a:extLst>
          </p:cNvPr>
          <p:cNvSpPr txBox="1"/>
          <p:nvPr/>
        </p:nvSpPr>
        <p:spPr>
          <a:xfrm>
            <a:off x="9132124" y="4080766"/>
            <a:ext cx="807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95DFF7-ED36-F487-343B-A615B229C1A0}"/>
              </a:ext>
            </a:extLst>
          </p:cNvPr>
          <p:cNvSpPr txBox="1"/>
          <p:nvPr/>
        </p:nvSpPr>
        <p:spPr>
          <a:xfrm>
            <a:off x="5195455" y="4775300"/>
            <a:ext cx="605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53E199-D911-B7E1-74F3-B9FED3BC1483}"/>
              </a:ext>
            </a:extLst>
          </p:cNvPr>
          <p:cNvSpPr txBox="1"/>
          <p:nvPr/>
        </p:nvSpPr>
        <p:spPr>
          <a:xfrm>
            <a:off x="7279574" y="4775300"/>
            <a:ext cx="605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65418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CFBF3-20EE-B44F-883C-EC5B18FF3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1233" y="2149529"/>
            <a:ext cx="5194767" cy="3309571"/>
          </a:xfrm>
        </p:spPr>
        <p:txBody>
          <a:bodyPr>
            <a:norm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silver;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natrium.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6A4611-412E-8DF7-64FF-1991F0E9876B}"/>
              </a:ext>
            </a:extLst>
          </p:cNvPr>
          <p:cNvSpPr txBox="1">
            <a:spLocks/>
          </p:cNvSpPr>
          <p:nvPr/>
        </p:nvSpPr>
        <p:spPr>
          <a:xfrm>
            <a:off x="6246125" y="1987790"/>
            <a:ext cx="5194767" cy="3633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IUPAC.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IUPAC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sodium.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1F1E238-B953-2A2D-C00D-E8D801929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09583"/>
            <a:ext cx="10091358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– TÊN GỌI VÀ KÍ HIỆU NGUYÊN TỐ HÓA HỌC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1A65AE-A035-C600-7B4B-BE63D2D105A7}"/>
              </a:ext>
            </a:extLst>
          </p:cNvPr>
          <p:cNvSpPr txBox="1"/>
          <p:nvPr/>
        </p:nvSpPr>
        <p:spPr>
          <a:xfrm>
            <a:off x="901233" y="1489307"/>
            <a:ext cx="6407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TÊN GỌI CÁC NGUYÊN TỐ HÓA HỌC</a:t>
            </a:r>
          </a:p>
        </p:txBody>
      </p:sp>
    </p:spTree>
    <p:extLst>
      <p:ext uri="{BB962C8B-B14F-4D97-AF65-F5344CB8AC3E}">
        <p14:creationId xmlns:p14="http://schemas.microsoft.com/office/powerpoint/2010/main" val="93614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CFBF3-20EE-B44F-883C-EC5B18FF3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1" y="2224262"/>
            <a:ext cx="5194767" cy="1412537"/>
          </a:xfrm>
        </p:spPr>
        <p:txBody>
          <a:bodyPr>
            <a:norm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6A4611-412E-8DF7-64FF-1991F0E9876B}"/>
              </a:ext>
            </a:extLst>
          </p:cNvPr>
          <p:cNvSpPr txBox="1">
            <a:spLocks/>
          </p:cNvSpPr>
          <p:nvPr/>
        </p:nvSpPr>
        <p:spPr>
          <a:xfrm>
            <a:off x="6191534" y="2224262"/>
            <a:ext cx="5194767" cy="17516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(IUPAC).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1F1E238-B953-2A2D-C00D-E8D801929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09583"/>
            <a:ext cx="10091358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– TÊN GỌI VÀ KÍ HIỆU NGUYÊN TỐ HÓA HỌC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1A65AE-A035-C600-7B4B-BE63D2D105A7}"/>
              </a:ext>
            </a:extLst>
          </p:cNvPr>
          <p:cNvSpPr txBox="1"/>
          <p:nvPr/>
        </p:nvSpPr>
        <p:spPr>
          <a:xfrm>
            <a:off x="901233" y="1489307"/>
            <a:ext cx="6407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KÍ HIỆU CỦA NGUYÊN TỐ HÓA HỌC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54B06A0-6EE8-007E-3982-84CE0ED65066}"/>
              </a:ext>
            </a:extLst>
          </p:cNvPr>
          <p:cNvSpPr txBox="1">
            <a:spLocks/>
          </p:cNvSpPr>
          <p:nvPr/>
        </p:nvSpPr>
        <p:spPr>
          <a:xfrm>
            <a:off x="2378656" y="3975959"/>
            <a:ext cx="7936367" cy="19859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2" descr="Calcium ">
            <a:extLst>
              <a:ext uri="{FF2B5EF4-FFF2-40B4-BE49-F238E27FC236}">
                <a16:creationId xmlns:a16="http://schemas.microsoft.com/office/drawing/2014/main" id="{3163DB19-382D-3896-2DE2-2103CE9A5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2549" y="5480713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ED02AE-4C80-84C5-F375-E79D24637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15" y="3636799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A63D0C1-4758-55B8-1430-202B46CC1F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2549" y="732891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506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D97C911-3D17-429B-DFE1-7F25D174284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14622488"/>
              </p:ext>
            </p:extLst>
          </p:nvPr>
        </p:nvGraphicFramePr>
        <p:xfrm>
          <a:off x="259279" y="718700"/>
          <a:ext cx="11673442" cy="5658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4498">
                  <a:extLst>
                    <a:ext uri="{9D8B030D-6E8A-4147-A177-3AD203B41FA5}">
                      <a16:colId xmlns:a16="http://schemas.microsoft.com/office/drawing/2014/main" val="1390860256"/>
                    </a:ext>
                  </a:extLst>
                </a:gridCol>
                <a:gridCol w="3762224">
                  <a:extLst>
                    <a:ext uri="{9D8B030D-6E8A-4147-A177-3AD203B41FA5}">
                      <a16:colId xmlns:a16="http://schemas.microsoft.com/office/drawing/2014/main" val="2097031941"/>
                    </a:ext>
                  </a:extLst>
                </a:gridCol>
                <a:gridCol w="2918360">
                  <a:extLst>
                    <a:ext uri="{9D8B030D-6E8A-4147-A177-3AD203B41FA5}">
                      <a16:colId xmlns:a16="http://schemas.microsoft.com/office/drawing/2014/main" val="4290729151"/>
                    </a:ext>
                  </a:extLst>
                </a:gridCol>
                <a:gridCol w="2918360">
                  <a:extLst>
                    <a:ext uri="{9D8B030D-6E8A-4147-A177-3AD203B41FA5}">
                      <a16:colId xmlns:a16="http://schemas.microsoft.com/office/drawing/2014/main" val="228012571"/>
                    </a:ext>
                  </a:extLst>
                </a:gridCol>
              </a:tblGrid>
              <a:tr h="55903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Z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(IUPAC)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(amu)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608066"/>
                  </a:ext>
                </a:extLst>
              </a:tr>
              <a:tr h="49578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hydrogen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60654"/>
                  </a:ext>
                </a:extLst>
              </a:tr>
              <a:tr h="49578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helium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258017"/>
                  </a:ext>
                </a:extLst>
              </a:tr>
              <a:tr h="49578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lithium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8830326"/>
                  </a:ext>
                </a:extLst>
              </a:tr>
              <a:tr h="49578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beryllium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506463"/>
                  </a:ext>
                </a:extLst>
              </a:tr>
              <a:tr h="49578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boron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212871"/>
                  </a:ext>
                </a:extLst>
              </a:tr>
              <a:tr h="49578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987329"/>
                  </a:ext>
                </a:extLst>
              </a:tr>
              <a:tr h="49578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nitrogen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69879"/>
                  </a:ext>
                </a:extLst>
              </a:tr>
              <a:tr h="49578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oxygen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95574"/>
                  </a:ext>
                </a:extLst>
              </a:tr>
              <a:tr h="49578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fluorine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920729"/>
                  </a:ext>
                </a:extLst>
              </a:tr>
              <a:tr h="49578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09454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E1002AF-AEA1-702D-A8AF-4B6DBD16A6E5}"/>
              </a:ext>
            </a:extLst>
          </p:cNvPr>
          <p:cNvSpPr txBox="1"/>
          <p:nvPr/>
        </p:nvSpPr>
        <p:spPr>
          <a:xfrm>
            <a:off x="285008" y="92531"/>
            <a:ext cx="11673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437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D97C911-3D17-429B-DFE1-7F25D174284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54237300"/>
              </p:ext>
            </p:extLst>
          </p:nvPr>
        </p:nvGraphicFramePr>
        <p:xfrm>
          <a:off x="274579" y="0"/>
          <a:ext cx="11642842" cy="655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9060">
                  <a:extLst>
                    <a:ext uri="{9D8B030D-6E8A-4147-A177-3AD203B41FA5}">
                      <a16:colId xmlns:a16="http://schemas.microsoft.com/office/drawing/2014/main" val="1390860256"/>
                    </a:ext>
                  </a:extLst>
                </a:gridCol>
                <a:gridCol w="3752362">
                  <a:extLst>
                    <a:ext uri="{9D8B030D-6E8A-4147-A177-3AD203B41FA5}">
                      <a16:colId xmlns:a16="http://schemas.microsoft.com/office/drawing/2014/main" val="2097031941"/>
                    </a:ext>
                  </a:extLst>
                </a:gridCol>
                <a:gridCol w="2910710">
                  <a:extLst>
                    <a:ext uri="{9D8B030D-6E8A-4147-A177-3AD203B41FA5}">
                      <a16:colId xmlns:a16="http://schemas.microsoft.com/office/drawing/2014/main" val="4290729151"/>
                    </a:ext>
                  </a:extLst>
                </a:gridCol>
                <a:gridCol w="2910710">
                  <a:extLst>
                    <a:ext uri="{9D8B030D-6E8A-4147-A177-3AD203B41FA5}">
                      <a16:colId xmlns:a16="http://schemas.microsoft.com/office/drawing/2014/main" val="228012571"/>
                    </a:ext>
                  </a:extLst>
                </a:gridCol>
              </a:tblGrid>
              <a:tr h="80817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(IUPAC)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(amu)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608066"/>
                  </a:ext>
                </a:extLst>
              </a:tr>
              <a:tr h="47143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sodium (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natri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047266"/>
                  </a:ext>
                </a:extLst>
              </a:tr>
              <a:tr h="47143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magnesium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779324"/>
                  </a:ext>
                </a:extLst>
              </a:tr>
              <a:tr h="47143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aluminium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nhôm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161706"/>
                  </a:ext>
                </a:extLst>
              </a:tr>
              <a:tr h="47143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silicon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739793"/>
                  </a:ext>
                </a:extLst>
              </a:tr>
              <a:tr h="47143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photphorus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250606"/>
                  </a:ext>
                </a:extLst>
              </a:tr>
              <a:tr h="47143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sulfur (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huỳnh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099594"/>
                  </a:ext>
                </a:extLst>
              </a:tr>
              <a:tr h="47143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chlorine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5589212"/>
                  </a:ext>
                </a:extLst>
              </a:tr>
              <a:tr h="47143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argon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099792"/>
                  </a:ext>
                </a:extLst>
              </a:tr>
              <a:tr h="47143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potassium (kali)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200743"/>
                  </a:ext>
                </a:extLst>
              </a:tr>
              <a:tr h="47143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981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2982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umber one ">
            <a:extLst>
              <a:ext uri="{FF2B5EF4-FFF2-40B4-BE49-F238E27FC236}">
                <a16:creationId xmlns:a16="http://schemas.microsoft.com/office/drawing/2014/main" id="{5490DE3E-CD5E-3671-2593-E1294DE61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14" y="5601587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Carbon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353455" y="2481897"/>
            <a:ext cx="7839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12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25" grpId="0" animBg="1"/>
      <p:bldP spid="12" grpId="0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Sodium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353455" y="2481897"/>
            <a:ext cx="7839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6" descr="Number 2 ">
            <a:extLst>
              <a:ext uri="{FF2B5EF4-FFF2-40B4-BE49-F238E27FC236}">
                <a16:creationId xmlns:a16="http://schemas.microsoft.com/office/drawing/2014/main" id="{30AAF40D-B429-C646-055E-E8988CC01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14" y="5690814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97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Calcium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353455" y="2481897"/>
            <a:ext cx="7839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8" descr="Number 3 ">
            <a:extLst>
              <a:ext uri="{FF2B5EF4-FFF2-40B4-BE49-F238E27FC236}">
                <a16:creationId xmlns:a16="http://schemas.microsoft.com/office/drawing/2014/main" id="{C3132B19-E504-9666-D3D4-676FD53AB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14" y="5690814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30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Nitrogen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105293" y="2441002"/>
            <a:ext cx="8671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7BE8C3-151A-0298-E04C-C41D7F24E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4814" y="5690814"/>
            <a:ext cx="1167186" cy="116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91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BE2A817-A388-A401-D95D-4F8CBC4930E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8370" y="538821"/>
            <a:ext cx="4986017" cy="4499915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8D0CD40-18F6-41FD-41D7-FA82B32F0E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52483" y="444522"/>
            <a:ext cx="6839515" cy="4440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A86892-26FD-5833-CB7E-0E8257C447E4}"/>
              </a:ext>
            </a:extLst>
          </p:cNvPr>
          <p:cNvSpPr txBox="1"/>
          <p:nvPr/>
        </p:nvSpPr>
        <p:spPr>
          <a:xfrm>
            <a:off x="5469481" y="5038736"/>
            <a:ext cx="6605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TRĂM KHỐI LƯỢNG CÁC NGUYÊN TỐ </a:t>
            </a:r>
          </a:p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TẠO LỚP VỎ TRÁI ĐẤT</a:t>
            </a:r>
          </a:p>
        </p:txBody>
      </p:sp>
    </p:spTree>
    <p:extLst>
      <p:ext uri="{BB962C8B-B14F-4D97-AF65-F5344CB8AC3E}">
        <p14:creationId xmlns:p14="http://schemas.microsoft.com/office/powerpoint/2010/main" val="319987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Oxygen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353455" y="2481897"/>
            <a:ext cx="7839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0" descr="Number 5 ">
            <a:extLst>
              <a:ext uri="{FF2B5EF4-FFF2-40B4-BE49-F238E27FC236}">
                <a16:creationId xmlns:a16="http://schemas.microsoft.com/office/drawing/2014/main" id="{2B6B4DBF-6FA4-F415-049B-B284642E6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14" y="5690814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89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35,5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Chlorine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105293" y="2441002"/>
            <a:ext cx="8671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2" descr="Six ">
            <a:extLst>
              <a:ext uri="{FF2B5EF4-FFF2-40B4-BE49-F238E27FC236}">
                <a16:creationId xmlns:a16="http://schemas.microsoft.com/office/drawing/2014/main" id="{AD64C75D-F48B-3A31-7603-98AD65A50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14" y="5690814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3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Sulfur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353455" y="2481897"/>
            <a:ext cx="7839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4" descr="Seven ">
            <a:extLst>
              <a:ext uri="{FF2B5EF4-FFF2-40B4-BE49-F238E27FC236}">
                <a16:creationId xmlns:a16="http://schemas.microsoft.com/office/drawing/2014/main" id="{471094EC-EA97-C6BF-9820-63104BC0D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14" y="5690814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66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Hydrogen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105293" y="2441002"/>
            <a:ext cx="8671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6" descr="Number 8 ">
            <a:extLst>
              <a:ext uri="{FF2B5EF4-FFF2-40B4-BE49-F238E27FC236}">
                <a16:creationId xmlns:a16="http://schemas.microsoft.com/office/drawing/2014/main" id="{9CC77C6C-94B2-37CA-6272-D4AF9D1D9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14" y="5690814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42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411239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Helium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353455" y="2481897"/>
            <a:ext cx="7839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8" descr="Number 9 ">
            <a:extLst>
              <a:ext uri="{FF2B5EF4-FFF2-40B4-BE49-F238E27FC236}">
                <a16:creationId xmlns:a16="http://schemas.microsoft.com/office/drawing/2014/main" id="{C942EFA5-91DE-204E-518F-B59572474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14" y="5690814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94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844119" y="788680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17" y="78868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1811016" y="3934970"/>
            <a:ext cx="2551146" cy="208686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Magnesium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7065738" y="3934970"/>
            <a:ext cx="2411238" cy="208686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</a:p>
          <a:p>
            <a:pPr lvl="0"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463CED-25D6-BE20-BDD8-2C333B3BB7E3}"/>
              </a:ext>
            </a:extLst>
          </p:cNvPr>
          <p:cNvSpPr txBox="1"/>
          <p:nvPr/>
        </p:nvSpPr>
        <p:spPr>
          <a:xfrm>
            <a:off x="2353455" y="2481897"/>
            <a:ext cx="7839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FF0D1ED-46AE-14E2-302A-64CD6D5B83DF}"/>
              </a:ext>
            </a:extLst>
          </p:cNvPr>
          <p:cNvSpPr/>
          <p:nvPr/>
        </p:nvSpPr>
        <p:spPr>
          <a:xfrm>
            <a:off x="4986927" y="4782697"/>
            <a:ext cx="1454046" cy="391414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0" descr="Number 10 ">
            <a:extLst>
              <a:ext uri="{FF2B5EF4-FFF2-40B4-BE49-F238E27FC236}">
                <a16:creationId xmlns:a16="http://schemas.microsoft.com/office/drawing/2014/main" id="{F8C56657-AEEE-6F9C-64A7-BDCDA0917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3366" y="5690814"/>
            <a:ext cx="1167186" cy="11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31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12" grpId="0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07522527-A229-282E-94C6-5D08E5D5D4A1}"/>
              </a:ext>
            </a:extLst>
          </p:cNvPr>
          <p:cNvSpPr/>
          <p:nvPr/>
        </p:nvSpPr>
        <p:spPr>
          <a:xfrm>
            <a:off x="3411940" y="507815"/>
            <a:ext cx="4503761" cy="156949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NHƯ CHỚP </a:t>
            </a:r>
          </a:p>
        </p:txBody>
      </p:sp>
      <p:pic>
        <p:nvPicPr>
          <p:cNvPr id="1026" name="Picture 2" descr="Lightning ">
            <a:extLst>
              <a:ext uri="{FF2B5EF4-FFF2-40B4-BE49-F238E27FC236}">
                <a16:creationId xmlns:a16="http://schemas.microsoft.com/office/drawing/2014/main" id="{AE21D2A0-3858-55F1-023B-9EB31F7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573" y="507815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umber one ">
            <a:extLst>
              <a:ext uri="{FF2B5EF4-FFF2-40B4-BE49-F238E27FC236}">
                <a16:creationId xmlns:a16="http://schemas.microsoft.com/office/drawing/2014/main" id="{5490DE3E-CD5E-3671-2593-E1294DE61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977" y="507815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umber 2 ">
            <a:extLst>
              <a:ext uri="{FF2B5EF4-FFF2-40B4-BE49-F238E27FC236}">
                <a16:creationId xmlns:a16="http://schemas.microsoft.com/office/drawing/2014/main" id="{00745C62-3BB7-21D8-DBB4-23DC3A0B7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505" y="1037842"/>
            <a:ext cx="617733" cy="61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umber 3 ">
            <a:extLst>
              <a:ext uri="{FF2B5EF4-FFF2-40B4-BE49-F238E27FC236}">
                <a16:creationId xmlns:a16="http://schemas.microsoft.com/office/drawing/2014/main" id="{8C0069D4-C03D-74CE-0997-86EADE47D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1897" y="1612711"/>
            <a:ext cx="622680" cy="62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3B84E2-8A97-959A-B5D0-A2E584C5A1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74120" y="2347175"/>
            <a:ext cx="613901" cy="613901"/>
          </a:xfrm>
          <a:prstGeom prst="rect">
            <a:avLst/>
          </a:prstGeom>
        </p:spPr>
      </p:pic>
      <p:pic>
        <p:nvPicPr>
          <p:cNvPr id="16" name="Picture 10" descr="Number 5 ">
            <a:extLst>
              <a:ext uri="{FF2B5EF4-FFF2-40B4-BE49-F238E27FC236}">
                <a16:creationId xmlns:a16="http://schemas.microsoft.com/office/drawing/2014/main" id="{A3911CC7-354E-FEAB-A99A-7CFE21A55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340" y="2989652"/>
            <a:ext cx="631237" cy="63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ix ">
            <a:extLst>
              <a:ext uri="{FF2B5EF4-FFF2-40B4-BE49-F238E27FC236}">
                <a16:creationId xmlns:a16="http://schemas.microsoft.com/office/drawing/2014/main" id="{9BF2D392-AEC9-C4AE-BEC0-79E6469AE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4267" y="3635762"/>
            <a:ext cx="617733" cy="61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even ">
            <a:extLst>
              <a:ext uri="{FF2B5EF4-FFF2-40B4-BE49-F238E27FC236}">
                <a16:creationId xmlns:a16="http://schemas.microsoft.com/office/drawing/2014/main" id="{B4EF1632-C3CA-8504-3D90-B28B5C396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587" y="4290831"/>
            <a:ext cx="617733" cy="61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Number 8 ">
            <a:extLst>
              <a:ext uri="{FF2B5EF4-FFF2-40B4-BE49-F238E27FC236}">
                <a16:creationId xmlns:a16="http://schemas.microsoft.com/office/drawing/2014/main" id="{5B5E8586-8A34-9A78-259B-4DE69BDC9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4267" y="4942886"/>
            <a:ext cx="617733" cy="61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Number 9 ">
            <a:extLst>
              <a:ext uri="{FF2B5EF4-FFF2-40B4-BE49-F238E27FC236}">
                <a16:creationId xmlns:a16="http://schemas.microsoft.com/office/drawing/2014/main" id="{0AAC0DCD-0A92-E680-5F42-9ED74FC4A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977" y="5505748"/>
            <a:ext cx="631237" cy="63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Number 10 ">
            <a:extLst>
              <a:ext uri="{FF2B5EF4-FFF2-40B4-BE49-F238E27FC236}">
                <a16:creationId xmlns:a16="http://schemas.microsoft.com/office/drawing/2014/main" id="{E7AE89C9-BD3E-89D8-04F6-C8AA8D1AA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505" y="6213465"/>
            <a:ext cx="622495" cy="62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1133F8D-C531-BB1F-56E3-7E534E3A654B}"/>
              </a:ext>
            </a:extLst>
          </p:cNvPr>
          <p:cNvSpPr/>
          <p:nvPr/>
        </p:nvSpPr>
        <p:spPr>
          <a:xfrm>
            <a:off x="901587" y="2074225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3005C72-D829-6AC0-E7F9-ED9049827F91}"/>
              </a:ext>
            </a:extLst>
          </p:cNvPr>
          <p:cNvSpPr/>
          <p:nvPr/>
        </p:nvSpPr>
        <p:spPr>
          <a:xfrm>
            <a:off x="901587" y="3221054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Carbon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6" name="Flowchart: Alternate Process 25">
            <a:extLst>
              <a:ext uri="{FF2B5EF4-FFF2-40B4-BE49-F238E27FC236}">
                <a16:creationId xmlns:a16="http://schemas.microsoft.com/office/drawing/2014/main" id="{8835058A-6DD7-27D6-CD6B-0EA2FEAF2248}"/>
              </a:ext>
            </a:extLst>
          </p:cNvPr>
          <p:cNvSpPr/>
          <p:nvPr/>
        </p:nvSpPr>
        <p:spPr>
          <a:xfrm>
            <a:off x="2896349" y="2080601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</a:p>
        </p:txBody>
      </p:sp>
      <p:sp>
        <p:nvSpPr>
          <p:cNvPr id="27" name="Flowchart: Alternate Process 26">
            <a:extLst>
              <a:ext uri="{FF2B5EF4-FFF2-40B4-BE49-F238E27FC236}">
                <a16:creationId xmlns:a16="http://schemas.microsoft.com/office/drawing/2014/main" id="{DC6BB733-3EBD-6138-9AFE-34066482A34C}"/>
              </a:ext>
            </a:extLst>
          </p:cNvPr>
          <p:cNvSpPr/>
          <p:nvPr/>
        </p:nvSpPr>
        <p:spPr>
          <a:xfrm>
            <a:off x="2896349" y="3251382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Sodium</a:t>
            </a:r>
            <a:endParaRPr 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</p:txBody>
      </p:sp>
      <p:sp>
        <p:nvSpPr>
          <p:cNvPr id="30" name="Flowchart: Alternate Process 29">
            <a:extLst>
              <a:ext uri="{FF2B5EF4-FFF2-40B4-BE49-F238E27FC236}">
                <a16:creationId xmlns:a16="http://schemas.microsoft.com/office/drawing/2014/main" id="{F36F8F9B-B10D-7689-6B83-1FAD8A1032D4}"/>
              </a:ext>
            </a:extLst>
          </p:cNvPr>
          <p:cNvSpPr/>
          <p:nvPr/>
        </p:nvSpPr>
        <p:spPr>
          <a:xfrm>
            <a:off x="8753626" y="4422163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Magnesium</a:t>
            </a:r>
          </a:p>
        </p:txBody>
      </p:sp>
      <p:sp>
        <p:nvSpPr>
          <p:cNvPr id="31" name="Flowchart: Alternate Process 30">
            <a:extLst>
              <a:ext uri="{FF2B5EF4-FFF2-40B4-BE49-F238E27FC236}">
                <a16:creationId xmlns:a16="http://schemas.microsoft.com/office/drawing/2014/main" id="{647D82FC-B2E6-89F8-E9C6-51F16CCEA8E0}"/>
              </a:ext>
            </a:extLst>
          </p:cNvPr>
          <p:cNvSpPr/>
          <p:nvPr/>
        </p:nvSpPr>
        <p:spPr>
          <a:xfrm>
            <a:off x="6820209" y="4422163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</a:p>
        </p:txBody>
      </p:sp>
      <p:sp>
        <p:nvSpPr>
          <p:cNvPr id="32" name="Flowchart: Alternate Process 31">
            <a:extLst>
              <a:ext uri="{FF2B5EF4-FFF2-40B4-BE49-F238E27FC236}">
                <a16:creationId xmlns:a16="http://schemas.microsoft.com/office/drawing/2014/main" id="{545CAF7D-730E-260E-0873-9CF26C08332A}"/>
              </a:ext>
            </a:extLst>
          </p:cNvPr>
          <p:cNvSpPr/>
          <p:nvPr/>
        </p:nvSpPr>
        <p:spPr>
          <a:xfrm>
            <a:off x="4824625" y="4431015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3" name="Flowchart: Alternate Process 32">
            <a:extLst>
              <a:ext uri="{FF2B5EF4-FFF2-40B4-BE49-F238E27FC236}">
                <a16:creationId xmlns:a16="http://schemas.microsoft.com/office/drawing/2014/main" id="{B08721B5-660F-02EF-F68E-0741AC6B7806}"/>
              </a:ext>
            </a:extLst>
          </p:cNvPr>
          <p:cNvSpPr/>
          <p:nvPr/>
        </p:nvSpPr>
        <p:spPr>
          <a:xfrm>
            <a:off x="2891397" y="4422163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Sulfur</a:t>
            </a:r>
          </a:p>
        </p:txBody>
      </p:sp>
      <p:sp>
        <p:nvSpPr>
          <p:cNvPr id="34" name="Flowchart: Alternate Process 33">
            <a:extLst>
              <a:ext uri="{FF2B5EF4-FFF2-40B4-BE49-F238E27FC236}">
                <a16:creationId xmlns:a16="http://schemas.microsoft.com/office/drawing/2014/main" id="{3A33417C-B069-760B-ED87-7D5B52292248}"/>
              </a:ext>
            </a:extLst>
          </p:cNvPr>
          <p:cNvSpPr/>
          <p:nvPr/>
        </p:nvSpPr>
        <p:spPr>
          <a:xfrm>
            <a:off x="903388" y="4431015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35,5</a:t>
            </a:r>
          </a:p>
        </p:txBody>
      </p:sp>
      <p:sp>
        <p:nvSpPr>
          <p:cNvPr id="35" name="Flowchart: Alternate Process 34">
            <a:extLst>
              <a:ext uri="{FF2B5EF4-FFF2-40B4-BE49-F238E27FC236}">
                <a16:creationId xmlns:a16="http://schemas.microsoft.com/office/drawing/2014/main" id="{B7BC1485-F284-3F7D-9BAA-32367D5C007F}"/>
              </a:ext>
            </a:extLst>
          </p:cNvPr>
          <p:cNvSpPr/>
          <p:nvPr/>
        </p:nvSpPr>
        <p:spPr>
          <a:xfrm>
            <a:off x="8758578" y="2077307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Oxygen</a:t>
            </a:r>
          </a:p>
        </p:txBody>
      </p:sp>
      <p:sp>
        <p:nvSpPr>
          <p:cNvPr id="36" name="Flowchart: Alternate Process 35">
            <a:extLst>
              <a:ext uri="{FF2B5EF4-FFF2-40B4-BE49-F238E27FC236}">
                <a16:creationId xmlns:a16="http://schemas.microsoft.com/office/drawing/2014/main" id="{E84A1222-F8BA-27E8-42B5-88BD814938FB}"/>
              </a:ext>
            </a:extLst>
          </p:cNvPr>
          <p:cNvSpPr/>
          <p:nvPr/>
        </p:nvSpPr>
        <p:spPr>
          <a:xfrm>
            <a:off x="6828075" y="2077067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37" name="Flowchart: Alternate Process 36">
            <a:extLst>
              <a:ext uri="{FF2B5EF4-FFF2-40B4-BE49-F238E27FC236}">
                <a16:creationId xmlns:a16="http://schemas.microsoft.com/office/drawing/2014/main" id="{5E8B1465-4961-F93A-8418-4AB705D18D16}"/>
              </a:ext>
            </a:extLst>
          </p:cNvPr>
          <p:cNvSpPr/>
          <p:nvPr/>
        </p:nvSpPr>
        <p:spPr>
          <a:xfrm>
            <a:off x="4824756" y="2077307"/>
            <a:ext cx="1392072" cy="10818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Calcium</a:t>
            </a:r>
          </a:p>
        </p:txBody>
      </p:sp>
      <p:sp>
        <p:nvSpPr>
          <p:cNvPr id="38" name="Flowchart: Alternate Process 37">
            <a:extLst>
              <a:ext uri="{FF2B5EF4-FFF2-40B4-BE49-F238E27FC236}">
                <a16:creationId xmlns:a16="http://schemas.microsoft.com/office/drawing/2014/main" id="{A7319DE1-2A50-1053-0B25-C8D3A6E93C9F}"/>
              </a:ext>
            </a:extLst>
          </p:cNvPr>
          <p:cNvSpPr/>
          <p:nvPr/>
        </p:nvSpPr>
        <p:spPr>
          <a:xfrm>
            <a:off x="6776242" y="5601587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Helium</a:t>
            </a:r>
            <a:endParaRPr 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9" name="Flowchart: Alternate Process 38">
            <a:extLst>
              <a:ext uri="{FF2B5EF4-FFF2-40B4-BE49-F238E27FC236}">
                <a16:creationId xmlns:a16="http://schemas.microsoft.com/office/drawing/2014/main" id="{04C9D081-DF01-77D8-36F3-1AA6B23AAC20}"/>
              </a:ext>
            </a:extLst>
          </p:cNvPr>
          <p:cNvSpPr/>
          <p:nvPr/>
        </p:nvSpPr>
        <p:spPr>
          <a:xfrm>
            <a:off x="4824725" y="5601587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Hydrogen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40" name="Flowchart: Alternate Process 39">
            <a:extLst>
              <a:ext uri="{FF2B5EF4-FFF2-40B4-BE49-F238E27FC236}">
                <a16:creationId xmlns:a16="http://schemas.microsoft.com/office/drawing/2014/main" id="{6E7A34ED-464A-25E8-E276-FD315004B6C6}"/>
              </a:ext>
            </a:extLst>
          </p:cNvPr>
          <p:cNvSpPr/>
          <p:nvPr/>
        </p:nvSpPr>
        <p:spPr>
          <a:xfrm>
            <a:off x="2890306" y="5603563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41" name="Flowchart: Alternate Process 40">
            <a:extLst>
              <a:ext uri="{FF2B5EF4-FFF2-40B4-BE49-F238E27FC236}">
                <a16:creationId xmlns:a16="http://schemas.microsoft.com/office/drawing/2014/main" id="{CAAF4653-F3EA-D4D4-0117-446EF50E4412}"/>
              </a:ext>
            </a:extLst>
          </p:cNvPr>
          <p:cNvSpPr/>
          <p:nvPr/>
        </p:nvSpPr>
        <p:spPr>
          <a:xfrm>
            <a:off x="4824756" y="3247879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endParaRPr 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42" name="Flowchart: Alternate Process 41">
            <a:extLst>
              <a:ext uri="{FF2B5EF4-FFF2-40B4-BE49-F238E27FC236}">
                <a16:creationId xmlns:a16="http://schemas.microsoft.com/office/drawing/2014/main" id="{E7332D8B-C8D3-CABD-7A8F-2EA53C9F0BEF}"/>
              </a:ext>
            </a:extLst>
          </p:cNvPr>
          <p:cNvSpPr/>
          <p:nvPr/>
        </p:nvSpPr>
        <p:spPr>
          <a:xfrm>
            <a:off x="6824845" y="3221054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Nitrogen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43" name="Flowchart: Alternate Process 42">
            <a:extLst>
              <a:ext uri="{FF2B5EF4-FFF2-40B4-BE49-F238E27FC236}">
                <a16:creationId xmlns:a16="http://schemas.microsoft.com/office/drawing/2014/main" id="{C5B3B5AB-E814-CC72-D6CD-3A49B3FD51C5}"/>
              </a:ext>
            </a:extLst>
          </p:cNvPr>
          <p:cNvSpPr/>
          <p:nvPr/>
        </p:nvSpPr>
        <p:spPr>
          <a:xfrm>
            <a:off x="8777866" y="5618260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endParaRPr 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44" name="Flowchart: Alternate Process 43">
            <a:extLst>
              <a:ext uri="{FF2B5EF4-FFF2-40B4-BE49-F238E27FC236}">
                <a16:creationId xmlns:a16="http://schemas.microsoft.com/office/drawing/2014/main" id="{2FF15C1F-7607-93BE-0AE4-BCB608E08BFF}"/>
              </a:ext>
            </a:extLst>
          </p:cNvPr>
          <p:cNvSpPr/>
          <p:nvPr/>
        </p:nvSpPr>
        <p:spPr>
          <a:xfrm>
            <a:off x="8758578" y="3226066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45" name="Flowchart: Alternate Process 44">
            <a:extLst>
              <a:ext uri="{FF2B5EF4-FFF2-40B4-BE49-F238E27FC236}">
                <a16:creationId xmlns:a16="http://schemas.microsoft.com/office/drawing/2014/main" id="{8D0008BD-7C7B-4757-6364-AA79806ED042}"/>
              </a:ext>
            </a:extLst>
          </p:cNvPr>
          <p:cNvSpPr/>
          <p:nvPr/>
        </p:nvSpPr>
        <p:spPr>
          <a:xfrm>
            <a:off x="894898" y="5603563"/>
            <a:ext cx="1392072" cy="10818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Chlorine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</a:p>
        </p:txBody>
      </p:sp>
    </p:spTree>
    <p:extLst>
      <p:ext uri="{BB962C8B-B14F-4D97-AF65-F5344CB8AC3E}">
        <p14:creationId xmlns:p14="http://schemas.microsoft.com/office/powerpoint/2010/main" val="27582630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836416C5-7810-E8AA-AE19-B01DF082C2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6651" y="538308"/>
            <a:ext cx="3362013" cy="2356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886D1D7-0251-AC2D-00A3-CFFAB36E8942}"/>
              </a:ext>
            </a:extLst>
          </p:cNvPr>
          <p:cNvSpPr txBox="1">
            <a:spLocks/>
          </p:cNvSpPr>
          <p:nvPr/>
        </p:nvSpPr>
        <p:spPr>
          <a:xfrm>
            <a:off x="8179925" y="2431576"/>
            <a:ext cx="3768970" cy="29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0D9BC9-3B37-D541-3C17-F4616232F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1142" y="3941438"/>
            <a:ext cx="3397753" cy="2553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D74FA2F-C2AE-7FF1-0AD7-4B8E3024C8E8}"/>
              </a:ext>
            </a:extLst>
          </p:cNvPr>
          <p:cNvSpPr txBox="1">
            <a:spLocks/>
          </p:cNvSpPr>
          <p:nvPr/>
        </p:nvSpPr>
        <p:spPr>
          <a:xfrm>
            <a:off x="4410954" y="3593910"/>
            <a:ext cx="3768970" cy="29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B62E8C5-5662-24D6-2A5D-A8482CEA86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651" y="4018876"/>
            <a:ext cx="3435687" cy="248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3CFB589E-F6FD-F685-3CDF-8AD926A4DE82}"/>
              </a:ext>
            </a:extLst>
          </p:cNvPr>
          <p:cNvSpPr txBox="1">
            <a:spLocks/>
          </p:cNvSpPr>
          <p:nvPr/>
        </p:nvSpPr>
        <p:spPr>
          <a:xfrm>
            <a:off x="7968446" y="1164893"/>
            <a:ext cx="3768970" cy="29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44040BA-000F-1D22-B683-324B783CE6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9771" y="553497"/>
            <a:ext cx="3052461" cy="2294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8783AD1-AF7C-FF55-EEF5-3033231DBFF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4470168" y="527754"/>
            <a:ext cx="3286799" cy="2432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25ADF0-D6A8-500C-6A5A-5018BBB91D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7107" y="4005496"/>
            <a:ext cx="3922102" cy="249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D1C6F5-6C31-254F-57FD-C8997E604C15}"/>
              </a:ext>
            </a:extLst>
          </p:cNvPr>
          <p:cNvSpPr txBox="1"/>
          <p:nvPr/>
        </p:nvSpPr>
        <p:spPr>
          <a:xfrm>
            <a:off x="1825360" y="3022211"/>
            <a:ext cx="7960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729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BIẾT CÁC NGUYÊN TỐ CÓ TRONG THÀNH PHẦN CỦA CÁC SẢN PHẨM TRÊN?</a:t>
            </a:r>
          </a:p>
        </p:txBody>
      </p:sp>
    </p:spTree>
    <p:extLst>
      <p:ext uri="{BB962C8B-B14F-4D97-AF65-F5344CB8AC3E}">
        <p14:creationId xmlns:p14="http://schemas.microsoft.com/office/powerpoint/2010/main" val="125148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1F5DC-F410-62F4-8FEB-4A0464733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397" y="656569"/>
            <a:ext cx="5194132" cy="653465"/>
          </a:xfrm>
        </p:spPr>
        <p:txBody>
          <a:bodyPr>
            <a:normAutofit/>
          </a:bodyPr>
          <a:lstStyle/>
          <a:p>
            <a:pPr algn="ctr"/>
            <a:r>
              <a:rPr lang="en-US" sz="32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TẠI NHÀ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1FDEAA2B-88E1-A08F-22B4-682EC84FE06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4222884"/>
              </p:ext>
            </p:extLst>
          </p:nvPr>
        </p:nvGraphicFramePr>
        <p:xfrm>
          <a:off x="1348878" y="1640409"/>
          <a:ext cx="9021171" cy="40853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07057">
                  <a:extLst>
                    <a:ext uri="{9D8B030D-6E8A-4147-A177-3AD203B41FA5}">
                      <a16:colId xmlns:a16="http://schemas.microsoft.com/office/drawing/2014/main" val="610139828"/>
                    </a:ext>
                  </a:extLst>
                </a:gridCol>
                <a:gridCol w="3007057">
                  <a:extLst>
                    <a:ext uri="{9D8B030D-6E8A-4147-A177-3AD203B41FA5}">
                      <a16:colId xmlns:a16="http://schemas.microsoft.com/office/drawing/2014/main" val="2091257769"/>
                    </a:ext>
                  </a:extLst>
                </a:gridCol>
                <a:gridCol w="3007057">
                  <a:extLst>
                    <a:ext uri="{9D8B030D-6E8A-4147-A177-3AD203B41FA5}">
                      <a16:colId xmlns:a16="http://schemas.microsoft.com/office/drawing/2014/main" val="2890200471"/>
                    </a:ext>
                  </a:extLst>
                </a:gridCol>
              </a:tblGrid>
              <a:tr h="11573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KHHH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NTHH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6837774"/>
                  </a:ext>
                </a:extLst>
              </a:tr>
              <a:tr h="1463967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782897"/>
                  </a:ext>
                </a:extLst>
              </a:tr>
              <a:tr h="1463967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402367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210C4AC5-5894-DDC1-1CFF-77620D118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3122" y="5480713"/>
            <a:ext cx="1219200" cy="1219200"/>
          </a:xfrm>
          <a:prstGeom prst="rect">
            <a:avLst/>
          </a:prstGeom>
        </p:spPr>
      </p:pic>
      <p:graphicFrame>
        <p:nvGraphicFramePr>
          <p:cNvPr id="10" name="Table 6">
            <a:extLst>
              <a:ext uri="{FF2B5EF4-FFF2-40B4-BE49-F238E27FC236}">
                <a16:creationId xmlns:a16="http://schemas.microsoft.com/office/drawing/2014/main" id="{20D99F8B-253F-0E5E-B369-DFEB8A2FF8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703538"/>
              </p:ext>
            </p:extLst>
          </p:nvPr>
        </p:nvGraphicFramePr>
        <p:xfrm>
          <a:off x="3076701" y="6041184"/>
          <a:ext cx="5759355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9355">
                  <a:extLst>
                    <a:ext uri="{9D8B030D-6E8A-4147-A177-3AD203B41FA5}">
                      <a16:colId xmlns:a16="http://schemas.microsoft.com/office/drawing/2014/main" val="11652745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982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660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lash card là gì">
            <a:extLst>
              <a:ext uri="{FF2B5EF4-FFF2-40B4-BE49-F238E27FC236}">
                <a16:creationId xmlns:a16="http://schemas.microsoft.com/office/drawing/2014/main" id="{D70A33F6-CFBA-6929-93EA-F8EA47F9B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08" y="3975848"/>
            <a:ext cx="3077894" cy="26666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B61C09-96BF-95B7-66F7-68CF669B8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95" y="5322627"/>
            <a:ext cx="1535373" cy="15353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F1F5DC-F410-62F4-8FEB-4A0464733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6318" y="2346473"/>
            <a:ext cx="6137344" cy="2254496"/>
          </a:xfrm>
        </p:spPr>
        <p:txBody>
          <a:bodyPr>
            <a:normAutofit/>
          </a:bodyPr>
          <a:lstStyle/>
          <a:p>
            <a:pPr algn="ctr"/>
            <a:r>
              <a:rPr lang="en-US" sz="3000" b="1" cap="none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THIẾT KẾ FLASHCARD TỰ HỌC – TÊN GỌI, KÍ HIỆU HÓA HỌC VÀ KHỐI LƯỢNG NGUYÊN TỬ CỦA 20 NGUYÊN TỐ ĐẦU TIÊN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00CA5D-7584-0759-EA95-D576D07E5A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191" y="675415"/>
            <a:ext cx="3324388" cy="2161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E14C26-4CD1-A36D-323A-E903AB9D29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2952" y="675415"/>
            <a:ext cx="5244581" cy="2097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692923-8F0A-B40E-5F53-794ACD52A9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4300" y="3583940"/>
            <a:ext cx="3288128" cy="3288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151A8B-191B-7BE7-D58F-B2F80A4A61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1190" y="4659762"/>
            <a:ext cx="3733178" cy="2179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84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E0E6DA5-0673-310B-38CC-853835B08E5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85681" y="166256"/>
            <a:ext cx="7544357" cy="669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03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886D1D7-0251-AC2D-00A3-CFFAB36E8942}"/>
              </a:ext>
            </a:extLst>
          </p:cNvPr>
          <p:cNvSpPr txBox="1">
            <a:spLocks/>
          </p:cNvSpPr>
          <p:nvPr/>
        </p:nvSpPr>
        <p:spPr>
          <a:xfrm>
            <a:off x="8179925" y="2431576"/>
            <a:ext cx="3768970" cy="29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D74FA2F-C2AE-7FF1-0AD7-4B8E3024C8E8}"/>
              </a:ext>
            </a:extLst>
          </p:cNvPr>
          <p:cNvSpPr txBox="1">
            <a:spLocks/>
          </p:cNvSpPr>
          <p:nvPr/>
        </p:nvSpPr>
        <p:spPr>
          <a:xfrm>
            <a:off x="4410954" y="3593910"/>
            <a:ext cx="3768970" cy="29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3CFB589E-F6FD-F685-3CDF-8AD926A4DE82}"/>
              </a:ext>
            </a:extLst>
          </p:cNvPr>
          <p:cNvSpPr txBox="1">
            <a:spLocks/>
          </p:cNvSpPr>
          <p:nvPr/>
        </p:nvSpPr>
        <p:spPr>
          <a:xfrm>
            <a:off x="7968446" y="1164893"/>
            <a:ext cx="3768970" cy="2965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C6DF745-678E-C423-060D-4A9B02E49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1916" y="3612107"/>
            <a:ext cx="3161889" cy="3161889"/>
          </a:xfrm>
          <a:prstGeom prst="rect">
            <a:avLst/>
          </a:prstGeom>
        </p:spPr>
      </p:pic>
      <p:sp>
        <p:nvSpPr>
          <p:cNvPr id="21" name="Thought Bubble: Cloud 20">
            <a:extLst>
              <a:ext uri="{FF2B5EF4-FFF2-40B4-BE49-F238E27FC236}">
                <a16:creationId xmlns:a16="http://schemas.microsoft.com/office/drawing/2014/main" id="{9DE80032-3D42-3B25-B2DA-BA1807872D2D}"/>
              </a:ext>
            </a:extLst>
          </p:cNvPr>
          <p:cNvSpPr/>
          <p:nvPr/>
        </p:nvSpPr>
        <p:spPr>
          <a:xfrm>
            <a:off x="9280480" y="789490"/>
            <a:ext cx="2893325" cy="2310333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Ơ, GÌ THẾ NHỈ?</a:t>
            </a:r>
          </a:p>
          <a:p>
            <a:pPr algn="ctr"/>
            <a:endParaRPr lang="en-US" dirty="0"/>
          </a:p>
        </p:txBody>
      </p:sp>
      <p:graphicFrame>
        <p:nvGraphicFramePr>
          <p:cNvPr id="10" name="Table 6">
            <a:extLst>
              <a:ext uri="{FF2B5EF4-FFF2-40B4-BE49-F238E27FC236}">
                <a16:creationId xmlns:a16="http://schemas.microsoft.com/office/drawing/2014/main" id="{92505285-7BD2-49C9-C07C-142CA3B8B6B4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40676" y="-45720"/>
          <a:ext cx="9284679" cy="6949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49987">
                  <a:extLst>
                    <a:ext uri="{9D8B030D-6E8A-4147-A177-3AD203B41FA5}">
                      <a16:colId xmlns:a16="http://schemas.microsoft.com/office/drawing/2014/main" val="1390860256"/>
                    </a:ext>
                  </a:extLst>
                </a:gridCol>
                <a:gridCol w="2992352">
                  <a:extLst>
                    <a:ext uri="{9D8B030D-6E8A-4147-A177-3AD203B41FA5}">
                      <a16:colId xmlns:a16="http://schemas.microsoft.com/office/drawing/2014/main" val="2097031941"/>
                    </a:ext>
                  </a:extLst>
                </a:gridCol>
                <a:gridCol w="2321170">
                  <a:extLst>
                    <a:ext uri="{9D8B030D-6E8A-4147-A177-3AD203B41FA5}">
                      <a16:colId xmlns:a16="http://schemas.microsoft.com/office/drawing/2014/main" val="4290729151"/>
                    </a:ext>
                  </a:extLst>
                </a:gridCol>
                <a:gridCol w="2321170">
                  <a:extLst>
                    <a:ext uri="{9D8B030D-6E8A-4147-A177-3AD203B41FA5}">
                      <a16:colId xmlns:a16="http://schemas.microsoft.com/office/drawing/2014/main" val="228012571"/>
                    </a:ext>
                  </a:extLst>
                </a:gridCol>
              </a:tblGrid>
              <a:tr h="538399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(IUPAC)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(amu)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608066"/>
                  </a:ext>
                </a:extLst>
              </a:tr>
              <a:tr h="314066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hydrogen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60654"/>
                  </a:ext>
                </a:extLst>
              </a:tr>
              <a:tr h="314066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helium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258017"/>
                  </a:ext>
                </a:extLst>
              </a:tr>
              <a:tr h="314066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lithium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830326"/>
                  </a:ext>
                </a:extLst>
              </a:tr>
              <a:tr h="314066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beryllium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506463"/>
                  </a:ext>
                </a:extLst>
              </a:tr>
              <a:tr h="314066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5212871"/>
                  </a:ext>
                </a:extLst>
              </a:tr>
              <a:tr h="314066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987329"/>
                  </a:ext>
                </a:extLst>
              </a:tr>
              <a:tr h="314066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nitrogen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69879"/>
                  </a:ext>
                </a:extLst>
              </a:tr>
              <a:tr h="314066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oxygen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95574"/>
                  </a:ext>
                </a:extLst>
              </a:tr>
              <a:tr h="314066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fluorine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920729"/>
                  </a:ext>
                </a:extLst>
              </a:tr>
              <a:tr h="314066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094542"/>
                  </a:ext>
                </a:extLst>
              </a:tr>
              <a:tr h="314066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sodium (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natri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047266"/>
                  </a:ext>
                </a:extLst>
              </a:tr>
              <a:tr h="314066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magnesium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779324"/>
                  </a:ext>
                </a:extLst>
              </a:tr>
              <a:tr h="314066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aluminium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nhôm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161706"/>
                  </a:ext>
                </a:extLst>
              </a:tr>
              <a:tr h="314066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silicon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739793"/>
                  </a:ext>
                </a:extLst>
              </a:tr>
              <a:tr h="314066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photphorus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250606"/>
                  </a:ext>
                </a:extLst>
              </a:tr>
              <a:tr h="314066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sulfur (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huỳnh</a:t>
                      </a:r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099594"/>
                  </a:ext>
                </a:extLst>
              </a:tr>
              <a:tr h="314066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chlorine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5589212"/>
                  </a:ext>
                </a:extLst>
              </a:tr>
              <a:tr h="314066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argon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099792"/>
                  </a:ext>
                </a:extLst>
              </a:tr>
              <a:tr h="314066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potassium (kali)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200743"/>
                  </a:ext>
                </a:extLst>
              </a:tr>
              <a:tr h="314066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981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68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56B2D37-5911-96C8-C697-A062B1FF9E2E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188214" y="1425454"/>
          <a:ext cx="9842867" cy="4255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5279">
                  <a:extLst>
                    <a:ext uri="{9D8B030D-6E8A-4147-A177-3AD203B41FA5}">
                      <a16:colId xmlns:a16="http://schemas.microsoft.com/office/drawing/2014/main" val="655217260"/>
                    </a:ext>
                  </a:extLst>
                </a:gridCol>
                <a:gridCol w="1064525">
                  <a:extLst>
                    <a:ext uri="{9D8B030D-6E8A-4147-A177-3AD203B41FA5}">
                      <a16:colId xmlns:a16="http://schemas.microsoft.com/office/drawing/2014/main" val="2237341000"/>
                    </a:ext>
                  </a:extLst>
                </a:gridCol>
                <a:gridCol w="1105469">
                  <a:extLst>
                    <a:ext uri="{9D8B030D-6E8A-4147-A177-3AD203B41FA5}">
                      <a16:colId xmlns:a16="http://schemas.microsoft.com/office/drawing/2014/main" val="4072082544"/>
                    </a:ext>
                  </a:extLst>
                </a:gridCol>
                <a:gridCol w="968991">
                  <a:extLst>
                    <a:ext uri="{9D8B030D-6E8A-4147-A177-3AD203B41FA5}">
                      <a16:colId xmlns:a16="http://schemas.microsoft.com/office/drawing/2014/main" val="577884890"/>
                    </a:ext>
                  </a:extLst>
                </a:gridCol>
                <a:gridCol w="2511188">
                  <a:extLst>
                    <a:ext uri="{9D8B030D-6E8A-4147-A177-3AD203B41FA5}">
                      <a16:colId xmlns:a16="http://schemas.microsoft.com/office/drawing/2014/main" val="3779236296"/>
                    </a:ext>
                  </a:extLst>
                </a:gridCol>
                <a:gridCol w="2347415">
                  <a:extLst>
                    <a:ext uri="{9D8B030D-6E8A-4147-A177-3AD203B41FA5}">
                      <a16:colId xmlns:a16="http://schemas.microsoft.com/office/drawing/2014/main" val="4250348418"/>
                    </a:ext>
                  </a:extLst>
                </a:gridCol>
              </a:tblGrid>
              <a:tr h="607918"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9972740"/>
                  </a:ext>
                </a:extLst>
              </a:tr>
              <a:tr h="607918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624662"/>
                  </a:ext>
                </a:extLst>
              </a:tr>
              <a:tr h="607918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789286"/>
                  </a:ext>
                </a:extLst>
              </a:tr>
              <a:tr h="607918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5989018"/>
                  </a:ext>
                </a:extLst>
              </a:tr>
              <a:tr h="607918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9906443"/>
                  </a:ext>
                </a:extLst>
              </a:tr>
              <a:tr h="607918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631032"/>
                  </a:ext>
                </a:extLst>
              </a:tr>
              <a:tr h="607918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7418503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B6ADB4C9-E757-DC95-287C-9175E40F0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09583"/>
            <a:ext cx="10091358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– TÊN GỌI VÀ KÍ HIỆU NGUYÊN TỐ HÓA HỌC </a:t>
            </a:r>
          </a:p>
        </p:txBody>
      </p: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557D9630-4BE5-6FF3-F8C0-A98E49F2030F}"/>
              </a:ext>
            </a:extLst>
          </p:cNvPr>
          <p:cNvGraphicFramePr>
            <a:graphicFrameLocks noGrp="1"/>
          </p:cNvGraphicFramePr>
          <p:nvPr/>
        </p:nvGraphicFramePr>
        <p:xfrm>
          <a:off x="3310302" y="6014471"/>
          <a:ext cx="5759355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9355">
                  <a:extLst>
                    <a:ext uri="{9D8B030D-6E8A-4147-A177-3AD203B41FA5}">
                      <a16:colId xmlns:a16="http://schemas.microsoft.com/office/drawing/2014/main" val="11652745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2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982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421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1F5DC-F410-62F4-8FEB-4A0464733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346" y="578706"/>
            <a:ext cx="8790243" cy="1219201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u="sng" cap="none" dirty="0">
                <a:ln/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en-US" sz="3600" b="1" cap="none" dirty="0">
                <a:ln/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en-US" sz="3200" b="1" cap="none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cap="none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4800" b="1" cap="none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TỐ HÓA HỌC </a:t>
            </a:r>
            <a:endParaRPr lang="en-US" sz="3200" b="1" cap="none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36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1F5DC-F410-62F4-8FEB-4A0464733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09583"/>
            <a:ext cx="5194767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- NGUYÊN TỐ HÓA HỌC</a:t>
            </a:r>
          </a:p>
        </p:txBody>
      </p:sp>
      <p:pic>
        <p:nvPicPr>
          <p:cNvPr id="13" name="Content Placeholder 11">
            <a:extLst>
              <a:ext uri="{FF2B5EF4-FFF2-40B4-BE49-F238E27FC236}">
                <a16:creationId xmlns:a16="http://schemas.microsoft.com/office/drawing/2014/main" id="{90DE24B2-4713-07F7-1B0E-9BC372BF7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413" y="1610440"/>
            <a:ext cx="7702093" cy="33907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0E965D7E-372D-22D8-C9B8-CC3712D5FE1C}"/>
              </a:ext>
            </a:extLst>
          </p:cNvPr>
          <p:cNvSpPr/>
          <p:nvPr/>
        </p:nvSpPr>
        <p:spPr>
          <a:xfrm>
            <a:off x="9200271" y="2154590"/>
            <a:ext cx="281354" cy="273874"/>
          </a:xfrm>
          <a:prstGeom prst="ellipse">
            <a:avLst/>
          </a:prstGeom>
          <a:solidFill>
            <a:srgbClr val="45EDA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718B493-4182-BFAC-2F75-526A88D815DE}"/>
              </a:ext>
            </a:extLst>
          </p:cNvPr>
          <p:cNvSpPr/>
          <p:nvPr/>
        </p:nvSpPr>
        <p:spPr>
          <a:xfrm>
            <a:off x="9200271" y="2868906"/>
            <a:ext cx="281354" cy="27387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80F64DD-D732-64B0-D90E-3525630A1FF9}"/>
              </a:ext>
            </a:extLst>
          </p:cNvPr>
          <p:cNvSpPr/>
          <p:nvPr/>
        </p:nvSpPr>
        <p:spPr>
          <a:xfrm>
            <a:off x="9241215" y="3643038"/>
            <a:ext cx="179310" cy="172275"/>
          </a:xfrm>
          <a:prstGeom prst="ellipse">
            <a:avLst/>
          </a:prstGeom>
          <a:solidFill>
            <a:srgbClr val="2964D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63EA78-0418-417F-701B-1A0D7D40CA27}"/>
              </a:ext>
            </a:extLst>
          </p:cNvPr>
          <p:cNvSpPr txBox="1"/>
          <p:nvPr/>
        </p:nvSpPr>
        <p:spPr>
          <a:xfrm>
            <a:off x="9662615" y="2006225"/>
            <a:ext cx="2006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9167D0-5D35-A114-5C37-FB83FE004983}"/>
              </a:ext>
            </a:extLst>
          </p:cNvPr>
          <p:cNvSpPr txBox="1"/>
          <p:nvPr/>
        </p:nvSpPr>
        <p:spPr>
          <a:xfrm>
            <a:off x="9662615" y="2788660"/>
            <a:ext cx="2006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neutrons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6E13DF-3C86-8354-D4FB-F3892FBC3354}"/>
              </a:ext>
            </a:extLst>
          </p:cNvPr>
          <p:cNvSpPr txBox="1"/>
          <p:nvPr/>
        </p:nvSpPr>
        <p:spPr>
          <a:xfrm>
            <a:off x="9662615" y="3471048"/>
            <a:ext cx="2006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6A7F110-F8AA-BECC-45DE-E38CD95297F4}"/>
              </a:ext>
            </a:extLst>
          </p:cNvPr>
          <p:cNvSpPr txBox="1"/>
          <p:nvPr/>
        </p:nvSpPr>
        <p:spPr>
          <a:xfrm>
            <a:off x="2956823" y="5628648"/>
            <a:ext cx="6023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1?</a:t>
            </a:r>
          </a:p>
        </p:txBody>
      </p:sp>
    </p:spTree>
    <p:extLst>
      <p:ext uri="{BB962C8B-B14F-4D97-AF65-F5344CB8AC3E}">
        <p14:creationId xmlns:p14="http://schemas.microsoft.com/office/powerpoint/2010/main" val="6799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/>
      <p:bldP spid="18" grpId="0"/>
      <p:bldP spid="19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1F5DC-F410-62F4-8FEB-4A0464733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09583"/>
            <a:ext cx="5194767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- NGUYÊN TỐ HÓA HỌC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DC9E0CB-9964-0330-0373-2FB3D96DC9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74889"/>
              </p:ext>
            </p:extLst>
          </p:nvPr>
        </p:nvGraphicFramePr>
        <p:xfrm>
          <a:off x="916230" y="1149599"/>
          <a:ext cx="10466004" cy="5031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501">
                  <a:extLst>
                    <a:ext uri="{9D8B030D-6E8A-4147-A177-3AD203B41FA5}">
                      <a16:colId xmlns:a16="http://schemas.microsoft.com/office/drawing/2014/main" val="2937603426"/>
                    </a:ext>
                  </a:extLst>
                </a:gridCol>
                <a:gridCol w="2616501">
                  <a:extLst>
                    <a:ext uri="{9D8B030D-6E8A-4147-A177-3AD203B41FA5}">
                      <a16:colId xmlns:a16="http://schemas.microsoft.com/office/drawing/2014/main" val="374456668"/>
                    </a:ext>
                  </a:extLst>
                </a:gridCol>
                <a:gridCol w="2616501">
                  <a:extLst>
                    <a:ext uri="{9D8B030D-6E8A-4147-A177-3AD203B41FA5}">
                      <a16:colId xmlns:a16="http://schemas.microsoft.com/office/drawing/2014/main" val="2633171017"/>
                    </a:ext>
                  </a:extLst>
                </a:gridCol>
                <a:gridCol w="2616501">
                  <a:extLst>
                    <a:ext uri="{9D8B030D-6E8A-4147-A177-3AD203B41FA5}">
                      <a16:colId xmlns:a16="http://schemas.microsoft.com/office/drawing/2014/main" val="432829116"/>
                    </a:ext>
                  </a:extLst>
                </a:gridCol>
              </a:tblGrid>
              <a:tr h="2440224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Hydrogen</a:t>
                      </a: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H-1</a:t>
                      </a:r>
                    </a:p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H-2</a:t>
                      </a:r>
                    </a:p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H-3</a:t>
                      </a:r>
                    </a:p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739008"/>
                  </a:ext>
                </a:extLst>
              </a:tr>
              <a:tr h="1220113"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protons</a:t>
                      </a: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966692"/>
                  </a:ext>
                </a:extLst>
              </a:tr>
              <a:tr h="1220113"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neutrons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630896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665CB96-4F7C-E47E-1430-9987B3969D54}"/>
              </a:ext>
            </a:extLst>
          </p:cNvPr>
          <p:cNvCxnSpPr/>
          <p:nvPr/>
        </p:nvCxnSpPr>
        <p:spPr>
          <a:xfrm>
            <a:off x="916230" y="1149599"/>
            <a:ext cx="2660684" cy="24565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929D7E14-BFC3-A77D-8C31-D4BF99E0DA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94560"/>
              </p:ext>
            </p:extLst>
          </p:nvPr>
        </p:nvGraphicFramePr>
        <p:xfrm>
          <a:off x="3269554" y="6301611"/>
          <a:ext cx="5759355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9355">
                  <a:extLst>
                    <a:ext uri="{9D8B030D-6E8A-4147-A177-3AD203B41FA5}">
                      <a16:colId xmlns:a16="http://schemas.microsoft.com/office/drawing/2014/main" val="11652745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982969"/>
                  </a:ext>
                </a:extLst>
              </a:tr>
            </a:tbl>
          </a:graphicData>
        </a:graphic>
      </p:graphicFrame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555E167E-8B91-231A-F4F8-FC5DD8E552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019971"/>
              </p:ext>
            </p:extLst>
          </p:nvPr>
        </p:nvGraphicFramePr>
        <p:xfrm>
          <a:off x="916230" y="1149599"/>
          <a:ext cx="10466004" cy="5031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501">
                  <a:extLst>
                    <a:ext uri="{9D8B030D-6E8A-4147-A177-3AD203B41FA5}">
                      <a16:colId xmlns:a16="http://schemas.microsoft.com/office/drawing/2014/main" val="2937603426"/>
                    </a:ext>
                  </a:extLst>
                </a:gridCol>
                <a:gridCol w="2616501">
                  <a:extLst>
                    <a:ext uri="{9D8B030D-6E8A-4147-A177-3AD203B41FA5}">
                      <a16:colId xmlns:a16="http://schemas.microsoft.com/office/drawing/2014/main" val="374456668"/>
                    </a:ext>
                  </a:extLst>
                </a:gridCol>
                <a:gridCol w="2616501">
                  <a:extLst>
                    <a:ext uri="{9D8B030D-6E8A-4147-A177-3AD203B41FA5}">
                      <a16:colId xmlns:a16="http://schemas.microsoft.com/office/drawing/2014/main" val="2633171017"/>
                    </a:ext>
                  </a:extLst>
                </a:gridCol>
                <a:gridCol w="2616501">
                  <a:extLst>
                    <a:ext uri="{9D8B030D-6E8A-4147-A177-3AD203B41FA5}">
                      <a16:colId xmlns:a16="http://schemas.microsoft.com/office/drawing/2014/main" val="432829116"/>
                    </a:ext>
                  </a:extLst>
                </a:gridCol>
              </a:tblGrid>
              <a:tr h="2440224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Hydrogen</a:t>
                      </a: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H-1</a:t>
                      </a:r>
                    </a:p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H-2</a:t>
                      </a:r>
                    </a:p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H-3</a:t>
                      </a:r>
                    </a:p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739008"/>
                  </a:ext>
                </a:extLst>
              </a:tr>
              <a:tr h="1220113"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protons</a:t>
                      </a: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966692"/>
                  </a:ext>
                </a:extLst>
              </a:tr>
              <a:tr h="1220113"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="1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neutrons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630896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8B25946-F989-A272-888C-AB42DE71A03E}"/>
              </a:ext>
            </a:extLst>
          </p:cNvPr>
          <p:cNvCxnSpPr>
            <a:cxnSpLocks/>
          </p:cNvCxnSpPr>
          <p:nvPr/>
        </p:nvCxnSpPr>
        <p:spPr>
          <a:xfrm>
            <a:off x="916230" y="1149599"/>
            <a:ext cx="2660684" cy="24565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10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029D275-A9ED-BF1F-F452-CA00D529A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09583"/>
            <a:ext cx="5194767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- NGUYÊN TỐ HÓA HỌC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19402DD-B46A-9023-8C38-21336E11AE0C}"/>
              </a:ext>
            </a:extLst>
          </p:cNvPr>
          <p:cNvSpPr/>
          <p:nvPr/>
        </p:nvSpPr>
        <p:spPr>
          <a:xfrm>
            <a:off x="1329896" y="1750325"/>
            <a:ext cx="1394322" cy="102358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(1,0)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0A582B4-9818-1DA1-AD4C-B53CFCCDE8C8}"/>
              </a:ext>
            </a:extLst>
          </p:cNvPr>
          <p:cNvSpPr/>
          <p:nvPr/>
        </p:nvSpPr>
        <p:spPr>
          <a:xfrm>
            <a:off x="8985956" y="1741467"/>
            <a:ext cx="1394322" cy="10235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(6,6)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C34DAEC-5227-C977-7912-55827A9C92E8}"/>
              </a:ext>
            </a:extLst>
          </p:cNvPr>
          <p:cNvSpPr/>
          <p:nvPr/>
        </p:nvSpPr>
        <p:spPr>
          <a:xfrm>
            <a:off x="4254473" y="5160698"/>
            <a:ext cx="1394322" cy="102358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(8,9)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0697454-5A59-653A-05A0-9E334D40FC4D}"/>
              </a:ext>
            </a:extLst>
          </p:cNvPr>
          <p:cNvSpPr/>
          <p:nvPr/>
        </p:nvSpPr>
        <p:spPr>
          <a:xfrm>
            <a:off x="1630945" y="4904993"/>
            <a:ext cx="1493050" cy="102358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(8,10)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1B0C164-EBD5-3E33-988F-ABD9E063794A}"/>
              </a:ext>
            </a:extLst>
          </p:cNvPr>
          <p:cNvSpPr/>
          <p:nvPr/>
        </p:nvSpPr>
        <p:spPr>
          <a:xfrm>
            <a:off x="243382" y="3362139"/>
            <a:ext cx="1680952" cy="102358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(19,21)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B889146-CD76-C557-88B1-525EEF25DD5A}"/>
              </a:ext>
            </a:extLst>
          </p:cNvPr>
          <p:cNvSpPr/>
          <p:nvPr/>
        </p:nvSpPr>
        <p:spPr>
          <a:xfrm>
            <a:off x="6518964" y="1463065"/>
            <a:ext cx="1394322" cy="10235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(1,2)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A1BAFEB-1B1C-9210-BF7B-AEECE7C6BEF8}"/>
              </a:ext>
            </a:extLst>
          </p:cNvPr>
          <p:cNvSpPr/>
          <p:nvPr/>
        </p:nvSpPr>
        <p:spPr>
          <a:xfrm>
            <a:off x="3891146" y="1463065"/>
            <a:ext cx="1394322" cy="10235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(1,1)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1E5DE2F-AA4E-84AB-1CDC-51EAD9FFED7D}"/>
              </a:ext>
            </a:extLst>
          </p:cNvPr>
          <p:cNvSpPr/>
          <p:nvPr/>
        </p:nvSpPr>
        <p:spPr>
          <a:xfrm>
            <a:off x="10380278" y="3362139"/>
            <a:ext cx="1394322" cy="102358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(6, 8)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B22DA27-1FAC-4EAB-FD16-D42C09874FA3}"/>
              </a:ext>
            </a:extLst>
          </p:cNvPr>
          <p:cNvSpPr/>
          <p:nvPr/>
        </p:nvSpPr>
        <p:spPr>
          <a:xfrm>
            <a:off x="6779274" y="5160698"/>
            <a:ext cx="1394322" cy="10235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(8,8)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49948B9-D19F-BBE4-ECDE-6B66DAE0A17D}"/>
              </a:ext>
            </a:extLst>
          </p:cNvPr>
          <p:cNvSpPr/>
          <p:nvPr/>
        </p:nvSpPr>
        <p:spPr>
          <a:xfrm>
            <a:off x="8915179" y="4633882"/>
            <a:ext cx="1394322" cy="102358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(7,7)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4E0DDE-A426-8D68-5A0D-DE0C3335E64A}"/>
              </a:ext>
            </a:extLst>
          </p:cNvPr>
          <p:cNvSpPr txBox="1"/>
          <p:nvPr/>
        </p:nvSpPr>
        <p:spPr>
          <a:xfrm>
            <a:off x="3521122" y="2906852"/>
            <a:ext cx="5090615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NGUYÊN TỬ NÀO ĐƯỢC XẾP VÀO CÙNG 1 Ô VUÔNG?</a:t>
            </a:r>
          </a:p>
        </p:txBody>
      </p:sp>
    </p:spTree>
    <p:extLst>
      <p:ext uri="{BB962C8B-B14F-4D97-AF65-F5344CB8AC3E}">
        <p14:creationId xmlns:p14="http://schemas.microsoft.com/office/powerpoint/2010/main" val="322072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029D275-A9ED-BF1F-F452-CA00D529A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09583"/>
            <a:ext cx="5194767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- NGUYÊN TỐ HÓA HỌC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19402DD-B46A-9023-8C38-21336E11AE0C}"/>
              </a:ext>
            </a:extLst>
          </p:cNvPr>
          <p:cNvSpPr/>
          <p:nvPr/>
        </p:nvSpPr>
        <p:spPr>
          <a:xfrm>
            <a:off x="1329896" y="1559253"/>
            <a:ext cx="1394322" cy="102358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(1,0)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0A582B4-9818-1DA1-AD4C-B53CFCCDE8C8}"/>
              </a:ext>
            </a:extLst>
          </p:cNvPr>
          <p:cNvSpPr/>
          <p:nvPr/>
        </p:nvSpPr>
        <p:spPr>
          <a:xfrm>
            <a:off x="4955950" y="1550395"/>
            <a:ext cx="1394322" cy="10235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(6,6)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C34DAEC-5227-C977-7912-55827A9C92E8}"/>
              </a:ext>
            </a:extLst>
          </p:cNvPr>
          <p:cNvSpPr/>
          <p:nvPr/>
        </p:nvSpPr>
        <p:spPr>
          <a:xfrm>
            <a:off x="8780083" y="2927443"/>
            <a:ext cx="1394322" cy="102358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(8,9)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0697454-5A59-653A-05A0-9E334D40FC4D}"/>
              </a:ext>
            </a:extLst>
          </p:cNvPr>
          <p:cNvSpPr/>
          <p:nvPr/>
        </p:nvSpPr>
        <p:spPr>
          <a:xfrm>
            <a:off x="8780083" y="4288669"/>
            <a:ext cx="1493050" cy="102358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(8,10)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B889146-CD76-C557-88B1-525EEF25DD5A}"/>
              </a:ext>
            </a:extLst>
          </p:cNvPr>
          <p:cNvSpPr/>
          <p:nvPr/>
        </p:nvSpPr>
        <p:spPr>
          <a:xfrm>
            <a:off x="1329896" y="4288669"/>
            <a:ext cx="1394322" cy="10235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(1,2)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A1BAFEB-1B1C-9210-BF7B-AEECE7C6BEF8}"/>
              </a:ext>
            </a:extLst>
          </p:cNvPr>
          <p:cNvSpPr/>
          <p:nvPr/>
        </p:nvSpPr>
        <p:spPr>
          <a:xfrm>
            <a:off x="1329896" y="2923961"/>
            <a:ext cx="1394322" cy="10235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(1,1)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1E5DE2F-AA4E-84AB-1CDC-51EAD9FFED7D}"/>
              </a:ext>
            </a:extLst>
          </p:cNvPr>
          <p:cNvSpPr/>
          <p:nvPr/>
        </p:nvSpPr>
        <p:spPr>
          <a:xfrm>
            <a:off x="4955950" y="2923961"/>
            <a:ext cx="1394322" cy="102358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(6, 8)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B22DA27-1FAC-4EAB-FD16-D42C09874FA3}"/>
              </a:ext>
            </a:extLst>
          </p:cNvPr>
          <p:cNvSpPr/>
          <p:nvPr/>
        </p:nvSpPr>
        <p:spPr>
          <a:xfrm>
            <a:off x="8780083" y="1559253"/>
            <a:ext cx="1394322" cy="10235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(8,8)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4E0DDE-A426-8D68-5A0D-DE0C3335E64A}"/>
              </a:ext>
            </a:extLst>
          </p:cNvPr>
          <p:cNvSpPr txBox="1"/>
          <p:nvPr/>
        </p:nvSpPr>
        <p:spPr>
          <a:xfrm>
            <a:off x="3230650" y="4494091"/>
            <a:ext cx="5090615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NGUYÊN TỬ CÓ CÙNG SỐ PROTONS ĐƯỢC GỌI LÀ GÌ?</a:t>
            </a:r>
          </a:p>
        </p:txBody>
      </p:sp>
    </p:spTree>
    <p:extLst>
      <p:ext uri="{BB962C8B-B14F-4D97-AF65-F5344CB8AC3E}">
        <p14:creationId xmlns:p14="http://schemas.microsoft.com/office/powerpoint/2010/main" val="383095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CFBF3-20EE-B44F-883C-EC5B18FF3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9279" y="872118"/>
            <a:ext cx="11285071" cy="1378418"/>
          </a:xfrm>
        </p:spPr>
        <p:txBody>
          <a:bodyPr>
            <a:normAutofit/>
          </a:bodyPr>
          <a:lstStyle/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protons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BF8BDB2-CF58-59DF-E75B-67D105199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479" y="251314"/>
            <a:ext cx="5194767" cy="62147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- NGUYÊN TỐ HÓA HỌC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1DEBB60-ACEA-DF20-1E34-095A6493A60C}"/>
              </a:ext>
            </a:extLst>
          </p:cNvPr>
          <p:cNvSpPr txBox="1">
            <a:spLocks/>
          </p:cNvSpPr>
          <p:nvPr/>
        </p:nvSpPr>
        <p:spPr>
          <a:xfrm>
            <a:off x="1348878" y="3095295"/>
            <a:ext cx="9648967" cy="13784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33EFE644-F042-406D-A169-94123784D8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192263"/>
              </p:ext>
            </p:extLst>
          </p:nvPr>
        </p:nvGraphicFramePr>
        <p:xfrm>
          <a:off x="1348876" y="2328311"/>
          <a:ext cx="9648965" cy="261080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40615">
                  <a:extLst>
                    <a:ext uri="{9D8B030D-6E8A-4147-A177-3AD203B41FA5}">
                      <a16:colId xmlns:a16="http://schemas.microsoft.com/office/drawing/2014/main" val="4151140743"/>
                    </a:ext>
                  </a:extLst>
                </a:gridCol>
                <a:gridCol w="1787857">
                  <a:extLst>
                    <a:ext uri="{9D8B030D-6E8A-4147-A177-3AD203B41FA5}">
                      <a16:colId xmlns:a16="http://schemas.microsoft.com/office/drawing/2014/main" val="3872154228"/>
                    </a:ext>
                  </a:extLst>
                </a:gridCol>
                <a:gridCol w="1801504">
                  <a:extLst>
                    <a:ext uri="{9D8B030D-6E8A-4147-A177-3AD203B41FA5}">
                      <a16:colId xmlns:a16="http://schemas.microsoft.com/office/drawing/2014/main" val="2875749141"/>
                    </a:ext>
                  </a:extLst>
                </a:gridCol>
                <a:gridCol w="1789196">
                  <a:extLst>
                    <a:ext uri="{9D8B030D-6E8A-4147-A177-3AD203B41FA5}">
                      <a16:colId xmlns:a16="http://schemas.microsoft.com/office/drawing/2014/main" val="3414981898"/>
                    </a:ext>
                  </a:extLst>
                </a:gridCol>
                <a:gridCol w="1929793">
                  <a:extLst>
                    <a:ext uri="{9D8B030D-6E8A-4147-A177-3AD203B41FA5}">
                      <a16:colId xmlns:a16="http://schemas.microsoft.com/office/drawing/2014/main" val="4143984083"/>
                    </a:ext>
                  </a:extLst>
                </a:gridCol>
              </a:tblGrid>
              <a:tr h="65932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Oxygen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Hydrogen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604884"/>
                  </a:ext>
                </a:extLst>
              </a:tr>
              <a:tr h="72104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protons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1660655"/>
                  </a:ext>
                </a:extLst>
              </a:tr>
              <a:tr h="72104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201488"/>
                  </a:ext>
                </a:extLst>
              </a:tr>
            </a:tbl>
          </a:graphicData>
        </a:graphic>
      </p:graphicFrame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2CF7DB16-2E43-C688-EC6C-7CF4C7DC86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155571"/>
              </p:ext>
            </p:extLst>
          </p:nvPr>
        </p:nvGraphicFramePr>
        <p:xfrm>
          <a:off x="595480" y="5240697"/>
          <a:ext cx="11285070" cy="1371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285070">
                  <a:extLst>
                    <a:ext uri="{9D8B030D-6E8A-4147-A177-3AD203B41FA5}">
                      <a16:colId xmlns:a16="http://schemas.microsoft.com/office/drawing/2014/main" val="14444240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57200" marR="0" lvl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32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3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protons (P) </a:t>
                      </a:r>
                      <a:r>
                        <a:rPr kumimoji="0" lang="en-US" sz="32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kumimoji="0" lang="en-US" sz="3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</a:t>
                      </a:r>
                      <a:r>
                        <a:rPr kumimoji="0" lang="en-US" sz="3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kumimoji="0" lang="en-US" sz="3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kumimoji="0" lang="en-US" sz="3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kumimoji="0" lang="en-US" sz="3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3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kumimoji="0" lang="en-US" sz="3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kumimoji="0" lang="en-US" sz="3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kumimoji="0" lang="en-US" sz="3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457200" marR="0" lvl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32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kumimoji="0" lang="en-US" sz="3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kumimoji="0" lang="en-US" sz="3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kumimoji="0" lang="en-US" sz="3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kumimoji="0" lang="en-US" sz="3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kumimoji="0" lang="en-US" sz="3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kumimoji="0" lang="en-US" sz="3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kumimoji="0" lang="en-US" sz="3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duy</a:t>
                      </a:r>
                      <a:r>
                        <a:rPr kumimoji="0" lang="en-US" sz="3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kumimoji="0" lang="en-US" sz="3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kumimoji="0" lang="en-US" sz="3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3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kumimoji="0" lang="en-US" sz="3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kumimoji="0" lang="en-US" sz="3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kumimoji="0" lang="en-US" sz="3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endParaRPr lang="en-US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576632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2501E3B-1477-CC45-E89F-81368C9F7E42}"/>
              </a:ext>
            </a:extLst>
          </p:cNvPr>
          <p:cNvSpPr txBox="1"/>
          <p:nvPr/>
        </p:nvSpPr>
        <p:spPr>
          <a:xfrm>
            <a:off x="1857771" y="6858000"/>
            <a:ext cx="6864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13" name="Table 8">
            <a:extLst>
              <a:ext uri="{FF2B5EF4-FFF2-40B4-BE49-F238E27FC236}">
                <a16:creationId xmlns:a16="http://schemas.microsoft.com/office/drawing/2014/main" id="{356D0104-96FD-C666-C52A-ED4D6DBCE4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668387"/>
              </p:ext>
            </p:extLst>
          </p:nvPr>
        </p:nvGraphicFramePr>
        <p:xfrm>
          <a:off x="1348876" y="2341496"/>
          <a:ext cx="9648965" cy="261080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40615">
                  <a:extLst>
                    <a:ext uri="{9D8B030D-6E8A-4147-A177-3AD203B41FA5}">
                      <a16:colId xmlns:a16="http://schemas.microsoft.com/office/drawing/2014/main" val="4151140743"/>
                    </a:ext>
                  </a:extLst>
                </a:gridCol>
                <a:gridCol w="1787857">
                  <a:extLst>
                    <a:ext uri="{9D8B030D-6E8A-4147-A177-3AD203B41FA5}">
                      <a16:colId xmlns:a16="http://schemas.microsoft.com/office/drawing/2014/main" val="3872154228"/>
                    </a:ext>
                  </a:extLst>
                </a:gridCol>
                <a:gridCol w="1801504">
                  <a:extLst>
                    <a:ext uri="{9D8B030D-6E8A-4147-A177-3AD203B41FA5}">
                      <a16:colId xmlns:a16="http://schemas.microsoft.com/office/drawing/2014/main" val="2875749141"/>
                    </a:ext>
                  </a:extLst>
                </a:gridCol>
                <a:gridCol w="1789196">
                  <a:extLst>
                    <a:ext uri="{9D8B030D-6E8A-4147-A177-3AD203B41FA5}">
                      <a16:colId xmlns:a16="http://schemas.microsoft.com/office/drawing/2014/main" val="3414981898"/>
                    </a:ext>
                  </a:extLst>
                </a:gridCol>
                <a:gridCol w="1929793">
                  <a:extLst>
                    <a:ext uri="{9D8B030D-6E8A-4147-A177-3AD203B41FA5}">
                      <a16:colId xmlns:a16="http://schemas.microsoft.com/office/drawing/2014/main" val="4143984083"/>
                    </a:ext>
                  </a:extLst>
                </a:gridCol>
              </a:tblGrid>
              <a:tr h="65932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Oxygen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Hydrogen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604884"/>
                  </a:ext>
                </a:extLst>
              </a:tr>
              <a:tr h="72104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protons (P)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1660655"/>
                  </a:ext>
                </a:extLst>
              </a:tr>
              <a:tr h="72104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201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005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12" grpId="1"/>
    </p:bldLst>
  </p:timing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D2D995-20F0-4C14-BF62-1248AB4B484D}">
  <ds:schemaRefs>
    <ds:schemaRef ds:uri="http://schemas.microsoft.com/office/2006/metadata/properties"/>
    <ds:schemaRef ds:uri="71af3243-3dd4-4a8d-8c0d-dd76da1f02a5"/>
    <ds:schemaRef ds:uri="http://purl.org/dc/elements/1.1/"/>
    <ds:schemaRef ds:uri="16c05727-aa75-4e4a-9b5f-8a80a1165891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65255AC-12AC-4323-AA35-9BAC798B66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B3242A4-1E6A-4E02-809C-4A24066EC0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{428C4EDF-7F4F-43F4-AA6E-A515AEA4317B}tf67061901_win32</Template>
  <TotalTime>764</TotalTime>
  <Words>1314</Words>
  <Application>Microsoft Office PowerPoint</Application>
  <PresentationFormat>Widescreen</PresentationFormat>
  <Paragraphs>451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Franklin Gothic Book</vt:lpstr>
      <vt:lpstr>Franklin Gothic Demi</vt:lpstr>
      <vt:lpstr>Times New Roman</vt:lpstr>
      <vt:lpstr>Wingdings 2</vt:lpstr>
      <vt:lpstr>DividendVTI</vt:lpstr>
      <vt:lpstr>PowerPoint Presentation</vt:lpstr>
      <vt:lpstr>PowerPoint Presentation</vt:lpstr>
      <vt:lpstr>PowerPoint Presentation</vt:lpstr>
      <vt:lpstr>BÀI 3:     NGUYÊN TỐ HÓA HỌC </vt:lpstr>
      <vt:lpstr>I - NGUYÊN TỐ HÓA HỌC</vt:lpstr>
      <vt:lpstr>I - NGUYÊN TỐ HÓA HỌC</vt:lpstr>
      <vt:lpstr>I - NGUYÊN TỐ HÓA HỌC</vt:lpstr>
      <vt:lpstr>I - NGUYÊN TỐ HÓA HỌC</vt:lpstr>
      <vt:lpstr>I - NGUYÊN TỐ HÓA HỌC</vt:lpstr>
      <vt:lpstr>PowerPoint Presentation</vt:lpstr>
      <vt:lpstr>I –NGUYÊN TỐ HÓA HỌC </vt:lpstr>
      <vt:lpstr>II – TÊN GỌI VÀ KÍ HIỆU NGUYÊN TỐ HÓA HỌC </vt:lpstr>
      <vt:lpstr>II – TÊN GỌI VÀ KÍ HIỆU NGUYÊN TỐ HÓA HỌC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HOÀN THÀNH TẠI NHÀ</vt:lpstr>
      <vt:lpstr>THIẾT KẾ FLASHCARD TỰ HỌC – TÊN GỌI, KÍ HIỆU HÓA HỌC VÀ KHỐI LƯỢNG NGUYÊN TỬ CỦA 20 NGUYÊN TỐ ĐẦU TIÊN</vt:lpstr>
      <vt:lpstr>PowerPoint Presentation</vt:lpstr>
      <vt:lpstr>II – TÊN GỌI VÀ KÍ HIỆU NGUYÊN TỐ HÓA HỌC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71</cp:revision>
  <dcterms:created xsi:type="dcterms:W3CDTF">2022-06-25T14:56:10Z</dcterms:created>
  <dcterms:modified xsi:type="dcterms:W3CDTF">2025-08-04T08:58:09Z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