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014" r:id="rId2"/>
    <p:sldId id="852" r:id="rId3"/>
    <p:sldId id="1025" r:id="rId4"/>
    <p:sldId id="985" r:id="rId5"/>
    <p:sldId id="986" r:id="rId6"/>
    <p:sldId id="1033" r:id="rId7"/>
    <p:sldId id="1026" r:id="rId8"/>
    <p:sldId id="1027" r:id="rId9"/>
    <p:sldId id="1028" r:id="rId10"/>
    <p:sldId id="1029" r:id="rId11"/>
    <p:sldId id="1030" r:id="rId12"/>
    <p:sldId id="1031" r:id="rId13"/>
    <p:sldId id="723" r:id="rId14"/>
    <p:sldId id="1032" r:id="rId1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14"/>
            <p14:sldId id="852"/>
            <p14:sldId id="1025"/>
            <p14:sldId id="985"/>
            <p14:sldId id="986"/>
            <p14:sldId id="1033"/>
            <p14:sldId id="1026"/>
            <p14:sldId id="1027"/>
            <p14:sldId id="1028"/>
            <p14:sldId id="1029"/>
            <p14:sldId id="1030"/>
            <p14:sldId id="1031"/>
            <p14:sldId id="723"/>
            <p14:sldId id="10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2EFF5"/>
    <a:srgbClr val="DEE7CF"/>
    <a:srgbClr val="DEF4F6"/>
    <a:srgbClr val="FAF0F0"/>
    <a:srgbClr val="F5E4E3"/>
    <a:srgbClr val="1D5E75"/>
    <a:srgbClr val="255997"/>
    <a:srgbClr val="FDEDD3"/>
    <a:srgbClr val="FEF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43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26/08/2023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156749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26/08/2023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26/08/2023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26/08/2023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26/08/2023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26/08/2023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26/08/2023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26/08/2023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26/08/2023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4.wmf"/><Relationship Id="rId18" Type="http://schemas.openxmlformats.org/officeDocument/2006/relationships/oleObject" Target="../embeddings/oleObject45.bin"/><Relationship Id="rId26" Type="http://schemas.openxmlformats.org/officeDocument/2006/relationships/oleObject" Target="../embeddings/oleObject49.bin"/><Relationship Id="rId3" Type="http://schemas.openxmlformats.org/officeDocument/2006/relationships/notesSlide" Target="../notesSlides/notesSlide10.xml"/><Relationship Id="rId21" Type="http://schemas.openxmlformats.org/officeDocument/2006/relationships/image" Target="../media/image58.wmf"/><Relationship Id="rId7" Type="http://schemas.openxmlformats.org/officeDocument/2006/relationships/image" Target="../media/image35.png"/><Relationship Id="rId12" Type="http://schemas.openxmlformats.org/officeDocument/2006/relationships/oleObject" Target="../embeddings/oleObject42.bin"/><Relationship Id="rId17" Type="http://schemas.openxmlformats.org/officeDocument/2006/relationships/image" Target="../media/image56.wmf"/><Relationship Id="rId25"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oleObject" Target="../embeddings/oleObject44.bin"/><Relationship Id="rId20" Type="http://schemas.openxmlformats.org/officeDocument/2006/relationships/oleObject" Target="../embeddings/oleObject46.bin"/><Relationship Id="rId1" Type="http://schemas.openxmlformats.org/officeDocument/2006/relationships/vmlDrawing" Target="../drawings/vmlDrawing8.vml"/><Relationship Id="rId6" Type="http://schemas.openxmlformats.org/officeDocument/2006/relationships/image" Target="../media/image34.png"/><Relationship Id="rId11" Type="http://schemas.openxmlformats.org/officeDocument/2006/relationships/image" Target="../media/image53.wmf"/><Relationship Id="rId24" Type="http://schemas.openxmlformats.org/officeDocument/2006/relationships/oleObject" Target="../embeddings/oleObject48.bin"/><Relationship Id="rId5" Type="http://schemas.openxmlformats.org/officeDocument/2006/relationships/image" Target="../media/image17.png"/><Relationship Id="rId15" Type="http://schemas.openxmlformats.org/officeDocument/2006/relationships/image" Target="../media/image55.wmf"/><Relationship Id="rId23" Type="http://schemas.openxmlformats.org/officeDocument/2006/relationships/image" Target="../media/image59.wmf"/><Relationship Id="rId10" Type="http://schemas.openxmlformats.org/officeDocument/2006/relationships/oleObject" Target="../embeddings/oleObject41.bin"/><Relationship Id="rId19" Type="http://schemas.openxmlformats.org/officeDocument/2006/relationships/image" Target="../media/image57.wmf"/><Relationship Id="rId4" Type="http://schemas.openxmlformats.org/officeDocument/2006/relationships/image" Target="../media/image64.png"/><Relationship Id="rId9" Type="http://schemas.openxmlformats.org/officeDocument/2006/relationships/image" Target="../media/image52.wmf"/><Relationship Id="rId14" Type="http://schemas.openxmlformats.org/officeDocument/2006/relationships/oleObject" Target="../embeddings/oleObject43.bin"/><Relationship Id="rId22" Type="http://schemas.openxmlformats.org/officeDocument/2006/relationships/oleObject" Target="../embeddings/oleObject47.bin"/><Relationship Id="rId27" Type="http://schemas.openxmlformats.org/officeDocument/2006/relationships/image" Target="../media/image61.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oleObject" Target="../embeddings/oleObject4.bin"/><Relationship Id="rId18" Type="http://schemas.openxmlformats.org/officeDocument/2006/relationships/image" Target="../media/image10.wmf"/><Relationship Id="rId26" Type="http://schemas.openxmlformats.org/officeDocument/2006/relationships/image" Target="../media/image14.wmf"/><Relationship Id="rId3" Type="http://schemas.openxmlformats.org/officeDocument/2006/relationships/notesSlide" Target="../notesSlides/notesSlide2.xml"/><Relationship Id="rId21" Type="http://schemas.openxmlformats.org/officeDocument/2006/relationships/oleObject" Target="../embeddings/oleObject8.bin"/><Relationship Id="rId7" Type="http://schemas.openxmlformats.org/officeDocument/2006/relationships/image" Target="../media/image18.png"/><Relationship Id="rId12" Type="http://schemas.openxmlformats.org/officeDocument/2006/relationships/image" Target="../media/image7.wmf"/><Relationship Id="rId17" Type="http://schemas.openxmlformats.org/officeDocument/2006/relationships/oleObject" Target="../embeddings/oleObject6.bin"/><Relationship Id="rId25"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11.wmf"/><Relationship Id="rId29"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3.bin"/><Relationship Id="rId24" Type="http://schemas.openxmlformats.org/officeDocument/2006/relationships/image" Target="../media/image13.wmf"/><Relationship Id="rId5" Type="http://schemas.openxmlformats.org/officeDocument/2006/relationships/oleObject" Target="../embeddings/oleObject1.bin"/><Relationship Id="rId15" Type="http://schemas.openxmlformats.org/officeDocument/2006/relationships/oleObject" Target="../embeddings/oleObject5.bin"/><Relationship Id="rId23" Type="http://schemas.openxmlformats.org/officeDocument/2006/relationships/oleObject" Target="../embeddings/oleObject9.bin"/><Relationship Id="rId28" Type="http://schemas.openxmlformats.org/officeDocument/2006/relationships/image" Target="../media/image15.wmf"/><Relationship Id="rId10" Type="http://schemas.openxmlformats.org/officeDocument/2006/relationships/image" Target="../media/image6.wmf"/><Relationship Id="rId19" Type="http://schemas.openxmlformats.org/officeDocument/2006/relationships/oleObject" Target="../embeddings/oleObject7.bin"/><Relationship Id="rId4" Type="http://schemas.openxmlformats.org/officeDocument/2006/relationships/image" Target="../media/image17.png"/><Relationship Id="rId9" Type="http://schemas.openxmlformats.org/officeDocument/2006/relationships/oleObject" Target="../embeddings/oleObject2.bin"/><Relationship Id="rId14" Type="http://schemas.openxmlformats.org/officeDocument/2006/relationships/image" Target="../media/image8.wmf"/><Relationship Id="rId22" Type="http://schemas.openxmlformats.org/officeDocument/2006/relationships/image" Target="../media/image12.wmf"/><Relationship Id="rId27" Type="http://schemas.openxmlformats.org/officeDocument/2006/relationships/oleObject" Target="../embeddings/oleObject11.bin"/><Relationship Id="rId30" Type="http://schemas.openxmlformats.org/officeDocument/2006/relationships/image" Target="../media/image16.wmf"/></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11" Type="http://schemas.openxmlformats.org/officeDocument/2006/relationships/image" Target="../media/image24.png"/><Relationship Id="rId5" Type="http://schemas.openxmlformats.org/officeDocument/2006/relationships/oleObject" Target="../embeddings/oleObject13.bin"/><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17.bin"/><Relationship Id="rId3" Type="http://schemas.openxmlformats.org/officeDocument/2006/relationships/notesSlide" Target="../notesSlides/notesSlide5.xml"/><Relationship Id="rId7" Type="http://schemas.openxmlformats.org/officeDocument/2006/relationships/oleObject" Target="../embeddings/oleObject14.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3.vml"/><Relationship Id="rId6" Type="http://schemas.openxmlformats.org/officeDocument/2006/relationships/image" Target="../media/image35.png"/><Relationship Id="rId11" Type="http://schemas.openxmlformats.org/officeDocument/2006/relationships/oleObject" Target="../embeddings/oleObject16.bin"/><Relationship Id="rId5" Type="http://schemas.openxmlformats.org/officeDocument/2006/relationships/image" Target="../media/image34.png"/><Relationship Id="rId15" Type="http://schemas.openxmlformats.org/officeDocument/2006/relationships/oleObject" Target="../embeddings/oleObject18.bin"/><Relationship Id="rId10" Type="http://schemas.openxmlformats.org/officeDocument/2006/relationships/image" Target="../media/image30.wmf"/><Relationship Id="rId4" Type="http://schemas.openxmlformats.org/officeDocument/2006/relationships/image" Target="../media/image17.png"/><Relationship Id="rId9" Type="http://schemas.openxmlformats.org/officeDocument/2006/relationships/oleObject" Target="../embeddings/oleObject15.bin"/><Relationship Id="rId14" Type="http://schemas.openxmlformats.org/officeDocument/2006/relationships/image" Target="../media/image32.wmf"/></Relationships>
</file>

<file path=ppt/slides/_rels/slide6.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2.bin"/><Relationship Id="rId3" Type="http://schemas.openxmlformats.org/officeDocument/2006/relationships/notesSlide" Target="../notesSlides/notesSlide6.xml"/><Relationship Id="rId7" Type="http://schemas.openxmlformats.org/officeDocument/2006/relationships/oleObject" Target="../embeddings/oleObject19.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oleObject" Target="../embeddings/oleObject21.bin"/><Relationship Id="rId5" Type="http://schemas.openxmlformats.org/officeDocument/2006/relationships/image" Target="../media/image34.png"/><Relationship Id="rId15" Type="http://schemas.openxmlformats.org/officeDocument/2006/relationships/oleObject" Target="../embeddings/oleObject23.bin"/><Relationship Id="rId10" Type="http://schemas.openxmlformats.org/officeDocument/2006/relationships/image" Target="../media/image30.wmf"/><Relationship Id="rId4" Type="http://schemas.openxmlformats.org/officeDocument/2006/relationships/image" Target="../media/image17.png"/><Relationship Id="rId9" Type="http://schemas.openxmlformats.org/officeDocument/2006/relationships/oleObject" Target="../embeddings/oleObject20.bin"/><Relationship Id="rId14" Type="http://schemas.openxmlformats.org/officeDocument/2006/relationships/image" Target="../media/image32.wmf"/></Relationships>
</file>

<file path=ppt/slides/_rels/slide7.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27.bin"/><Relationship Id="rId3" Type="http://schemas.openxmlformats.org/officeDocument/2006/relationships/notesSlide" Target="../notesSlides/notesSlide7.xml"/><Relationship Id="rId7" Type="http://schemas.openxmlformats.org/officeDocument/2006/relationships/oleObject" Target="../embeddings/oleObject24.bin"/><Relationship Id="rId12"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image" Target="../media/image40.wmf"/><Relationship Id="rId1" Type="http://schemas.openxmlformats.org/officeDocument/2006/relationships/vmlDrawing" Target="../drawings/vmlDrawing5.vml"/><Relationship Id="rId6" Type="http://schemas.openxmlformats.org/officeDocument/2006/relationships/image" Target="../media/image35.png"/><Relationship Id="rId11" Type="http://schemas.openxmlformats.org/officeDocument/2006/relationships/oleObject" Target="../embeddings/oleObject26.bin"/><Relationship Id="rId5" Type="http://schemas.openxmlformats.org/officeDocument/2006/relationships/image" Target="../media/image34.png"/><Relationship Id="rId15" Type="http://schemas.openxmlformats.org/officeDocument/2006/relationships/oleObject" Target="../embeddings/oleObject28.bin"/><Relationship Id="rId10" Type="http://schemas.openxmlformats.org/officeDocument/2006/relationships/image" Target="../media/image37.wmf"/><Relationship Id="rId4" Type="http://schemas.openxmlformats.org/officeDocument/2006/relationships/image" Target="../media/image17.png"/><Relationship Id="rId9" Type="http://schemas.openxmlformats.org/officeDocument/2006/relationships/oleObject" Target="../embeddings/oleObject25.bin"/><Relationship Id="rId14" Type="http://schemas.openxmlformats.org/officeDocument/2006/relationships/image" Target="../media/image39.wmf"/></Relationships>
</file>

<file path=ppt/slides/_rels/slide8.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8.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42.wmf"/><Relationship Id="rId4" Type="http://schemas.openxmlformats.org/officeDocument/2006/relationships/image" Target="../media/image17.png"/><Relationship Id="rId9" Type="http://schemas.openxmlformats.org/officeDocument/2006/relationships/oleObject" Target="../embeddings/oleObject3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5.wmf"/><Relationship Id="rId18" Type="http://schemas.openxmlformats.org/officeDocument/2006/relationships/oleObject" Target="../embeddings/oleObject36.bin"/><Relationship Id="rId3" Type="http://schemas.openxmlformats.org/officeDocument/2006/relationships/notesSlide" Target="../notesSlides/notesSlide9.xml"/><Relationship Id="rId21" Type="http://schemas.openxmlformats.org/officeDocument/2006/relationships/image" Target="../media/image49.wmf"/><Relationship Id="rId7" Type="http://schemas.openxmlformats.org/officeDocument/2006/relationships/image" Target="../media/image35.png"/><Relationship Id="rId12" Type="http://schemas.openxmlformats.org/officeDocument/2006/relationships/oleObject" Target="../embeddings/oleObject33.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7.bin"/><Relationship Id="rId1" Type="http://schemas.openxmlformats.org/officeDocument/2006/relationships/vmlDrawing" Target="../drawings/vmlDrawing7.vml"/><Relationship Id="rId6" Type="http://schemas.openxmlformats.org/officeDocument/2006/relationships/image" Target="../media/image34.png"/><Relationship Id="rId11" Type="http://schemas.openxmlformats.org/officeDocument/2006/relationships/image" Target="../media/image44.wmf"/><Relationship Id="rId24" Type="http://schemas.openxmlformats.org/officeDocument/2006/relationships/oleObject" Target="../embeddings/oleObject39.bin"/><Relationship Id="rId5" Type="http://schemas.openxmlformats.org/officeDocument/2006/relationships/image" Target="../media/image17.png"/><Relationship Id="rId15" Type="http://schemas.openxmlformats.org/officeDocument/2006/relationships/image" Target="../media/image46.wmf"/><Relationship Id="rId23" Type="http://schemas.openxmlformats.org/officeDocument/2006/relationships/image" Target="../media/image50.wmf"/><Relationship Id="rId10" Type="http://schemas.openxmlformats.org/officeDocument/2006/relationships/oleObject" Target="../embeddings/oleObject32.bin"/><Relationship Id="rId19" Type="http://schemas.openxmlformats.org/officeDocument/2006/relationships/image" Target="../media/image48.wmf"/><Relationship Id="rId4" Type="http://schemas.openxmlformats.org/officeDocument/2006/relationships/image" Target="../media/image53.png"/><Relationship Id="rId9" Type="http://schemas.openxmlformats.org/officeDocument/2006/relationships/image" Target="../media/image43.wmf"/><Relationship Id="rId14" Type="http://schemas.openxmlformats.org/officeDocument/2006/relationships/oleObject" Target="../embeddings/oleObject34.bin"/><Relationship Id="rId22" Type="http://schemas.openxmlformats.org/officeDocument/2006/relationships/oleObject" Target="../embeddings/oleObject3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86412" y="2518371"/>
            <a:ext cx="6248400" cy="1036035"/>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080" b="30807"/>
          <a:stretch/>
        </p:blipFill>
        <p:spPr bwMode="auto">
          <a:xfrm>
            <a:off x="5927724" y="1643986"/>
            <a:ext cx="4989079" cy="6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212" y="1947054"/>
            <a:ext cx="2296504" cy="3214704"/>
          </a:xfrm>
          <a:prstGeom prst="rect">
            <a:avLst/>
          </a:prstGeom>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6412" y="2695168"/>
            <a:ext cx="64008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923212" y="3657600"/>
            <a:ext cx="1246188" cy="1302931"/>
            <a:chOff x="7923212" y="3657600"/>
            <a:chExt cx="1246188" cy="1302931"/>
          </a:xfrm>
        </p:grpSpPr>
        <p:grpSp>
          <p:nvGrpSpPr>
            <p:cNvPr id="10" name="Group 9"/>
            <p:cNvGrpSpPr>
              <a:grpSpLocks/>
            </p:cNvGrpSpPr>
            <p:nvPr/>
          </p:nvGrpSpPr>
          <p:grpSpPr bwMode="auto">
            <a:xfrm>
              <a:off x="7923212" y="3658781"/>
              <a:ext cx="1246188" cy="1301750"/>
              <a:chOff x="-78666" y="5120640"/>
              <a:chExt cx="1487727" cy="1554430"/>
            </a:xfrm>
          </p:grpSpPr>
          <p:sp>
            <p:nvSpPr>
              <p:cNvPr id="12" name="Oval 11"/>
              <p:cNvSpPr/>
              <p:nvPr/>
            </p:nvSpPr>
            <p:spPr>
              <a:xfrm>
                <a:off x="-78666" y="6030550"/>
                <a:ext cx="1487727" cy="644520"/>
              </a:xfrm>
              <a:prstGeom prst="ellipse">
                <a:avLst/>
              </a:prstGeom>
              <a:gradFill flip="none" rotWithShape="1">
                <a:gsLst>
                  <a:gs pos="0">
                    <a:sysClr val="windowText" lastClr="000000">
                      <a:lumMod val="50000"/>
                      <a:lumOff val="5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fontAlgn="auto">
                  <a:spcBef>
                    <a:spcPts val="0"/>
                  </a:spcBef>
                  <a:spcAft>
                    <a:spcPts val="0"/>
                  </a:spcAft>
                  <a:defRPr/>
                </a:pPr>
                <a:endParaRPr lang="en-US" kern="0">
                  <a:solidFill>
                    <a:sysClr val="window" lastClr="FFFFFF"/>
                  </a:solidFill>
                  <a:latin typeface="Calibri"/>
                  <a:cs typeface="+mn-cs"/>
                </a:endParaRPr>
              </a:p>
            </p:txBody>
          </p:sp>
          <p:grpSp>
            <p:nvGrpSpPr>
              <p:cNvPr id="13" name="Group 12"/>
              <p:cNvGrpSpPr/>
              <p:nvPr/>
            </p:nvGrpSpPr>
            <p:grpSpPr>
              <a:xfrm>
                <a:off x="25118" y="5120640"/>
                <a:ext cx="1280160" cy="1280160"/>
                <a:chOff x="6019800" y="3276599"/>
                <a:chExt cx="533400" cy="533400"/>
              </a:xfrm>
              <a:effectLst>
                <a:outerShdw blurRad="50800" dist="38100" dir="5400000" algn="t" rotWithShape="0">
                  <a:prstClr val="black">
                    <a:alpha val="40000"/>
                  </a:prstClr>
                </a:outerShdw>
              </a:effectLst>
            </p:grpSpPr>
            <p:sp>
              <p:nvSpPr>
                <p:cNvPr id="14" name="Oval 13"/>
                <p:cNvSpPr/>
                <p:nvPr/>
              </p:nvSpPr>
              <p:spPr>
                <a:xfrm>
                  <a:off x="6019800" y="3276599"/>
                  <a:ext cx="533400" cy="533400"/>
                </a:xfrm>
                <a:prstGeom prst="ellipse">
                  <a:avLst/>
                </a:prstGeom>
                <a:gradFill>
                  <a:gsLst>
                    <a:gs pos="35000">
                      <a:schemeClr val="accent6">
                        <a:lumMod val="54000"/>
                      </a:schemeClr>
                    </a:gs>
                    <a:gs pos="70000">
                      <a:schemeClr val="accent6">
                        <a:lumMod val="75000"/>
                      </a:schemeClr>
                    </a:gs>
                    <a:gs pos="100000">
                      <a:schemeClr val="accent6">
                        <a:lumMod val="97000"/>
                      </a:schemeClr>
                    </a:gs>
                  </a:gsLst>
                  <a:lin ang="5400000" scaled="1"/>
                </a:gradFill>
                <a:ln w="1270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fontAlgn="auto">
                    <a:spcBef>
                      <a:spcPts val="0"/>
                    </a:spcBef>
                    <a:spcAft>
                      <a:spcPts val="0"/>
                    </a:spcAft>
                    <a:defRPr/>
                  </a:pPr>
                  <a:endParaRPr lang="en-US" kern="0">
                    <a:solidFill>
                      <a:sysClr val="window" lastClr="FFFFFF"/>
                    </a:solidFill>
                    <a:latin typeface="Calibri"/>
                    <a:cs typeface="+mn-cs"/>
                  </a:endParaRPr>
                </a:p>
              </p:txBody>
            </p:sp>
            <p:sp>
              <p:nvSpPr>
                <p:cNvPr id="15" name="Oval 14"/>
                <p:cNvSpPr/>
                <p:nvPr/>
              </p:nvSpPr>
              <p:spPr>
                <a:xfrm>
                  <a:off x="6076474" y="3294184"/>
                  <a:ext cx="420053" cy="369339"/>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lgn="ctr" fontAlgn="auto">
                    <a:spcBef>
                      <a:spcPts val="0"/>
                    </a:spcBef>
                    <a:spcAft>
                      <a:spcPts val="0"/>
                    </a:spcAft>
                    <a:defRPr/>
                  </a:pPr>
                  <a:endParaRPr lang="en-US" kern="0">
                    <a:solidFill>
                      <a:sysClr val="window" lastClr="FFFFFF"/>
                    </a:solidFill>
                    <a:latin typeface="Calibri"/>
                    <a:cs typeface="+mn-cs"/>
                  </a:endParaRPr>
                </a:p>
              </p:txBody>
            </p:sp>
          </p:grpSp>
        </p:grpSp>
        <p:sp>
          <p:nvSpPr>
            <p:cNvPr id="16" name="Rectangle 15"/>
            <p:cNvSpPr/>
            <p:nvPr/>
          </p:nvSpPr>
          <p:spPr>
            <a:xfrm>
              <a:off x="8250905" y="365760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solidFill>
                    <a:schemeClr val="bg1"/>
                  </a:solidFill>
                  <a:effectLst>
                    <a:outerShdw blurRad="76200" dist="50800" dir="5400000" algn="tl" rotWithShape="0">
                      <a:srgbClr val="000000">
                        <a:alpha val="65000"/>
                      </a:srgbClr>
                    </a:outerShdw>
                  </a:effectLst>
                  <a:latin typeface=".VnCentury SchoolbookH" pitchFamily="34" charset="0"/>
                </a:rPr>
                <a:t>2</a:t>
              </a:r>
              <a:endParaRPr lang="en-US" sz="6600" b="1" spc="67">
                <a:ln w="11430"/>
                <a:solidFill>
                  <a:schemeClr val="bg1"/>
                </a:solidFill>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26693114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165575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2208212" y="269557"/>
                <a:ext cx="9296400" cy="492443"/>
              </a:xfrm>
              <a:prstGeom prst="rect">
                <a:avLst/>
              </a:prstGeom>
              <a:noFill/>
            </p:spPr>
            <p:txBody>
              <a:bodyPr wrap="square" rtlCol="0">
                <a:spAutoFit/>
              </a:bodyPr>
              <a:lstStyle/>
              <a:p>
                <a:r>
                  <a:rPr lang="vi-VN" sz="2600" b="1">
                    <a:latin typeface="Arial" pitchFamily="34" charset="0"/>
                    <a:cs typeface="Arial" pitchFamily="34" charset="0"/>
                  </a:rPr>
                  <a:t>a) Tìm đơn thức C </a:t>
                </a:r>
                <a:r>
                  <a:rPr lang="vi-VN" sz="2600" b="1" smtClean="0">
                    <a:latin typeface="Arial" pitchFamily="34" charset="0"/>
                    <a:cs typeface="Arial" pitchFamily="34" charset="0"/>
                  </a:rPr>
                  <a:t>nếu</a:t>
                </a:r>
                <a:r>
                  <a:rPr lang="en-US" sz="2600" b="1" smtClean="0">
                    <a:latin typeface="Arial" pitchFamily="34" charset="0"/>
                    <a:cs typeface="Arial" pitchFamily="34" charset="0"/>
                  </a:rPr>
                  <a:t> </a:t>
                </a:r>
                <a:r>
                  <a:rPr lang="vi-VN" sz="2600" b="1" smtClean="0">
                    <a:latin typeface="Arial" pitchFamily="34" charset="0"/>
                    <a:cs typeface="Arial" pitchFamily="34" charset="0"/>
                  </a:rPr>
                  <a:t> </a:t>
                </a:r>
                <a14:m>
                  <m:oMath xmlns:m="http://schemas.openxmlformats.org/officeDocument/2006/math">
                    <m:r>
                      <a:rPr lang="vi-VN" sz="2600" b="1" i="1" smtClean="0">
                        <a:latin typeface="Cambria Math"/>
                        <a:cs typeface="Arial" pitchFamily="34" charset="0"/>
                      </a:rPr>
                      <m:t>𝟓</m:t>
                    </m:r>
                    <m:r>
                      <a:rPr lang="vi-VN" sz="2600" b="1" i="1" smtClean="0">
                        <a:latin typeface="Cambria Math"/>
                        <a:cs typeface="Arial" pitchFamily="34" charset="0"/>
                      </a:rPr>
                      <m:t>𝒙𝒚</m:t>
                    </m:r>
                    <m:r>
                      <a:rPr lang="vi-VN" sz="2600" b="1" i="1" baseline="30000">
                        <a:latin typeface="Cambria Math"/>
                        <a:cs typeface="Arial" pitchFamily="34" charset="0"/>
                      </a:rPr>
                      <m:t>𝟐</m:t>
                    </m:r>
                    <m:r>
                      <a:rPr lang="vi-VN" sz="2600" b="1" i="1">
                        <a:latin typeface="Cambria Math"/>
                        <a:cs typeface="Arial" pitchFamily="34" charset="0"/>
                      </a:rPr>
                      <m:t> . </m:t>
                    </m:r>
                    <m:r>
                      <a:rPr lang="vi-VN" sz="2600" b="1" i="1">
                        <a:latin typeface="Cambria Math"/>
                        <a:cs typeface="Arial" pitchFamily="34" charset="0"/>
                      </a:rPr>
                      <m:t>𝑪</m:t>
                    </m:r>
                    <m:r>
                      <a:rPr lang="vi-VN" sz="2600" b="1" i="1">
                        <a:latin typeface="Cambria Math"/>
                        <a:cs typeface="Arial" pitchFamily="34" charset="0"/>
                      </a:rPr>
                      <m:t>=</m:t>
                    </m:r>
                    <m:r>
                      <a:rPr lang="vi-VN" sz="2600" b="1" i="1">
                        <a:latin typeface="Cambria Math"/>
                        <a:cs typeface="Arial" pitchFamily="34" charset="0"/>
                      </a:rPr>
                      <m:t>𝟏𝟎</m:t>
                    </m:r>
                    <m:r>
                      <a:rPr lang="vi-VN" sz="2600" b="1" i="1">
                        <a:latin typeface="Cambria Math"/>
                        <a:cs typeface="Arial" pitchFamily="34" charset="0"/>
                      </a:rPr>
                      <m:t>𝒙</m:t>
                    </m:r>
                    <m:r>
                      <a:rPr lang="vi-VN" sz="2600" b="1" i="1" baseline="30000">
                        <a:latin typeface="Cambria Math"/>
                        <a:cs typeface="Arial" pitchFamily="34" charset="0"/>
                      </a:rPr>
                      <m:t>𝟑</m:t>
                    </m:r>
                    <m:r>
                      <a:rPr lang="vi-VN" sz="2600" b="1" i="1">
                        <a:latin typeface="Cambria Math"/>
                        <a:cs typeface="Arial" pitchFamily="34" charset="0"/>
                      </a:rPr>
                      <m:t>𝒚</m:t>
                    </m:r>
                    <m:r>
                      <a:rPr lang="vi-VN" sz="2600" b="1" i="1" baseline="30000">
                        <a:latin typeface="Cambria Math"/>
                        <a:cs typeface="Arial" pitchFamily="34" charset="0"/>
                      </a:rPr>
                      <m:t>𝟑</m:t>
                    </m:r>
                  </m:oMath>
                </a14:m>
                <a:r>
                  <a:rPr lang="vi-VN" sz="2600" b="1">
                    <a:latin typeface="Arial" pitchFamily="34" charset="0"/>
                    <a:cs typeface="Arial" pitchFamily="34" charset="0"/>
                  </a:rPr>
                  <a:t>.</a:t>
                </a:r>
              </a:p>
            </p:txBody>
          </p:sp>
        </mc:Choice>
        <mc:Fallback xmlns="">
          <p:sp>
            <p:nvSpPr>
              <p:cNvPr id="43" name="TextBox 42"/>
              <p:cNvSpPr txBox="1">
                <a:spLocks noRot="1" noChangeAspect="1" noMove="1" noResize="1" noEditPoints="1" noAdjustHandles="1" noChangeArrowheads="1" noChangeShapeType="1" noTextEdit="1"/>
              </p:cNvSpPr>
              <p:nvPr/>
            </p:nvSpPr>
            <p:spPr>
              <a:xfrm>
                <a:off x="2208212" y="269557"/>
                <a:ext cx="9296400" cy="492443"/>
              </a:xfrm>
              <a:prstGeom prst="rect">
                <a:avLst/>
              </a:prstGeom>
              <a:blipFill rotWithShape="1">
                <a:blip r:embed="rId4"/>
                <a:stretch>
                  <a:fillRect l="-1115" t="-11111" b="-29630"/>
                </a:stretch>
              </a:blipFill>
            </p:spPr>
            <p:txBody>
              <a:bodyPr/>
              <a:lstStyle/>
              <a:p>
                <a:r>
                  <a:rPr lang="en-US">
                    <a:noFill/>
                  </a:rPr>
                  <a:t> </a:t>
                </a:r>
              </a:p>
            </p:txBody>
          </p:sp>
        </mc:Fallback>
      </mc:AlternateContent>
      <p:pic>
        <p:nvPicPr>
          <p:cNvPr id="4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582" y="19316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1.37</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175623" y="2362200"/>
            <a:ext cx="1752600" cy="492443"/>
          </a:xfrm>
          <a:prstGeom prst="rect">
            <a:avLst/>
          </a:prstGeom>
          <a:noFill/>
        </p:spPr>
        <p:txBody>
          <a:bodyPr wrap="square" rtlCol="0">
            <a:spAutoFit/>
          </a:bodyPr>
          <a:lstStyle/>
          <a:p>
            <a:pPr algn="just"/>
            <a:r>
              <a:rPr lang="es-ES" sz="2600" b="1" smtClean="0">
                <a:latin typeface="Arial" pitchFamily="34" charset="0"/>
                <a:cs typeface="Arial" pitchFamily="34" charset="0"/>
              </a:rPr>
              <a:t>a) Ta có :</a:t>
            </a:r>
            <a:endParaRPr lang="vi-VN" sz="2600"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14154909"/>
              </p:ext>
            </p:extLst>
          </p:nvPr>
        </p:nvGraphicFramePr>
        <p:xfrm>
          <a:off x="3819525" y="2322513"/>
          <a:ext cx="2420938" cy="571500"/>
        </p:xfrm>
        <a:graphic>
          <a:graphicData uri="http://schemas.openxmlformats.org/presentationml/2006/ole">
            <mc:AlternateContent xmlns:mc="http://schemas.openxmlformats.org/markup-compatibility/2006">
              <mc:Choice xmlns:v="urn:schemas-microsoft-com:vml" Requires="v">
                <p:oleObj spid="_x0000_s106530" name="Equation" r:id="rId8" imgW="1028520" imgH="241200" progId="Equation.DSMT4">
                  <p:embed/>
                </p:oleObj>
              </mc:Choice>
              <mc:Fallback>
                <p:oleObj name="Equation" r:id="rId8" imgW="1028520" imgH="241200" progId="Equation.DSMT4">
                  <p:embed/>
                  <p:pic>
                    <p:nvPicPr>
                      <p:cNvPr id="0" name=""/>
                      <p:cNvPicPr>
                        <a:picLocks noChangeAspect="1" noChangeArrowheads="1"/>
                      </p:cNvPicPr>
                      <p:nvPr/>
                    </p:nvPicPr>
                    <p:blipFill>
                      <a:blip r:embed="rId9"/>
                      <a:srcRect/>
                      <a:stretch>
                        <a:fillRect/>
                      </a:stretch>
                    </p:blipFill>
                    <p:spPr bwMode="auto">
                      <a:xfrm>
                        <a:off x="3819525" y="2322513"/>
                        <a:ext cx="2420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208212" y="762000"/>
            <a:ext cx="9711156" cy="892552"/>
          </a:xfrm>
          <a:prstGeom prst="rect">
            <a:avLst/>
          </a:prstGeom>
          <a:noFill/>
        </p:spPr>
        <p:txBody>
          <a:bodyPr wrap="square" rtlCol="0">
            <a:spAutoFit/>
          </a:bodyPr>
          <a:lstStyle/>
          <a:p>
            <a:r>
              <a:rPr lang="vi-VN" sz="2600" b="1">
                <a:latin typeface="Arial" pitchFamily="34" charset="0"/>
                <a:cs typeface="Arial" pitchFamily="34" charset="0"/>
              </a:rPr>
              <a:t>b) Với đơn thức C tìm được ở câu a, hãy tìm đơn thức K sao </a:t>
            </a:r>
            <a:r>
              <a:rPr lang="vi-VN" sz="2600" b="1" smtClean="0">
                <a:latin typeface="Arial" pitchFamily="34" charset="0"/>
                <a:cs typeface="Arial" pitchFamily="34" charset="0"/>
              </a:rPr>
              <a:t>cho</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817639341"/>
              </p:ext>
            </p:extLst>
          </p:nvPr>
        </p:nvGraphicFramePr>
        <p:xfrm>
          <a:off x="3960812" y="1159453"/>
          <a:ext cx="3908136" cy="519545"/>
        </p:xfrm>
        <a:graphic>
          <a:graphicData uri="http://schemas.openxmlformats.org/presentationml/2006/ole">
            <mc:AlternateContent xmlns:mc="http://schemas.openxmlformats.org/markup-compatibility/2006">
              <mc:Choice xmlns:v="urn:schemas-microsoft-com:vml" Requires="v">
                <p:oleObj spid="_x0000_s106531" name="Equation" r:id="rId10" imgW="1828800" imgH="241200" progId="Equation.DSMT4">
                  <p:embed/>
                </p:oleObj>
              </mc:Choice>
              <mc:Fallback>
                <p:oleObj name="Equation" r:id="rId10" imgW="1828800" imgH="241200" progId="Equation.DSMT4">
                  <p:embed/>
                  <p:pic>
                    <p:nvPicPr>
                      <p:cNvPr id="0" name=""/>
                      <p:cNvPicPr>
                        <a:picLocks noChangeAspect="1" noChangeArrowheads="1"/>
                      </p:cNvPicPr>
                      <p:nvPr/>
                    </p:nvPicPr>
                    <p:blipFill>
                      <a:blip r:embed="rId11"/>
                      <a:srcRect/>
                      <a:stretch>
                        <a:fillRect/>
                      </a:stretch>
                    </p:blipFill>
                    <p:spPr bwMode="auto">
                      <a:xfrm>
                        <a:off x="3960812" y="1159453"/>
                        <a:ext cx="3908136" cy="51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665412" y="2971800"/>
            <a:ext cx="1752600" cy="492443"/>
          </a:xfrm>
          <a:prstGeom prst="rect">
            <a:avLst/>
          </a:prstGeom>
          <a:noFill/>
        </p:spPr>
        <p:txBody>
          <a:bodyPr wrap="square" rtlCol="0">
            <a:spAutoFit/>
          </a:bodyPr>
          <a:lstStyle/>
          <a:p>
            <a:pPr algn="just"/>
            <a:r>
              <a:rPr lang="es-ES" sz="2600" b="1" smtClean="0">
                <a:latin typeface="Arial" pitchFamily="34" charset="0"/>
                <a:cs typeface="Arial" pitchFamily="34" charset="0"/>
              </a:rPr>
              <a:t>Suy ra</a:t>
            </a:r>
            <a:endParaRPr lang="vi-VN" sz="2600" b="1">
              <a:solidFill>
                <a:srgbClr val="0F3D13"/>
              </a:solidFill>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343598365"/>
              </p:ext>
            </p:extLst>
          </p:nvPr>
        </p:nvGraphicFramePr>
        <p:xfrm>
          <a:off x="4006850" y="2932113"/>
          <a:ext cx="2570163" cy="571500"/>
        </p:xfrm>
        <a:graphic>
          <a:graphicData uri="http://schemas.openxmlformats.org/presentationml/2006/ole">
            <mc:AlternateContent xmlns:mc="http://schemas.openxmlformats.org/markup-compatibility/2006">
              <mc:Choice xmlns:v="urn:schemas-microsoft-com:vml" Requires="v">
                <p:oleObj spid="_x0000_s106532" name="Equation" r:id="rId12" imgW="1091880" imgH="241200" progId="Equation.DSMT4">
                  <p:embed/>
                </p:oleObj>
              </mc:Choice>
              <mc:Fallback>
                <p:oleObj name="Equation" r:id="rId12" imgW="1091880" imgH="241200" progId="Equation.DSMT4">
                  <p:embed/>
                  <p:pic>
                    <p:nvPicPr>
                      <p:cNvPr id="0" name=""/>
                      <p:cNvPicPr>
                        <a:picLocks noChangeAspect="1" noChangeArrowheads="1"/>
                      </p:cNvPicPr>
                      <p:nvPr/>
                    </p:nvPicPr>
                    <p:blipFill>
                      <a:blip r:embed="rId13"/>
                      <a:srcRect/>
                      <a:stretch>
                        <a:fillRect/>
                      </a:stretch>
                    </p:blipFill>
                    <p:spPr bwMode="auto">
                      <a:xfrm>
                        <a:off x="4006850" y="2932113"/>
                        <a:ext cx="25701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175623" y="3733800"/>
            <a:ext cx="1752600" cy="492443"/>
          </a:xfrm>
          <a:prstGeom prst="rect">
            <a:avLst/>
          </a:prstGeom>
          <a:noFill/>
        </p:spPr>
        <p:txBody>
          <a:bodyPr wrap="square" rtlCol="0">
            <a:spAutoFit/>
          </a:bodyPr>
          <a:lstStyle/>
          <a:p>
            <a:pPr algn="just"/>
            <a:r>
              <a:rPr lang="es-ES" sz="2600" b="1" smtClean="0">
                <a:latin typeface="Arial" pitchFamily="34" charset="0"/>
                <a:cs typeface="Arial" pitchFamily="34" charset="0"/>
              </a:rPr>
              <a:t>b) Ta có :</a:t>
            </a:r>
            <a:endParaRPr lang="vi-VN" sz="2600" b="1">
              <a:solidFill>
                <a:srgbClr val="0F3D13"/>
              </a:solidFill>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222218802"/>
              </p:ext>
            </p:extLst>
          </p:nvPr>
        </p:nvGraphicFramePr>
        <p:xfrm>
          <a:off x="3860800" y="3686175"/>
          <a:ext cx="4751388" cy="571500"/>
        </p:xfrm>
        <a:graphic>
          <a:graphicData uri="http://schemas.openxmlformats.org/presentationml/2006/ole">
            <mc:AlternateContent xmlns:mc="http://schemas.openxmlformats.org/markup-compatibility/2006">
              <mc:Choice xmlns:v="urn:schemas-microsoft-com:vml" Requires="v">
                <p:oleObj spid="_x0000_s106533" name="Equation" r:id="rId14" imgW="2019240" imgH="241200" progId="Equation.DSMT4">
                  <p:embed/>
                </p:oleObj>
              </mc:Choice>
              <mc:Fallback>
                <p:oleObj name="Equation" r:id="rId14" imgW="2019240" imgH="241200" progId="Equation.DSMT4">
                  <p:embed/>
                  <p:pic>
                    <p:nvPicPr>
                      <p:cNvPr id="0" name=""/>
                      <p:cNvPicPr>
                        <a:picLocks noChangeAspect="1" noChangeArrowheads="1"/>
                      </p:cNvPicPr>
                      <p:nvPr/>
                    </p:nvPicPr>
                    <p:blipFill>
                      <a:blip r:embed="rId15"/>
                      <a:srcRect/>
                      <a:stretch>
                        <a:fillRect/>
                      </a:stretch>
                    </p:blipFill>
                    <p:spPr bwMode="auto">
                      <a:xfrm>
                        <a:off x="3860800" y="3686175"/>
                        <a:ext cx="47513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67148347"/>
              </p:ext>
            </p:extLst>
          </p:nvPr>
        </p:nvGraphicFramePr>
        <p:xfrm>
          <a:off x="3860800" y="4226243"/>
          <a:ext cx="4929188" cy="722312"/>
        </p:xfrm>
        <a:graphic>
          <a:graphicData uri="http://schemas.openxmlformats.org/presentationml/2006/ole">
            <mc:AlternateContent xmlns:mc="http://schemas.openxmlformats.org/markup-compatibility/2006">
              <mc:Choice xmlns:v="urn:schemas-microsoft-com:vml" Requires="v">
                <p:oleObj spid="_x0000_s106534" name="Equation" r:id="rId16" imgW="2095200" imgH="304560" progId="Equation.DSMT4">
                  <p:embed/>
                </p:oleObj>
              </mc:Choice>
              <mc:Fallback>
                <p:oleObj name="Equation" r:id="rId16" imgW="2095200" imgH="304560" progId="Equation.DSMT4">
                  <p:embed/>
                  <p:pic>
                    <p:nvPicPr>
                      <p:cNvPr id="0" name=""/>
                      <p:cNvPicPr>
                        <a:picLocks noChangeAspect="1" noChangeArrowheads="1"/>
                      </p:cNvPicPr>
                      <p:nvPr/>
                    </p:nvPicPr>
                    <p:blipFill>
                      <a:blip r:embed="rId17"/>
                      <a:srcRect/>
                      <a:stretch>
                        <a:fillRect/>
                      </a:stretch>
                    </p:blipFill>
                    <p:spPr bwMode="auto">
                      <a:xfrm>
                        <a:off x="3860800" y="4226243"/>
                        <a:ext cx="492918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3808412" y="6172200"/>
            <a:ext cx="838200" cy="492443"/>
          </a:xfrm>
          <a:prstGeom prst="rect">
            <a:avLst/>
          </a:prstGeom>
          <a:noFill/>
        </p:spPr>
        <p:txBody>
          <a:bodyPr wrap="square" rtlCol="0">
            <a:spAutoFit/>
          </a:bodyPr>
          <a:lstStyle/>
          <a:p>
            <a:pPr algn="just"/>
            <a:r>
              <a:rPr lang="es-ES" sz="2600" b="1" smtClean="0">
                <a:latin typeface="Arial" pitchFamily="34" charset="0"/>
                <a:cs typeface="Arial" pitchFamily="34" charset="0"/>
              </a:rPr>
              <a:t>Vậy</a:t>
            </a:r>
            <a:endParaRPr lang="vi-VN" sz="2600" b="1">
              <a:solidFill>
                <a:srgbClr val="0F3D13"/>
              </a:solidFill>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458567921"/>
              </p:ext>
            </p:extLst>
          </p:nvPr>
        </p:nvGraphicFramePr>
        <p:xfrm>
          <a:off x="6551612" y="2933700"/>
          <a:ext cx="3556000" cy="661988"/>
        </p:xfrm>
        <a:graphic>
          <a:graphicData uri="http://schemas.openxmlformats.org/presentationml/2006/ole">
            <mc:AlternateContent xmlns:mc="http://schemas.openxmlformats.org/markup-compatibility/2006">
              <mc:Choice xmlns:v="urn:schemas-microsoft-com:vml" Requires="v">
                <p:oleObj spid="_x0000_s106535" name="Equation" r:id="rId18" imgW="1511280" imgH="279360" progId="Equation.DSMT4">
                  <p:embed/>
                </p:oleObj>
              </mc:Choice>
              <mc:Fallback>
                <p:oleObj name="Equation" r:id="rId18" imgW="1511280" imgH="279360" progId="Equation.DSMT4">
                  <p:embed/>
                  <p:pic>
                    <p:nvPicPr>
                      <p:cNvPr id="0" name=""/>
                      <p:cNvPicPr>
                        <a:picLocks noChangeAspect="1" noChangeArrowheads="1"/>
                      </p:cNvPicPr>
                      <p:nvPr/>
                    </p:nvPicPr>
                    <p:blipFill>
                      <a:blip r:embed="rId19"/>
                      <a:srcRect/>
                      <a:stretch>
                        <a:fillRect/>
                      </a:stretch>
                    </p:blipFill>
                    <p:spPr bwMode="auto">
                      <a:xfrm>
                        <a:off x="6551612" y="2933700"/>
                        <a:ext cx="3556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935729632"/>
              </p:ext>
            </p:extLst>
          </p:nvPr>
        </p:nvGraphicFramePr>
        <p:xfrm>
          <a:off x="10123487" y="2952750"/>
          <a:ext cx="1076325" cy="571500"/>
        </p:xfrm>
        <a:graphic>
          <a:graphicData uri="http://schemas.openxmlformats.org/presentationml/2006/ole">
            <mc:AlternateContent xmlns:mc="http://schemas.openxmlformats.org/markup-compatibility/2006">
              <mc:Choice xmlns:v="urn:schemas-microsoft-com:vml" Requires="v">
                <p:oleObj spid="_x0000_s106536" name="Equation" r:id="rId20" imgW="457200" imgH="241200" progId="Equation.DSMT4">
                  <p:embed/>
                </p:oleObj>
              </mc:Choice>
              <mc:Fallback>
                <p:oleObj name="Equation" r:id="rId20" imgW="457200" imgH="241200" progId="Equation.DSMT4">
                  <p:embed/>
                  <p:pic>
                    <p:nvPicPr>
                      <p:cNvPr id="0" name=""/>
                      <p:cNvPicPr>
                        <a:picLocks noChangeAspect="1" noChangeArrowheads="1"/>
                      </p:cNvPicPr>
                      <p:nvPr/>
                    </p:nvPicPr>
                    <p:blipFill>
                      <a:blip r:embed="rId21"/>
                      <a:srcRect/>
                      <a:stretch>
                        <a:fillRect/>
                      </a:stretch>
                    </p:blipFill>
                    <p:spPr bwMode="auto">
                      <a:xfrm>
                        <a:off x="10123487" y="2952750"/>
                        <a:ext cx="1076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82780946"/>
              </p:ext>
            </p:extLst>
          </p:nvPr>
        </p:nvGraphicFramePr>
        <p:xfrm>
          <a:off x="3860800" y="4876800"/>
          <a:ext cx="5586412" cy="571500"/>
        </p:xfrm>
        <a:graphic>
          <a:graphicData uri="http://schemas.openxmlformats.org/presentationml/2006/ole">
            <mc:AlternateContent xmlns:mc="http://schemas.openxmlformats.org/markup-compatibility/2006">
              <mc:Choice xmlns:v="urn:schemas-microsoft-com:vml" Requires="v">
                <p:oleObj spid="_x0000_s106537" name="Equation" r:id="rId22" imgW="2374560" imgH="241200" progId="Equation.DSMT4">
                  <p:embed/>
                </p:oleObj>
              </mc:Choice>
              <mc:Fallback>
                <p:oleObj name="Equation" r:id="rId22" imgW="2374560" imgH="241200" progId="Equation.DSMT4">
                  <p:embed/>
                  <p:pic>
                    <p:nvPicPr>
                      <p:cNvPr id="0" name=""/>
                      <p:cNvPicPr>
                        <a:picLocks noChangeAspect="1" noChangeArrowheads="1"/>
                      </p:cNvPicPr>
                      <p:nvPr/>
                    </p:nvPicPr>
                    <p:blipFill>
                      <a:blip r:embed="rId23"/>
                      <a:srcRect/>
                      <a:stretch>
                        <a:fillRect/>
                      </a:stretch>
                    </p:blipFill>
                    <p:spPr bwMode="auto">
                      <a:xfrm>
                        <a:off x="3860800" y="4876800"/>
                        <a:ext cx="55864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611644236"/>
              </p:ext>
            </p:extLst>
          </p:nvPr>
        </p:nvGraphicFramePr>
        <p:xfrm>
          <a:off x="3860800" y="5445443"/>
          <a:ext cx="3225800" cy="571500"/>
        </p:xfrm>
        <a:graphic>
          <a:graphicData uri="http://schemas.openxmlformats.org/presentationml/2006/ole">
            <mc:AlternateContent xmlns:mc="http://schemas.openxmlformats.org/markup-compatibility/2006">
              <mc:Choice xmlns:v="urn:schemas-microsoft-com:vml" Requires="v">
                <p:oleObj spid="_x0000_s106538" name="Equation" r:id="rId24" imgW="1371600" imgH="241200" progId="Equation.DSMT4">
                  <p:embed/>
                </p:oleObj>
              </mc:Choice>
              <mc:Fallback>
                <p:oleObj name="Equation" r:id="rId24" imgW="1371600" imgH="241200" progId="Equation.DSMT4">
                  <p:embed/>
                  <p:pic>
                    <p:nvPicPr>
                      <p:cNvPr id="0" name=""/>
                      <p:cNvPicPr>
                        <a:picLocks noChangeAspect="1" noChangeArrowheads="1"/>
                      </p:cNvPicPr>
                      <p:nvPr/>
                    </p:nvPicPr>
                    <p:blipFill>
                      <a:blip r:embed="rId25"/>
                      <a:srcRect/>
                      <a:stretch>
                        <a:fillRect/>
                      </a:stretch>
                    </p:blipFill>
                    <p:spPr bwMode="auto">
                      <a:xfrm>
                        <a:off x="3860800" y="5445443"/>
                        <a:ext cx="3225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135889358"/>
              </p:ext>
            </p:extLst>
          </p:nvPr>
        </p:nvGraphicFramePr>
        <p:xfrm>
          <a:off x="4646956" y="6143943"/>
          <a:ext cx="1225550" cy="511175"/>
        </p:xfrm>
        <a:graphic>
          <a:graphicData uri="http://schemas.openxmlformats.org/presentationml/2006/ole">
            <mc:AlternateContent xmlns:mc="http://schemas.openxmlformats.org/markup-compatibility/2006">
              <mc:Choice xmlns:v="urn:schemas-microsoft-com:vml" Requires="v">
                <p:oleObj spid="_x0000_s106539" name="Equation" r:id="rId26" imgW="520560" imgH="215640" progId="Equation.DSMT4">
                  <p:embed/>
                </p:oleObj>
              </mc:Choice>
              <mc:Fallback>
                <p:oleObj name="Equation" r:id="rId26" imgW="520560" imgH="215640" progId="Equation.DSMT4">
                  <p:embed/>
                  <p:pic>
                    <p:nvPicPr>
                      <p:cNvPr id="0" name=""/>
                      <p:cNvPicPr>
                        <a:picLocks noChangeAspect="1" noChangeArrowheads="1"/>
                      </p:cNvPicPr>
                      <p:nvPr/>
                    </p:nvPicPr>
                    <p:blipFill>
                      <a:blip r:embed="rId27"/>
                      <a:srcRect/>
                      <a:stretch>
                        <a:fillRect/>
                      </a:stretch>
                    </p:blipFill>
                    <p:spPr bwMode="auto">
                      <a:xfrm>
                        <a:off x="4646956" y="6143943"/>
                        <a:ext cx="12255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5843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P spid="25"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1"/>
            <a:ext cx="9821114" cy="2831045"/>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08212" y="152400"/>
            <a:ext cx="9296400" cy="2800767"/>
          </a:xfrm>
          <a:prstGeom prst="rect">
            <a:avLst/>
          </a:prstGeom>
          <a:noFill/>
        </p:spPr>
        <p:txBody>
          <a:bodyPr wrap="square" rtlCol="0">
            <a:spAutoFit/>
          </a:bodyPr>
          <a:lstStyle/>
          <a:p>
            <a:r>
              <a:rPr lang="vi-VN" sz="2200" b="1">
                <a:latin typeface="Arial" pitchFamily="34" charset="0"/>
                <a:cs typeface="Arial" pitchFamily="34" charset="0"/>
              </a:rPr>
              <a:t>Chuyện rằng Rùa chạy đua với Thỏ. Thỏ chạy nhanh gấp 60 lần rùa, nhưng chỉ sau t phút chạy, Thỏ đã dừng lại mặc dù chưa đến đích. Do mải chơi, Thỏ không biết rằng Rùa vẫn cần mẫn chạy liên tục trong 90t phút và đến đích trước Thỏ</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Gọi </a:t>
            </a:r>
            <a:r>
              <a:rPr lang="vi-VN" sz="2200" b="1">
                <a:latin typeface="Arial" pitchFamily="34" charset="0"/>
                <a:cs typeface="Arial" pitchFamily="34" charset="0"/>
              </a:rPr>
              <a:t>v (m/phút) là vận tốc chạy của Rùa. Hãy viết các đơn thức biểu thị quãng đường mà Thỏ và Rùa đã chạy</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Hỏi </a:t>
            </a:r>
            <a:r>
              <a:rPr lang="vi-VN" sz="2200" b="1">
                <a:latin typeface="Arial" pitchFamily="34" charset="0"/>
                <a:cs typeface="Arial" pitchFamily="34" charset="0"/>
              </a:rPr>
              <a:t>Rùa đã chạy được quãng đường dài gấp bao nhiêu lần quãng đường Thỏ đã chạy?</a:t>
            </a:r>
          </a:p>
        </p:txBody>
      </p:sp>
      <p:pic>
        <p:nvPicPr>
          <p:cNvPr id="4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094" y="3096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27211" y="3581400"/>
            <a:ext cx="10361613" cy="430887"/>
          </a:xfrm>
          <a:prstGeom prst="rect">
            <a:avLst/>
          </a:prstGeom>
          <a:noFill/>
        </p:spPr>
        <p:txBody>
          <a:bodyPr wrap="square" rtlCol="0">
            <a:spAutoFit/>
          </a:bodyPr>
          <a:lstStyle/>
          <a:p>
            <a:pPr algn="just"/>
            <a:r>
              <a:rPr lang="es-ES" sz="2200" b="1">
                <a:latin typeface="Arial" pitchFamily="34" charset="0"/>
                <a:cs typeface="Arial" pitchFamily="34" charset="0"/>
              </a:rPr>
              <a:t>a) Thời gian của Thỏ chạy là t (phút); thời gian của Rùa chạy là 90t (phút).</a:t>
            </a:r>
            <a:endParaRPr lang="vi-VN" sz="2200" b="1">
              <a:solidFill>
                <a:srgbClr val="0F3D13"/>
              </a:solidFill>
              <a:latin typeface="Arial" pitchFamily="34" charset="0"/>
              <a:cs typeface="Arial" pitchFamily="34" charset="0"/>
            </a:endParaRPr>
          </a:p>
        </p:txBody>
      </p:sp>
      <p:sp>
        <p:nvSpPr>
          <p:cNvPr id="23" name="TextBox 22"/>
          <p:cNvSpPr txBox="1"/>
          <p:nvPr/>
        </p:nvSpPr>
        <p:spPr>
          <a:xfrm>
            <a:off x="2176461" y="4083278"/>
            <a:ext cx="9980612" cy="430887"/>
          </a:xfrm>
          <a:prstGeom prst="rect">
            <a:avLst/>
          </a:prstGeom>
          <a:noFill/>
        </p:spPr>
        <p:txBody>
          <a:bodyPr wrap="square" rtlCol="0">
            <a:spAutoFit/>
          </a:bodyPr>
          <a:lstStyle/>
          <a:p>
            <a:pPr algn="just"/>
            <a:r>
              <a:rPr lang="es-ES" sz="2200" b="1">
                <a:latin typeface="Arial" pitchFamily="34" charset="0"/>
                <a:cs typeface="Arial" pitchFamily="34" charset="0"/>
              </a:rPr>
              <a:t>Vận tốc của Rùa chạy là v (m/phút).</a:t>
            </a:r>
            <a:endParaRPr lang="vi-VN" sz="2200" b="1">
              <a:solidFill>
                <a:srgbClr val="0F3D13"/>
              </a:solidFill>
              <a:latin typeface="Arial" pitchFamily="34" charset="0"/>
              <a:cs typeface="Arial" pitchFamily="34" charset="0"/>
            </a:endParaRPr>
          </a:p>
        </p:txBody>
      </p:sp>
      <p:sp>
        <p:nvSpPr>
          <p:cNvPr id="24" name="TextBox 23"/>
          <p:cNvSpPr txBox="1"/>
          <p:nvPr/>
        </p:nvSpPr>
        <p:spPr>
          <a:xfrm>
            <a:off x="2176461" y="4585156"/>
            <a:ext cx="9980612" cy="430887"/>
          </a:xfrm>
          <a:prstGeom prst="rect">
            <a:avLst/>
          </a:prstGeom>
          <a:noFill/>
        </p:spPr>
        <p:txBody>
          <a:bodyPr wrap="square" rtlCol="0">
            <a:spAutoFit/>
          </a:bodyPr>
          <a:lstStyle/>
          <a:p>
            <a:pPr algn="just"/>
            <a:r>
              <a:rPr lang="es-ES" sz="2200" b="1">
                <a:latin typeface="Arial" pitchFamily="34" charset="0"/>
                <a:cs typeface="Arial" pitchFamily="34" charset="0"/>
              </a:rPr>
              <a:t>Vì Thỏ chạy nhanh gấp 60 lần rùa nên vận tốc của Thỏ </a:t>
            </a:r>
            <a:r>
              <a:rPr lang="es-ES" sz="2200" b="1" smtClean="0">
                <a:latin typeface="Arial" pitchFamily="34" charset="0"/>
                <a:cs typeface="Arial" pitchFamily="34" charset="0"/>
              </a:rPr>
              <a:t>là </a:t>
            </a:r>
            <a:r>
              <a:rPr lang="es-ES" sz="2200" b="1">
                <a:latin typeface="Arial" pitchFamily="34" charset="0"/>
                <a:cs typeface="Arial" pitchFamily="34" charset="0"/>
              </a:rPr>
              <a:t>60v (m/phút).</a:t>
            </a:r>
            <a:endParaRPr lang="vi-VN" sz="2200" b="1">
              <a:solidFill>
                <a:srgbClr val="0F3D13"/>
              </a:solidFill>
              <a:latin typeface="Arial" pitchFamily="34" charset="0"/>
              <a:cs typeface="Arial" pitchFamily="34" charset="0"/>
            </a:endParaRPr>
          </a:p>
        </p:txBody>
      </p:sp>
      <p:sp>
        <p:nvSpPr>
          <p:cNvPr id="29" name="TextBox 28"/>
          <p:cNvSpPr txBox="1"/>
          <p:nvPr/>
        </p:nvSpPr>
        <p:spPr>
          <a:xfrm>
            <a:off x="2176461" y="5087034"/>
            <a:ext cx="9980612" cy="430887"/>
          </a:xfrm>
          <a:prstGeom prst="rect">
            <a:avLst/>
          </a:prstGeom>
          <a:noFill/>
        </p:spPr>
        <p:txBody>
          <a:bodyPr wrap="square" rtlCol="0">
            <a:spAutoFit/>
          </a:bodyPr>
          <a:lstStyle/>
          <a:p>
            <a:pPr algn="just"/>
            <a:r>
              <a:rPr lang="vi-VN" sz="2200" b="1">
                <a:latin typeface="Arial" pitchFamily="34" charset="0"/>
                <a:cs typeface="Arial" pitchFamily="34" charset="0"/>
              </a:rPr>
              <a:t>Do đó, đơn thức biểu thị quãng đường mà Thỏ đã chạy là </a:t>
            </a:r>
            <a:r>
              <a:rPr lang="vi-VN" sz="2200" b="1" smtClean="0">
                <a:solidFill>
                  <a:schemeClr val="accent2">
                    <a:lumMod val="75000"/>
                  </a:schemeClr>
                </a:solidFill>
                <a:latin typeface="Arial" pitchFamily="34" charset="0"/>
                <a:cs typeface="Arial" pitchFamily="34" charset="0"/>
              </a:rPr>
              <a:t>60vt</a:t>
            </a:r>
            <a:endParaRPr lang="vi-VN" sz="2200" b="1">
              <a:solidFill>
                <a:srgbClr val="0F3D13"/>
              </a:solidFill>
              <a:latin typeface="Arial" pitchFamily="34" charset="0"/>
              <a:cs typeface="Arial" pitchFamily="34" charset="0"/>
            </a:endParaRPr>
          </a:p>
        </p:txBody>
      </p:sp>
      <p:sp>
        <p:nvSpPr>
          <p:cNvPr id="30" name="TextBox 29"/>
          <p:cNvSpPr txBox="1"/>
          <p:nvPr/>
        </p:nvSpPr>
        <p:spPr>
          <a:xfrm>
            <a:off x="2176461" y="5588913"/>
            <a:ext cx="9980612" cy="430887"/>
          </a:xfrm>
          <a:prstGeom prst="rect">
            <a:avLst/>
          </a:prstGeom>
          <a:noFill/>
        </p:spPr>
        <p:txBody>
          <a:bodyPr wrap="square" rtlCol="0">
            <a:spAutoFit/>
          </a:bodyPr>
          <a:lstStyle/>
          <a:p>
            <a:pPr algn="just"/>
            <a:r>
              <a:rPr lang="vi-VN" sz="2200" b="1">
                <a:latin typeface="Arial" pitchFamily="34" charset="0"/>
                <a:cs typeface="Arial" pitchFamily="34" charset="0"/>
              </a:rPr>
              <a:t>Đơn thức biểu thị quãng đường mà Rùa đã chạy là </a:t>
            </a:r>
            <a:r>
              <a:rPr lang="vi-VN" sz="2200" b="1" smtClean="0">
                <a:solidFill>
                  <a:schemeClr val="accent2">
                    <a:lumMod val="75000"/>
                  </a:schemeClr>
                </a:solidFill>
                <a:latin typeface="Arial" pitchFamily="34" charset="0"/>
                <a:cs typeface="Arial" pitchFamily="34" charset="0"/>
              </a:rPr>
              <a:t>90vt</a:t>
            </a:r>
            <a:endParaRPr lang="vi-VN" sz="22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356492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P spid="24"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1"/>
            <a:ext cx="9821114" cy="2831045"/>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08212" y="152400"/>
            <a:ext cx="9296400" cy="2800767"/>
          </a:xfrm>
          <a:prstGeom prst="rect">
            <a:avLst/>
          </a:prstGeom>
          <a:noFill/>
        </p:spPr>
        <p:txBody>
          <a:bodyPr wrap="square" rtlCol="0">
            <a:spAutoFit/>
          </a:bodyPr>
          <a:lstStyle/>
          <a:p>
            <a:r>
              <a:rPr lang="vi-VN" sz="2200" b="1">
                <a:latin typeface="Arial" pitchFamily="34" charset="0"/>
                <a:cs typeface="Arial" pitchFamily="34" charset="0"/>
              </a:rPr>
              <a:t>Chuyện rằng Rùa chạy đua với Thỏ. Thỏ chạy nhanh gấp 60 lần rùa, nhưng chỉ sau t phút chạy, Thỏ đã dừng lại mặc dù chưa đến đích. Do mải chơi, Thỏ không biết rằng Rùa vẫn cần mẫn chạy liên tục trong 90t phút và đến đích trước Thỏ</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Gọi </a:t>
            </a:r>
            <a:r>
              <a:rPr lang="vi-VN" sz="2200" b="1">
                <a:latin typeface="Arial" pitchFamily="34" charset="0"/>
                <a:cs typeface="Arial" pitchFamily="34" charset="0"/>
              </a:rPr>
              <a:t>v (m/phút) là vận tốc chạy của Rùa. Hãy viết các đơn thức biểu thị quãng đường mà Thỏ và Rùa đã chạy</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Hỏi </a:t>
            </a:r>
            <a:r>
              <a:rPr lang="vi-VN" sz="2200" b="1">
                <a:latin typeface="Arial" pitchFamily="34" charset="0"/>
                <a:cs typeface="Arial" pitchFamily="34" charset="0"/>
              </a:rPr>
              <a:t>Rùa đã chạy được quãng đường dài gấp bao nhiêu lần quãng đường Thỏ đã chạy?</a:t>
            </a:r>
          </a:p>
        </p:txBody>
      </p:sp>
      <p:pic>
        <p:nvPicPr>
          <p:cNvPr id="4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094" y="3096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1.38</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27211" y="3581400"/>
            <a:ext cx="9829801" cy="769441"/>
          </a:xfrm>
          <a:prstGeom prst="rect">
            <a:avLst/>
          </a:prstGeom>
          <a:noFill/>
        </p:spPr>
        <p:txBody>
          <a:bodyPr wrap="square" rtlCol="0">
            <a:spAutoFit/>
          </a:bodyPr>
          <a:lstStyle/>
          <a:p>
            <a:pPr algn="just"/>
            <a:r>
              <a:rPr lang="vi-VN" sz="2200" b="1">
                <a:latin typeface="Arial" pitchFamily="34" charset="0"/>
                <a:cs typeface="Arial" pitchFamily="34" charset="0"/>
              </a:rPr>
              <a:t>b) Để tính được quãng đường Rùa đã chạy dài gấp bao nhiêu lần quãng đường Thỏ đã chạy, ta thực hiện phép tính chia 90vt cho 60vt.</a:t>
            </a:r>
            <a:endParaRPr lang="vi-VN" sz="2200" b="1">
              <a:solidFill>
                <a:srgbClr val="0F3D13"/>
              </a:solidFill>
              <a:latin typeface="Arial" pitchFamily="34" charset="0"/>
              <a:cs typeface="Arial" pitchFamily="34" charset="0"/>
            </a:endParaRPr>
          </a:p>
        </p:txBody>
      </p:sp>
      <p:sp>
        <p:nvSpPr>
          <p:cNvPr id="23" name="TextBox 22"/>
          <p:cNvSpPr txBox="1"/>
          <p:nvPr/>
        </p:nvSpPr>
        <p:spPr>
          <a:xfrm>
            <a:off x="2176461" y="4445913"/>
            <a:ext cx="9480551" cy="430887"/>
          </a:xfrm>
          <a:prstGeom prst="rect">
            <a:avLst/>
          </a:prstGeom>
          <a:noFill/>
        </p:spPr>
        <p:txBody>
          <a:bodyPr wrap="square" rtlCol="0">
            <a:spAutoFit/>
          </a:bodyPr>
          <a:lstStyle/>
          <a:p>
            <a:pPr algn="just"/>
            <a:r>
              <a:rPr lang="sv-SE" sz="2200" b="1">
                <a:latin typeface="Arial" pitchFamily="34" charset="0"/>
                <a:cs typeface="Arial" pitchFamily="34" charset="0"/>
              </a:rPr>
              <a:t>Ta có </a:t>
            </a:r>
            <a:r>
              <a:rPr lang="sv-SE" sz="2200" b="1">
                <a:solidFill>
                  <a:schemeClr val="accent2">
                    <a:lumMod val="75000"/>
                  </a:schemeClr>
                </a:solidFill>
                <a:latin typeface="Arial" pitchFamily="34" charset="0"/>
                <a:cs typeface="Arial" pitchFamily="34" charset="0"/>
              </a:rPr>
              <a:t>(90vt) : (60vt) = 1,5</a:t>
            </a:r>
            <a:r>
              <a:rPr lang="sv-SE" sz="2200" b="1">
                <a:latin typeface="Arial" pitchFamily="34" charset="0"/>
                <a:cs typeface="Arial" pitchFamily="34" charset="0"/>
              </a:rPr>
              <a:t>.</a:t>
            </a:r>
            <a:endParaRPr lang="vi-VN" sz="2200" b="1">
              <a:solidFill>
                <a:srgbClr val="0F3D13"/>
              </a:solidFill>
              <a:latin typeface="Arial" pitchFamily="34" charset="0"/>
              <a:cs typeface="Arial" pitchFamily="34" charset="0"/>
            </a:endParaRPr>
          </a:p>
        </p:txBody>
      </p:sp>
      <p:sp>
        <p:nvSpPr>
          <p:cNvPr id="15" name="TextBox 14"/>
          <p:cNvSpPr txBox="1"/>
          <p:nvPr/>
        </p:nvSpPr>
        <p:spPr>
          <a:xfrm>
            <a:off x="2165348" y="4953000"/>
            <a:ext cx="9480551" cy="769441"/>
          </a:xfrm>
          <a:prstGeom prst="rect">
            <a:avLst/>
          </a:prstGeom>
          <a:noFill/>
        </p:spPr>
        <p:txBody>
          <a:bodyPr wrap="square" rtlCol="0">
            <a:spAutoFit/>
          </a:bodyPr>
          <a:lstStyle/>
          <a:p>
            <a:pPr algn="just"/>
            <a:r>
              <a:rPr lang="vi-VN" sz="2200" b="1">
                <a:latin typeface="Arial" pitchFamily="34" charset="0"/>
                <a:cs typeface="Arial" pitchFamily="34" charset="0"/>
              </a:rPr>
              <a:t>Vậy Rùa đã chạy được quãng đường dài gấp 1,5 lần quãng đường Thỏ đã chạy.</a:t>
            </a:r>
            <a:endParaRPr lang="vi-VN" sz="22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25553889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218612" y="2626233"/>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10031201" y="2372233"/>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10031201" y="2372301"/>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2" y="1828800"/>
            <a:ext cx="698023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26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890" y="22389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3603692182"/>
              </p:ext>
            </p:extLst>
          </p:nvPr>
        </p:nvGraphicFramePr>
        <p:xfrm>
          <a:off x="2217738" y="2625725"/>
          <a:ext cx="6275387" cy="595313"/>
        </p:xfrm>
        <a:graphic>
          <a:graphicData uri="http://schemas.openxmlformats.org/presentationml/2006/ole">
            <mc:AlternateContent xmlns:mc="http://schemas.openxmlformats.org/markup-compatibility/2006">
              <mc:Choice xmlns:v="urn:schemas-microsoft-com:vml" Requires="v">
                <p:oleObj spid="_x0000_s85370" name="Equation" r:id="rId5" imgW="2933640" imgH="279360" progId="Equation.DSMT4">
                  <p:embed/>
                </p:oleObj>
              </mc:Choice>
              <mc:Fallback>
                <p:oleObj name="Equation" r:id="rId5" imgW="2933640" imgH="279360" progId="Equation.DSMT4">
                  <p:embed/>
                  <p:pic>
                    <p:nvPicPr>
                      <p:cNvPr id="0" name="Object 1"/>
                      <p:cNvPicPr>
                        <a:picLocks noChangeAspect="1" noChangeArrowheads="1"/>
                      </p:cNvPicPr>
                      <p:nvPr/>
                    </p:nvPicPr>
                    <p:blipFill>
                      <a:blip r:embed="rId6"/>
                      <a:srcRect/>
                      <a:stretch>
                        <a:fillRect/>
                      </a:stretch>
                    </p:blipFill>
                    <p:spPr bwMode="auto">
                      <a:xfrm>
                        <a:off x="2217738" y="2625725"/>
                        <a:ext cx="627538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5116" name="Picture 124"/>
          <p:cNvPicPr>
            <a:picLocks noChangeAspect="1" noChangeArrowheads="1"/>
          </p:cNvPicPr>
          <p:nvPr/>
        </p:nvPicPr>
        <p:blipFill rotWithShape="1">
          <a:blip r:embed="rId7">
            <a:extLst>
              <a:ext uri="{28A0092B-C50C-407E-A947-70E740481C1C}">
                <a14:useLocalDpi xmlns:a14="http://schemas.microsoft.com/office/drawing/2010/main" val="0"/>
              </a:ext>
            </a:extLst>
          </a:blip>
          <a:srcRect r="3832" b="27842"/>
          <a:stretch/>
        </p:blipFill>
        <p:spPr bwMode="auto">
          <a:xfrm>
            <a:off x="3527070" y="60191"/>
            <a:ext cx="4624742" cy="52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60412" y="2697837"/>
            <a:ext cx="1726229" cy="430887"/>
          </a:xfrm>
          <a:prstGeom prst="rect">
            <a:avLst/>
          </a:prstGeom>
          <a:noFill/>
        </p:spPr>
        <p:txBody>
          <a:bodyPr wrap="square" rtlCol="0">
            <a:spAutoFit/>
          </a:bodyPr>
          <a:lstStyle/>
          <a:p>
            <a:pPr marL="342900" indent="-342900">
              <a:buFont typeface="Wingdings" pitchFamily="2" charset="2"/>
              <a:buChar char="v"/>
            </a:pPr>
            <a:r>
              <a:rPr lang="en-US" sz="2200" b="1" smtClean="0">
                <a:latin typeface="Arial" pitchFamily="34" charset="0"/>
                <a:cs typeface="Arial" pitchFamily="34" charset="0"/>
              </a:rPr>
              <a:t>Ta có : </a:t>
            </a:r>
            <a:endParaRPr lang="en-US" sz="2200" b="1">
              <a:latin typeface="Arial" pitchFamily="34" charset="0"/>
              <a:cs typeface="Arial" pitchFamily="34" charset="0"/>
            </a:endParaRPr>
          </a:p>
        </p:txBody>
      </p:sp>
      <p:grpSp>
        <p:nvGrpSpPr>
          <p:cNvPr id="20" name="Group 19"/>
          <p:cNvGrpSpPr/>
          <p:nvPr/>
        </p:nvGrpSpPr>
        <p:grpSpPr>
          <a:xfrm>
            <a:off x="112712" y="685800"/>
            <a:ext cx="11772900" cy="1581727"/>
            <a:chOff x="112712" y="704273"/>
            <a:chExt cx="11772900" cy="1581727"/>
          </a:xfrm>
        </p:grpSpPr>
        <p:sp>
          <p:nvSpPr>
            <p:cNvPr id="21" name="Rounded Rectangle 20"/>
            <p:cNvSpPr/>
            <p:nvPr/>
          </p:nvSpPr>
          <p:spPr>
            <a:xfrm>
              <a:off x="1742930" y="780473"/>
              <a:ext cx="10142682" cy="1326504"/>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1903413" y="885248"/>
              <a:ext cx="9753599"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Rút gọn biểu thức </a:t>
              </a:r>
              <a:endParaRPr lang="vi-VN" sz="2600" b="1">
                <a:latin typeface="Arial" pitchFamily="34" charset="0"/>
                <a:cs typeface="Arial" pitchFamily="34" charset="0"/>
              </a:endParaRPr>
            </a:p>
          </p:txBody>
        </p:sp>
        <p:pic>
          <p:nvPicPr>
            <p:cNvPr id="2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19589"/>
            <a:stretch/>
          </p:blipFill>
          <p:spPr bwMode="auto">
            <a:xfrm>
              <a:off x="112712" y="70427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23"/>
            <p:cNvGraphicFramePr>
              <a:graphicFrameLocks noChangeAspect="1"/>
            </p:cNvGraphicFramePr>
            <p:nvPr>
              <p:extLst>
                <p:ext uri="{D42A27DB-BD31-4B8C-83A1-F6EECF244321}">
                  <p14:modId xmlns:p14="http://schemas.microsoft.com/office/powerpoint/2010/main" val="1549007954"/>
                </p:ext>
              </p:extLst>
            </p:nvPr>
          </p:nvGraphicFramePr>
          <p:xfrm>
            <a:off x="4986337" y="843270"/>
            <a:ext cx="6670675" cy="689965"/>
          </p:xfrm>
          <a:graphic>
            <a:graphicData uri="http://schemas.openxmlformats.org/presentationml/2006/ole">
              <mc:AlternateContent xmlns:mc="http://schemas.openxmlformats.org/markup-compatibility/2006">
                <mc:Choice xmlns:v="urn:schemas-microsoft-com:vml" Requires="v">
                  <p:oleObj spid="_x0000_s85371" name="Equation" r:id="rId9" imgW="2946240" imgH="304560" progId="Equation.DSMT4">
                    <p:embed/>
                  </p:oleObj>
                </mc:Choice>
                <mc:Fallback>
                  <p:oleObj name="Equation" r:id="rId9" imgW="2946240" imgH="304560" progId="Equation.DSMT4">
                    <p:embed/>
                    <p:pic>
                      <p:nvPicPr>
                        <p:cNvPr id="0" name=""/>
                        <p:cNvPicPr>
                          <a:picLocks noChangeAspect="1" noChangeArrowheads="1"/>
                        </p:cNvPicPr>
                        <p:nvPr/>
                      </p:nvPicPr>
                      <p:blipFill>
                        <a:blip r:embed="rId10"/>
                        <a:srcRect/>
                        <a:stretch>
                          <a:fillRect/>
                        </a:stretch>
                      </p:blipFill>
                      <p:spPr bwMode="auto">
                        <a:xfrm>
                          <a:off x="4986337" y="843270"/>
                          <a:ext cx="6670675" cy="689965"/>
                        </a:xfrm>
                        <a:prstGeom prst="rect">
                          <a:avLst/>
                        </a:prstGeom>
                        <a:noFill/>
                        <a:ln>
                          <a:noFill/>
                        </a:ln>
                        <a:extLst/>
                      </p:spPr>
                    </p:pic>
                  </p:oleObj>
                </mc:Fallback>
              </mc:AlternateContent>
            </a:graphicData>
          </a:graphic>
        </p:graphicFrame>
        <p:sp>
          <p:nvSpPr>
            <p:cNvPr id="26" name="TextBox 25"/>
            <p:cNvSpPr txBox="1"/>
            <p:nvPr/>
          </p:nvSpPr>
          <p:spPr>
            <a:xfrm>
              <a:off x="1882775" y="1503984"/>
              <a:ext cx="9753599"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đa thức D sao cho </a:t>
              </a:r>
              <a:endParaRPr lang="vi-VN" sz="2600"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280720096"/>
                </p:ext>
              </p:extLst>
            </p:nvPr>
          </p:nvGraphicFramePr>
          <p:xfrm>
            <a:off x="5713412" y="1495136"/>
            <a:ext cx="1609725" cy="546100"/>
          </p:xfrm>
          <a:graphic>
            <a:graphicData uri="http://schemas.openxmlformats.org/presentationml/2006/ole">
              <mc:AlternateContent xmlns:mc="http://schemas.openxmlformats.org/markup-compatibility/2006">
                <mc:Choice xmlns:v="urn:schemas-microsoft-com:vml" Requires="v">
                  <p:oleObj spid="_x0000_s85372" name="Equation" r:id="rId11" imgW="711000" imgH="241200" progId="Equation.DSMT4">
                    <p:embed/>
                  </p:oleObj>
                </mc:Choice>
                <mc:Fallback>
                  <p:oleObj name="Equation" r:id="rId11" imgW="711000" imgH="241200" progId="Equation.DSMT4">
                    <p:embed/>
                    <p:pic>
                      <p:nvPicPr>
                        <p:cNvPr id="0" name=""/>
                        <p:cNvPicPr>
                          <a:picLocks noChangeAspect="1" noChangeArrowheads="1"/>
                        </p:cNvPicPr>
                        <p:nvPr/>
                      </p:nvPicPr>
                      <p:blipFill>
                        <a:blip r:embed="rId12"/>
                        <a:srcRect/>
                        <a:stretch>
                          <a:fillRect/>
                        </a:stretch>
                      </p:blipFill>
                      <p:spPr bwMode="auto">
                        <a:xfrm>
                          <a:off x="5713412" y="1495136"/>
                          <a:ext cx="1609725" cy="546100"/>
                        </a:xfrm>
                        <a:prstGeom prst="rect">
                          <a:avLst/>
                        </a:prstGeom>
                        <a:noFill/>
                        <a:ln>
                          <a:noFill/>
                        </a:ln>
                        <a:extLst/>
                      </p:spPr>
                    </p:pic>
                  </p:oleObj>
                </mc:Fallback>
              </mc:AlternateContent>
            </a:graphicData>
          </a:graphic>
        </p:graphicFrame>
      </p:grpSp>
      <p:graphicFrame>
        <p:nvGraphicFramePr>
          <p:cNvPr id="31" name="Object 30"/>
          <p:cNvGraphicFramePr>
            <a:graphicFrameLocks noChangeAspect="1"/>
          </p:cNvGraphicFramePr>
          <p:nvPr>
            <p:extLst>
              <p:ext uri="{D42A27DB-BD31-4B8C-83A1-F6EECF244321}">
                <p14:modId xmlns:p14="http://schemas.microsoft.com/office/powerpoint/2010/main" val="2930908350"/>
              </p:ext>
            </p:extLst>
          </p:nvPr>
        </p:nvGraphicFramePr>
        <p:xfrm>
          <a:off x="2444750" y="3162300"/>
          <a:ext cx="9399588" cy="488950"/>
        </p:xfrm>
        <a:graphic>
          <a:graphicData uri="http://schemas.openxmlformats.org/presentationml/2006/ole">
            <mc:AlternateContent xmlns:mc="http://schemas.openxmlformats.org/markup-compatibility/2006">
              <mc:Choice xmlns:v="urn:schemas-microsoft-com:vml" Requires="v">
                <p:oleObj spid="_x0000_s85373" name="Equation" r:id="rId13" imgW="4394160" imgH="228600" progId="Equation.DSMT4">
                  <p:embed/>
                </p:oleObj>
              </mc:Choice>
              <mc:Fallback>
                <p:oleObj name="Equation" r:id="rId13" imgW="4394160" imgH="228600" progId="Equation.DSMT4">
                  <p:embed/>
                  <p:pic>
                    <p:nvPicPr>
                      <p:cNvPr id="0" name=""/>
                      <p:cNvPicPr>
                        <a:picLocks noChangeAspect="1" noChangeArrowheads="1"/>
                      </p:cNvPicPr>
                      <p:nvPr/>
                    </p:nvPicPr>
                    <p:blipFill>
                      <a:blip r:embed="rId14"/>
                      <a:srcRect/>
                      <a:stretch>
                        <a:fillRect/>
                      </a:stretch>
                    </p:blipFill>
                    <p:spPr bwMode="auto">
                      <a:xfrm>
                        <a:off x="2444750" y="3162300"/>
                        <a:ext cx="93995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56552189"/>
              </p:ext>
            </p:extLst>
          </p:nvPr>
        </p:nvGraphicFramePr>
        <p:xfrm>
          <a:off x="2444750" y="3695700"/>
          <a:ext cx="6600825" cy="488950"/>
        </p:xfrm>
        <a:graphic>
          <a:graphicData uri="http://schemas.openxmlformats.org/presentationml/2006/ole">
            <mc:AlternateContent xmlns:mc="http://schemas.openxmlformats.org/markup-compatibility/2006">
              <mc:Choice xmlns:v="urn:schemas-microsoft-com:vml" Requires="v">
                <p:oleObj spid="_x0000_s85374" name="Equation" r:id="rId15" imgW="3085920" imgH="228600" progId="Equation.DSMT4">
                  <p:embed/>
                </p:oleObj>
              </mc:Choice>
              <mc:Fallback>
                <p:oleObj name="Equation" r:id="rId15" imgW="3085920" imgH="228600" progId="Equation.DSMT4">
                  <p:embed/>
                  <p:pic>
                    <p:nvPicPr>
                      <p:cNvPr id="0" name=""/>
                      <p:cNvPicPr>
                        <a:picLocks noChangeAspect="1" noChangeArrowheads="1"/>
                      </p:cNvPicPr>
                      <p:nvPr/>
                    </p:nvPicPr>
                    <p:blipFill>
                      <a:blip r:embed="rId16"/>
                      <a:srcRect/>
                      <a:stretch>
                        <a:fillRect/>
                      </a:stretch>
                    </p:blipFill>
                    <p:spPr bwMode="auto">
                      <a:xfrm>
                        <a:off x="2444750" y="3695700"/>
                        <a:ext cx="6600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369145411"/>
              </p:ext>
            </p:extLst>
          </p:nvPr>
        </p:nvGraphicFramePr>
        <p:xfrm>
          <a:off x="2444750" y="4229100"/>
          <a:ext cx="6600825" cy="488950"/>
        </p:xfrm>
        <a:graphic>
          <a:graphicData uri="http://schemas.openxmlformats.org/presentationml/2006/ole">
            <mc:AlternateContent xmlns:mc="http://schemas.openxmlformats.org/markup-compatibility/2006">
              <mc:Choice xmlns:v="urn:schemas-microsoft-com:vml" Requires="v">
                <p:oleObj spid="_x0000_s85375" name="Equation" r:id="rId17" imgW="3085920" imgH="228600" progId="Equation.DSMT4">
                  <p:embed/>
                </p:oleObj>
              </mc:Choice>
              <mc:Fallback>
                <p:oleObj name="Equation" r:id="rId17" imgW="3085920" imgH="228600" progId="Equation.DSMT4">
                  <p:embed/>
                  <p:pic>
                    <p:nvPicPr>
                      <p:cNvPr id="0" name=""/>
                      <p:cNvPicPr>
                        <a:picLocks noChangeAspect="1" noChangeArrowheads="1"/>
                      </p:cNvPicPr>
                      <p:nvPr/>
                    </p:nvPicPr>
                    <p:blipFill>
                      <a:blip r:embed="rId18"/>
                      <a:srcRect/>
                      <a:stretch>
                        <a:fillRect/>
                      </a:stretch>
                    </p:blipFill>
                    <p:spPr bwMode="auto">
                      <a:xfrm>
                        <a:off x="2444750" y="4229100"/>
                        <a:ext cx="6600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89561528"/>
              </p:ext>
            </p:extLst>
          </p:nvPr>
        </p:nvGraphicFramePr>
        <p:xfrm>
          <a:off x="2444750" y="4762500"/>
          <a:ext cx="7362825" cy="596900"/>
        </p:xfrm>
        <a:graphic>
          <a:graphicData uri="http://schemas.openxmlformats.org/presentationml/2006/ole">
            <mc:AlternateContent xmlns:mc="http://schemas.openxmlformats.org/markup-compatibility/2006">
              <mc:Choice xmlns:v="urn:schemas-microsoft-com:vml" Requires="v">
                <p:oleObj spid="_x0000_s85376" name="Equation" r:id="rId19" imgW="3441600" imgH="279360" progId="Equation.DSMT4">
                  <p:embed/>
                </p:oleObj>
              </mc:Choice>
              <mc:Fallback>
                <p:oleObj name="Equation" r:id="rId19" imgW="3441600" imgH="279360" progId="Equation.DSMT4">
                  <p:embed/>
                  <p:pic>
                    <p:nvPicPr>
                      <p:cNvPr id="0" name=""/>
                      <p:cNvPicPr>
                        <a:picLocks noChangeAspect="1" noChangeArrowheads="1"/>
                      </p:cNvPicPr>
                      <p:nvPr/>
                    </p:nvPicPr>
                    <p:blipFill>
                      <a:blip r:embed="rId20"/>
                      <a:srcRect/>
                      <a:stretch>
                        <a:fillRect/>
                      </a:stretch>
                    </p:blipFill>
                    <p:spPr bwMode="auto">
                      <a:xfrm>
                        <a:off x="2444750" y="4762500"/>
                        <a:ext cx="73628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250239627"/>
              </p:ext>
            </p:extLst>
          </p:nvPr>
        </p:nvGraphicFramePr>
        <p:xfrm>
          <a:off x="2444750" y="5359400"/>
          <a:ext cx="1820862" cy="488950"/>
        </p:xfrm>
        <a:graphic>
          <a:graphicData uri="http://schemas.openxmlformats.org/presentationml/2006/ole">
            <mc:AlternateContent xmlns:mc="http://schemas.openxmlformats.org/markup-compatibility/2006">
              <mc:Choice xmlns:v="urn:schemas-microsoft-com:vml" Requires="v">
                <p:oleObj spid="_x0000_s85377" name="Equation" r:id="rId21" imgW="850680" imgH="228600" progId="Equation.DSMT4">
                  <p:embed/>
                </p:oleObj>
              </mc:Choice>
              <mc:Fallback>
                <p:oleObj name="Equation" r:id="rId21" imgW="850680" imgH="228600" progId="Equation.DSMT4">
                  <p:embed/>
                  <p:pic>
                    <p:nvPicPr>
                      <p:cNvPr id="0" name=""/>
                      <p:cNvPicPr>
                        <a:picLocks noChangeAspect="1" noChangeArrowheads="1"/>
                      </p:cNvPicPr>
                      <p:nvPr/>
                    </p:nvPicPr>
                    <p:blipFill>
                      <a:blip r:embed="rId22"/>
                      <a:srcRect/>
                      <a:stretch>
                        <a:fillRect/>
                      </a:stretch>
                    </p:blipFill>
                    <p:spPr bwMode="auto">
                      <a:xfrm>
                        <a:off x="2444750" y="5359400"/>
                        <a:ext cx="1820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TextBox 42"/>
          <p:cNvSpPr txBox="1"/>
          <p:nvPr/>
        </p:nvSpPr>
        <p:spPr>
          <a:xfrm>
            <a:off x="879815" y="5855613"/>
            <a:ext cx="1726229" cy="430887"/>
          </a:xfrm>
          <a:prstGeom prst="rect">
            <a:avLst/>
          </a:prstGeom>
          <a:noFill/>
        </p:spPr>
        <p:txBody>
          <a:bodyPr wrap="square" rtlCol="0">
            <a:spAutoFit/>
          </a:bodyPr>
          <a:lstStyle/>
          <a:p>
            <a:pPr marL="342900" indent="-342900">
              <a:buFont typeface="Wingdings" pitchFamily="2" charset="2"/>
              <a:buChar char="v"/>
            </a:pPr>
            <a:r>
              <a:rPr lang="en-US" sz="2200" b="1" smtClean="0">
                <a:latin typeface="Arial" pitchFamily="34" charset="0"/>
                <a:cs typeface="Arial" pitchFamily="34" charset="0"/>
              </a:rPr>
              <a:t>Ta có : </a:t>
            </a:r>
            <a:endParaRPr lang="en-US" sz="2200" b="1">
              <a:latin typeface="Arial" pitchFamily="34" charset="0"/>
              <a:cs typeface="Arial"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2718567993"/>
              </p:ext>
            </p:extLst>
          </p:nvPr>
        </p:nvGraphicFramePr>
        <p:xfrm>
          <a:off x="2360612" y="5791200"/>
          <a:ext cx="1522413" cy="514350"/>
        </p:xfrm>
        <a:graphic>
          <a:graphicData uri="http://schemas.openxmlformats.org/presentationml/2006/ole">
            <mc:AlternateContent xmlns:mc="http://schemas.openxmlformats.org/markup-compatibility/2006">
              <mc:Choice xmlns:v="urn:schemas-microsoft-com:vml" Requires="v">
                <p:oleObj spid="_x0000_s85378" name="Equation" r:id="rId23" imgW="711000" imgH="241200" progId="Equation.DSMT4">
                  <p:embed/>
                </p:oleObj>
              </mc:Choice>
              <mc:Fallback>
                <p:oleObj name="Equation" r:id="rId23" imgW="711000" imgH="241200" progId="Equation.DSMT4">
                  <p:embed/>
                  <p:pic>
                    <p:nvPicPr>
                      <p:cNvPr id="0" name=""/>
                      <p:cNvPicPr>
                        <a:picLocks noChangeAspect="1" noChangeArrowheads="1"/>
                      </p:cNvPicPr>
                      <p:nvPr/>
                    </p:nvPicPr>
                    <p:blipFill>
                      <a:blip r:embed="rId24"/>
                      <a:srcRect/>
                      <a:stretch>
                        <a:fillRect/>
                      </a:stretch>
                    </p:blipFill>
                    <p:spPr bwMode="auto">
                      <a:xfrm>
                        <a:off x="2360612" y="5791200"/>
                        <a:ext cx="15224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Box 44"/>
          <p:cNvSpPr txBox="1"/>
          <p:nvPr/>
        </p:nvSpPr>
        <p:spPr>
          <a:xfrm>
            <a:off x="4113212" y="5855612"/>
            <a:ext cx="1726229" cy="430887"/>
          </a:xfrm>
          <a:prstGeom prst="rect">
            <a:avLst/>
          </a:prstGeom>
          <a:noFill/>
        </p:spPr>
        <p:txBody>
          <a:bodyPr wrap="square" rtlCol="0">
            <a:spAutoFit/>
          </a:bodyPr>
          <a:lstStyle/>
          <a:p>
            <a:r>
              <a:rPr lang="en-US" sz="2200" b="1" smtClean="0">
                <a:latin typeface="Arial" pitchFamily="34" charset="0"/>
                <a:cs typeface="Arial" pitchFamily="34" charset="0"/>
              </a:rPr>
              <a:t>Suy ra </a:t>
            </a:r>
            <a:endParaRPr lang="en-US" sz="2200" b="1">
              <a:latin typeface="Arial" pitchFamily="34" charset="0"/>
              <a:cs typeface="Arial" pitchFamily="34"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3420180456"/>
              </p:ext>
            </p:extLst>
          </p:nvPr>
        </p:nvGraphicFramePr>
        <p:xfrm>
          <a:off x="5237161" y="5813880"/>
          <a:ext cx="1522413" cy="514350"/>
        </p:xfrm>
        <a:graphic>
          <a:graphicData uri="http://schemas.openxmlformats.org/presentationml/2006/ole">
            <mc:AlternateContent xmlns:mc="http://schemas.openxmlformats.org/markup-compatibility/2006">
              <mc:Choice xmlns:v="urn:schemas-microsoft-com:vml" Requires="v">
                <p:oleObj spid="_x0000_s85379" name="Equation" r:id="rId25" imgW="711000" imgH="241200" progId="Equation.DSMT4">
                  <p:embed/>
                </p:oleObj>
              </mc:Choice>
              <mc:Fallback>
                <p:oleObj name="Equation" r:id="rId25" imgW="711000" imgH="241200" progId="Equation.DSMT4">
                  <p:embed/>
                  <p:pic>
                    <p:nvPicPr>
                      <p:cNvPr id="0" name=""/>
                      <p:cNvPicPr>
                        <a:picLocks noChangeAspect="1" noChangeArrowheads="1"/>
                      </p:cNvPicPr>
                      <p:nvPr/>
                    </p:nvPicPr>
                    <p:blipFill>
                      <a:blip r:embed="rId26"/>
                      <a:srcRect/>
                      <a:stretch>
                        <a:fillRect/>
                      </a:stretch>
                    </p:blipFill>
                    <p:spPr bwMode="auto">
                      <a:xfrm>
                        <a:off x="5237161" y="5813880"/>
                        <a:ext cx="15224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23102989"/>
              </p:ext>
            </p:extLst>
          </p:nvPr>
        </p:nvGraphicFramePr>
        <p:xfrm>
          <a:off x="5180012" y="6248400"/>
          <a:ext cx="3017838" cy="514350"/>
        </p:xfrm>
        <a:graphic>
          <a:graphicData uri="http://schemas.openxmlformats.org/presentationml/2006/ole">
            <mc:AlternateContent xmlns:mc="http://schemas.openxmlformats.org/markup-compatibility/2006">
              <mc:Choice xmlns:v="urn:schemas-microsoft-com:vml" Requires="v">
                <p:oleObj spid="_x0000_s85380" name="Equation" r:id="rId27" imgW="1409400" imgH="241200" progId="Equation.DSMT4">
                  <p:embed/>
                </p:oleObj>
              </mc:Choice>
              <mc:Fallback>
                <p:oleObj name="Equation" r:id="rId27" imgW="1409400" imgH="241200" progId="Equation.DSMT4">
                  <p:embed/>
                  <p:pic>
                    <p:nvPicPr>
                      <p:cNvPr id="0" name=""/>
                      <p:cNvPicPr>
                        <a:picLocks noChangeAspect="1" noChangeArrowheads="1"/>
                      </p:cNvPicPr>
                      <p:nvPr/>
                    </p:nvPicPr>
                    <p:blipFill>
                      <a:blip r:embed="rId28"/>
                      <a:srcRect/>
                      <a:stretch>
                        <a:fillRect/>
                      </a:stretch>
                    </p:blipFill>
                    <p:spPr bwMode="auto">
                      <a:xfrm>
                        <a:off x="5180012" y="6248400"/>
                        <a:ext cx="30178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4041228106"/>
              </p:ext>
            </p:extLst>
          </p:nvPr>
        </p:nvGraphicFramePr>
        <p:xfrm>
          <a:off x="8157369" y="6329363"/>
          <a:ext cx="1141413" cy="433387"/>
        </p:xfrm>
        <a:graphic>
          <a:graphicData uri="http://schemas.openxmlformats.org/presentationml/2006/ole">
            <mc:AlternateContent xmlns:mc="http://schemas.openxmlformats.org/markup-compatibility/2006">
              <mc:Choice xmlns:v="urn:schemas-microsoft-com:vml" Requires="v">
                <p:oleObj spid="_x0000_s85381" name="Equation" r:id="rId29" imgW="533160" imgH="203040" progId="Equation.DSMT4">
                  <p:embed/>
                </p:oleObj>
              </mc:Choice>
              <mc:Fallback>
                <p:oleObj name="Equation" r:id="rId29" imgW="533160" imgH="203040" progId="Equation.DSMT4">
                  <p:embed/>
                  <p:pic>
                    <p:nvPicPr>
                      <p:cNvPr id="0" name=""/>
                      <p:cNvPicPr>
                        <a:picLocks noChangeAspect="1" noChangeArrowheads="1"/>
                      </p:cNvPicPr>
                      <p:nvPr/>
                    </p:nvPicPr>
                    <p:blipFill>
                      <a:blip r:embed="rId30"/>
                      <a:srcRect/>
                      <a:stretch>
                        <a:fillRect/>
                      </a:stretch>
                    </p:blipFill>
                    <p:spPr bwMode="auto">
                      <a:xfrm>
                        <a:off x="8157369" y="6329363"/>
                        <a:ext cx="11414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left)">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3"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890" y="22389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1792667869"/>
              </p:ext>
            </p:extLst>
          </p:nvPr>
        </p:nvGraphicFramePr>
        <p:xfrm>
          <a:off x="3870324" y="4911090"/>
          <a:ext cx="4662488" cy="922020"/>
        </p:xfrm>
        <a:graphic>
          <a:graphicData uri="http://schemas.openxmlformats.org/presentationml/2006/ole">
            <mc:AlternateContent xmlns:mc="http://schemas.openxmlformats.org/markup-compatibility/2006">
              <mc:Choice xmlns:v="urn:schemas-microsoft-com:vml" Requires="v">
                <p:oleObj spid="_x0000_s102415" name="Equation" r:id="rId5" imgW="1981080" imgH="393480" progId="Equation.DSMT4">
                  <p:embed/>
                </p:oleObj>
              </mc:Choice>
              <mc:Fallback>
                <p:oleObj name="Equation" r:id="rId5" imgW="1981080" imgH="393480" progId="Equation.DSMT4">
                  <p:embed/>
                  <p:pic>
                    <p:nvPicPr>
                      <p:cNvPr id="0" name=""/>
                      <p:cNvPicPr>
                        <a:picLocks noChangeAspect="1" noChangeArrowheads="1"/>
                      </p:cNvPicPr>
                      <p:nvPr/>
                    </p:nvPicPr>
                    <p:blipFill>
                      <a:blip r:embed="rId6"/>
                      <a:srcRect/>
                      <a:stretch>
                        <a:fillRect/>
                      </a:stretch>
                    </p:blipFill>
                    <p:spPr bwMode="auto">
                      <a:xfrm>
                        <a:off x="3870324" y="4911090"/>
                        <a:ext cx="466248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5116" name="Picture 124"/>
          <p:cNvPicPr>
            <a:picLocks noChangeAspect="1" noChangeArrowheads="1"/>
          </p:cNvPicPr>
          <p:nvPr/>
        </p:nvPicPr>
        <p:blipFill rotWithShape="1">
          <a:blip r:embed="rId7">
            <a:extLst>
              <a:ext uri="{28A0092B-C50C-407E-A947-70E740481C1C}">
                <a14:useLocalDpi xmlns:a14="http://schemas.microsoft.com/office/drawing/2010/main" val="0"/>
              </a:ext>
            </a:extLst>
          </a:blip>
          <a:srcRect r="3832" b="27842"/>
          <a:stretch/>
        </p:blipFill>
        <p:spPr bwMode="auto">
          <a:xfrm>
            <a:off x="3503612" y="76786"/>
            <a:ext cx="4624742" cy="52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769917" y="2697837"/>
            <a:ext cx="9220200" cy="430887"/>
          </a:xfrm>
          <a:prstGeom prst="rect">
            <a:avLst/>
          </a:prstGeom>
          <a:noFill/>
        </p:spPr>
        <p:txBody>
          <a:bodyPr wrap="square" rtlCol="0">
            <a:spAutoFit/>
          </a:bodyPr>
          <a:lstStyle/>
          <a:p>
            <a:r>
              <a:rPr lang="en-US" sz="2200" b="1" smtClean="0">
                <a:latin typeface="Arial" pitchFamily="34" charset="0"/>
                <a:cs typeface="Arial" pitchFamily="34" charset="0"/>
              </a:rPr>
              <a:t>a) Để mọi hạng tử của đa thức A đều chia hết cho B, ta cần có :</a:t>
            </a:r>
            <a:endParaRPr lang="en-US" sz="2200" b="1">
              <a:latin typeface="Arial" pitchFamily="34" charset="0"/>
              <a:cs typeface="Arial" pitchFamily="34" charset="0"/>
            </a:endParaRPr>
          </a:p>
        </p:txBody>
      </p:sp>
      <p:sp>
        <p:nvSpPr>
          <p:cNvPr id="21" name="Rounded Rectangle 20"/>
          <p:cNvSpPr/>
          <p:nvPr/>
        </p:nvSpPr>
        <p:spPr>
          <a:xfrm>
            <a:off x="1742930" y="762000"/>
            <a:ext cx="10142682" cy="1326504"/>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1903413" y="819150"/>
                <a:ext cx="9753599" cy="1239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đa thức </a:t>
                </a:r>
                <a14:m>
                  <m:oMath xmlns:m="http://schemas.openxmlformats.org/officeDocument/2006/math">
                    <m:r>
                      <a:rPr lang="en-US" b="1" i="1" smtClean="0">
                        <a:latin typeface="Cambria Math"/>
                        <a:cs typeface="Arial" pitchFamily="34" charset="0"/>
                      </a:rPr>
                      <m:t>𝑨</m:t>
                    </m:r>
                    <m:r>
                      <a:rPr lang="en-US" b="1" i="1" smtClean="0">
                        <a:latin typeface="Cambria Math"/>
                        <a:cs typeface="Arial" pitchFamily="34" charset="0"/>
                      </a:rPr>
                      <m:t>=</m:t>
                    </m:r>
                    <m:r>
                      <a:rPr lang="en-US" b="1" i="1" smtClean="0">
                        <a:latin typeface="Cambria Math"/>
                        <a:cs typeface="Arial" pitchFamily="34" charset="0"/>
                      </a:rPr>
                      <m:t>𝟐</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𝟐</m:t>
                        </m:r>
                      </m:sup>
                    </m:sSup>
                    <m:sSup>
                      <m:sSupPr>
                        <m:ctrlPr>
                          <a:rPr lang="en-US" b="1" i="1" smtClean="0">
                            <a:latin typeface="Cambria Math"/>
                            <a:cs typeface="Arial" pitchFamily="34" charset="0"/>
                          </a:rPr>
                        </m:ctrlPr>
                      </m:sSupPr>
                      <m:e>
                        <m:r>
                          <a:rPr lang="en-US" b="1" i="1" smtClean="0">
                            <a:latin typeface="Cambria Math"/>
                            <a:cs typeface="Arial" pitchFamily="34" charset="0"/>
                          </a:rPr>
                          <m:t>𝒚</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𝟓</m:t>
                    </m:r>
                    <m:r>
                      <a:rPr lang="en-US" b="1" i="1" smtClean="0">
                        <a:latin typeface="Cambria Math"/>
                        <a:cs typeface="Arial" pitchFamily="34" charset="0"/>
                      </a:rPr>
                      <m:t>𝒙</m:t>
                    </m:r>
                    <m:sSup>
                      <m:sSupPr>
                        <m:ctrlPr>
                          <a:rPr lang="en-US" b="1" i="1" smtClean="0">
                            <a:latin typeface="Cambria Math"/>
                            <a:cs typeface="Arial" pitchFamily="34" charset="0"/>
                          </a:rPr>
                        </m:ctrlPr>
                      </m:sSupPr>
                      <m:e>
                        <m:r>
                          <a:rPr lang="en-US" b="1" i="1" smtClean="0">
                            <a:latin typeface="Cambria Math"/>
                            <a:cs typeface="Arial" pitchFamily="34" charset="0"/>
                          </a:rPr>
                          <m:t>𝒚</m:t>
                        </m:r>
                      </m:e>
                      <m:sup>
                        <m:r>
                          <a:rPr lang="en-US" b="1" i="1" smtClean="0">
                            <a:latin typeface="Cambria Math"/>
                            <a:cs typeface="Arial" pitchFamily="34" charset="0"/>
                          </a:rPr>
                          <m:t>𝟑</m:t>
                        </m:r>
                      </m:sup>
                    </m:sSup>
                  </m:oMath>
                </a14:m>
                <a:r>
                  <a:rPr lang="en-US" b="1" smtClean="0">
                    <a:latin typeface="Arial" pitchFamily="34" charset="0"/>
                    <a:cs typeface="Arial" pitchFamily="34" charset="0"/>
                  </a:rPr>
                  <a:t> và đơn thúc </a:t>
                </a:r>
                <a14:m>
                  <m:oMath xmlns:m="http://schemas.openxmlformats.org/officeDocument/2006/math">
                    <m:r>
                      <a:rPr lang="en-US" b="1" i="1" smtClean="0">
                        <a:latin typeface="Cambria Math"/>
                        <a:cs typeface="Arial" pitchFamily="34" charset="0"/>
                      </a:rPr>
                      <m:t>𝑩</m:t>
                    </m:r>
                    <m:r>
                      <a:rPr lang="en-US" b="1" i="1" smtClean="0">
                        <a:latin typeface="Cambria Math"/>
                        <a:cs typeface="Arial" pitchFamily="34" charset="0"/>
                      </a:rPr>
                      <m:t>=</m:t>
                    </m:r>
                    <m:r>
                      <a:rPr lang="en-US" b="1" i="1" smtClean="0">
                        <a:latin typeface="Cambria Math"/>
                        <a:cs typeface="Arial" pitchFamily="34" charset="0"/>
                      </a:rPr>
                      <m:t>𝟑</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𝒎</m:t>
                        </m:r>
                      </m:sup>
                    </m:sSup>
                    <m:sSup>
                      <m:sSupPr>
                        <m:ctrlPr>
                          <a:rPr lang="en-US" b="1" i="1" smtClean="0">
                            <a:latin typeface="Cambria Math"/>
                            <a:cs typeface="Arial" pitchFamily="34" charset="0"/>
                          </a:rPr>
                        </m:ctrlPr>
                      </m:sSupPr>
                      <m:e>
                        <m:r>
                          <a:rPr lang="en-US" b="1" i="1" smtClean="0">
                            <a:latin typeface="Cambria Math"/>
                            <a:cs typeface="Arial" pitchFamily="34" charset="0"/>
                          </a:rPr>
                          <m:t>𝒚</m:t>
                        </m:r>
                      </m:e>
                      <m:sup>
                        <m:r>
                          <a:rPr lang="en-US" b="1" i="1" smtClean="0">
                            <a:latin typeface="Cambria Math"/>
                            <a:cs typeface="Arial" pitchFamily="34" charset="0"/>
                          </a:rPr>
                          <m:t>𝟐</m:t>
                        </m:r>
                      </m:sup>
                    </m:sSup>
                  </m:oMath>
                </a14:m>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𝒎</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𝑵</m:t>
                    </m:r>
                    <m:r>
                      <a:rPr lang="en-US" b="1" i="1" smtClean="0">
                        <a:latin typeface="Cambria Math"/>
                        <a:ea typeface="Cambria Math"/>
                        <a:cs typeface="Arial" pitchFamily="34" charset="0"/>
                      </a:rPr>
                      <m:t>)</m:t>
                    </m:r>
                  </m:oMath>
                </a14:m>
                <a:endParaRPr lang="en-US" b="1" smtClean="0">
                  <a:latin typeface="Arial" pitchFamily="34" charset="0"/>
                  <a:cs typeface="Arial" pitchFamily="34" charset="0"/>
                </a:endParaRPr>
              </a:p>
              <a:p>
                <a:pPr marL="457200" indent="-457200">
                  <a:buAutoNum type="alphaLcParenR"/>
                </a:pPr>
                <a:r>
                  <a:rPr lang="en-US" b="1" smtClean="0">
                    <a:latin typeface="Arial" pitchFamily="34" charset="0"/>
                    <a:cs typeface="Arial" pitchFamily="34" charset="0"/>
                  </a:rPr>
                  <a:t>Tìm số nguyên dương m sao cho đa thức A chia hết cho B</a:t>
                </a:r>
              </a:p>
              <a:p>
                <a:pPr marL="457200" indent="-457200">
                  <a:buAutoNum type="alphaLcParenR"/>
                </a:pPr>
                <a:r>
                  <a:rPr lang="en-US" b="1" smtClean="0">
                    <a:latin typeface="Arial" pitchFamily="34" charset="0"/>
                    <a:cs typeface="Arial" pitchFamily="34" charset="0"/>
                  </a:rPr>
                  <a:t>Với giá trị tìm được của m , hãy thực hiện phép chia A : B</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903413" y="819150"/>
                <a:ext cx="9753599" cy="1239420"/>
              </a:xfrm>
              <a:prstGeom prst="rect">
                <a:avLst/>
              </a:prstGeom>
              <a:blipFill rotWithShape="1">
                <a:blip r:embed="rId8"/>
                <a:stretch>
                  <a:fillRect l="-625" t="-1471" b="-9314"/>
                </a:stretch>
              </a:blipFill>
            </p:spPr>
            <p:txBody>
              <a:bodyPr/>
              <a:lstStyle/>
              <a:p>
                <a:r>
                  <a:rPr lang="en-US">
                    <a:noFill/>
                  </a:rPr>
                  <a:t> </a:t>
                </a:r>
              </a:p>
            </p:txBody>
          </p:sp>
        </mc:Fallback>
      </mc:AlternateContent>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13493" t="12538" r="16345" b="11211"/>
          <a:stretch/>
        </p:blipFill>
        <p:spPr>
          <a:xfrm>
            <a:off x="150376" y="657225"/>
            <a:ext cx="1515280" cy="1523605"/>
          </a:xfrm>
          <a:prstGeom prst="rect">
            <a:avLst/>
          </a:prstGeom>
        </p:spPr>
      </p:pic>
      <p:sp>
        <p:nvSpPr>
          <p:cNvPr id="28" name="Rectangle 27"/>
          <p:cNvSpPr/>
          <p:nvPr/>
        </p:nvSpPr>
        <p:spPr>
          <a:xfrm>
            <a:off x="578154" y="1088947"/>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29"/>
          <p:cNvPicPr>
            <a:picLocks noChangeAspect="1" noChangeArrowheads="1"/>
          </p:cNvPicPr>
          <p:nvPr/>
        </p:nvPicPr>
        <p:blipFill rotWithShape="1">
          <a:blip r:embed="rId10">
            <a:extLst>
              <a:ext uri="{28A0092B-C50C-407E-A947-70E740481C1C}">
                <a14:useLocalDpi xmlns:a14="http://schemas.microsoft.com/office/drawing/2010/main" val="0"/>
              </a:ext>
            </a:extLst>
          </a:blip>
          <a:srcRect r="8652" b="33102"/>
          <a:stretch/>
        </p:blipFill>
        <p:spPr bwMode="auto">
          <a:xfrm>
            <a:off x="212503" y="967890"/>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2" name="TextBox 31"/>
              <p:cNvSpPr txBox="1"/>
              <p:nvPr/>
            </p:nvSpPr>
            <p:spPr>
              <a:xfrm>
                <a:off x="2055811" y="3200400"/>
                <a:ext cx="8934305" cy="1107996"/>
              </a:xfrm>
              <a:prstGeom prst="rect">
                <a:avLst/>
              </a:prstGeom>
              <a:noFill/>
            </p:spPr>
            <p:txBody>
              <a:bodyPr wrap="square" rtlCol="0">
                <a:spAutoFit/>
              </a:bodyPr>
              <a:lstStyle/>
              <a:p>
                <a:r>
                  <a:rPr lang="en-US" sz="2200" b="1" smtClean="0">
                    <a:latin typeface="Arial" pitchFamily="34" charset="0"/>
                    <a:cs typeface="Arial" pitchFamily="34" charset="0"/>
                  </a:rPr>
                  <a:t>Số mũ của x trong B nhỏ hơn hoặc bằng số mũ của x trong mọi hạng tử của A, tức là phải có </a:t>
                </a:r>
                <a14:m>
                  <m:oMath xmlns:m="http://schemas.openxmlformats.org/officeDocument/2006/math">
                    <m:r>
                      <a:rPr lang="en-US" sz="2200" b="1" i="1" smtClean="0">
                        <a:latin typeface="Cambria Math"/>
                        <a:cs typeface="Arial" pitchFamily="34" charset="0"/>
                      </a:rPr>
                      <m:t>𝒎</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𝟐</m:t>
                    </m:r>
                  </m:oMath>
                </a14:m>
                <a:r>
                  <a:rPr lang="en-US" sz="2200" b="1" smtClean="0">
                    <a:latin typeface="Arial" pitchFamily="34" charset="0"/>
                    <a:cs typeface="Arial" pitchFamily="34" charset="0"/>
                  </a:rPr>
                  <a:t> và </a:t>
                </a:r>
                <a14:m>
                  <m:oMath xmlns:m="http://schemas.openxmlformats.org/officeDocument/2006/math">
                    <m:r>
                      <a:rPr lang="en-US" sz="2200" b="1" i="1" smtClean="0">
                        <a:latin typeface="Cambria Math"/>
                        <a:cs typeface="Arial" pitchFamily="34" charset="0"/>
                      </a:rPr>
                      <m:t>𝒎</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𝟏</m:t>
                    </m:r>
                  </m:oMath>
                </a14:m>
                <a:r>
                  <a:rPr lang="en-US" sz="2200" b="1" smtClean="0">
                    <a:latin typeface="Arial" pitchFamily="34" charset="0"/>
                    <a:cs typeface="Arial" pitchFamily="34" charset="0"/>
                  </a:rPr>
                  <a:t> . Số nguyên dương m duy nhất thoả mãn là </a:t>
                </a:r>
                <a14:m>
                  <m:oMath xmlns:m="http://schemas.openxmlformats.org/officeDocument/2006/math">
                    <m:r>
                      <a:rPr lang="en-US" sz="2200" b="1" i="1" smtClean="0">
                        <a:solidFill>
                          <a:schemeClr val="accent2">
                            <a:lumMod val="75000"/>
                          </a:schemeClr>
                        </a:solidFill>
                        <a:latin typeface="Cambria Math"/>
                        <a:cs typeface="Arial" pitchFamily="34" charset="0"/>
                      </a:rPr>
                      <m:t>𝒎</m:t>
                    </m:r>
                    <m:r>
                      <a:rPr lang="en-US" sz="2200" b="1" i="1" smtClean="0">
                        <a:solidFill>
                          <a:schemeClr val="accent2">
                            <a:lumMod val="75000"/>
                          </a:schemeClr>
                        </a:solidFill>
                        <a:latin typeface="Cambria Math"/>
                        <a:cs typeface="Arial" pitchFamily="34" charset="0"/>
                      </a:rPr>
                      <m:t>=</m:t>
                    </m:r>
                    <m:r>
                      <a:rPr lang="en-US" sz="2200" b="1" i="1" smtClean="0">
                        <a:solidFill>
                          <a:schemeClr val="accent2">
                            <a:lumMod val="75000"/>
                          </a:schemeClr>
                        </a:solidFill>
                        <a:latin typeface="Cambria Math"/>
                        <a:cs typeface="Arial" pitchFamily="34" charset="0"/>
                      </a:rPr>
                      <m:t>𝟏</m:t>
                    </m:r>
                  </m:oMath>
                </a14:m>
                <a:endParaRPr lang="en-US" sz="2200" b="1">
                  <a:solidFill>
                    <a:schemeClr val="accent2">
                      <a:lumMod val="75000"/>
                    </a:schemeClr>
                  </a:solidFill>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055811" y="3200400"/>
                <a:ext cx="8934305" cy="1107996"/>
              </a:xfrm>
              <a:prstGeom prst="rect">
                <a:avLst/>
              </a:prstGeom>
              <a:blipFill rotWithShape="1">
                <a:blip r:embed="rId11"/>
                <a:stretch>
                  <a:fillRect l="-819" t="-2747" r="-477" b="-10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769917" y="4419600"/>
                <a:ext cx="9220200" cy="438582"/>
              </a:xfrm>
              <a:prstGeom prst="rect">
                <a:avLst/>
              </a:prstGeom>
              <a:noFill/>
            </p:spPr>
            <p:txBody>
              <a:bodyPr wrap="square" rtlCol="0">
                <a:spAutoFit/>
              </a:bodyPr>
              <a:lstStyle/>
              <a:p>
                <a:r>
                  <a:rPr lang="en-US" sz="2200" b="1" smtClean="0">
                    <a:latin typeface="Arial" pitchFamily="34" charset="0"/>
                    <a:cs typeface="Arial" pitchFamily="34" charset="0"/>
                  </a:rPr>
                  <a:t>b) Khi </a:t>
                </a:r>
                <a14:m>
                  <m:oMath xmlns:m="http://schemas.openxmlformats.org/officeDocument/2006/math">
                    <m:r>
                      <a:rPr lang="en-US" sz="2200" b="1" i="1" smtClean="0">
                        <a:latin typeface="Cambria Math"/>
                        <a:cs typeface="Arial" pitchFamily="34" charset="0"/>
                      </a:rPr>
                      <m:t>𝒎</m:t>
                    </m:r>
                    <m:r>
                      <a:rPr lang="en-US" sz="2200" b="1" i="1" smtClean="0">
                        <a:latin typeface="Cambria Math"/>
                        <a:cs typeface="Arial" pitchFamily="34" charset="0"/>
                      </a:rPr>
                      <m:t>=</m:t>
                    </m:r>
                    <m:r>
                      <a:rPr lang="en-US" sz="2200" b="1" i="1" smtClean="0">
                        <a:latin typeface="Cambria Math"/>
                        <a:cs typeface="Arial" pitchFamily="34" charset="0"/>
                      </a:rPr>
                      <m:t>𝟏</m:t>
                    </m:r>
                  </m:oMath>
                </a14:m>
                <a:r>
                  <a:rPr lang="en-US" sz="2200" b="1" smtClean="0">
                    <a:latin typeface="Arial" pitchFamily="34" charset="0"/>
                    <a:cs typeface="Arial" pitchFamily="34" charset="0"/>
                  </a:rPr>
                  <a:t> , ta có </a:t>
                </a:r>
                <a14:m>
                  <m:oMath xmlns:m="http://schemas.openxmlformats.org/officeDocument/2006/math">
                    <m:r>
                      <a:rPr lang="en-US" sz="2200" b="1" i="1" smtClean="0">
                        <a:latin typeface="Cambria Math"/>
                        <a:cs typeface="Arial" pitchFamily="34" charset="0"/>
                      </a:rPr>
                      <m:t>𝑩</m:t>
                    </m:r>
                    <m:r>
                      <a:rPr lang="en-US" sz="2200" b="1" i="1" smtClean="0">
                        <a:latin typeface="Cambria Math"/>
                        <a:cs typeface="Arial" pitchFamily="34" charset="0"/>
                      </a:rPr>
                      <m:t>=</m:t>
                    </m:r>
                    <m:r>
                      <a:rPr lang="en-US" sz="2200" b="1" i="1" smtClean="0">
                        <a:latin typeface="Cambria Math"/>
                        <a:cs typeface="Arial" pitchFamily="34" charset="0"/>
                      </a:rPr>
                      <m:t>𝟑</m:t>
                    </m:r>
                    <m:r>
                      <a:rPr lang="en-US" sz="2200" b="1" i="1" smtClean="0">
                        <a:latin typeface="Cambria Math"/>
                        <a:cs typeface="Arial" pitchFamily="34" charset="0"/>
                      </a:rPr>
                      <m:t>𝒙</m:t>
                    </m:r>
                    <m:sSup>
                      <m:sSupPr>
                        <m:ctrlPr>
                          <a:rPr lang="en-US" sz="2200" b="1" i="1" smtClean="0">
                            <a:latin typeface="Cambria Math"/>
                            <a:cs typeface="Arial" pitchFamily="34" charset="0"/>
                          </a:rPr>
                        </m:ctrlPr>
                      </m:sSupPr>
                      <m:e>
                        <m:r>
                          <a:rPr lang="en-US" sz="2200" b="1" i="1" smtClean="0">
                            <a:latin typeface="Cambria Math"/>
                            <a:cs typeface="Arial" pitchFamily="34" charset="0"/>
                          </a:rPr>
                          <m:t>𝒚</m:t>
                        </m:r>
                      </m:e>
                      <m:sup>
                        <m:r>
                          <a:rPr lang="en-US" sz="2200" b="1" i="1" smtClean="0">
                            <a:latin typeface="Cambria Math"/>
                            <a:cs typeface="Arial" pitchFamily="34" charset="0"/>
                          </a:rPr>
                          <m:t>𝟐</m:t>
                        </m:r>
                      </m:sup>
                    </m:sSup>
                  </m:oMath>
                </a14:m>
                <a:r>
                  <a:rPr lang="en-US" sz="2200" b="1" smtClean="0">
                    <a:latin typeface="Arial" pitchFamily="34" charset="0"/>
                    <a:cs typeface="Arial" pitchFamily="34" charset="0"/>
                  </a:rPr>
                  <a:t> và phép chia A : B trở thành </a:t>
                </a:r>
                <a:endParaRPr lang="en-US" sz="2200" b="1">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769917" y="4419600"/>
                <a:ext cx="9220200" cy="438582"/>
              </a:xfrm>
              <a:prstGeom prst="rect">
                <a:avLst/>
              </a:prstGeom>
              <a:blipFill rotWithShape="1">
                <a:blip r:embed="rId12"/>
                <a:stretch>
                  <a:fillRect l="-793" t="-5556" b="-27778"/>
                </a:stretch>
              </a:blipFill>
            </p:spPr>
            <p:txBody>
              <a:bodyPr/>
              <a:lstStyle/>
              <a:p>
                <a:r>
                  <a:rPr lang="en-US">
                    <a:noFill/>
                  </a:rPr>
                  <a:t> </a:t>
                </a:r>
              </a:p>
            </p:txBody>
          </p:sp>
        </mc:Fallback>
      </mc:AlternateContent>
    </p:spTree>
    <p:extLst>
      <p:ext uri="{BB962C8B-B14F-4D97-AF65-F5344CB8AC3E}">
        <p14:creationId xmlns:p14="http://schemas.microsoft.com/office/powerpoint/2010/main" val="4122899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60612" y="1219200"/>
            <a:ext cx="7772400" cy="3505200"/>
          </a:xfrm>
          <a:prstGeom prst="roundRect">
            <a:avLst>
              <a:gd name="adj" fmla="val 6548"/>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374" y="1219200"/>
            <a:ext cx="7772400" cy="399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41055" flipH="1">
            <a:off x="77478" y="5366495"/>
            <a:ext cx="1224069" cy="1607849"/>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4897" y="0"/>
            <a:ext cx="1113928" cy="1981200"/>
          </a:xfrm>
          <a:prstGeom prst="rect">
            <a:avLst/>
          </a:prstGeom>
        </p:spPr>
      </p:pic>
    </p:spTree>
    <p:extLst>
      <p:ext uri="{BB962C8B-B14F-4D97-AF65-F5344CB8AC3E}">
        <p14:creationId xmlns:p14="http://schemas.microsoft.com/office/powerpoint/2010/main" val="2776774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185907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189162" y="276225"/>
            <a:ext cx="3021013" cy="430887"/>
          </a:xfrm>
          <a:prstGeom prst="rect">
            <a:avLst/>
          </a:prstGeom>
          <a:noFill/>
        </p:spPr>
        <p:txBody>
          <a:bodyPr wrap="square" rtlCol="0">
            <a:spAutoFit/>
          </a:bodyPr>
          <a:lstStyle/>
          <a:p>
            <a:r>
              <a:rPr lang="vi-VN" sz="2200" b="1">
                <a:latin typeface="Arial" pitchFamily="34" charset="0"/>
                <a:cs typeface="Arial" pitchFamily="34" charset="0"/>
              </a:rPr>
              <a:t>Cho các biểu </a:t>
            </a:r>
            <a:r>
              <a:rPr lang="vi-VN" sz="2200" b="1" smtClean="0">
                <a:latin typeface="Arial" pitchFamily="34" charset="0"/>
                <a:cs typeface="Arial" pitchFamily="34" charset="0"/>
              </a:rPr>
              <a:t>thức</a:t>
            </a:r>
            <a:r>
              <a:rPr lang="en-US" sz="2200" b="1" smtClean="0">
                <a:latin typeface="Arial" pitchFamily="34" charset="0"/>
                <a:cs typeface="Arial" pitchFamily="34" charset="0"/>
              </a:rPr>
              <a:t> </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61"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066699687"/>
              </p:ext>
            </p:extLst>
          </p:nvPr>
        </p:nvGraphicFramePr>
        <p:xfrm>
          <a:off x="4895297" y="210723"/>
          <a:ext cx="6865008" cy="571037"/>
        </p:xfrm>
        <a:graphic>
          <a:graphicData uri="http://schemas.openxmlformats.org/presentationml/2006/ole">
            <mc:AlternateContent xmlns:mc="http://schemas.openxmlformats.org/markup-compatibility/2006">
              <mc:Choice xmlns:v="urn:schemas-microsoft-com:vml" Requires="v">
                <p:oleObj spid="_x0000_s72985" name="Equation" r:id="rId7" imgW="2908080" imgH="241200" progId="Equation.DSMT4">
                  <p:embed/>
                </p:oleObj>
              </mc:Choice>
              <mc:Fallback>
                <p:oleObj name="Equation" r:id="rId7" imgW="2908080" imgH="241200" progId="Equation.DSMT4">
                  <p:embed/>
                  <p:pic>
                    <p:nvPicPr>
                      <p:cNvPr id="0" name=""/>
                      <p:cNvPicPr>
                        <a:picLocks noChangeAspect="1" noChangeArrowheads="1"/>
                      </p:cNvPicPr>
                      <p:nvPr/>
                    </p:nvPicPr>
                    <p:blipFill>
                      <a:blip r:embed="rId8"/>
                      <a:srcRect/>
                      <a:stretch>
                        <a:fillRect/>
                      </a:stretch>
                    </p:blipFill>
                    <p:spPr bwMode="auto">
                      <a:xfrm>
                        <a:off x="4895297" y="210723"/>
                        <a:ext cx="6865008" cy="571037"/>
                      </a:xfrm>
                      <a:prstGeom prst="rect">
                        <a:avLst/>
                      </a:prstGeom>
                      <a:noFill/>
                      <a:ln>
                        <a:noFill/>
                      </a:ln>
                      <a:extLst/>
                    </p:spPr>
                  </p:pic>
                </p:oleObj>
              </mc:Fallback>
            </mc:AlternateContent>
          </a:graphicData>
        </a:graphic>
      </p:graphicFrame>
      <p:sp>
        <p:nvSpPr>
          <p:cNvPr id="27" name="TextBox 26"/>
          <p:cNvSpPr txBox="1"/>
          <p:nvPr/>
        </p:nvSpPr>
        <p:spPr>
          <a:xfrm>
            <a:off x="2360612" y="762000"/>
            <a:ext cx="9296400" cy="1107996"/>
          </a:xfrm>
          <a:prstGeom prst="rect">
            <a:avLst/>
          </a:prstGeom>
          <a:noFill/>
        </p:spPr>
        <p:txBody>
          <a:bodyPr wrap="square" rtlCol="0">
            <a:spAutoFit/>
          </a:bodyPr>
          <a:lstStyle/>
          <a:p>
            <a:pPr marL="457200" indent="-457200">
              <a:buAutoNum type="alphaLcParenR"/>
            </a:pPr>
            <a:r>
              <a:rPr lang="vi-VN" sz="2200" b="1" smtClean="0">
                <a:latin typeface="Arial" pitchFamily="34" charset="0"/>
                <a:cs typeface="Arial" pitchFamily="34" charset="0"/>
              </a:rPr>
              <a:t>Bằng </a:t>
            </a:r>
            <a:r>
              <a:rPr lang="vi-VN" sz="2200" b="1">
                <a:latin typeface="Arial" pitchFamily="34" charset="0"/>
                <a:cs typeface="Arial" pitchFamily="34" charset="0"/>
              </a:rPr>
              <a:t>cách thu gọn, chứng tỏ rằng giá trị của biểu thức P chỉ phụ thuộc vào biến x mà không phụ thuộc vào biến y</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Tìm </a:t>
            </a:r>
            <a:r>
              <a:rPr lang="vi-VN" sz="2200" b="1">
                <a:latin typeface="Arial" pitchFamily="34" charset="0"/>
                <a:cs typeface="Arial" pitchFamily="34" charset="0"/>
              </a:rPr>
              <a:t>giá trị của x sao cho P = 10.</a:t>
            </a:r>
          </a:p>
        </p:txBody>
      </p:sp>
      <p:sp>
        <p:nvSpPr>
          <p:cNvPr id="28" name="TextBox 27"/>
          <p:cNvSpPr txBox="1"/>
          <p:nvPr/>
        </p:nvSpPr>
        <p:spPr>
          <a:xfrm>
            <a:off x="2360613" y="4495800"/>
            <a:ext cx="9525000" cy="769441"/>
          </a:xfrm>
          <a:prstGeom prst="rect">
            <a:avLst/>
          </a:prstGeom>
          <a:noFill/>
        </p:spPr>
        <p:txBody>
          <a:bodyPr wrap="square" rtlCol="0">
            <a:spAutoFit/>
          </a:bodyPr>
          <a:lstStyle/>
          <a:p>
            <a:pPr algn="just"/>
            <a:r>
              <a:rPr lang="es-ES" sz="2200" b="1">
                <a:latin typeface="Arial" pitchFamily="34" charset="0"/>
                <a:cs typeface="Arial" pitchFamily="34" charset="0"/>
              </a:rPr>
              <a:t>Sau khi thu gọn, ta thấy P = 5x không chứa biến y. Vậy giá trị của biểu thức P chỉ phụ thuộc vào biến x mà không phụ thuộc vào biến y.</a:t>
            </a:r>
            <a:endParaRPr lang="vi-VN" sz="2200"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91092180"/>
              </p:ext>
            </p:extLst>
          </p:nvPr>
        </p:nvGraphicFramePr>
        <p:xfrm>
          <a:off x="2360612" y="2485525"/>
          <a:ext cx="7316788" cy="571500"/>
        </p:xfrm>
        <a:graphic>
          <a:graphicData uri="http://schemas.openxmlformats.org/presentationml/2006/ole">
            <mc:AlternateContent xmlns:mc="http://schemas.openxmlformats.org/markup-compatibility/2006">
              <mc:Choice xmlns:v="urn:schemas-microsoft-com:vml" Requires="v">
                <p:oleObj spid="_x0000_s72986" name="Equation" r:id="rId9" imgW="3111480" imgH="241200" progId="Equation.DSMT4">
                  <p:embed/>
                </p:oleObj>
              </mc:Choice>
              <mc:Fallback>
                <p:oleObj name="Equation" r:id="rId9" imgW="3111480" imgH="241200" progId="Equation.DSMT4">
                  <p:embed/>
                  <p:pic>
                    <p:nvPicPr>
                      <p:cNvPr id="0" name="Object 14"/>
                      <p:cNvPicPr>
                        <a:picLocks noChangeAspect="1" noChangeArrowheads="1"/>
                      </p:cNvPicPr>
                      <p:nvPr/>
                    </p:nvPicPr>
                    <p:blipFill>
                      <a:blip r:embed="rId10"/>
                      <a:srcRect/>
                      <a:stretch>
                        <a:fillRect/>
                      </a:stretch>
                    </p:blipFill>
                    <p:spPr bwMode="auto">
                      <a:xfrm>
                        <a:off x="2360612" y="2485525"/>
                        <a:ext cx="73167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5162460"/>
              </p:ext>
            </p:extLst>
          </p:nvPr>
        </p:nvGraphicFramePr>
        <p:xfrm>
          <a:off x="3198812" y="3116095"/>
          <a:ext cx="6480175" cy="571500"/>
        </p:xfrm>
        <a:graphic>
          <a:graphicData uri="http://schemas.openxmlformats.org/presentationml/2006/ole">
            <mc:AlternateContent xmlns:mc="http://schemas.openxmlformats.org/markup-compatibility/2006">
              <mc:Choice xmlns:v="urn:schemas-microsoft-com:vml" Requires="v">
                <p:oleObj spid="_x0000_s72987" name="Equation" r:id="rId11" imgW="2755800" imgH="241200" progId="Equation.DSMT4">
                  <p:embed/>
                </p:oleObj>
              </mc:Choice>
              <mc:Fallback>
                <p:oleObj name="Equation" r:id="rId11" imgW="2755800" imgH="241200" progId="Equation.DSMT4">
                  <p:embed/>
                  <p:pic>
                    <p:nvPicPr>
                      <p:cNvPr id="0" name=""/>
                      <p:cNvPicPr>
                        <a:picLocks noChangeAspect="1" noChangeArrowheads="1"/>
                      </p:cNvPicPr>
                      <p:nvPr/>
                    </p:nvPicPr>
                    <p:blipFill>
                      <a:blip r:embed="rId12"/>
                      <a:srcRect/>
                      <a:stretch>
                        <a:fillRect/>
                      </a:stretch>
                    </p:blipFill>
                    <p:spPr bwMode="auto">
                      <a:xfrm>
                        <a:off x="3198812" y="3116095"/>
                        <a:ext cx="6480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213211904"/>
              </p:ext>
            </p:extLst>
          </p:nvPr>
        </p:nvGraphicFramePr>
        <p:xfrm>
          <a:off x="3198812" y="3746665"/>
          <a:ext cx="7077075" cy="720725"/>
        </p:xfrm>
        <a:graphic>
          <a:graphicData uri="http://schemas.openxmlformats.org/presentationml/2006/ole">
            <mc:AlternateContent xmlns:mc="http://schemas.openxmlformats.org/markup-compatibility/2006">
              <mc:Choice xmlns:v="urn:schemas-microsoft-com:vml" Requires="v">
                <p:oleObj spid="_x0000_s72988" name="Equation" r:id="rId13" imgW="3009600" imgH="304560" progId="Equation.DSMT4">
                  <p:embed/>
                </p:oleObj>
              </mc:Choice>
              <mc:Fallback>
                <p:oleObj name="Equation" r:id="rId13" imgW="3009600" imgH="304560" progId="Equation.DSMT4">
                  <p:embed/>
                  <p:pic>
                    <p:nvPicPr>
                      <p:cNvPr id="0" name=""/>
                      <p:cNvPicPr>
                        <a:picLocks noChangeAspect="1" noChangeArrowheads="1"/>
                      </p:cNvPicPr>
                      <p:nvPr/>
                    </p:nvPicPr>
                    <p:blipFill>
                      <a:blip r:embed="rId14"/>
                      <a:srcRect/>
                      <a:stretch>
                        <a:fillRect/>
                      </a:stretch>
                    </p:blipFill>
                    <p:spPr bwMode="auto">
                      <a:xfrm>
                        <a:off x="3198812" y="3746665"/>
                        <a:ext cx="70770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221946382"/>
              </p:ext>
            </p:extLst>
          </p:nvPr>
        </p:nvGraphicFramePr>
        <p:xfrm>
          <a:off x="10361612" y="3886200"/>
          <a:ext cx="746125" cy="419100"/>
        </p:xfrm>
        <a:graphic>
          <a:graphicData uri="http://schemas.openxmlformats.org/presentationml/2006/ole">
            <mc:AlternateContent xmlns:mc="http://schemas.openxmlformats.org/markup-compatibility/2006">
              <mc:Choice xmlns:v="urn:schemas-microsoft-com:vml" Requires="v">
                <p:oleObj spid="_x0000_s72989" name="Equation" r:id="rId15" imgW="317160" imgH="177480" progId="Equation.DSMT4">
                  <p:embed/>
                </p:oleObj>
              </mc:Choice>
              <mc:Fallback>
                <p:oleObj name="Equation" r:id="rId15" imgW="317160" imgH="177480" progId="Equation.DSMT4">
                  <p:embed/>
                  <p:pic>
                    <p:nvPicPr>
                      <p:cNvPr id="0" name=""/>
                      <p:cNvPicPr>
                        <a:picLocks noChangeAspect="1" noChangeArrowheads="1"/>
                      </p:cNvPicPr>
                      <p:nvPr/>
                    </p:nvPicPr>
                    <p:blipFill>
                      <a:blip r:embed="rId16"/>
                      <a:srcRect/>
                      <a:stretch>
                        <a:fillRect/>
                      </a:stretch>
                    </p:blipFill>
                    <p:spPr bwMode="auto">
                      <a:xfrm>
                        <a:off x="10361612" y="3886200"/>
                        <a:ext cx="7461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349499" y="5282207"/>
            <a:ext cx="9525000" cy="430887"/>
          </a:xfrm>
          <a:prstGeom prst="rect">
            <a:avLst/>
          </a:prstGeom>
          <a:noFill/>
        </p:spPr>
        <p:txBody>
          <a:bodyPr wrap="square" rtlCol="0">
            <a:spAutoFit/>
          </a:bodyPr>
          <a:lstStyle/>
          <a:p>
            <a:pPr algn="just"/>
            <a:r>
              <a:rPr lang="es-ES" sz="2200" b="1">
                <a:latin typeface="Arial" pitchFamily="34" charset="0"/>
                <a:cs typeface="Arial" pitchFamily="34" charset="0"/>
              </a:rPr>
              <a:t>b) Theo bài, ta có: P = 10</a:t>
            </a:r>
            <a:endParaRPr lang="vi-VN" sz="2200" b="1">
              <a:solidFill>
                <a:srgbClr val="0F3D13"/>
              </a:solidFill>
              <a:latin typeface="Arial" pitchFamily="34" charset="0"/>
              <a:cs typeface="Arial" pitchFamily="34" charset="0"/>
            </a:endParaRPr>
          </a:p>
        </p:txBody>
      </p:sp>
      <p:sp>
        <p:nvSpPr>
          <p:cNvPr id="20" name="TextBox 19"/>
          <p:cNvSpPr txBox="1"/>
          <p:nvPr/>
        </p:nvSpPr>
        <p:spPr>
          <a:xfrm>
            <a:off x="2665411" y="5713094"/>
            <a:ext cx="9220201" cy="430887"/>
          </a:xfrm>
          <a:prstGeom prst="rect">
            <a:avLst/>
          </a:prstGeom>
          <a:noFill/>
        </p:spPr>
        <p:txBody>
          <a:bodyPr wrap="square" rtlCol="0">
            <a:spAutoFit/>
          </a:bodyPr>
          <a:lstStyle/>
          <a:p>
            <a:pPr algn="just"/>
            <a:r>
              <a:rPr lang="es-ES" sz="2200" b="1">
                <a:latin typeface="Arial" pitchFamily="34" charset="0"/>
                <a:cs typeface="Arial" pitchFamily="34" charset="0"/>
              </a:rPr>
              <a:t>Suy ra 5x </a:t>
            </a:r>
            <a:r>
              <a:rPr lang="es-ES" sz="2200" b="1">
                <a:latin typeface="Arial" pitchFamily="34" charset="0"/>
                <a:cs typeface="Arial" pitchFamily="34" charset="0"/>
              </a:rPr>
              <a:t>= </a:t>
            </a:r>
            <a:r>
              <a:rPr lang="es-ES" sz="2200" b="1" smtClean="0">
                <a:latin typeface="Arial" pitchFamily="34" charset="0"/>
                <a:cs typeface="Arial" pitchFamily="34" charset="0"/>
              </a:rPr>
              <a:t>10    hay x = 2</a:t>
            </a:r>
            <a:endParaRPr lang="vi-VN" sz="2200" b="1">
              <a:solidFill>
                <a:srgbClr val="0F3D13"/>
              </a:solidFill>
              <a:latin typeface="Arial" pitchFamily="34" charset="0"/>
              <a:cs typeface="Arial" pitchFamily="34" charset="0"/>
            </a:endParaRPr>
          </a:p>
        </p:txBody>
      </p:sp>
      <p:sp>
        <p:nvSpPr>
          <p:cNvPr id="21" name="TextBox 20"/>
          <p:cNvSpPr txBox="1"/>
          <p:nvPr/>
        </p:nvSpPr>
        <p:spPr>
          <a:xfrm>
            <a:off x="2633660" y="6153862"/>
            <a:ext cx="9220201" cy="430887"/>
          </a:xfrm>
          <a:prstGeom prst="rect">
            <a:avLst/>
          </a:prstGeom>
          <a:noFill/>
        </p:spPr>
        <p:txBody>
          <a:bodyPr wrap="square" rtlCol="0">
            <a:spAutoFit/>
          </a:bodyPr>
          <a:lstStyle/>
          <a:p>
            <a:pPr algn="just"/>
            <a:r>
              <a:rPr lang="en-US" sz="2200" b="1">
                <a:latin typeface="Arial" pitchFamily="34" charset="0"/>
                <a:cs typeface="Arial" pitchFamily="34" charset="0"/>
              </a:rPr>
              <a:t>Vậy </a:t>
            </a:r>
            <a:r>
              <a:rPr lang="en-US" sz="2200" b="1">
                <a:solidFill>
                  <a:schemeClr val="accent2">
                    <a:lumMod val="75000"/>
                  </a:schemeClr>
                </a:solidFill>
                <a:latin typeface="Arial" pitchFamily="34" charset="0"/>
                <a:cs typeface="Arial" pitchFamily="34" charset="0"/>
              </a:rPr>
              <a:t>x = 2 </a:t>
            </a:r>
            <a:r>
              <a:rPr lang="en-US" sz="2200" b="1">
                <a:latin typeface="Arial" pitchFamily="34" charset="0"/>
                <a:cs typeface="Arial" pitchFamily="34" charset="0"/>
              </a:rPr>
              <a:t>thì P = 10.</a:t>
            </a:r>
            <a:endParaRPr lang="vi-VN" sz="22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129995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1859078"/>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189162" y="276225"/>
            <a:ext cx="3021013" cy="430887"/>
          </a:xfrm>
          <a:prstGeom prst="rect">
            <a:avLst/>
          </a:prstGeom>
          <a:noFill/>
        </p:spPr>
        <p:txBody>
          <a:bodyPr wrap="square" rtlCol="0">
            <a:spAutoFit/>
          </a:bodyPr>
          <a:lstStyle/>
          <a:p>
            <a:r>
              <a:rPr lang="vi-VN" sz="2200" b="1">
                <a:latin typeface="Arial" pitchFamily="34" charset="0"/>
                <a:cs typeface="Arial" pitchFamily="34" charset="0"/>
              </a:rPr>
              <a:t>Cho các biểu </a:t>
            </a:r>
            <a:r>
              <a:rPr lang="vi-VN" sz="2200" b="1" smtClean="0">
                <a:latin typeface="Arial" pitchFamily="34" charset="0"/>
                <a:cs typeface="Arial" pitchFamily="34" charset="0"/>
              </a:rPr>
              <a:t>thức</a:t>
            </a:r>
            <a:r>
              <a:rPr lang="en-US" sz="2200" b="1" smtClean="0">
                <a:latin typeface="Arial" pitchFamily="34" charset="0"/>
                <a:cs typeface="Arial" pitchFamily="34" charset="0"/>
              </a:rPr>
              <a:t> </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61" y="2133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845044337"/>
              </p:ext>
            </p:extLst>
          </p:nvPr>
        </p:nvGraphicFramePr>
        <p:xfrm>
          <a:off x="4895297" y="210723"/>
          <a:ext cx="6865008" cy="571037"/>
        </p:xfrm>
        <a:graphic>
          <a:graphicData uri="http://schemas.openxmlformats.org/presentationml/2006/ole">
            <mc:AlternateContent xmlns:mc="http://schemas.openxmlformats.org/markup-compatibility/2006">
              <mc:Choice xmlns:v="urn:schemas-microsoft-com:vml" Requires="v">
                <p:oleObj spid="_x0000_s107522" name="Equation" r:id="rId7" imgW="2908080" imgH="241200" progId="Equation.DSMT4">
                  <p:embed/>
                </p:oleObj>
              </mc:Choice>
              <mc:Fallback>
                <p:oleObj name="Equation" r:id="rId7" imgW="2908080" imgH="241200" progId="Equation.DSMT4">
                  <p:embed/>
                  <p:pic>
                    <p:nvPicPr>
                      <p:cNvPr id="0" name=""/>
                      <p:cNvPicPr>
                        <a:picLocks noChangeAspect="1" noChangeArrowheads="1"/>
                      </p:cNvPicPr>
                      <p:nvPr/>
                    </p:nvPicPr>
                    <p:blipFill>
                      <a:blip r:embed="rId8"/>
                      <a:srcRect/>
                      <a:stretch>
                        <a:fillRect/>
                      </a:stretch>
                    </p:blipFill>
                    <p:spPr bwMode="auto">
                      <a:xfrm>
                        <a:off x="4895297" y="210723"/>
                        <a:ext cx="6865008" cy="571037"/>
                      </a:xfrm>
                      <a:prstGeom prst="rect">
                        <a:avLst/>
                      </a:prstGeom>
                      <a:noFill/>
                      <a:ln>
                        <a:noFill/>
                      </a:ln>
                      <a:extLst/>
                    </p:spPr>
                  </p:pic>
                </p:oleObj>
              </mc:Fallback>
            </mc:AlternateContent>
          </a:graphicData>
        </a:graphic>
      </p:graphicFrame>
      <p:sp>
        <p:nvSpPr>
          <p:cNvPr id="27" name="TextBox 26"/>
          <p:cNvSpPr txBox="1"/>
          <p:nvPr/>
        </p:nvSpPr>
        <p:spPr>
          <a:xfrm>
            <a:off x="2360612" y="762000"/>
            <a:ext cx="9296400" cy="1107996"/>
          </a:xfrm>
          <a:prstGeom prst="rect">
            <a:avLst/>
          </a:prstGeom>
          <a:noFill/>
        </p:spPr>
        <p:txBody>
          <a:bodyPr wrap="square" rtlCol="0">
            <a:spAutoFit/>
          </a:bodyPr>
          <a:lstStyle/>
          <a:p>
            <a:pPr marL="457200" indent="-457200">
              <a:buAutoNum type="alphaLcParenR"/>
            </a:pPr>
            <a:r>
              <a:rPr lang="vi-VN" sz="2200" b="1" smtClean="0">
                <a:latin typeface="Arial" pitchFamily="34" charset="0"/>
                <a:cs typeface="Arial" pitchFamily="34" charset="0"/>
              </a:rPr>
              <a:t>Bằng </a:t>
            </a:r>
            <a:r>
              <a:rPr lang="vi-VN" sz="2200" b="1">
                <a:latin typeface="Arial" pitchFamily="34" charset="0"/>
                <a:cs typeface="Arial" pitchFamily="34" charset="0"/>
              </a:rPr>
              <a:t>cách thu gọn, chứng tỏ rằng giá trị của biểu thức P chỉ phụ thuộc vào biến x mà không phụ thuộc vào biến y</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Tìm </a:t>
            </a:r>
            <a:r>
              <a:rPr lang="vi-VN" sz="2200" b="1">
                <a:latin typeface="Arial" pitchFamily="34" charset="0"/>
                <a:cs typeface="Arial" pitchFamily="34" charset="0"/>
              </a:rPr>
              <a:t>giá trị của x sao cho P = 10.</a:t>
            </a:r>
          </a:p>
        </p:txBody>
      </p:sp>
      <p:sp>
        <p:nvSpPr>
          <p:cNvPr id="28" name="TextBox 27"/>
          <p:cNvSpPr txBox="1"/>
          <p:nvPr/>
        </p:nvSpPr>
        <p:spPr>
          <a:xfrm>
            <a:off x="2360613" y="5021759"/>
            <a:ext cx="9525000" cy="769441"/>
          </a:xfrm>
          <a:prstGeom prst="rect">
            <a:avLst/>
          </a:prstGeom>
          <a:noFill/>
        </p:spPr>
        <p:txBody>
          <a:bodyPr wrap="square" rtlCol="0">
            <a:spAutoFit/>
          </a:bodyPr>
          <a:lstStyle/>
          <a:p>
            <a:pPr algn="just"/>
            <a:r>
              <a:rPr lang="es-ES" sz="2200" b="1">
                <a:latin typeface="Arial" pitchFamily="34" charset="0"/>
                <a:cs typeface="Arial" pitchFamily="34" charset="0"/>
              </a:rPr>
              <a:t>Sau khi thu gọn, ta thấy P = 5x không chứa biến y. Vậy giá trị của biểu thức P chỉ phụ thuộc vào biến x mà không phụ thuộc vào biến y.</a:t>
            </a:r>
            <a:endParaRPr lang="vi-VN" sz="2200"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41628640"/>
              </p:ext>
            </p:extLst>
          </p:nvPr>
        </p:nvGraphicFramePr>
        <p:xfrm>
          <a:off x="2360612" y="2485525"/>
          <a:ext cx="7316788" cy="571500"/>
        </p:xfrm>
        <a:graphic>
          <a:graphicData uri="http://schemas.openxmlformats.org/presentationml/2006/ole">
            <mc:AlternateContent xmlns:mc="http://schemas.openxmlformats.org/markup-compatibility/2006">
              <mc:Choice xmlns:v="urn:schemas-microsoft-com:vml" Requires="v">
                <p:oleObj spid="_x0000_s107523" name="Equation" r:id="rId9" imgW="3111480" imgH="241200" progId="Equation.DSMT4">
                  <p:embed/>
                </p:oleObj>
              </mc:Choice>
              <mc:Fallback>
                <p:oleObj name="Equation" r:id="rId9" imgW="3111480" imgH="241200" progId="Equation.DSMT4">
                  <p:embed/>
                  <p:pic>
                    <p:nvPicPr>
                      <p:cNvPr id="0" name=""/>
                      <p:cNvPicPr>
                        <a:picLocks noChangeAspect="1" noChangeArrowheads="1"/>
                      </p:cNvPicPr>
                      <p:nvPr/>
                    </p:nvPicPr>
                    <p:blipFill>
                      <a:blip r:embed="rId10"/>
                      <a:srcRect/>
                      <a:stretch>
                        <a:fillRect/>
                      </a:stretch>
                    </p:blipFill>
                    <p:spPr bwMode="auto">
                      <a:xfrm>
                        <a:off x="2360612" y="2485525"/>
                        <a:ext cx="73167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57280782"/>
              </p:ext>
            </p:extLst>
          </p:nvPr>
        </p:nvGraphicFramePr>
        <p:xfrm>
          <a:off x="3198812" y="3116095"/>
          <a:ext cx="6480175" cy="571500"/>
        </p:xfrm>
        <a:graphic>
          <a:graphicData uri="http://schemas.openxmlformats.org/presentationml/2006/ole">
            <mc:AlternateContent xmlns:mc="http://schemas.openxmlformats.org/markup-compatibility/2006">
              <mc:Choice xmlns:v="urn:schemas-microsoft-com:vml" Requires="v">
                <p:oleObj spid="_x0000_s107524" name="Equation" r:id="rId11" imgW="2755800" imgH="241200" progId="Equation.DSMT4">
                  <p:embed/>
                </p:oleObj>
              </mc:Choice>
              <mc:Fallback>
                <p:oleObj name="Equation" r:id="rId11" imgW="2755800" imgH="241200" progId="Equation.DSMT4">
                  <p:embed/>
                  <p:pic>
                    <p:nvPicPr>
                      <p:cNvPr id="0" name=""/>
                      <p:cNvPicPr>
                        <a:picLocks noChangeAspect="1" noChangeArrowheads="1"/>
                      </p:cNvPicPr>
                      <p:nvPr/>
                    </p:nvPicPr>
                    <p:blipFill>
                      <a:blip r:embed="rId12"/>
                      <a:srcRect/>
                      <a:stretch>
                        <a:fillRect/>
                      </a:stretch>
                    </p:blipFill>
                    <p:spPr bwMode="auto">
                      <a:xfrm>
                        <a:off x="3198812" y="3116095"/>
                        <a:ext cx="6480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30434898"/>
              </p:ext>
            </p:extLst>
          </p:nvPr>
        </p:nvGraphicFramePr>
        <p:xfrm>
          <a:off x="3198812" y="3746665"/>
          <a:ext cx="7077075" cy="720725"/>
        </p:xfrm>
        <a:graphic>
          <a:graphicData uri="http://schemas.openxmlformats.org/presentationml/2006/ole">
            <mc:AlternateContent xmlns:mc="http://schemas.openxmlformats.org/markup-compatibility/2006">
              <mc:Choice xmlns:v="urn:schemas-microsoft-com:vml" Requires="v">
                <p:oleObj spid="_x0000_s107525" name="Equation" r:id="rId13" imgW="3009600" imgH="304560" progId="Equation.DSMT4">
                  <p:embed/>
                </p:oleObj>
              </mc:Choice>
              <mc:Fallback>
                <p:oleObj name="Equation" r:id="rId13" imgW="3009600" imgH="304560" progId="Equation.DSMT4">
                  <p:embed/>
                  <p:pic>
                    <p:nvPicPr>
                      <p:cNvPr id="0" name=""/>
                      <p:cNvPicPr>
                        <a:picLocks noChangeAspect="1" noChangeArrowheads="1"/>
                      </p:cNvPicPr>
                      <p:nvPr/>
                    </p:nvPicPr>
                    <p:blipFill>
                      <a:blip r:embed="rId14"/>
                      <a:srcRect/>
                      <a:stretch>
                        <a:fillRect/>
                      </a:stretch>
                    </p:blipFill>
                    <p:spPr bwMode="auto">
                      <a:xfrm>
                        <a:off x="3198812" y="3746665"/>
                        <a:ext cx="70770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94802961"/>
              </p:ext>
            </p:extLst>
          </p:nvPr>
        </p:nvGraphicFramePr>
        <p:xfrm>
          <a:off x="3198812" y="4526459"/>
          <a:ext cx="746125" cy="419100"/>
        </p:xfrm>
        <a:graphic>
          <a:graphicData uri="http://schemas.openxmlformats.org/presentationml/2006/ole">
            <mc:AlternateContent xmlns:mc="http://schemas.openxmlformats.org/markup-compatibility/2006">
              <mc:Choice xmlns:v="urn:schemas-microsoft-com:vml" Requires="v">
                <p:oleObj spid="_x0000_s107526" name="Equation" r:id="rId15" imgW="317160" imgH="177480" progId="Equation.DSMT4">
                  <p:embed/>
                </p:oleObj>
              </mc:Choice>
              <mc:Fallback>
                <p:oleObj name="Equation" r:id="rId15" imgW="317160" imgH="177480" progId="Equation.DSMT4">
                  <p:embed/>
                  <p:pic>
                    <p:nvPicPr>
                      <p:cNvPr id="0" name=""/>
                      <p:cNvPicPr>
                        <a:picLocks noChangeAspect="1" noChangeArrowheads="1"/>
                      </p:cNvPicPr>
                      <p:nvPr/>
                    </p:nvPicPr>
                    <p:blipFill>
                      <a:blip r:embed="rId16"/>
                      <a:srcRect/>
                      <a:stretch>
                        <a:fillRect/>
                      </a:stretch>
                    </p:blipFill>
                    <p:spPr bwMode="auto">
                      <a:xfrm>
                        <a:off x="3198812" y="4526459"/>
                        <a:ext cx="7461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385693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1490801"/>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360612" y="161925"/>
            <a:ext cx="9296400" cy="492443"/>
          </a:xfrm>
          <a:prstGeom prst="rect">
            <a:avLst/>
          </a:prstGeom>
          <a:noFill/>
        </p:spPr>
        <p:txBody>
          <a:bodyPr wrap="square" rtlCol="0">
            <a:spAutoFit/>
          </a:bodyPr>
          <a:lstStyle/>
          <a:p>
            <a:r>
              <a:rPr lang="vi-VN" sz="2600" b="1">
                <a:latin typeface="Arial" pitchFamily="34" charset="0"/>
                <a:cs typeface="Arial" pitchFamily="34" charset="0"/>
              </a:rPr>
              <a:t>Rút gọn biểu thức:</a:t>
            </a: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77" y="177787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724729100"/>
              </p:ext>
            </p:extLst>
          </p:nvPr>
        </p:nvGraphicFramePr>
        <p:xfrm>
          <a:off x="2934971" y="555387"/>
          <a:ext cx="8249285" cy="1052989"/>
        </p:xfrm>
        <a:graphic>
          <a:graphicData uri="http://schemas.openxmlformats.org/presentationml/2006/ole">
            <mc:AlternateContent xmlns:mc="http://schemas.openxmlformats.org/markup-compatibility/2006">
              <mc:Choice xmlns:v="urn:schemas-microsoft-com:vml" Requires="v">
                <p:oleObj spid="_x0000_s103465" name="Equation" r:id="rId7" imgW="3593880" imgH="457200" progId="Equation.DSMT4">
                  <p:embed/>
                </p:oleObj>
              </mc:Choice>
              <mc:Fallback>
                <p:oleObj name="Equation" r:id="rId7" imgW="3593880" imgH="457200" progId="Equation.DSMT4">
                  <p:embed/>
                  <p:pic>
                    <p:nvPicPr>
                      <p:cNvPr id="0" name=""/>
                      <p:cNvPicPr>
                        <a:picLocks noChangeAspect="1" noChangeArrowheads="1"/>
                      </p:cNvPicPr>
                      <p:nvPr/>
                    </p:nvPicPr>
                    <p:blipFill>
                      <a:blip r:embed="rId8"/>
                      <a:srcRect/>
                      <a:stretch>
                        <a:fillRect/>
                      </a:stretch>
                    </p:blipFill>
                    <p:spPr bwMode="auto">
                      <a:xfrm>
                        <a:off x="2934971" y="555387"/>
                        <a:ext cx="8249285" cy="1052989"/>
                      </a:xfrm>
                      <a:prstGeom prst="rect">
                        <a:avLst/>
                      </a:prstGeom>
                      <a:noFill/>
                      <a:ln>
                        <a:noFill/>
                      </a:ln>
                      <a:extLst/>
                    </p:spPr>
                  </p:pic>
                </p:oleObj>
              </mc:Fallback>
            </mc:AlternateContent>
          </a:graphicData>
        </a:graphic>
      </p:graphicFrame>
      <p:sp>
        <p:nvSpPr>
          <p:cNvPr id="28" name="TextBox 27"/>
          <p:cNvSpPr txBox="1"/>
          <p:nvPr/>
        </p:nvSpPr>
        <p:spPr>
          <a:xfrm>
            <a:off x="2055812" y="2232651"/>
            <a:ext cx="1752600" cy="492443"/>
          </a:xfrm>
          <a:prstGeom prst="rect">
            <a:avLst/>
          </a:prstGeom>
          <a:noFill/>
        </p:spPr>
        <p:txBody>
          <a:bodyPr wrap="square" rtlCol="0">
            <a:spAutoFit/>
          </a:bodyPr>
          <a:lstStyle/>
          <a:p>
            <a:pPr marL="342900" indent="-342900" algn="just">
              <a:buFont typeface="Wingdings" pitchFamily="2" charset="2"/>
              <a:buChar char="v"/>
            </a:pPr>
            <a:r>
              <a:rPr lang="es-ES" sz="2600" b="1" smtClean="0">
                <a:latin typeface="Arial" pitchFamily="34" charset="0"/>
                <a:cs typeface="Arial" pitchFamily="34" charset="0"/>
              </a:rPr>
              <a:t>Ta có :</a:t>
            </a:r>
            <a:endParaRPr lang="vi-VN" sz="2600"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84171959"/>
              </p:ext>
            </p:extLst>
          </p:nvPr>
        </p:nvGraphicFramePr>
        <p:xfrm>
          <a:off x="3656012" y="2057400"/>
          <a:ext cx="7681912" cy="985838"/>
        </p:xfrm>
        <a:graphic>
          <a:graphicData uri="http://schemas.openxmlformats.org/presentationml/2006/ole">
            <mc:AlternateContent xmlns:mc="http://schemas.openxmlformats.org/markup-compatibility/2006">
              <mc:Choice xmlns:v="urn:schemas-microsoft-com:vml" Requires="v">
                <p:oleObj spid="_x0000_s103466" name="Equation" r:id="rId9" imgW="3593880" imgH="457200" progId="Equation.DSMT4">
                  <p:embed/>
                </p:oleObj>
              </mc:Choice>
              <mc:Fallback>
                <p:oleObj name="Equation" r:id="rId9" imgW="3593880" imgH="457200" progId="Equation.DSMT4">
                  <p:embed/>
                  <p:pic>
                    <p:nvPicPr>
                      <p:cNvPr id="0" name=""/>
                      <p:cNvPicPr>
                        <a:picLocks noChangeAspect="1" noChangeArrowheads="1"/>
                      </p:cNvPicPr>
                      <p:nvPr/>
                    </p:nvPicPr>
                    <p:blipFill>
                      <a:blip r:embed="rId10"/>
                      <a:srcRect/>
                      <a:stretch>
                        <a:fillRect/>
                      </a:stretch>
                    </p:blipFill>
                    <p:spPr bwMode="auto">
                      <a:xfrm>
                        <a:off x="3656012" y="2057400"/>
                        <a:ext cx="768191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182466275"/>
              </p:ext>
            </p:extLst>
          </p:nvPr>
        </p:nvGraphicFramePr>
        <p:xfrm>
          <a:off x="2693193" y="2971800"/>
          <a:ext cx="8631238" cy="520700"/>
        </p:xfrm>
        <a:graphic>
          <a:graphicData uri="http://schemas.openxmlformats.org/presentationml/2006/ole">
            <mc:AlternateContent xmlns:mc="http://schemas.openxmlformats.org/markup-compatibility/2006">
              <mc:Choice xmlns:v="urn:schemas-microsoft-com:vml" Requires="v">
                <p:oleObj spid="_x0000_s103467" name="Equation" r:id="rId11" imgW="4038480" imgH="241200" progId="Equation.DSMT4">
                  <p:embed/>
                </p:oleObj>
              </mc:Choice>
              <mc:Fallback>
                <p:oleObj name="Equation" r:id="rId11" imgW="4038480" imgH="241200" progId="Equation.DSMT4">
                  <p:embed/>
                  <p:pic>
                    <p:nvPicPr>
                      <p:cNvPr id="0" name=""/>
                      <p:cNvPicPr>
                        <a:picLocks noChangeAspect="1" noChangeArrowheads="1"/>
                      </p:cNvPicPr>
                      <p:nvPr/>
                    </p:nvPicPr>
                    <p:blipFill>
                      <a:blip r:embed="rId12"/>
                      <a:srcRect/>
                      <a:stretch>
                        <a:fillRect/>
                      </a:stretch>
                    </p:blipFill>
                    <p:spPr bwMode="auto">
                      <a:xfrm>
                        <a:off x="2693193" y="2971800"/>
                        <a:ext cx="86312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17157929"/>
              </p:ext>
            </p:extLst>
          </p:nvPr>
        </p:nvGraphicFramePr>
        <p:xfrm>
          <a:off x="2693193" y="3584576"/>
          <a:ext cx="9364663" cy="658812"/>
        </p:xfrm>
        <a:graphic>
          <a:graphicData uri="http://schemas.openxmlformats.org/presentationml/2006/ole">
            <mc:AlternateContent xmlns:mc="http://schemas.openxmlformats.org/markup-compatibility/2006">
              <mc:Choice xmlns:v="urn:schemas-microsoft-com:vml" Requires="v">
                <p:oleObj spid="_x0000_s103468" name="Equation" r:id="rId13" imgW="4381200" imgH="304560" progId="Equation.DSMT4">
                  <p:embed/>
                </p:oleObj>
              </mc:Choice>
              <mc:Fallback>
                <p:oleObj name="Equation" r:id="rId13" imgW="4381200" imgH="304560" progId="Equation.DSMT4">
                  <p:embed/>
                  <p:pic>
                    <p:nvPicPr>
                      <p:cNvPr id="0" name=""/>
                      <p:cNvPicPr>
                        <a:picLocks noChangeAspect="1" noChangeArrowheads="1"/>
                      </p:cNvPicPr>
                      <p:nvPr/>
                    </p:nvPicPr>
                    <p:blipFill>
                      <a:blip r:embed="rId14"/>
                      <a:srcRect/>
                      <a:stretch>
                        <a:fillRect/>
                      </a:stretch>
                    </p:blipFill>
                    <p:spPr bwMode="auto">
                      <a:xfrm>
                        <a:off x="2693193" y="3584576"/>
                        <a:ext cx="936466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39041572"/>
              </p:ext>
            </p:extLst>
          </p:nvPr>
        </p:nvGraphicFramePr>
        <p:xfrm>
          <a:off x="2693193" y="4335463"/>
          <a:ext cx="1574800" cy="522287"/>
        </p:xfrm>
        <a:graphic>
          <a:graphicData uri="http://schemas.openxmlformats.org/presentationml/2006/ole">
            <mc:AlternateContent xmlns:mc="http://schemas.openxmlformats.org/markup-compatibility/2006">
              <mc:Choice xmlns:v="urn:schemas-microsoft-com:vml" Requires="v">
                <p:oleObj spid="_x0000_s103469" name="Equation" r:id="rId15" imgW="736560" imgH="241200" progId="Equation.DSMT4">
                  <p:embed/>
                </p:oleObj>
              </mc:Choice>
              <mc:Fallback>
                <p:oleObj name="Equation" r:id="rId15" imgW="736560" imgH="241200" progId="Equation.DSMT4">
                  <p:embed/>
                  <p:pic>
                    <p:nvPicPr>
                      <p:cNvPr id="0" name=""/>
                      <p:cNvPicPr>
                        <a:picLocks noChangeAspect="1" noChangeArrowheads="1"/>
                      </p:cNvPicPr>
                      <p:nvPr/>
                    </p:nvPicPr>
                    <p:blipFill>
                      <a:blip r:embed="rId16"/>
                      <a:srcRect/>
                      <a:stretch>
                        <a:fillRect/>
                      </a:stretch>
                    </p:blipFill>
                    <p:spPr bwMode="auto">
                      <a:xfrm>
                        <a:off x="2693193" y="4335463"/>
                        <a:ext cx="157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356902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165575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3" name="TextBox 42"/>
          <p:cNvSpPr txBox="1"/>
          <p:nvPr/>
        </p:nvSpPr>
        <p:spPr>
          <a:xfrm>
            <a:off x="2284413" y="161925"/>
            <a:ext cx="9496530" cy="1446550"/>
          </a:xfrm>
          <a:prstGeom prst="rect">
            <a:avLst/>
          </a:prstGeom>
          <a:noFill/>
        </p:spPr>
        <p:txBody>
          <a:bodyPr wrap="square" rtlCol="0">
            <a:spAutoFit/>
          </a:bodyPr>
          <a:lstStyle/>
          <a:p>
            <a:pPr algn="just"/>
            <a:r>
              <a:rPr lang="vi-VN" sz="2200" b="1">
                <a:latin typeface="Arial" pitchFamily="34" charset="0"/>
                <a:cs typeface="Arial" pitchFamily="34" charset="0"/>
              </a:rPr>
              <a:t>Bà Khanh dự định mua x hộp sữa, mỗi hộp giá y đồng. Nhưng khi đến cửa hàng, bà Khanh thấy giá sữa đã giảm 1 500 đồng mỗi hộp nên quyết định mua thêm 3 hộp </a:t>
            </a:r>
            <a:r>
              <a:rPr lang="vi-VN" sz="2200" b="1" smtClean="0">
                <a:latin typeface="Arial" pitchFamily="34" charset="0"/>
                <a:cs typeface="Arial" pitchFamily="34" charset="0"/>
              </a:rPr>
              <a:t>nữa.</a:t>
            </a:r>
            <a:r>
              <a:rPr lang="en-US" sz="2200" b="1">
                <a:latin typeface="Arial" pitchFamily="34" charset="0"/>
                <a:cs typeface="Arial" pitchFamily="34" charset="0"/>
              </a:rPr>
              <a:t> </a:t>
            </a:r>
            <a:r>
              <a:rPr lang="en-US" sz="2200" b="1" smtClean="0">
                <a:latin typeface="Arial" pitchFamily="34" charset="0"/>
                <a:cs typeface="Arial" pitchFamily="34" charset="0"/>
              </a:rPr>
              <a:t> </a:t>
            </a:r>
            <a:r>
              <a:rPr lang="vi-VN" sz="2200" b="1" smtClean="0">
                <a:latin typeface="Arial" pitchFamily="34" charset="0"/>
                <a:cs typeface="Arial" pitchFamily="34" charset="0"/>
              </a:rPr>
              <a:t>Tìm </a:t>
            </a:r>
            <a:r>
              <a:rPr lang="vi-VN" sz="2200" b="1">
                <a:latin typeface="Arial" pitchFamily="34" charset="0"/>
                <a:cs typeface="Arial" pitchFamily="34" charset="0"/>
              </a:rPr>
              <a:t>đa thức biểu thị số tiền bà Khanh phải trả cho tổng số hộp sữa đã mua.</a:t>
            </a:r>
          </a:p>
        </p:txBody>
      </p:sp>
      <p:pic>
        <p:nvPicPr>
          <p:cNvPr id="4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194431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055812" y="2389813"/>
            <a:ext cx="9296400" cy="430887"/>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Số hộp sữa bà Khanh quyết định mua là: x + 3 (hộp)</a:t>
            </a:r>
            <a:endParaRPr lang="vi-VN" sz="2200"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43052119"/>
              </p:ext>
            </p:extLst>
          </p:nvPr>
        </p:nvGraphicFramePr>
        <p:xfrm>
          <a:off x="3275012" y="4419600"/>
          <a:ext cx="5564187" cy="438150"/>
        </p:xfrm>
        <a:graphic>
          <a:graphicData uri="http://schemas.openxmlformats.org/presentationml/2006/ole">
            <mc:AlternateContent xmlns:mc="http://schemas.openxmlformats.org/markup-compatibility/2006">
              <mc:Choice xmlns:v="urn:schemas-microsoft-com:vml" Requires="v">
                <p:oleObj spid="_x0000_s104462" name="Equation" r:id="rId7" imgW="2603160" imgH="203040" progId="Equation.DSMT4">
                  <p:embed/>
                </p:oleObj>
              </mc:Choice>
              <mc:Fallback>
                <p:oleObj name="Equation" r:id="rId7" imgW="2603160" imgH="203040" progId="Equation.DSMT4">
                  <p:embed/>
                  <p:pic>
                    <p:nvPicPr>
                      <p:cNvPr id="0" name=""/>
                      <p:cNvPicPr>
                        <a:picLocks noChangeAspect="1" noChangeArrowheads="1"/>
                      </p:cNvPicPr>
                      <p:nvPr/>
                    </p:nvPicPr>
                    <p:blipFill>
                      <a:blip r:embed="rId8"/>
                      <a:srcRect/>
                      <a:stretch>
                        <a:fillRect/>
                      </a:stretch>
                    </p:blipFill>
                    <p:spPr bwMode="auto">
                      <a:xfrm>
                        <a:off x="3275012" y="4419600"/>
                        <a:ext cx="55641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360611" y="2921913"/>
            <a:ext cx="8960599" cy="430887"/>
          </a:xfrm>
          <a:prstGeom prst="rect">
            <a:avLst/>
          </a:prstGeom>
          <a:noFill/>
        </p:spPr>
        <p:txBody>
          <a:bodyPr wrap="square" rtlCol="0">
            <a:spAutoFit/>
          </a:bodyPr>
          <a:lstStyle/>
          <a:p>
            <a:pPr algn="just"/>
            <a:r>
              <a:rPr lang="vi-VN" sz="2200" b="1">
                <a:latin typeface="Arial" pitchFamily="34" charset="0"/>
                <a:cs typeface="Arial" pitchFamily="34" charset="0"/>
              </a:rPr>
              <a:t>Giá tiền của mỗi hộp sữa sau khi giảm là: y – 1 500 (đồng)</a:t>
            </a:r>
            <a:endParaRPr lang="vi-VN" sz="2200" b="1">
              <a:solidFill>
                <a:srgbClr val="0F3D13"/>
              </a:solidFill>
              <a:latin typeface="Arial" pitchFamily="34" charset="0"/>
              <a:cs typeface="Arial" pitchFamily="34" charset="0"/>
            </a:endParaRPr>
          </a:p>
        </p:txBody>
      </p:sp>
      <p:sp>
        <p:nvSpPr>
          <p:cNvPr id="20" name="TextBox 19"/>
          <p:cNvSpPr txBox="1"/>
          <p:nvPr/>
        </p:nvSpPr>
        <p:spPr>
          <a:xfrm>
            <a:off x="2349498" y="3505200"/>
            <a:ext cx="8960599" cy="769441"/>
          </a:xfrm>
          <a:prstGeom prst="rect">
            <a:avLst/>
          </a:prstGeom>
          <a:noFill/>
        </p:spPr>
        <p:txBody>
          <a:bodyPr wrap="square" rtlCol="0">
            <a:spAutoFit/>
          </a:bodyPr>
          <a:lstStyle/>
          <a:p>
            <a:pPr algn="just"/>
            <a:r>
              <a:rPr lang="vi-VN" sz="2200" b="1">
                <a:latin typeface="Arial" pitchFamily="34" charset="0"/>
                <a:cs typeface="Arial" pitchFamily="34" charset="0"/>
              </a:rPr>
              <a:t>Đa thức biểu thị số tiền bà Khanh phải trả cho tổng số hộp sữa đã mua là:</a:t>
            </a:r>
            <a:endParaRPr lang="vi-VN" sz="2200" b="1">
              <a:solidFill>
                <a:srgbClr val="0F3D13"/>
              </a:solidFill>
              <a:latin typeface="Arial" pitchFamily="34" charset="0"/>
              <a:cs typeface="Arial" pitchFamily="34" charset="0"/>
            </a:endParaRPr>
          </a:p>
        </p:txBody>
      </p:sp>
      <p:sp>
        <p:nvSpPr>
          <p:cNvPr id="21" name="TextBox 20"/>
          <p:cNvSpPr txBox="1"/>
          <p:nvPr/>
        </p:nvSpPr>
        <p:spPr>
          <a:xfrm>
            <a:off x="2349497" y="4953000"/>
            <a:ext cx="8960599" cy="430887"/>
          </a:xfrm>
          <a:prstGeom prst="rect">
            <a:avLst/>
          </a:prstGeom>
          <a:noFill/>
        </p:spPr>
        <p:txBody>
          <a:bodyPr wrap="square" rtlCol="0">
            <a:spAutoFit/>
          </a:bodyPr>
          <a:lstStyle/>
          <a:p>
            <a:pPr algn="just"/>
            <a:r>
              <a:rPr lang="vi-VN" sz="2200" b="1">
                <a:latin typeface="Arial" pitchFamily="34" charset="0"/>
                <a:cs typeface="Arial" pitchFamily="34" charset="0"/>
              </a:rPr>
              <a:t>Vậy đa thức biểu thị số tiền bà Khanh phải </a:t>
            </a:r>
            <a:r>
              <a:rPr lang="vi-VN" sz="2200" b="1" smtClean="0">
                <a:latin typeface="Arial" pitchFamily="34" charset="0"/>
                <a:cs typeface="Arial" pitchFamily="34" charset="0"/>
              </a:rPr>
              <a:t>trả</a:t>
            </a:r>
            <a:r>
              <a:rPr lang="en-US" sz="2200" b="1" smtClean="0">
                <a:latin typeface="Arial" pitchFamily="34" charset="0"/>
                <a:cs typeface="Arial" pitchFamily="34" charset="0"/>
              </a:rPr>
              <a:t> là </a:t>
            </a:r>
            <a:endParaRPr lang="vi-VN" sz="2200" b="1">
              <a:solidFill>
                <a:srgbClr val="0F3D13"/>
              </a:solidFill>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928738006"/>
              </p:ext>
            </p:extLst>
          </p:nvPr>
        </p:nvGraphicFramePr>
        <p:xfrm>
          <a:off x="8913812" y="4981575"/>
          <a:ext cx="3094037" cy="438150"/>
        </p:xfrm>
        <a:graphic>
          <a:graphicData uri="http://schemas.openxmlformats.org/presentationml/2006/ole">
            <mc:AlternateContent xmlns:mc="http://schemas.openxmlformats.org/markup-compatibility/2006">
              <mc:Choice xmlns:v="urn:schemas-microsoft-com:vml" Requires="v">
                <p:oleObj spid="_x0000_s104463" name="Equation" r:id="rId9" imgW="1447560" imgH="203040" progId="Equation.DSMT4">
                  <p:embed/>
                </p:oleObj>
              </mc:Choice>
              <mc:Fallback>
                <p:oleObj name="Equation" r:id="rId9" imgW="1447560" imgH="203040" progId="Equation.DSMT4">
                  <p:embed/>
                  <p:pic>
                    <p:nvPicPr>
                      <p:cNvPr id="0" name=""/>
                      <p:cNvPicPr>
                        <a:picLocks noChangeAspect="1" noChangeArrowheads="1"/>
                      </p:cNvPicPr>
                      <p:nvPr/>
                    </p:nvPicPr>
                    <p:blipFill>
                      <a:blip r:embed="rId10"/>
                      <a:srcRect/>
                      <a:stretch>
                        <a:fillRect/>
                      </a:stretch>
                    </p:blipFill>
                    <p:spPr bwMode="auto">
                      <a:xfrm>
                        <a:off x="8913812" y="4981575"/>
                        <a:ext cx="3094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06765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064499" y="122122"/>
            <a:ext cx="9821114" cy="1655752"/>
          </a:xfrm>
          <a:prstGeom prst="roundRect">
            <a:avLst>
              <a:gd name="adj" fmla="val 5364"/>
            </a:avLst>
          </a:prstGeom>
          <a:gradFill flip="none" rotWithShape="1">
            <a:gsLst>
              <a:gs pos="0">
                <a:srgbClr val="94B0B7"/>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2208212" y="269557"/>
                <a:ext cx="9296400" cy="492443"/>
              </a:xfrm>
              <a:prstGeom prst="rect">
                <a:avLst/>
              </a:prstGeom>
              <a:noFill/>
            </p:spPr>
            <p:txBody>
              <a:bodyPr wrap="square" rtlCol="0">
                <a:spAutoFit/>
              </a:bodyPr>
              <a:lstStyle/>
              <a:p>
                <a:r>
                  <a:rPr lang="vi-VN" sz="2600" b="1">
                    <a:latin typeface="Arial" pitchFamily="34" charset="0"/>
                    <a:cs typeface="Arial" pitchFamily="34" charset="0"/>
                  </a:rPr>
                  <a:t>a) Tìm đơn thức B </a:t>
                </a:r>
                <a:r>
                  <a:rPr lang="vi-VN" sz="2600" b="1" smtClean="0">
                    <a:latin typeface="Arial" pitchFamily="34" charset="0"/>
                    <a:cs typeface="Arial" pitchFamily="34" charset="0"/>
                  </a:rPr>
                  <a:t>nếu</a:t>
                </a:r>
                <a:r>
                  <a:rPr lang="en-US" sz="2600" b="1" smtClean="0">
                    <a:latin typeface="Arial" pitchFamily="34" charset="0"/>
                    <a:cs typeface="Arial" pitchFamily="34" charset="0"/>
                  </a:rPr>
                  <a:t> </a:t>
                </a:r>
                <a:r>
                  <a:rPr lang="vi-VN" sz="2600" b="1" smtClean="0">
                    <a:latin typeface="Arial" pitchFamily="34" charset="0"/>
                    <a:cs typeface="Arial" pitchFamily="34" charset="0"/>
                  </a:rPr>
                  <a:t> </a:t>
                </a:r>
                <a14:m>
                  <m:oMath xmlns:m="http://schemas.openxmlformats.org/officeDocument/2006/math">
                    <m:r>
                      <a:rPr lang="vi-VN" sz="2600" b="1" i="1" smtClean="0">
                        <a:latin typeface="Cambria Math"/>
                        <a:cs typeface="Arial" pitchFamily="34" charset="0"/>
                      </a:rPr>
                      <m:t>𝟒</m:t>
                    </m:r>
                    <m:r>
                      <a:rPr lang="vi-VN" sz="2600" b="1" i="1" smtClean="0">
                        <a:latin typeface="Cambria Math"/>
                        <a:cs typeface="Arial" pitchFamily="34" charset="0"/>
                      </a:rPr>
                      <m:t>𝒙</m:t>
                    </m:r>
                    <m:r>
                      <a:rPr lang="vi-VN" sz="2600" b="1" i="1" baseline="30000">
                        <a:latin typeface="Cambria Math"/>
                        <a:cs typeface="Arial" pitchFamily="34" charset="0"/>
                      </a:rPr>
                      <m:t>𝟑</m:t>
                    </m:r>
                    <m:r>
                      <a:rPr lang="vi-VN" sz="2600" b="1" i="1">
                        <a:latin typeface="Cambria Math"/>
                        <a:cs typeface="Arial" pitchFamily="34" charset="0"/>
                      </a:rPr>
                      <m:t>𝒚</m:t>
                    </m:r>
                    <m:r>
                      <a:rPr lang="vi-VN" sz="2600" b="1" i="1" baseline="30000">
                        <a:latin typeface="Cambria Math"/>
                        <a:cs typeface="Arial" pitchFamily="34" charset="0"/>
                      </a:rPr>
                      <m:t>𝟐</m:t>
                    </m:r>
                    <m:r>
                      <a:rPr lang="vi-VN" sz="2600" b="1" i="1">
                        <a:latin typeface="Cambria Math"/>
                        <a:cs typeface="Arial" pitchFamily="34" charset="0"/>
                      </a:rPr>
                      <m:t> :</m:t>
                    </m:r>
                    <m:r>
                      <a:rPr lang="vi-VN" sz="2600" b="1" i="1">
                        <a:latin typeface="Cambria Math"/>
                        <a:cs typeface="Arial" pitchFamily="34" charset="0"/>
                      </a:rPr>
                      <m:t>𝑩</m:t>
                    </m:r>
                    <m:r>
                      <a:rPr lang="vi-VN" sz="2600" b="1" i="1">
                        <a:latin typeface="Cambria Math"/>
                        <a:cs typeface="Arial" pitchFamily="34" charset="0"/>
                      </a:rPr>
                      <m:t>=−</m:t>
                    </m:r>
                    <m:r>
                      <a:rPr lang="vi-VN" sz="2600" b="1" i="1">
                        <a:latin typeface="Cambria Math"/>
                        <a:cs typeface="Arial" pitchFamily="34" charset="0"/>
                      </a:rPr>
                      <m:t>𝟐</m:t>
                    </m:r>
                    <m:r>
                      <a:rPr lang="vi-VN" sz="2600" b="1" i="1">
                        <a:latin typeface="Cambria Math"/>
                        <a:cs typeface="Arial" pitchFamily="34" charset="0"/>
                      </a:rPr>
                      <m:t>𝒙𝒚</m:t>
                    </m:r>
                  </m:oMath>
                </a14:m>
                <a:r>
                  <a:rPr lang="vi-VN" sz="2600" b="1">
                    <a:latin typeface="Arial" pitchFamily="34" charset="0"/>
                    <a:cs typeface="Arial" pitchFamily="34" charset="0"/>
                  </a:rPr>
                  <a:t>.</a:t>
                </a:r>
              </a:p>
            </p:txBody>
          </p:sp>
        </mc:Choice>
        <mc:Fallback xmlns="">
          <p:sp>
            <p:nvSpPr>
              <p:cNvPr id="43" name="TextBox 42"/>
              <p:cNvSpPr txBox="1">
                <a:spLocks noRot="1" noChangeAspect="1" noMove="1" noResize="1" noEditPoints="1" noAdjustHandles="1" noChangeArrowheads="1" noChangeShapeType="1" noTextEdit="1"/>
              </p:cNvSpPr>
              <p:nvPr/>
            </p:nvSpPr>
            <p:spPr>
              <a:xfrm>
                <a:off x="2208212" y="269557"/>
                <a:ext cx="9296400" cy="492443"/>
              </a:xfrm>
              <a:prstGeom prst="rect">
                <a:avLst/>
              </a:prstGeom>
              <a:blipFill rotWithShape="1">
                <a:blip r:embed="rId4"/>
                <a:stretch>
                  <a:fillRect l="-1115" t="-11111" b="-29630"/>
                </a:stretch>
              </a:blipFill>
            </p:spPr>
            <p:txBody>
              <a:bodyPr/>
              <a:lstStyle/>
              <a:p>
                <a:r>
                  <a:rPr lang="en-US">
                    <a:noFill/>
                  </a:rPr>
                  <a:t> </a:t>
                </a:r>
              </a:p>
            </p:txBody>
          </p:sp>
        </mc:Fallback>
      </mc:AlternateContent>
      <p:pic>
        <p:nvPicPr>
          <p:cNvPr id="44"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9582" y="193165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135" y="148522"/>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6362" y="628083"/>
            <a:ext cx="134754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573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03" y="379212"/>
            <a:ext cx="130714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175623" y="2362200"/>
            <a:ext cx="1752600" cy="492443"/>
          </a:xfrm>
          <a:prstGeom prst="rect">
            <a:avLst/>
          </a:prstGeom>
          <a:noFill/>
        </p:spPr>
        <p:txBody>
          <a:bodyPr wrap="square" rtlCol="0">
            <a:spAutoFit/>
          </a:bodyPr>
          <a:lstStyle/>
          <a:p>
            <a:pPr algn="just"/>
            <a:r>
              <a:rPr lang="es-ES" sz="2600" b="1" smtClean="0">
                <a:latin typeface="Arial" pitchFamily="34" charset="0"/>
                <a:cs typeface="Arial" pitchFamily="34" charset="0"/>
              </a:rPr>
              <a:t>a) Ta có :</a:t>
            </a:r>
            <a:endParaRPr lang="vi-VN" sz="2600" b="1">
              <a:solidFill>
                <a:srgbClr val="0F3D13"/>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1899106"/>
              </p:ext>
            </p:extLst>
          </p:nvPr>
        </p:nvGraphicFramePr>
        <p:xfrm>
          <a:off x="3775312" y="2322036"/>
          <a:ext cx="2509362" cy="572770"/>
        </p:xfrm>
        <a:graphic>
          <a:graphicData uri="http://schemas.openxmlformats.org/presentationml/2006/ole">
            <mc:AlternateContent xmlns:mc="http://schemas.openxmlformats.org/markup-compatibility/2006">
              <mc:Choice xmlns:v="urn:schemas-microsoft-com:vml" Requires="v">
                <p:oleObj spid="_x0000_s105520" name="Equation" r:id="rId8" imgW="1066680" imgH="241200" progId="Equation.DSMT4">
                  <p:embed/>
                </p:oleObj>
              </mc:Choice>
              <mc:Fallback>
                <p:oleObj name="Equation" r:id="rId8" imgW="1066680" imgH="241200" progId="Equation.DSMT4">
                  <p:embed/>
                  <p:pic>
                    <p:nvPicPr>
                      <p:cNvPr id="0" name=""/>
                      <p:cNvPicPr>
                        <a:picLocks noChangeAspect="1" noChangeArrowheads="1"/>
                      </p:cNvPicPr>
                      <p:nvPr/>
                    </p:nvPicPr>
                    <p:blipFill>
                      <a:blip r:embed="rId9"/>
                      <a:srcRect/>
                      <a:stretch>
                        <a:fillRect/>
                      </a:stretch>
                    </p:blipFill>
                    <p:spPr bwMode="auto">
                      <a:xfrm>
                        <a:off x="3775312" y="2322036"/>
                        <a:ext cx="2509362" cy="57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208212" y="762000"/>
            <a:ext cx="9711156" cy="492443"/>
          </a:xfrm>
          <a:prstGeom prst="rect">
            <a:avLst/>
          </a:prstGeom>
          <a:noFill/>
        </p:spPr>
        <p:txBody>
          <a:bodyPr wrap="square" rtlCol="0">
            <a:spAutoFit/>
          </a:bodyPr>
          <a:lstStyle/>
          <a:p>
            <a:r>
              <a:rPr lang="vi-VN" sz="2600" b="1">
                <a:latin typeface="Arial" pitchFamily="34" charset="0"/>
                <a:cs typeface="Arial" pitchFamily="34" charset="0"/>
              </a:rPr>
              <a:t>b) Với đơn thức B tìm được ở câu a, hãy tìm đơn thức H để</a:t>
            </a:r>
          </a:p>
        </p:txBody>
      </p:sp>
      <p:graphicFrame>
        <p:nvGraphicFramePr>
          <p:cNvPr id="20" name="Object 19"/>
          <p:cNvGraphicFramePr>
            <a:graphicFrameLocks noChangeAspect="1"/>
          </p:cNvGraphicFramePr>
          <p:nvPr>
            <p:extLst>
              <p:ext uri="{D42A27DB-BD31-4B8C-83A1-F6EECF244321}">
                <p14:modId xmlns:p14="http://schemas.microsoft.com/office/powerpoint/2010/main" val="2537540743"/>
              </p:ext>
            </p:extLst>
          </p:nvPr>
        </p:nvGraphicFramePr>
        <p:xfrm>
          <a:off x="4365465" y="1190388"/>
          <a:ext cx="4508818" cy="571023"/>
        </p:xfrm>
        <a:graphic>
          <a:graphicData uri="http://schemas.openxmlformats.org/presentationml/2006/ole">
            <mc:AlternateContent xmlns:mc="http://schemas.openxmlformats.org/markup-compatibility/2006">
              <mc:Choice xmlns:v="urn:schemas-microsoft-com:vml" Requires="v">
                <p:oleObj spid="_x0000_s105521" name="Equation" r:id="rId10" imgW="1917360" imgH="241200" progId="Equation.DSMT4">
                  <p:embed/>
                </p:oleObj>
              </mc:Choice>
              <mc:Fallback>
                <p:oleObj name="Equation" r:id="rId10" imgW="1917360" imgH="241200" progId="Equation.DSMT4">
                  <p:embed/>
                  <p:pic>
                    <p:nvPicPr>
                      <p:cNvPr id="0" name=""/>
                      <p:cNvPicPr>
                        <a:picLocks noChangeAspect="1" noChangeArrowheads="1"/>
                      </p:cNvPicPr>
                      <p:nvPr/>
                    </p:nvPicPr>
                    <p:blipFill>
                      <a:blip r:embed="rId11"/>
                      <a:srcRect/>
                      <a:stretch>
                        <a:fillRect/>
                      </a:stretch>
                    </p:blipFill>
                    <p:spPr bwMode="auto">
                      <a:xfrm>
                        <a:off x="4365465" y="1190388"/>
                        <a:ext cx="4508818" cy="57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665412" y="2971800"/>
            <a:ext cx="1752600" cy="492443"/>
          </a:xfrm>
          <a:prstGeom prst="rect">
            <a:avLst/>
          </a:prstGeom>
          <a:noFill/>
        </p:spPr>
        <p:txBody>
          <a:bodyPr wrap="square" rtlCol="0">
            <a:spAutoFit/>
          </a:bodyPr>
          <a:lstStyle/>
          <a:p>
            <a:pPr algn="just"/>
            <a:r>
              <a:rPr lang="es-ES" sz="2600" b="1" smtClean="0">
                <a:latin typeface="Arial" pitchFamily="34" charset="0"/>
                <a:cs typeface="Arial" pitchFamily="34" charset="0"/>
              </a:rPr>
              <a:t>Suy ra</a:t>
            </a:r>
            <a:endParaRPr lang="vi-VN" sz="2600" b="1">
              <a:solidFill>
                <a:srgbClr val="0F3D13"/>
              </a:solidFill>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56674626"/>
              </p:ext>
            </p:extLst>
          </p:nvPr>
        </p:nvGraphicFramePr>
        <p:xfrm>
          <a:off x="3917950" y="2932113"/>
          <a:ext cx="2749550" cy="571500"/>
        </p:xfrm>
        <a:graphic>
          <a:graphicData uri="http://schemas.openxmlformats.org/presentationml/2006/ole">
            <mc:AlternateContent xmlns:mc="http://schemas.openxmlformats.org/markup-compatibility/2006">
              <mc:Choice xmlns:v="urn:schemas-microsoft-com:vml" Requires="v">
                <p:oleObj spid="_x0000_s105522" name="Equation" r:id="rId12" imgW="1168200" imgH="241200" progId="Equation.DSMT4">
                  <p:embed/>
                </p:oleObj>
              </mc:Choice>
              <mc:Fallback>
                <p:oleObj name="Equation" r:id="rId12" imgW="1168200" imgH="241200" progId="Equation.DSMT4">
                  <p:embed/>
                  <p:pic>
                    <p:nvPicPr>
                      <p:cNvPr id="0" name=""/>
                      <p:cNvPicPr>
                        <a:picLocks noChangeAspect="1" noChangeArrowheads="1"/>
                      </p:cNvPicPr>
                      <p:nvPr/>
                    </p:nvPicPr>
                    <p:blipFill>
                      <a:blip r:embed="rId13"/>
                      <a:srcRect/>
                      <a:stretch>
                        <a:fillRect/>
                      </a:stretch>
                    </p:blipFill>
                    <p:spPr bwMode="auto">
                      <a:xfrm>
                        <a:off x="3917950" y="2932113"/>
                        <a:ext cx="27495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44971669"/>
              </p:ext>
            </p:extLst>
          </p:nvPr>
        </p:nvGraphicFramePr>
        <p:xfrm>
          <a:off x="6661943" y="2904490"/>
          <a:ext cx="3856037" cy="722312"/>
        </p:xfrm>
        <a:graphic>
          <a:graphicData uri="http://schemas.openxmlformats.org/presentationml/2006/ole">
            <mc:AlternateContent xmlns:mc="http://schemas.openxmlformats.org/markup-compatibility/2006">
              <mc:Choice xmlns:v="urn:schemas-microsoft-com:vml" Requires="v">
                <p:oleObj spid="_x0000_s105523" name="Equation" r:id="rId14" imgW="1638000" imgH="304560" progId="Equation.DSMT4">
                  <p:embed/>
                </p:oleObj>
              </mc:Choice>
              <mc:Fallback>
                <p:oleObj name="Equation" r:id="rId14" imgW="1638000" imgH="304560" progId="Equation.DSMT4">
                  <p:embed/>
                  <p:pic>
                    <p:nvPicPr>
                      <p:cNvPr id="0" name=""/>
                      <p:cNvPicPr>
                        <a:picLocks noChangeAspect="1" noChangeArrowheads="1"/>
                      </p:cNvPicPr>
                      <p:nvPr/>
                    </p:nvPicPr>
                    <p:blipFill>
                      <a:blip r:embed="rId15"/>
                      <a:srcRect/>
                      <a:stretch>
                        <a:fillRect/>
                      </a:stretch>
                    </p:blipFill>
                    <p:spPr bwMode="auto">
                      <a:xfrm>
                        <a:off x="6661943" y="2904490"/>
                        <a:ext cx="3856037"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39526786"/>
              </p:ext>
            </p:extLst>
          </p:nvPr>
        </p:nvGraphicFramePr>
        <p:xfrm>
          <a:off x="10514012" y="2932271"/>
          <a:ext cx="1284287" cy="571500"/>
        </p:xfrm>
        <a:graphic>
          <a:graphicData uri="http://schemas.openxmlformats.org/presentationml/2006/ole">
            <mc:AlternateContent xmlns:mc="http://schemas.openxmlformats.org/markup-compatibility/2006">
              <mc:Choice xmlns:v="urn:schemas-microsoft-com:vml" Requires="v">
                <p:oleObj spid="_x0000_s105524" name="Equation" r:id="rId16" imgW="545760" imgH="241200" progId="Equation.DSMT4">
                  <p:embed/>
                </p:oleObj>
              </mc:Choice>
              <mc:Fallback>
                <p:oleObj name="Equation" r:id="rId16" imgW="545760" imgH="241200" progId="Equation.DSMT4">
                  <p:embed/>
                  <p:pic>
                    <p:nvPicPr>
                      <p:cNvPr id="0" name=""/>
                      <p:cNvPicPr>
                        <a:picLocks noChangeAspect="1" noChangeArrowheads="1"/>
                      </p:cNvPicPr>
                      <p:nvPr/>
                    </p:nvPicPr>
                    <p:blipFill>
                      <a:blip r:embed="rId17"/>
                      <a:srcRect/>
                      <a:stretch>
                        <a:fillRect/>
                      </a:stretch>
                    </p:blipFill>
                    <p:spPr bwMode="auto">
                      <a:xfrm>
                        <a:off x="10514012" y="2932271"/>
                        <a:ext cx="12842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175623" y="3733800"/>
            <a:ext cx="1752600" cy="492443"/>
          </a:xfrm>
          <a:prstGeom prst="rect">
            <a:avLst/>
          </a:prstGeom>
          <a:noFill/>
        </p:spPr>
        <p:txBody>
          <a:bodyPr wrap="square" rtlCol="0">
            <a:spAutoFit/>
          </a:bodyPr>
          <a:lstStyle/>
          <a:p>
            <a:pPr algn="just"/>
            <a:r>
              <a:rPr lang="es-ES" sz="2600" b="1" smtClean="0">
                <a:latin typeface="Arial" pitchFamily="34" charset="0"/>
                <a:cs typeface="Arial" pitchFamily="34" charset="0"/>
              </a:rPr>
              <a:t>b) Ta có :</a:t>
            </a:r>
            <a:endParaRPr lang="vi-VN" sz="2600" b="1">
              <a:solidFill>
                <a:srgbClr val="0F3D13"/>
              </a:solidFill>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764388439"/>
              </p:ext>
            </p:extLst>
          </p:nvPr>
        </p:nvGraphicFramePr>
        <p:xfrm>
          <a:off x="3898060" y="3733800"/>
          <a:ext cx="5408613" cy="571500"/>
        </p:xfrm>
        <a:graphic>
          <a:graphicData uri="http://schemas.openxmlformats.org/presentationml/2006/ole">
            <mc:AlternateContent xmlns:mc="http://schemas.openxmlformats.org/markup-compatibility/2006">
              <mc:Choice xmlns:v="urn:schemas-microsoft-com:vml" Requires="v">
                <p:oleObj spid="_x0000_s105525" name="Equation" r:id="rId18" imgW="2298600" imgH="241200" progId="Equation.DSMT4">
                  <p:embed/>
                </p:oleObj>
              </mc:Choice>
              <mc:Fallback>
                <p:oleObj name="Equation" r:id="rId18" imgW="2298600" imgH="241200" progId="Equation.DSMT4">
                  <p:embed/>
                  <p:pic>
                    <p:nvPicPr>
                      <p:cNvPr id="0" name=""/>
                      <p:cNvPicPr>
                        <a:picLocks noChangeAspect="1" noChangeArrowheads="1"/>
                      </p:cNvPicPr>
                      <p:nvPr/>
                    </p:nvPicPr>
                    <p:blipFill>
                      <a:blip r:embed="rId19"/>
                      <a:srcRect/>
                      <a:stretch>
                        <a:fillRect/>
                      </a:stretch>
                    </p:blipFill>
                    <p:spPr bwMode="auto">
                      <a:xfrm>
                        <a:off x="3898060" y="3733800"/>
                        <a:ext cx="54086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7816297"/>
              </p:ext>
            </p:extLst>
          </p:nvPr>
        </p:nvGraphicFramePr>
        <p:xfrm>
          <a:off x="3917110" y="4419600"/>
          <a:ext cx="6513512" cy="571500"/>
        </p:xfrm>
        <a:graphic>
          <a:graphicData uri="http://schemas.openxmlformats.org/presentationml/2006/ole">
            <mc:AlternateContent xmlns:mc="http://schemas.openxmlformats.org/markup-compatibility/2006">
              <mc:Choice xmlns:v="urn:schemas-microsoft-com:vml" Requires="v">
                <p:oleObj spid="_x0000_s105526" name="Equation" r:id="rId20" imgW="2768400" imgH="241200" progId="Equation.DSMT4">
                  <p:embed/>
                </p:oleObj>
              </mc:Choice>
              <mc:Fallback>
                <p:oleObj name="Equation" r:id="rId20" imgW="2768400" imgH="241200" progId="Equation.DSMT4">
                  <p:embed/>
                  <p:pic>
                    <p:nvPicPr>
                      <p:cNvPr id="0" name=""/>
                      <p:cNvPicPr>
                        <a:picLocks noChangeAspect="1" noChangeArrowheads="1"/>
                      </p:cNvPicPr>
                      <p:nvPr/>
                    </p:nvPicPr>
                    <p:blipFill>
                      <a:blip r:embed="rId21"/>
                      <a:srcRect/>
                      <a:stretch>
                        <a:fillRect/>
                      </a:stretch>
                    </p:blipFill>
                    <p:spPr bwMode="auto">
                      <a:xfrm>
                        <a:off x="3917110" y="4419600"/>
                        <a:ext cx="65135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50623373"/>
              </p:ext>
            </p:extLst>
          </p:nvPr>
        </p:nvGraphicFramePr>
        <p:xfrm>
          <a:off x="3831744" y="4876800"/>
          <a:ext cx="3495675" cy="992188"/>
        </p:xfrm>
        <a:graphic>
          <a:graphicData uri="http://schemas.openxmlformats.org/presentationml/2006/ole">
            <mc:AlternateContent xmlns:mc="http://schemas.openxmlformats.org/markup-compatibility/2006">
              <mc:Choice xmlns:v="urn:schemas-microsoft-com:vml" Requires="v">
                <p:oleObj spid="_x0000_s105527" name="Equation" r:id="rId22" imgW="1485720" imgH="419040" progId="Equation.DSMT4">
                  <p:embed/>
                </p:oleObj>
              </mc:Choice>
              <mc:Fallback>
                <p:oleObj name="Equation" r:id="rId22" imgW="1485720" imgH="419040" progId="Equation.DSMT4">
                  <p:embed/>
                  <p:pic>
                    <p:nvPicPr>
                      <p:cNvPr id="0" name=""/>
                      <p:cNvPicPr>
                        <a:picLocks noChangeAspect="1" noChangeArrowheads="1"/>
                      </p:cNvPicPr>
                      <p:nvPr/>
                    </p:nvPicPr>
                    <p:blipFill>
                      <a:blip r:embed="rId23"/>
                      <a:srcRect/>
                      <a:stretch>
                        <a:fillRect/>
                      </a:stretch>
                    </p:blipFill>
                    <p:spPr bwMode="auto">
                      <a:xfrm>
                        <a:off x="3831744" y="4876800"/>
                        <a:ext cx="349567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023117364"/>
              </p:ext>
            </p:extLst>
          </p:nvPr>
        </p:nvGraphicFramePr>
        <p:xfrm>
          <a:off x="3945205" y="5638800"/>
          <a:ext cx="1344612" cy="992187"/>
        </p:xfrm>
        <a:graphic>
          <a:graphicData uri="http://schemas.openxmlformats.org/presentationml/2006/ole">
            <mc:AlternateContent xmlns:mc="http://schemas.openxmlformats.org/markup-compatibility/2006">
              <mc:Choice xmlns:v="urn:schemas-microsoft-com:vml" Requires="v">
                <p:oleObj spid="_x0000_s105528" name="Equation" r:id="rId24" imgW="571320" imgH="419040" progId="Equation.DSMT4">
                  <p:embed/>
                </p:oleObj>
              </mc:Choice>
              <mc:Fallback>
                <p:oleObj name="Equation" r:id="rId24" imgW="571320" imgH="419040" progId="Equation.DSMT4">
                  <p:embed/>
                  <p:pic>
                    <p:nvPicPr>
                      <p:cNvPr id="0" name=""/>
                      <p:cNvPicPr>
                        <a:picLocks noChangeAspect="1" noChangeArrowheads="1"/>
                      </p:cNvPicPr>
                      <p:nvPr/>
                    </p:nvPicPr>
                    <p:blipFill>
                      <a:blip r:embed="rId25"/>
                      <a:srcRect/>
                      <a:stretch>
                        <a:fillRect/>
                      </a:stretch>
                    </p:blipFill>
                    <p:spPr bwMode="auto">
                      <a:xfrm>
                        <a:off x="3945205" y="5638800"/>
                        <a:ext cx="1344612"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3122612" y="5867400"/>
            <a:ext cx="838200" cy="492443"/>
          </a:xfrm>
          <a:prstGeom prst="rect">
            <a:avLst/>
          </a:prstGeom>
          <a:noFill/>
        </p:spPr>
        <p:txBody>
          <a:bodyPr wrap="square" rtlCol="0">
            <a:spAutoFit/>
          </a:bodyPr>
          <a:lstStyle/>
          <a:p>
            <a:pPr algn="just"/>
            <a:r>
              <a:rPr lang="es-ES" sz="2600" b="1" smtClean="0">
                <a:latin typeface="Arial" pitchFamily="34" charset="0"/>
                <a:cs typeface="Arial" pitchFamily="34" charset="0"/>
              </a:rPr>
              <a:t>Vậy</a:t>
            </a:r>
            <a:endParaRPr lang="vi-VN" sz="26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10265981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left)">
                                      <p:cBhvr>
                                        <p:cTn id="58" dur="500"/>
                                        <p:tgtEl>
                                          <p:spTgt spid="31"/>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1" grpId="0"/>
      <p:bldP spid="25"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42220</TotalTime>
  <Words>960</Words>
  <Application>Microsoft Office PowerPoint</Application>
  <PresentationFormat>Custom</PresentationFormat>
  <Paragraphs>78</Paragraphs>
  <Slides>14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2657</cp:revision>
  <dcterms:created xsi:type="dcterms:W3CDTF">2021-08-04T05:24:17Z</dcterms:created>
  <dcterms:modified xsi:type="dcterms:W3CDTF">2023-08-26T02:20:44Z</dcterms:modified>
</cp:coreProperties>
</file>