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994" r:id="rId2"/>
    <p:sldId id="808" r:id="rId3"/>
    <p:sldId id="969" r:id="rId4"/>
    <p:sldId id="995" r:id="rId5"/>
    <p:sldId id="937" r:id="rId6"/>
    <p:sldId id="852" r:id="rId7"/>
    <p:sldId id="970" r:id="rId8"/>
    <p:sldId id="1009" r:id="rId9"/>
    <p:sldId id="1010" r:id="rId10"/>
    <p:sldId id="1011" r:id="rId11"/>
    <p:sldId id="997" r:id="rId12"/>
    <p:sldId id="1012" r:id="rId13"/>
    <p:sldId id="985" r:id="rId14"/>
    <p:sldId id="986" r:id="rId15"/>
    <p:sldId id="1013" r:id="rId16"/>
    <p:sldId id="1014" r:id="rId17"/>
    <p:sldId id="723" r:id="rId18"/>
    <p:sldId id="1015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94"/>
            <p14:sldId id="808"/>
            <p14:sldId id="969"/>
            <p14:sldId id="995"/>
            <p14:sldId id="937"/>
            <p14:sldId id="852"/>
            <p14:sldId id="970"/>
            <p14:sldId id="1009"/>
            <p14:sldId id="1010"/>
            <p14:sldId id="1011"/>
            <p14:sldId id="997"/>
            <p14:sldId id="1012"/>
            <p14:sldId id="985"/>
            <p14:sldId id="986"/>
            <p14:sldId id="1013"/>
            <p14:sldId id="1014"/>
            <p14:sldId id="723"/>
            <p14:sldId id="10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2"/>
    <a:srgbClr val="0F3D13"/>
    <a:srgbClr val="F2EFF5"/>
    <a:srgbClr val="DEE7CF"/>
    <a:srgbClr val="DEF4F6"/>
    <a:srgbClr val="FAF0F0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1002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11" Type="http://schemas.openxmlformats.org/officeDocument/2006/relationships/image" Target="../media/image30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9.png"/><Relationship Id="rId9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27.png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40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52.wmf"/><Relationship Id="rId26" Type="http://schemas.openxmlformats.org/officeDocument/2006/relationships/image" Target="../media/image56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55.wmf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57.wmf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37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25.png"/><Relationship Id="rId10" Type="http://schemas.openxmlformats.org/officeDocument/2006/relationships/image" Target="../media/image61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41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25.png"/><Relationship Id="rId10" Type="http://schemas.openxmlformats.org/officeDocument/2006/relationships/image" Target="../media/image65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4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89613" y="2286000"/>
            <a:ext cx="5791199" cy="1167397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30807"/>
          <a:stretch/>
        </p:blipFill>
        <p:spPr bwMode="auto">
          <a:xfrm>
            <a:off x="5448733" y="1524000"/>
            <a:ext cx="4989079" cy="60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323097"/>
            <a:ext cx="117475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" b="22648"/>
          <a:stretch/>
        </p:blipFill>
        <p:spPr bwMode="auto">
          <a:xfrm>
            <a:off x="5816600" y="2323097"/>
            <a:ext cx="5410199" cy="102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đa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CHIA ĐA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629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0376" y="1128040"/>
            <a:ext cx="11735236" cy="1523605"/>
            <a:chOff x="150376" y="733406"/>
            <a:chExt cx="11735236" cy="1523605"/>
          </a:xfrm>
        </p:grpSpPr>
        <p:sp>
          <p:nvSpPr>
            <p:cNvPr id="13" name="Rounded Rectangle 12"/>
            <p:cNvSpPr/>
            <p:nvPr/>
          </p:nvSpPr>
          <p:spPr>
            <a:xfrm>
              <a:off x="1742930" y="841184"/>
              <a:ext cx="10142682" cy="1216216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13012" y="939634"/>
                  <a:ext cx="9144000" cy="989672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Thực hiện phép chia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𝟏𝟓</m:t>
                          </m:r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𝟐𝟎</m:t>
                          </m:r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</m:d>
                    </m:oMath>
                  </a14:m>
                  <a:endParaRPr lang="vi-VN" sz="28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012" y="939634"/>
                  <a:ext cx="9144000" cy="9896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00" t="-43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733406"/>
              <a:ext cx="1515280" cy="152360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78154" y="1165128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044071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021154"/>
              </p:ext>
            </p:extLst>
          </p:nvPr>
        </p:nvGraphicFramePr>
        <p:xfrm>
          <a:off x="3794204" y="3091577"/>
          <a:ext cx="4624070" cy="71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8" imgW="1968480" imgH="304560" progId="Equation.DSMT4">
                  <p:embed/>
                </p:oleObj>
              </mc:Choice>
              <mc:Fallback>
                <p:oleObj name="Equation" r:id="rId8" imgW="1968480" imgH="3045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204" y="3091577"/>
                        <a:ext cx="4624070" cy="717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20011"/>
              </p:ext>
            </p:extLst>
          </p:nvPr>
        </p:nvGraphicFramePr>
        <p:xfrm>
          <a:off x="3893979" y="4653915"/>
          <a:ext cx="2505869" cy="9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Equation" r:id="rId10" imgW="1066680" imgH="419040" progId="Equation.DSMT4">
                  <p:embed/>
                </p:oleObj>
              </mc:Choice>
              <mc:Fallback>
                <p:oleObj name="Equation" r:id="rId10" imgW="1066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979" y="4653915"/>
                        <a:ext cx="2505869" cy="984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41165"/>
              </p:ext>
            </p:extLst>
          </p:nvPr>
        </p:nvGraphicFramePr>
        <p:xfrm>
          <a:off x="3893979" y="3904059"/>
          <a:ext cx="7458233" cy="71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Equation" r:id="rId12" imgW="3174840" imgH="304560" progId="Equation.DSMT4">
                  <p:embed/>
                </p:oleObj>
              </mc:Choice>
              <mc:Fallback>
                <p:oleObj name="Equation" r:id="rId12" imgW="3174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979" y="3904059"/>
                        <a:ext cx="7458233" cy="717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87550" y="3124200"/>
            <a:ext cx="18970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latin typeface="Arial" pitchFamily="34" charset="0"/>
                <a:cs typeface="Arial" pitchFamily="34" charset="0"/>
              </a:rPr>
              <a:t>Ta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có :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43" y="264327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140672"/>
              </p:ext>
            </p:extLst>
          </p:nvPr>
        </p:nvGraphicFramePr>
        <p:xfrm>
          <a:off x="3732212" y="3095625"/>
          <a:ext cx="43926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8" name="Equation" r:id="rId5" imgW="1866600" imgH="304560" progId="Equation.DSMT4">
                  <p:embed/>
                </p:oleObj>
              </mc:Choice>
              <mc:Fallback>
                <p:oleObj name="Equation" r:id="rId5" imgW="1866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3095625"/>
                        <a:ext cx="439261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0812" y="1162050"/>
            <a:ext cx="11582401" cy="1481229"/>
            <a:chOff x="150812" y="1162050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1164464"/>
              <a:ext cx="9753600" cy="1326415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5674" y="1423084"/>
              <a:ext cx="2725738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600" b="1">
                  <a:latin typeface="Arial" pitchFamily="34" charset="0"/>
                  <a:cs typeface="Arial" pitchFamily="34" charset="0"/>
                </a:rPr>
                <a:t>Làm tính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chia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1162050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567549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465618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7565406"/>
                </p:ext>
              </p:extLst>
            </p:nvPr>
          </p:nvGraphicFramePr>
          <p:xfrm>
            <a:off x="4799012" y="1375848"/>
            <a:ext cx="4832350" cy="788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39" name="Equation" r:id="rId9" imgW="1866600" imgH="304560" progId="Equation.DSMT4">
                    <p:embed/>
                  </p:oleObj>
                </mc:Choice>
                <mc:Fallback>
                  <p:oleObj name="Equation" r:id="rId9" imgW="186660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9012" y="1375848"/>
                          <a:ext cx="4832350" cy="788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đa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CHIA ĐA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550" y="3124200"/>
            <a:ext cx="18970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latin typeface="Arial" pitchFamily="34" charset="0"/>
                <a:cs typeface="Arial" pitchFamily="34" charset="0"/>
              </a:rPr>
              <a:t>Ta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có :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574437"/>
              </p:ext>
            </p:extLst>
          </p:nvPr>
        </p:nvGraphicFramePr>
        <p:xfrm>
          <a:off x="3503612" y="3886200"/>
          <a:ext cx="70818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" name="Equation" r:id="rId11" imgW="3009600" imgH="304560" progId="Equation.DSMT4">
                  <p:embed/>
                </p:oleObj>
              </mc:Choice>
              <mc:Fallback>
                <p:oleObj name="Equation" r:id="rId11" imgW="300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3886200"/>
                        <a:ext cx="70818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34439"/>
              </p:ext>
            </p:extLst>
          </p:nvPr>
        </p:nvGraphicFramePr>
        <p:xfrm>
          <a:off x="3507580" y="4648200"/>
          <a:ext cx="30178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1" name="Equation" r:id="rId13" imgW="1282680" imgH="419040" progId="Equation.DSMT4">
                  <p:embed/>
                </p:oleObj>
              </mc:Choice>
              <mc:Fallback>
                <p:oleObj name="Equation" r:id="rId13" imgW="1282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580" y="4648200"/>
                        <a:ext cx="301783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9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278631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15312" y="3330575"/>
            <a:ext cx="172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đa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CHIA ĐA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137" y="1159276"/>
            <a:ext cx="11828568" cy="1569076"/>
            <a:chOff x="84137" y="1159276"/>
            <a:chExt cx="11828568" cy="1569076"/>
          </a:xfrm>
        </p:grpSpPr>
        <p:sp>
          <p:nvSpPr>
            <p:cNvPr id="14" name="Rounded Rectangle 13"/>
            <p:cNvSpPr/>
            <p:nvPr/>
          </p:nvSpPr>
          <p:spPr>
            <a:xfrm>
              <a:off x="1958975" y="1219200"/>
              <a:ext cx="9953730" cy="1381125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83563" y="1360505"/>
              <a:ext cx="9829142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       </a:t>
              </a:r>
              <a:r>
                <a:rPr lang="pt-BR" sz="2600" b="1" smtClean="0">
                  <a:latin typeface="Arial" pitchFamily="34" charset="0"/>
                  <a:cs typeface="Arial" pitchFamily="34" charset="0"/>
                </a:rPr>
                <a:t>Tìm </a:t>
              </a:r>
              <a:r>
                <a:rPr lang="pt-BR" sz="2600" b="1">
                  <a:latin typeface="Arial" pitchFamily="34" charset="0"/>
                  <a:cs typeface="Arial" pitchFamily="34" charset="0"/>
                </a:rPr>
                <a:t>đa thức A sao </a:t>
              </a:r>
              <a:r>
                <a:rPr lang="pt-BR" sz="2600" b="1" smtClean="0">
                  <a:latin typeface="Arial" pitchFamily="34" charset="0"/>
                  <a:cs typeface="Arial" pitchFamily="34" charset="0"/>
                </a:rPr>
                <a:t>cho :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1159276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30" y="1362827"/>
              <a:ext cx="1244955" cy="627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70090" y="1769328"/>
              <a:ext cx="54752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4546255"/>
                </p:ext>
              </p:extLst>
            </p:nvPr>
          </p:nvGraphicFramePr>
          <p:xfrm>
            <a:off x="3995738" y="1887538"/>
            <a:ext cx="5160962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7" name="Equation" r:id="rId7" imgW="1993680" imgH="241200" progId="Equation.DSMT4">
                    <p:embed/>
                  </p:oleObj>
                </mc:Choice>
                <mc:Fallback>
                  <p:oleObj name="Equation" r:id="rId7" imgW="19936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738" y="1887538"/>
                          <a:ext cx="5160962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28905"/>
              </p:ext>
            </p:extLst>
          </p:nvPr>
        </p:nvGraphicFramePr>
        <p:xfrm>
          <a:off x="3689349" y="3276600"/>
          <a:ext cx="46910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8" name="Equation" r:id="rId9" imgW="1993680" imgH="241200" progId="Equation.DSMT4">
                  <p:embed/>
                </p:oleObj>
              </mc:Choice>
              <mc:Fallback>
                <p:oleObj name="Equation" r:id="rId9" imgW="199368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49" y="3276600"/>
                        <a:ext cx="469106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468561" y="3986510"/>
            <a:ext cx="156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Suy ra :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935049"/>
              </p:ext>
            </p:extLst>
          </p:nvPr>
        </p:nvGraphicFramePr>
        <p:xfrm>
          <a:off x="3960812" y="3887936"/>
          <a:ext cx="49911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Equation" r:id="rId11" imgW="2120760" imgH="304560" progId="Equation.DSMT4">
                  <p:embed/>
                </p:oleObj>
              </mc:Choice>
              <mc:Fallback>
                <p:oleObj name="Equation" r:id="rId11" imgW="2120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3887936"/>
                        <a:ext cx="49911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45922"/>
              </p:ext>
            </p:extLst>
          </p:nvPr>
        </p:nvGraphicFramePr>
        <p:xfrm>
          <a:off x="4265612" y="4648200"/>
          <a:ext cx="67833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0" name="Equation" r:id="rId13" imgW="2882880" imgH="241200" progId="Equation.DSMT4">
                  <p:embed/>
                </p:oleObj>
              </mc:Choice>
              <mc:Fallback>
                <p:oleObj name="Equation" r:id="rId13" imgW="2882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4648200"/>
                        <a:ext cx="6783387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369112"/>
              </p:ext>
            </p:extLst>
          </p:nvPr>
        </p:nvGraphicFramePr>
        <p:xfrm>
          <a:off x="4265612" y="5410200"/>
          <a:ext cx="26289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1" name="Equation" r:id="rId15" imgW="1117440" imgH="241200" progId="Equation.DSMT4">
                  <p:embed/>
                </p:oleObj>
              </mc:Choice>
              <mc:Fallback>
                <p:oleObj name="Equation" r:id="rId15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5410200"/>
                        <a:ext cx="26289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5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055" flipH="1">
            <a:off x="77478" y="5366495"/>
            <a:ext cx="1224069" cy="1607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97" y="0"/>
            <a:ext cx="11139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150697"/>
            <a:ext cx="9973513" cy="145071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8212" y="269557"/>
            <a:ext cx="98297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a) Tìm đơn thức M, biết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rằng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177787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3575" y="628083"/>
            <a:ext cx="1333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1.30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554516"/>
              </p:ext>
            </p:extLst>
          </p:nvPr>
        </p:nvGraphicFramePr>
        <p:xfrm>
          <a:off x="7123111" y="103747"/>
          <a:ext cx="2391352" cy="89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4" name="Equation" r:id="rId7" imgW="1117440" imgH="419040" progId="Equation.DSMT4">
                  <p:embed/>
                </p:oleObj>
              </mc:Choice>
              <mc:Fallback>
                <p:oleObj name="Equation" r:id="rId7" imgW="1117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1" y="103747"/>
                        <a:ext cx="2391352" cy="897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9451"/>
              </p:ext>
            </p:extLst>
          </p:nvPr>
        </p:nvGraphicFramePr>
        <p:xfrm>
          <a:off x="3884612" y="2057400"/>
          <a:ext cx="2630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5" name="Equation" r:id="rId9" imgW="1117440" imgH="419040" progId="Equation.DSMT4">
                  <p:embed/>
                </p:oleObj>
              </mc:Choice>
              <mc:Fallback>
                <p:oleObj name="Equation" r:id="rId9" imgW="111744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2057400"/>
                        <a:ext cx="26304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08213" y="963198"/>
            <a:ext cx="47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>
                <a:latin typeface="Arial" pitchFamily="34" charset="0"/>
                <a:cs typeface="Arial" pitchFamily="34" charset="0"/>
              </a:rPr>
              <a:t>b) Tìm đơn thức N sao </a:t>
            </a:r>
            <a:r>
              <a:rPr lang="pt-BR" sz="2600" b="1" smtClean="0">
                <a:latin typeface="Arial" pitchFamily="34" charset="0"/>
                <a:cs typeface="Arial" pitchFamily="34" charset="0"/>
              </a:rPr>
              <a:t>cho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374304"/>
              </p:ext>
            </p:extLst>
          </p:nvPr>
        </p:nvGraphicFramePr>
        <p:xfrm>
          <a:off x="6780212" y="942975"/>
          <a:ext cx="24177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6" name="Equation" r:id="rId11" imgW="1130040" imgH="241200" progId="Equation.DSMT4">
                  <p:embed/>
                </p:oleObj>
              </mc:Choice>
              <mc:Fallback>
                <p:oleObj name="Equation" r:id="rId11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2" y="942975"/>
                        <a:ext cx="24177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76463" y="2306479"/>
            <a:ext cx="18970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a) Ta có :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9413" y="3068479"/>
            <a:ext cx="156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Suy ra :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68930"/>
              </p:ext>
            </p:extLst>
          </p:nvPr>
        </p:nvGraphicFramePr>
        <p:xfrm>
          <a:off x="4062412" y="2798922"/>
          <a:ext cx="2630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7" name="Equation" r:id="rId13" imgW="1117440" imgH="419040" progId="Equation.DSMT4">
                  <p:embed/>
                </p:oleObj>
              </mc:Choice>
              <mc:Fallback>
                <p:oleObj name="Equation" r:id="rId13" imgW="1117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2" y="2798922"/>
                        <a:ext cx="26304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27520"/>
              </p:ext>
            </p:extLst>
          </p:nvPr>
        </p:nvGraphicFramePr>
        <p:xfrm>
          <a:off x="6704012" y="2798922"/>
          <a:ext cx="36464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8" name="Equation" r:id="rId15" imgW="1549080" imgH="457200" progId="Equation.DSMT4">
                  <p:embed/>
                </p:oleObj>
              </mc:Choice>
              <mc:Fallback>
                <p:oleObj name="Equation" r:id="rId15" imgW="1549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2" y="2798922"/>
                        <a:ext cx="36464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993276" y="3922068"/>
            <a:ext cx="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352615"/>
              </p:ext>
            </p:extLst>
          </p:nvPr>
        </p:nvGraphicFramePr>
        <p:xfrm>
          <a:off x="3851275" y="3657600"/>
          <a:ext cx="1404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9" name="Equation" r:id="rId17" imgW="596880" imgH="419040" progId="Equation.DSMT4">
                  <p:embed/>
                </p:oleObj>
              </mc:Choice>
              <mc:Fallback>
                <p:oleObj name="Equation" r:id="rId17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657600"/>
                        <a:ext cx="1404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922865"/>
              </p:ext>
            </p:extLst>
          </p:nvPr>
        </p:nvGraphicFramePr>
        <p:xfrm>
          <a:off x="3884612" y="4637087"/>
          <a:ext cx="26606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0" name="Equation" r:id="rId19" imgW="1130040" imgH="241200" progId="Equation.DSMT4">
                  <p:embed/>
                </p:oleObj>
              </mc:Choice>
              <mc:Fallback>
                <p:oleObj name="Equation" r:id="rId19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4637087"/>
                        <a:ext cx="26606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155826" y="4676616"/>
            <a:ext cx="18970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b) Ta có :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91613" y="5480377"/>
            <a:ext cx="156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Suy ra :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02297"/>
              </p:ext>
            </p:extLst>
          </p:nvPr>
        </p:nvGraphicFramePr>
        <p:xfrm>
          <a:off x="3944938" y="5434013"/>
          <a:ext cx="25098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1" name="Equation" r:id="rId21" imgW="1066680" imgH="228600" progId="Equation.DSMT4">
                  <p:embed/>
                </p:oleObj>
              </mc:Choice>
              <mc:Fallback>
                <p:oleObj name="Equation" r:id="rId21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5434013"/>
                        <a:ext cx="250983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24213"/>
              </p:ext>
            </p:extLst>
          </p:nvPr>
        </p:nvGraphicFramePr>
        <p:xfrm>
          <a:off x="6488113" y="5381625"/>
          <a:ext cx="28971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2" name="Equation" r:id="rId23" imgW="1231560" imgH="279360" progId="Equation.DSMT4">
                  <p:embed/>
                </p:oleObj>
              </mc:Choice>
              <mc:Fallback>
                <p:oleObj name="Equation" r:id="rId23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5381625"/>
                        <a:ext cx="28971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36037"/>
              </p:ext>
            </p:extLst>
          </p:nvPr>
        </p:nvGraphicFramePr>
        <p:xfrm>
          <a:off x="9432925" y="5440363"/>
          <a:ext cx="18827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3" name="Equation" r:id="rId25" imgW="799920" imgH="228600" progId="Equation.DSMT4">
                  <p:embed/>
                </p:oleObj>
              </mc:Choice>
              <mc:Fallback>
                <p:oleObj name="Equation" r:id="rId25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2925" y="5440363"/>
                        <a:ext cx="18827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874213" y="6189692"/>
            <a:ext cx="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596281"/>
              </p:ext>
            </p:extLst>
          </p:nvPr>
        </p:nvGraphicFramePr>
        <p:xfrm>
          <a:off x="3563938" y="6148388"/>
          <a:ext cx="22415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4" name="Equation" r:id="rId27" imgW="952200" imgH="228600" progId="Equation.DSMT4">
                  <p:embed/>
                </p:oleObj>
              </mc:Choice>
              <mc:Fallback>
                <p:oleObj name="Equation" r:id="rId27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148388"/>
                        <a:ext cx="22415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56320"/>
              </p:ext>
            </p:extLst>
          </p:nvPr>
        </p:nvGraphicFramePr>
        <p:xfrm>
          <a:off x="10361612" y="2798922"/>
          <a:ext cx="957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5" name="Equation" r:id="rId29" imgW="406080" imgH="419040" progId="Equation.DSMT4">
                  <p:embed/>
                </p:oleObj>
              </mc:Choice>
              <mc:Fallback>
                <p:oleObj name="Equation" r:id="rId29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1612" y="2798922"/>
                        <a:ext cx="957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30" grpId="0"/>
      <p:bldP spid="31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150696"/>
            <a:ext cx="9973513" cy="1830503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8212" y="276225"/>
            <a:ext cx="982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Cho đa thức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= 9xy</a:t>
            </a:r>
            <a:r>
              <a:rPr lang="vi-VN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12x</a:t>
            </a:r>
            <a:r>
              <a:rPr lang="vi-VN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vi-VN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6x</a:t>
            </a:r>
            <a:r>
              <a:rPr lang="vi-VN" b="1" baseline="300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vi-VN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vi-VN" b="1" baseline="300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baseline="300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 </a:t>
            </a:r>
            <a:r>
              <a:rPr lang="vi-VN" b="1">
                <a:latin typeface="Arial" pitchFamily="34" charset="0"/>
                <a:cs typeface="Arial" pitchFamily="34" charset="0"/>
              </a:rPr>
              <a:t>Với mỗi trường hợp sau đây, xét xem A có chia hết cho đơn thức B hay không? 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 smtClean="0">
                <a:latin typeface="Arial" pitchFamily="34" charset="0"/>
                <a:cs typeface="Arial" pitchFamily="34" charset="0"/>
              </a:rPr>
              <a:t>Thực </a:t>
            </a:r>
            <a:r>
              <a:rPr lang="vi-VN" b="1">
                <a:latin typeface="Arial" pitchFamily="34" charset="0"/>
                <a:cs typeface="Arial" pitchFamily="34" charset="0"/>
              </a:rPr>
              <a:t>hiện phép chia trong trường hợp A chia hết cho B.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1.31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889126"/>
              </p:ext>
            </p:extLst>
          </p:nvPr>
        </p:nvGraphicFramePr>
        <p:xfrm>
          <a:off x="3417139" y="5057572"/>
          <a:ext cx="84597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Equation" r:id="rId7" imgW="3593880" imgH="304560" progId="Equation.DSMT4">
                  <p:embed/>
                </p:oleObj>
              </mc:Choice>
              <mc:Fallback>
                <p:oleObj name="Equation" r:id="rId7" imgW="3593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139" y="5057572"/>
                        <a:ext cx="84597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41869"/>
              </p:ext>
            </p:extLst>
          </p:nvPr>
        </p:nvGraphicFramePr>
        <p:xfrm>
          <a:off x="3495595" y="1419352"/>
          <a:ext cx="1852772" cy="56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Equation" r:id="rId9" imgW="787320" imgH="241200" progId="Equation.DSMT4">
                  <p:embed/>
                </p:oleObj>
              </mc:Choice>
              <mc:Fallback>
                <p:oleObj name="Equation" r:id="rId9" imgW="78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595" y="1419352"/>
                        <a:ext cx="1852772" cy="567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03412" y="2565526"/>
            <a:ext cx="966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a) Đa thức A = 9xy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4</a:t>
            </a:r>
            <a:r>
              <a:rPr lang="vi-VN" b="1">
                <a:latin typeface="Arial" pitchFamily="34" charset="0"/>
                <a:cs typeface="Arial" pitchFamily="34" charset="0"/>
              </a:rPr>
              <a:t> – 12x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 + 6x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không chia hết cho đơn thức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B </a:t>
            </a:r>
            <a:r>
              <a:rPr lang="vi-VN" b="1">
                <a:latin typeface="Arial" pitchFamily="34" charset="0"/>
                <a:cs typeface="Arial" pitchFamily="34" charset="0"/>
              </a:rPr>
              <a:t>= 3x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y vì đơn thức 9xy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4</a:t>
            </a:r>
            <a:r>
              <a:rPr lang="vi-VN" b="1">
                <a:latin typeface="Arial" pitchFamily="34" charset="0"/>
                <a:cs typeface="Arial" pitchFamily="34" charset="0"/>
              </a:rPr>
              <a:t> không chia hết cho 3x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y.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18318"/>
              </p:ext>
            </p:extLst>
          </p:nvPr>
        </p:nvGraphicFramePr>
        <p:xfrm>
          <a:off x="7681913" y="1414463"/>
          <a:ext cx="2032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Equation" r:id="rId11" imgW="863280" imgH="241200" progId="Equation.DSMT4">
                  <p:embed/>
                </p:oleObj>
              </mc:Choice>
              <mc:Fallback>
                <p:oleObj name="Equation" r:id="rId11" imgW="863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1414463"/>
                        <a:ext cx="20320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199527" y="3420753"/>
            <a:ext cx="938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Do đó, đa thức A = 9xy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4</a:t>
            </a:r>
            <a:r>
              <a:rPr lang="vi-VN" b="1">
                <a:latin typeface="Arial" pitchFamily="34" charset="0"/>
                <a:cs typeface="Arial" pitchFamily="34" charset="0"/>
              </a:rPr>
              <a:t> – 12x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 + 6x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không chia hết cho đơn thức B = 3x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y.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3413" y="4264432"/>
            <a:ext cx="938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b) Đa thức A = 9xy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4</a:t>
            </a:r>
            <a:r>
              <a:rPr lang="vi-VN" b="1">
                <a:latin typeface="Arial" pitchFamily="34" charset="0"/>
                <a:cs typeface="Arial" pitchFamily="34" charset="0"/>
              </a:rPr>
              <a:t> – 12x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 + 6x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chia hết cho đơn thức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B </a:t>
            </a:r>
            <a:r>
              <a:rPr lang="vi-VN" b="1">
                <a:latin typeface="Arial" pitchFamily="34" charset="0"/>
                <a:cs typeface="Arial" pitchFamily="34" charset="0"/>
              </a:rPr>
              <a:t>= −3xy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.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7791" y="5149003"/>
            <a:ext cx="145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446955"/>
              </p:ext>
            </p:extLst>
          </p:nvPr>
        </p:nvGraphicFramePr>
        <p:xfrm>
          <a:off x="4180727" y="5688456"/>
          <a:ext cx="27797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Equation" r:id="rId13" imgW="1180800" imgH="241200" progId="Equation.DSMT4">
                  <p:embed/>
                </p:oleObj>
              </mc:Choice>
              <mc:Fallback>
                <p:oleObj name="Equation" r:id="rId13" imgW="1180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727" y="5688456"/>
                        <a:ext cx="27797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7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/>
      <p:bldP spid="41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150697"/>
            <a:ext cx="9973513" cy="14495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59024" y="482818"/>
            <a:ext cx="36814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Thực hiên phép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chia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175381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1.32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292666"/>
              </p:ext>
            </p:extLst>
          </p:nvPr>
        </p:nvGraphicFramePr>
        <p:xfrm>
          <a:off x="5889677" y="435511"/>
          <a:ext cx="52879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7" imgW="2247840" imgH="304560" progId="Equation.DSMT4">
                  <p:embed/>
                </p:oleObj>
              </mc:Choice>
              <mc:Fallback>
                <p:oleObj name="Equation" r:id="rId7" imgW="2247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77" y="435511"/>
                        <a:ext cx="5287962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55812" y="234245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651725"/>
              </p:ext>
            </p:extLst>
          </p:nvPr>
        </p:nvGraphicFramePr>
        <p:xfrm>
          <a:off x="3589679" y="2243885"/>
          <a:ext cx="54102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9" imgW="2298600" imgH="279360" progId="Equation.DSMT4">
                  <p:embed/>
                </p:oleObj>
              </mc:Choice>
              <mc:Fallback>
                <p:oleObj name="Equation" r:id="rId9" imgW="2298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679" y="2243885"/>
                        <a:ext cx="54102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26533"/>
              </p:ext>
            </p:extLst>
          </p:nvPr>
        </p:nvGraphicFramePr>
        <p:xfrm>
          <a:off x="3429000" y="3078163"/>
          <a:ext cx="84597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Equation" r:id="rId11" imgW="3593880" imgH="279360" progId="Equation.DSMT4">
                  <p:embed/>
                </p:oleObj>
              </mc:Choice>
              <mc:Fallback>
                <p:oleObj name="Equation" r:id="rId11" imgW="3593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78163"/>
                        <a:ext cx="845978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90096"/>
              </p:ext>
            </p:extLst>
          </p:nvPr>
        </p:nvGraphicFramePr>
        <p:xfrm>
          <a:off x="3487738" y="3810000"/>
          <a:ext cx="3049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Equation" r:id="rId13" imgW="1295280" imgH="228600" progId="Equation.DSMT4">
                  <p:embed/>
                </p:oleObj>
              </mc:Choice>
              <mc:Fallback>
                <p:oleObj name="Equation" r:id="rId13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3810000"/>
                        <a:ext cx="30495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2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87817" y="23169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36612" y="26670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711315" y="24659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1828800"/>
            <a:ext cx="69802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6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631" y="762001"/>
            <a:ext cx="8610020" cy="3276600"/>
            <a:chOff x="-151606" y="840612"/>
            <a:chExt cx="8610020" cy="3276600"/>
          </a:xfrm>
        </p:grpSpPr>
        <p:sp>
          <p:nvSpPr>
            <p:cNvPr id="3" name="Rounded Rectangle 2"/>
            <p:cNvSpPr/>
            <p:nvPr/>
          </p:nvSpPr>
          <p:spPr>
            <a:xfrm>
              <a:off x="-151606" y="840612"/>
              <a:ext cx="8610020" cy="32766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-22224" y="976640"/>
                  <a:ext cx="8229599" cy="3063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b="1" smtClean="0">
                      <a:latin typeface="Arial" pitchFamily="34" charset="0"/>
                      <a:cs typeface="Arial" pitchFamily="34" charset="0"/>
                    </a:rPr>
                    <a:t>         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Cho hai khối hộp chữ nhật: khối hộp thứ nhất có ba kích thước x, 2x và 3y; khối hộp thứ hai có diện tích đáy là 2xy. Tính chiều cao (cạnh bên) của khối hộp thứ hai, biết rằng hai khối hộp có cùng thể tích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Trong bài toán này, thể tích khối hộp thứ nhất là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𝑽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</m:oMath>
                  </a14:m>
                  <a:r>
                    <a:rPr lang="en-US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Hai khối có cùng thể tích , nên để tính chiều cao của khối hộp thứ hai, ta cần chia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𝟔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224" y="976640"/>
                  <a:ext cx="8229599" cy="306365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85" t="-1392" r="-1111" b="-3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55843" y="4495800"/>
            <a:ext cx="8458200" cy="1914734"/>
            <a:chOff x="-1820468" y="3602091"/>
            <a:chExt cx="8458200" cy="1914734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1820468" y="3602091"/>
              <a:ext cx="8240820" cy="1914734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058468" y="3985829"/>
              <a:ext cx="64770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Trong </a:t>
              </a:r>
              <a:r>
                <a:rPr lang="en-US" sz="26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bài học này , chúng ta sẽ biết cách </a:t>
              </a:r>
              <a: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chia một đa thức cho một đơn thức</a:t>
              </a:r>
              <a:r>
                <a:rPr lang="en-US" sz="26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vi-VN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3771" y="3680348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43" y="762000"/>
            <a:ext cx="2284095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505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48649" y="3886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a) Ta có 6x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b="1">
                <a:latin typeface="Arial" pitchFamily="34" charset="0"/>
                <a:cs typeface="Arial" pitchFamily="34" charset="0"/>
              </a:rPr>
              <a:t> : 3x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 = (6: 3)(x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b="1">
                <a:latin typeface="Arial" pitchFamily="34" charset="0"/>
                <a:cs typeface="Arial" pitchFamily="34" charset="0"/>
              </a:rPr>
              <a:t> : x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) = 2x.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7216" y="1108721"/>
            <a:ext cx="11400298" cy="2272047"/>
            <a:chOff x="447216" y="1108721"/>
            <a:chExt cx="11400298" cy="2272047"/>
          </a:xfrm>
        </p:grpSpPr>
        <p:grpSp>
          <p:nvGrpSpPr>
            <p:cNvPr id="4" name="Group 3"/>
            <p:cNvGrpSpPr/>
            <p:nvPr/>
          </p:nvGrpSpPr>
          <p:grpSpPr>
            <a:xfrm>
              <a:off x="447216" y="1108721"/>
              <a:ext cx="11400298" cy="2272047"/>
              <a:chOff x="447216" y="707023"/>
              <a:chExt cx="11400298" cy="227204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47216" y="707023"/>
                <a:ext cx="11400298" cy="2272047"/>
              </a:xfrm>
              <a:prstGeom prst="roundRect">
                <a:avLst>
                  <a:gd name="adj" fmla="val 3662"/>
                </a:avLst>
              </a:prstGeom>
              <a:solidFill>
                <a:srgbClr val="E5F3F7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84211" y="746232"/>
                <a:ext cx="11163301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	 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Hãy nhớ lại cách chia đơn thức cho đơn thức trong trường hợp chúng có cùng một biến và hoàn thành các yêu cầu sau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Thực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hiện phép chia 6x3 : 3x2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Với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a, b ∈ ℝ và b ≠ 0; m, n ∈ ℕ, hãy cho biết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200" b="1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+ Khi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nào thì ax</a:t>
                </a:r>
                <a:r>
                  <a:rPr lang="en-US" sz="2200" b="1" baseline="3000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chia hết cho bx</a:t>
                </a:r>
                <a:r>
                  <a:rPr lang="en-US" sz="2200" b="1" baseline="30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.</a:t>
                </a:r>
                <a:br>
                  <a:rPr lang="en-US" sz="2200" b="1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+ Nhắc lại cách thực hiện phép chia ax</a:t>
                </a:r>
                <a:r>
                  <a:rPr lang="en-US" sz="2200" b="1" baseline="3000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cho bx</a:t>
                </a:r>
                <a:r>
                  <a:rPr lang="en-US" sz="2200" b="1" baseline="30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8013" name="Picture 12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19" b="23341"/>
            <a:stretch/>
          </p:blipFill>
          <p:spPr bwMode="auto">
            <a:xfrm>
              <a:off x="456406" y="1123165"/>
              <a:ext cx="1658935" cy="54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CHIA ĐƠN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2862" y="4419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b) Với a, b ∈ ℝ và b ≠ 0; m, n ∈ ℕ, ta có: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4703" y="501293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>
                <a:latin typeface="Arial" pitchFamily="34" charset="0"/>
                <a:cs typeface="Arial" pitchFamily="34" charset="0"/>
              </a:rPr>
              <a:t>ax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b="1">
                <a:latin typeface="Arial" pitchFamily="34" charset="0"/>
                <a:cs typeface="Arial" pitchFamily="34" charset="0"/>
              </a:rPr>
              <a:t> chia hết cho bx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 khi m ≥ 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94702" y="5587296"/>
                <a:ext cx="9752811" cy="58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Thực hiện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phép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chia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: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02" y="5587296"/>
                <a:ext cx="9752811" cy="584904"/>
              </a:xfrm>
              <a:prstGeom prst="rect">
                <a:avLst/>
              </a:prstGeom>
              <a:blipFill rotWithShape="1">
                <a:blip r:embed="rId5"/>
                <a:stretch>
                  <a:fillRect l="-876"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đơn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4" y="3048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7974" y="35052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Dự đoán: Đơn thức A chia hết cho đơn thức 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933792"/>
              </p:ext>
            </p:extLst>
          </p:nvPr>
        </p:nvGraphicFramePr>
        <p:xfrm>
          <a:off x="3129279" y="3940988"/>
          <a:ext cx="2752090" cy="56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3" name="Equation" r:id="rId5" imgW="1168200" imgH="241200" progId="Equation.DSMT4">
                  <p:embed/>
                </p:oleObj>
              </mc:Choice>
              <mc:Fallback>
                <p:oleObj name="Equation" r:id="rId5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9279" y="3940988"/>
                        <a:ext cx="2752090" cy="569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CHIA ĐƠN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7216" y="1108722"/>
            <a:ext cx="11400298" cy="1786878"/>
            <a:chOff x="447216" y="1108722"/>
            <a:chExt cx="11400298" cy="1786878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08722"/>
              <a:ext cx="11400298" cy="1786878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4211" y="1162645"/>
              <a:ext cx="111633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    </a:t>
              </a:r>
              <a:r>
                <a:rPr lang="vi-VN" b="1">
                  <a:latin typeface="Arial" pitchFamily="34" charset="0"/>
                  <a:cs typeface="Arial" pitchFamily="34" charset="0"/>
                </a:rPr>
                <a:t>Với mỗi trường hợp sau, hãy đoán xem đơn thức A có chia hết cho đơn thức B không; nếu chia hết, hãy tìm thương của phép chia A cho B và giải thích cách làm:</a:t>
              </a:r>
              <a:endPara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447216" y="1123437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951454"/>
                </p:ext>
              </p:extLst>
            </p:nvPr>
          </p:nvGraphicFramePr>
          <p:xfrm>
            <a:off x="2436812" y="2326322"/>
            <a:ext cx="3530918" cy="569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24" name="Equation" r:id="rId8" imgW="1498320" imgH="241200" progId="Equation.DSMT4">
                    <p:embed/>
                  </p:oleObj>
                </mc:Choice>
                <mc:Fallback>
                  <p:oleObj name="Equation" r:id="rId8" imgW="1498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436812" y="2326322"/>
                          <a:ext cx="3530918" cy="569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1771394"/>
                </p:ext>
              </p:extLst>
            </p:nvPr>
          </p:nvGraphicFramePr>
          <p:xfrm>
            <a:off x="7466012" y="2316162"/>
            <a:ext cx="3141662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25" name="Equation" r:id="rId10" imgW="1333440" imgH="241200" progId="Equation.DSMT4">
                    <p:embed/>
                  </p:oleObj>
                </mc:Choice>
                <mc:Fallback>
                  <p:oleObj name="Equation" r:id="rId10" imgW="133344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466012" y="2316162"/>
                          <a:ext cx="3141662" cy="569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1979612" y="40341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034473"/>
              </p:ext>
            </p:extLst>
          </p:nvPr>
        </p:nvGraphicFramePr>
        <p:xfrm>
          <a:off x="5865971" y="3952398"/>
          <a:ext cx="3200877" cy="56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6" name="Equation" r:id="rId12" imgW="1358640" imgH="241200" progId="Equation.DSMT4">
                  <p:embed/>
                </p:oleObj>
              </mc:Choice>
              <mc:Fallback>
                <p:oleObj name="Equation" r:id="rId12" imgW="1358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65971" y="3952398"/>
                        <a:ext cx="3200877" cy="569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094577"/>
              </p:ext>
            </p:extLst>
          </p:nvPr>
        </p:nvGraphicFramePr>
        <p:xfrm>
          <a:off x="9070180" y="4055417"/>
          <a:ext cx="182483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7" name="Equation" r:id="rId14" imgW="774360" imgH="177480" progId="Equation.DSMT4">
                  <p:embed/>
                </p:oleObj>
              </mc:Choice>
              <mc:Fallback>
                <p:oleObj name="Equation" r:id="rId14" imgW="774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70180" y="4055417"/>
                        <a:ext cx="182483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577974" y="46482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Dự đoán: Đơn thức A không chia hết cho đơn thức 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313352"/>
              </p:ext>
            </p:extLst>
          </p:nvPr>
        </p:nvGraphicFramePr>
        <p:xfrm>
          <a:off x="3511610" y="5104934"/>
          <a:ext cx="3260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8" name="Equation" r:id="rId16" imgW="1384200" imgH="304560" progId="Equation.DSMT4">
                  <p:embed/>
                </p:oleObj>
              </mc:Choice>
              <mc:Fallback>
                <p:oleObj name="Equation" r:id="rId16" imgW="1384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11610" y="5104934"/>
                        <a:ext cx="326072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364104" y="520301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7974" y="579120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Đơn thức A không chia hết cho đơn thức B vì trong A có y không chia hết cho y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trong 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đơn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25961" y="1143000"/>
            <a:ext cx="11283451" cy="3753891"/>
            <a:chOff x="379411" y="836861"/>
            <a:chExt cx="11283451" cy="3753891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1"/>
              <a:ext cx="11125201" cy="3581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93823" y="913061"/>
                  <a:ext cx="967739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Đơn thức A chia hết cho đơn thức B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khi mỗi biến của A với số mũ không lớn hơn số mũ của nó trong A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23" y="913061"/>
                  <a:ext cx="9677393" cy="830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45" t="-5147" r="-945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37812" y="3275261"/>
              <a:ext cx="1225050" cy="13154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2710" y="1751261"/>
              <a:ext cx="9677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b) Muốn chia đơn thức A cho đơn thức B (tr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ường hợp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chia hết), ta làm như sau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3822" y="2589461"/>
              <a:ext cx="9677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Chia hệ số của đơn thức A cho hệ số của đơn thức B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709" y="3046661"/>
              <a:ext cx="9677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itchFamily="34" charset="0"/>
                <a:buChar char="•"/>
              </a:pPr>
              <a:r>
                <a:rPr lang="en-US" b="1">
                  <a:latin typeface="Arial" pitchFamily="34" charset="0"/>
                  <a:cs typeface="Arial" pitchFamily="34" charset="0"/>
                </a:rPr>
                <a:t>Chia luỹ thừa của từng biến trong A cho luỹ thừa của từng biến trong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B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597" y="3884861"/>
              <a:ext cx="9677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Nhân các kết quả tìm được với nhau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CHIA ĐƠN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đơn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38" y="3019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2712" y="1066800"/>
            <a:ext cx="11772900" cy="1787568"/>
            <a:chOff x="112712" y="704273"/>
            <a:chExt cx="11772900" cy="1787568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80472"/>
              <a:ext cx="10142682" cy="1711369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60612" y="818794"/>
                  <a:ext cx="9144000" cy="162542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đơn thức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𝟓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Giải thích tại sao A không chia hết cho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Giải thích tại sao A chia hết cho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Tìm thương của phép chia A : C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0612" y="818794"/>
                  <a:ext cx="9144000" cy="16254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67" t="-1504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9"/>
            <a:stretch/>
          </p:blipFill>
          <p:spPr bwMode="auto">
            <a:xfrm>
              <a:off x="112712" y="704273"/>
              <a:ext cx="1668318" cy="158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938008"/>
              </p:ext>
            </p:extLst>
          </p:nvPr>
        </p:nvGraphicFramePr>
        <p:xfrm>
          <a:off x="3421063" y="5090994"/>
          <a:ext cx="4840605" cy="98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" name="Equation" r:id="rId7" imgW="2057400" imgH="419040" progId="Equation.DSMT4">
                  <p:embed/>
                </p:oleObj>
              </mc:Choice>
              <mc:Fallback>
                <p:oleObj name="Equation" r:id="rId7" imgW="20574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5090994"/>
                        <a:ext cx="4840605" cy="985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CHIA ĐƠN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4925" y="3429000"/>
            <a:ext cx="1030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thấy số mũ của y trong B là 2, lớn hơn số mũ của y trong A là 1. </a:t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 Do đó A không chia hết cho 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3812" y="4259997"/>
            <a:ext cx="1030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A chia hết cho C vì số mũ của các biến x và z trong C cùng bằng 2, </a:t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không lớn hơn số mũ của x (bằng 2) và z (bằng 3) trong A. Ta 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đơn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3048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0812" y="1154939"/>
            <a:ext cx="11582401" cy="1750186"/>
            <a:chOff x="150812" y="1154939"/>
            <a:chExt cx="11582401" cy="1750186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1154939"/>
              <a:ext cx="9753600" cy="1750186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8212" y="1238927"/>
              <a:ext cx="9448800" cy="160041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b="1">
                  <a:latin typeface="Arial" pitchFamily="34" charset="0"/>
                  <a:cs typeface="Arial" pitchFamily="34" charset="0"/>
                </a:rPr>
                <a:t>Trong các phép chia sau đây, phép chia nào không là phép chia hết? Tại sao? Tìm thương của các phép chia còn lại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:</a:t>
              </a:r>
              <a:endParaRPr lang="en-US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b="1">
                  <a:latin typeface="Arial" pitchFamily="34" charset="0"/>
                  <a:cs typeface="Arial" pitchFamily="34" charset="0"/>
                </a:rPr>
                <a:t>a) 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  −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15x</a:t>
              </a:r>
              <a:r>
                <a:rPr lang="es-ES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y</a:t>
              </a:r>
              <a:r>
                <a:rPr lang="es-ES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 chia cho 3x</a:t>
              </a:r>
              <a:r>
                <a:rPr lang="es-ES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y;	b) 6xy chia cho 2yz</a:t>
              </a:r>
              <a:br>
                <a:rPr lang="es-ES" b="1">
                  <a:latin typeface="Arial" pitchFamily="34" charset="0"/>
                  <a:cs typeface="Arial" pitchFamily="34" charset="0"/>
                </a:rPr>
              </a:br>
              <a:r>
                <a:rPr lang="es-ES" b="1">
                  <a:latin typeface="Arial" pitchFamily="34" charset="0"/>
                  <a:cs typeface="Arial" pitchFamily="34" charset="0"/>
                </a:rPr>
                <a:t>c) 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  4xy</a:t>
              </a:r>
              <a:r>
                <a:rPr lang="es-ES" b="1" baseline="3000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chia cho 6xy</a:t>
              </a:r>
              <a:r>
                <a:rPr lang="es-ES" b="1" baseline="30000">
                  <a:latin typeface="Arial" pitchFamily="34" charset="0"/>
                  <a:cs typeface="Arial" pitchFamily="34" charset="0"/>
                </a:rPr>
                <a:t>2</a:t>
              </a:r>
              <a:endParaRPr lang="vi-VN" b="1" baseline="300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1171575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558024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456093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854367"/>
              </p:ext>
            </p:extLst>
          </p:nvPr>
        </p:nvGraphicFramePr>
        <p:xfrm>
          <a:off x="3475903" y="4382384"/>
          <a:ext cx="6961909" cy="71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7" name="Equation" r:id="rId7" imgW="2958840" imgH="304560" progId="Equation.DSMT4">
                  <p:embed/>
                </p:oleObj>
              </mc:Choice>
              <mc:Fallback>
                <p:oleObj name="Equation" r:id="rId7" imgW="2958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903" y="4382384"/>
                        <a:ext cx="6961909" cy="718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CHIA ĐƠN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4925" y="3465662"/>
            <a:ext cx="1030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Phép chia 6xy chia cho 2yz không là phép chia hết vì số mũ của biến z trong đơn thức 6xy nhỏ hơn số mũ của biến z trong đơn thức 2yz.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8865" y="4496684"/>
            <a:ext cx="169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7752" y="5294462"/>
            <a:ext cx="169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c) 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04359"/>
              </p:ext>
            </p:extLst>
          </p:nvPr>
        </p:nvGraphicFramePr>
        <p:xfrm>
          <a:off x="3475903" y="5030787"/>
          <a:ext cx="576738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8" name="Equation" r:id="rId9" imgW="2450880" imgH="419040" progId="Equation.DSMT4">
                  <p:embed/>
                </p:oleObj>
              </mc:Choice>
              <mc:Fallback>
                <p:oleObj name="Equation" r:id="rId9" imgW="245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903" y="5030787"/>
                        <a:ext cx="5767387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đơn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981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03490" y="3438525"/>
            <a:ext cx="786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Thể tích của khối hộp thứ nhất là: 2x . x . 3y = 6x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y.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137" y="1159276"/>
            <a:ext cx="11848442" cy="1736324"/>
            <a:chOff x="84137" y="1073551"/>
            <a:chExt cx="11848442" cy="1736324"/>
          </a:xfrm>
        </p:grpSpPr>
        <p:sp>
          <p:nvSpPr>
            <p:cNvPr id="14" name="Rounded Rectangle 13"/>
            <p:cNvSpPr/>
            <p:nvPr/>
          </p:nvSpPr>
          <p:spPr>
            <a:xfrm>
              <a:off x="1958975" y="1133475"/>
              <a:ext cx="9953730" cy="1676400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03437" y="1191377"/>
              <a:ext cx="9829142" cy="1477305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2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Giải </a:t>
              </a:r>
              <a:r>
                <a:rPr lang="vi-VN" sz="2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bài toán mở đầu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200" b="1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vi-VN" sz="2200" b="1">
                  <a:latin typeface="Arial" pitchFamily="34" charset="0"/>
                  <a:cs typeface="Arial" pitchFamily="34" charset="0"/>
                </a:rPr>
                <a:t>Cho hai khối hộp chữ nhật: khối hộp thứ nhất có ba kích thước x, 2x và 3y; khối hộp thứ hai có diện tích đáy là 2xy. Tính chiều cao (cạnh bên) của khối hộp thứ hai, biết rằng hai khối hộp có cùng thể tích.</a:t>
              </a:r>
              <a:endParaRPr lang="en-US" sz="2200" b="1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1073551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30" y="1277102"/>
              <a:ext cx="1244955" cy="627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70090" y="1683603"/>
              <a:ext cx="54752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03490" y="3952478"/>
            <a:ext cx="786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Vì hai khối hộp có cùng thể tích nên khối hộp thứ hai có thể tích 6x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y.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3490" y="4835763"/>
            <a:ext cx="786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Chiều cao của khối hộp thứ hai là: 6x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y : 2xy = 3x.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3490" y="5349717"/>
            <a:ext cx="786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Vậy chiều cao (cạnh bên) của khối hộp thứ hai là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3x</a:t>
            </a:r>
            <a:r>
              <a:rPr lang="en-US" b="1">
                <a:latin typeface="Arial" pitchFamily="34" charset="0"/>
                <a:cs typeface="Arial" pitchFamily="34" charset="0"/>
              </a:rPr>
              <a:t>.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2" y="3057525"/>
            <a:ext cx="20764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đơn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CHIA ĐƠN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9412" y="6096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một đa thức cho một đơn thức.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2. CHIA ĐA THỨC CHO ĐƠN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5961" y="1143000"/>
            <a:ext cx="11283451" cy="2534691"/>
            <a:chOff x="379411" y="836861"/>
            <a:chExt cx="11283451" cy="2534691"/>
          </a:xfrm>
        </p:grpSpPr>
        <p:sp>
          <p:nvSpPr>
            <p:cNvPr id="23" name="Rounded Rectangle 22"/>
            <p:cNvSpPr/>
            <p:nvPr/>
          </p:nvSpPr>
          <p:spPr>
            <a:xfrm>
              <a:off x="379411" y="836861"/>
              <a:ext cx="11125201" cy="2362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37812" y="2056061"/>
              <a:ext cx="1225050" cy="131549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61462" y="1374726"/>
              <a:ext cx="10746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Đa thức A chia hết cho đơn thức B nếu mọi hạng tử của A đều chia hết cho B.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1462" y="2215248"/>
              <a:ext cx="9677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Muốn chia đa thức A cho đơn thức B (tr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ường hợp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chia hết), ta chia từng hạng tử của A cho B rồi cộng các kết quả với nhau.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84325" y="913061"/>
              <a:ext cx="21965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Quy tắc </a:t>
              </a:r>
              <a:r>
                <a:rPr lang="en-U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1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41781</TotalTime>
  <Words>1067</Words>
  <Application>Microsoft Office PowerPoint</Application>
  <PresentationFormat>Custom</PresentationFormat>
  <Paragraphs>108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2622</cp:revision>
  <dcterms:created xsi:type="dcterms:W3CDTF">2021-08-04T05:24:17Z</dcterms:created>
  <dcterms:modified xsi:type="dcterms:W3CDTF">2023-08-13T01:29:34Z</dcterms:modified>
</cp:coreProperties>
</file>