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14" r:id="rId2"/>
    <p:sldId id="852" r:id="rId3"/>
    <p:sldId id="1015" r:id="rId4"/>
    <p:sldId id="985" r:id="rId5"/>
    <p:sldId id="986" r:id="rId6"/>
    <p:sldId id="1016" r:id="rId7"/>
    <p:sldId id="1017" r:id="rId8"/>
    <p:sldId id="1018" r:id="rId9"/>
    <p:sldId id="1019" r:id="rId10"/>
    <p:sldId id="1020" r:id="rId11"/>
    <p:sldId id="1021" r:id="rId12"/>
    <p:sldId id="1022" r:id="rId13"/>
    <p:sldId id="1023" r:id="rId14"/>
    <p:sldId id="1024" r:id="rId15"/>
    <p:sldId id="723" r:id="rId16"/>
    <p:sldId id="1025"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14"/>
            <p14:sldId id="852"/>
            <p14:sldId id="1015"/>
            <p14:sldId id="985"/>
            <p14:sldId id="986"/>
            <p14:sldId id="1016"/>
            <p14:sldId id="1017"/>
            <p14:sldId id="1018"/>
            <p14:sldId id="1019"/>
            <p14:sldId id="1020"/>
            <p14:sldId id="1021"/>
            <p14:sldId id="1022"/>
            <p14:sldId id="1023"/>
            <p14:sldId id="1024"/>
            <p14:sldId id="723"/>
            <p14:sldId id="10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2EFF5"/>
    <a:srgbClr val="DEE7CF"/>
    <a:srgbClr val="DEF4F6"/>
    <a:srgbClr val="FAF0F0"/>
    <a:srgbClr val="F5E4E3"/>
    <a:srgbClr val="1D5E75"/>
    <a:srgbClr val="255997"/>
    <a:srgbClr val="FDEDD3"/>
    <a:srgbClr val="FEF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100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9"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6.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5.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47.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2.wmf"/><Relationship Id="rId18" Type="http://schemas.openxmlformats.org/officeDocument/2006/relationships/image" Target="../media/image44.wmf"/><Relationship Id="rId3" Type="http://schemas.openxmlformats.org/officeDocument/2006/relationships/notesSlide" Target="../notesSlides/notesSlide10.xml"/><Relationship Id="rId21" Type="http://schemas.openxmlformats.org/officeDocument/2006/relationships/oleObject" Target="../embeddings/oleObject28.bin"/><Relationship Id="rId7" Type="http://schemas.openxmlformats.org/officeDocument/2006/relationships/image" Target="../media/image29.png"/><Relationship Id="rId12" Type="http://schemas.openxmlformats.org/officeDocument/2006/relationships/oleObject" Target="../embeddings/oleObject24.bin"/><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52.png"/><Relationship Id="rId20" Type="http://schemas.openxmlformats.org/officeDocument/2006/relationships/image" Target="../media/image45.wmf"/><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image" Target="../media/image41.wmf"/><Relationship Id="rId5" Type="http://schemas.openxmlformats.org/officeDocument/2006/relationships/image" Target="../media/image37.png"/><Relationship Id="rId15" Type="http://schemas.openxmlformats.org/officeDocument/2006/relationships/image" Target="../media/image43.wmf"/><Relationship Id="rId10" Type="http://schemas.openxmlformats.org/officeDocument/2006/relationships/oleObject" Target="../embeddings/oleObject23.bin"/><Relationship Id="rId19" Type="http://schemas.openxmlformats.org/officeDocument/2006/relationships/oleObject" Target="../embeddings/oleObject27.bin"/><Relationship Id="rId4" Type="http://schemas.openxmlformats.org/officeDocument/2006/relationships/image" Target="../media/image51.png"/><Relationship Id="rId9" Type="http://schemas.openxmlformats.org/officeDocument/2006/relationships/image" Target="../media/image40.wmf"/><Relationship Id="rId14" Type="http://schemas.openxmlformats.org/officeDocument/2006/relationships/oleObject" Target="../embeddings/oleObject25.bin"/><Relationship Id="rId22" Type="http://schemas.openxmlformats.org/officeDocument/2006/relationships/image" Target="../media/image46.wmf"/></Relationships>
</file>

<file path=ppt/slides/_rels/slide11.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2.bin"/><Relationship Id="rId3" Type="http://schemas.openxmlformats.org/officeDocument/2006/relationships/notesSlide" Target="../notesSlides/notesSlide11.xml"/><Relationship Id="rId7" Type="http://schemas.openxmlformats.org/officeDocument/2006/relationships/oleObject" Target="../embeddings/oleObject29.bin"/><Relationship Id="rId12"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vmlDrawing" Target="../drawings/vmlDrawing7.vml"/><Relationship Id="rId6" Type="http://schemas.openxmlformats.org/officeDocument/2006/relationships/image" Target="../media/image29.png"/><Relationship Id="rId11" Type="http://schemas.openxmlformats.org/officeDocument/2006/relationships/oleObject" Target="../embeddings/oleObject31.bin"/><Relationship Id="rId5" Type="http://schemas.openxmlformats.org/officeDocument/2006/relationships/image" Target="../media/image28.png"/><Relationship Id="rId15" Type="http://schemas.openxmlformats.org/officeDocument/2006/relationships/oleObject" Target="../embeddings/oleObject33.bin"/><Relationship Id="rId10" Type="http://schemas.openxmlformats.org/officeDocument/2006/relationships/image" Target="../media/image48.wmf"/><Relationship Id="rId4" Type="http://schemas.openxmlformats.org/officeDocument/2006/relationships/image" Target="../media/image37.png"/><Relationship Id="rId9" Type="http://schemas.openxmlformats.org/officeDocument/2006/relationships/oleObject" Target="../embeddings/oleObject30.bin"/><Relationship Id="rId14" Type="http://schemas.openxmlformats.org/officeDocument/2006/relationships/image" Target="../media/image50.wmf"/></Relationships>
</file>

<file path=ppt/slides/_rels/slide1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7.bin"/><Relationship Id="rId18" Type="http://schemas.openxmlformats.org/officeDocument/2006/relationships/image" Target="../media/image56.wmf"/><Relationship Id="rId3" Type="http://schemas.openxmlformats.org/officeDocument/2006/relationships/notesSlide" Target="../notesSlides/notesSlide12.xml"/><Relationship Id="rId7" Type="http://schemas.openxmlformats.org/officeDocument/2006/relationships/oleObject" Target="../embeddings/oleObject34.bin"/><Relationship Id="rId12" Type="http://schemas.openxmlformats.org/officeDocument/2006/relationships/image" Target="../media/image53.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8.vml"/><Relationship Id="rId6" Type="http://schemas.openxmlformats.org/officeDocument/2006/relationships/image" Target="../media/image29.png"/><Relationship Id="rId11" Type="http://schemas.openxmlformats.org/officeDocument/2006/relationships/oleObject" Target="../embeddings/oleObject36.bin"/><Relationship Id="rId5" Type="http://schemas.openxmlformats.org/officeDocument/2006/relationships/image" Target="../media/image28.png"/><Relationship Id="rId15" Type="http://schemas.openxmlformats.org/officeDocument/2006/relationships/oleObject" Target="../embeddings/oleObject38.bin"/><Relationship Id="rId10" Type="http://schemas.openxmlformats.org/officeDocument/2006/relationships/image" Target="../media/image52.wmf"/><Relationship Id="rId19" Type="http://schemas.openxmlformats.org/officeDocument/2006/relationships/oleObject" Target="../embeddings/oleObject40.bin"/><Relationship Id="rId4" Type="http://schemas.openxmlformats.org/officeDocument/2006/relationships/image" Target="../media/image37.png"/><Relationship Id="rId9" Type="http://schemas.openxmlformats.org/officeDocument/2006/relationships/oleObject" Target="../embeddings/oleObject35.bin"/><Relationship Id="rId14" Type="http://schemas.openxmlformats.org/officeDocument/2006/relationships/image" Target="../media/image54.wmf"/></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9.wmf"/><Relationship Id="rId3" Type="http://schemas.openxmlformats.org/officeDocument/2006/relationships/notesSlide" Target="../notesSlides/notesSlide13.xml"/><Relationship Id="rId7" Type="http://schemas.openxmlformats.org/officeDocument/2006/relationships/image" Target="../media/image62.emf"/><Relationship Id="rId12" Type="http://schemas.openxmlformats.org/officeDocument/2006/relationships/oleObject" Target="../embeddings/oleObject42.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44.bin"/><Relationship Id="rId1" Type="http://schemas.openxmlformats.org/officeDocument/2006/relationships/vmlDrawing" Target="../drawings/vmlDrawing9.vml"/><Relationship Id="rId6" Type="http://schemas.openxmlformats.org/officeDocument/2006/relationships/image" Target="../media/image29.png"/><Relationship Id="rId11" Type="http://schemas.openxmlformats.org/officeDocument/2006/relationships/image" Target="../media/image58.wmf"/><Relationship Id="rId5" Type="http://schemas.openxmlformats.org/officeDocument/2006/relationships/image" Target="../media/image28.png"/><Relationship Id="rId15" Type="http://schemas.openxmlformats.org/officeDocument/2006/relationships/image" Target="../media/image60.wmf"/><Relationship Id="rId10" Type="http://schemas.openxmlformats.org/officeDocument/2006/relationships/oleObject" Target="../embeddings/oleObject41.bin"/><Relationship Id="rId4" Type="http://schemas.openxmlformats.org/officeDocument/2006/relationships/image" Target="../media/image37.png"/><Relationship Id="rId9" Type="http://schemas.openxmlformats.org/officeDocument/2006/relationships/image" Target="../media/image70.png"/><Relationship Id="rId14" Type="http://schemas.openxmlformats.org/officeDocument/2006/relationships/oleObject" Target="../embeddings/oleObject43.bin"/></Relationships>
</file>

<file path=ppt/slides/_rels/slide14.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48.bin"/><Relationship Id="rId18" Type="http://schemas.openxmlformats.org/officeDocument/2006/relationships/image" Target="../media/image68.wmf"/><Relationship Id="rId3" Type="http://schemas.openxmlformats.org/officeDocument/2006/relationships/notesSlide" Target="../notesSlides/notesSlide14.xml"/><Relationship Id="rId21" Type="http://schemas.openxmlformats.org/officeDocument/2006/relationships/oleObject" Target="../embeddings/oleObject52.bin"/><Relationship Id="rId7" Type="http://schemas.openxmlformats.org/officeDocument/2006/relationships/oleObject" Target="../embeddings/oleObject45.bin"/><Relationship Id="rId12" Type="http://schemas.openxmlformats.org/officeDocument/2006/relationships/image" Target="../media/image65.wmf"/><Relationship Id="rId17"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vmlDrawing" Target="../drawings/vmlDrawing10.vml"/><Relationship Id="rId6" Type="http://schemas.openxmlformats.org/officeDocument/2006/relationships/image" Target="../media/image29.png"/><Relationship Id="rId11" Type="http://schemas.openxmlformats.org/officeDocument/2006/relationships/oleObject" Target="../embeddings/oleObject47.bin"/><Relationship Id="rId24" Type="http://schemas.openxmlformats.org/officeDocument/2006/relationships/image" Target="../media/image71.wmf"/><Relationship Id="rId5" Type="http://schemas.openxmlformats.org/officeDocument/2006/relationships/image" Target="../media/image28.png"/><Relationship Id="rId15" Type="http://schemas.openxmlformats.org/officeDocument/2006/relationships/oleObject" Target="../embeddings/oleObject49.bin"/><Relationship Id="rId23" Type="http://schemas.openxmlformats.org/officeDocument/2006/relationships/oleObject" Target="../embeddings/oleObject53.bin"/><Relationship Id="rId10" Type="http://schemas.openxmlformats.org/officeDocument/2006/relationships/image" Target="../media/image64.wmf"/><Relationship Id="rId19" Type="http://schemas.openxmlformats.org/officeDocument/2006/relationships/oleObject" Target="../embeddings/oleObject51.bin"/><Relationship Id="rId4" Type="http://schemas.openxmlformats.org/officeDocument/2006/relationships/image" Target="../media/image37.png"/><Relationship Id="rId9" Type="http://schemas.openxmlformats.org/officeDocument/2006/relationships/oleObject" Target="../embeddings/oleObject46.bin"/><Relationship Id="rId14" Type="http://schemas.openxmlformats.org/officeDocument/2006/relationships/image" Target="../media/image66.wmf"/><Relationship Id="rId22" Type="http://schemas.openxmlformats.org/officeDocument/2006/relationships/image" Target="../media/image70.wmf"/></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4.png"/><Relationship Id="rId18" Type="http://schemas.openxmlformats.org/officeDocument/2006/relationships/image" Target="../media/image8.wmf"/><Relationship Id="rId3" Type="http://schemas.openxmlformats.org/officeDocument/2006/relationships/notesSlide" Target="../notesSlides/notesSlide2.xml"/><Relationship Id="rId21" Type="http://schemas.openxmlformats.org/officeDocument/2006/relationships/oleObject" Target="../embeddings/oleObject6.bin"/><Relationship Id="rId7" Type="http://schemas.openxmlformats.org/officeDocument/2006/relationships/image" Target="../media/image12.png"/><Relationship Id="rId12" Type="http://schemas.openxmlformats.org/officeDocument/2006/relationships/image" Target="../media/image13.png"/><Relationship Id="rId17"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6.wmf"/><Relationship Id="rId5" Type="http://schemas.openxmlformats.org/officeDocument/2006/relationships/oleObject" Target="../embeddings/oleObject1.bin"/><Relationship Id="rId15" Type="http://schemas.openxmlformats.org/officeDocument/2006/relationships/oleObject" Target="../embeddings/oleObject3.bin"/><Relationship Id="rId23" Type="http://schemas.openxmlformats.org/officeDocument/2006/relationships/image" Target="../media/image16.png"/><Relationship Id="rId10" Type="http://schemas.openxmlformats.org/officeDocument/2006/relationships/oleObject" Target="../embeddings/oleObject210.bin"/><Relationship Id="rId19" Type="http://schemas.openxmlformats.org/officeDocument/2006/relationships/oleObject" Target="../embeddings/oleObject5.bin"/><Relationship Id="rId4" Type="http://schemas.openxmlformats.org/officeDocument/2006/relationships/image" Target="../media/image11.png"/><Relationship Id="rId9" Type="http://schemas.openxmlformats.org/officeDocument/2006/relationships/image" Target="../media/image6.wmf"/><Relationship Id="rId14" Type="http://schemas.openxmlformats.org/officeDocument/2006/relationships/image" Target="../media/image15.png"/><Relationship Id="rId22" Type="http://schemas.openxmlformats.org/officeDocument/2006/relationships/image" Target="../media/image10.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oleObject" Target="../embeddings/oleObject8.bin"/><Relationship Id="rId18" Type="http://schemas.openxmlformats.org/officeDocument/2006/relationships/image" Target="../media/image17.wmf"/><Relationship Id="rId3" Type="http://schemas.openxmlformats.org/officeDocument/2006/relationships/notesSlide" Target="../notesSlides/notesSlide3.xml"/><Relationship Id="rId21" Type="http://schemas.openxmlformats.org/officeDocument/2006/relationships/image" Target="../media/image23.png"/><Relationship Id="rId7" Type="http://schemas.openxmlformats.org/officeDocument/2006/relationships/image" Target="../media/image6.wmf"/><Relationship Id="rId12" Type="http://schemas.openxmlformats.org/officeDocument/2006/relationships/image" Target="../media/image22.png"/><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oleObject" Target="../embeddings/oleObject9.bin"/><Relationship Id="rId23" Type="http://schemas.openxmlformats.org/officeDocument/2006/relationships/image" Target="../media/image19.wmf"/><Relationship Id="rId10" Type="http://schemas.openxmlformats.org/officeDocument/2006/relationships/image" Target="../media/image13.png"/><Relationship Id="rId19" Type="http://schemas.openxmlformats.org/officeDocument/2006/relationships/oleObject" Target="../embeddings/oleObject11.bin"/><Relationship Id="rId4" Type="http://schemas.openxmlformats.org/officeDocument/2006/relationships/image" Target="../media/image11.png"/><Relationship Id="rId9" Type="http://schemas.openxmlformats.org/officeDocument/2006/relationships/image" Target="../media/image6.wmf"/><Relationship Id="rId14" Type="http://schemas.openxmlformats.org/officeDocument/2006/relationships/image" Target="../media/image15.wmf"/><Relationship Id="rId22"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5.xml"/><Relationship Id="rId7" Type="http://schemas.openxmlformats.org/officeDocument/2006/relationships/oleObject" Target="../embeddings/oleObject13.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oleObject" Target="../embeddings/oleObject15.bin"/><Relationship Id="rId5" Type="http://schemas.openxmlformats.org/officeDocument/2006/relationships/image" Target="../media/image28.png"/><Relationship Id="rId10" Type="http://schemas.openxmlformats.org/officeDocument/2006/relationships/image" Target="../media/image26.wmf"/><Relationship Id="rId4" Type="http://schemas.openxmlformats.org/officeDocument/2006/relationships/image" Target="../media/image11.png"/><Relationship Id="rId9"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6.png"/><Relationship Id="rId3" Type="http://schemas.openxmlformats.org/officeDocument/2006/relationships/notesSlide" Target="../notesSlides/notesSlide6.xml"/><Relationship Id="rId7" Type="http://schemas.openxmlformats.org/officeDocument/2006/relationships/oleObject" Target="../embeddings/oleObject16.bin"/><Relationship Id="rId12"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oleObject" Target="../embeddings/oleObject17.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9.png"/><Relationship Id="rId11" Type="http://schemas.openxmlformats.org/officeDocument/2006/relationships/oleObject" Target="../embeddings/oleObject19.bin"/><Relationship Id="rId5" Type="http://schemas.openxmlformats.org/officeDocument/2006/relationships/image" Target="../media/image28.png"/><Relationship Id="rId15" Type="http://schemas.openxmlformats.org/officeDocument/2006/relationships/oleObject" Target="../embeddings/oleObject21.bin"/><Relationship Id="rId10" Type="http://schemas.openxmlformats.org/officeDocument/2006/relationships/image" Target="../media/image30.wmf"/><Relationship Id="rId4" Type="http://schemas.openxmlformats.org/officeDocument/2006/relationships/image" Target="../media/image11.png"/><Relationship Id="rId9" Type="http://schemas.openxmlformats.org/officeDocument/2006/relationships/oleObject" Target="../embeddings/oleObject18.bin"/><Relationship Id="rId14" Type="http://schemas.openxmlformats.org/officeDocument/2006/relationships/image" Target="../media/image32.wmf"/></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86412" y="2518371"/>
            <a:ext cx="6248400" cy="1036035"/>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80" b="30807"/>
          <a:stretch/>
        </p:blipFill>
        <p:spPr bwMode="auto">
          <a:xfrm>
            <a:off x="5927724" y="1643986"/>
            <a:ext cx="4989079" cy="6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212" y="1947054"/>
            <a:ext cx="2296504" cy="3214704"/>
          </a:xfrm>
          <a:prstGeom prst="rect">
            <a:avLst/>
          </a:prstGeom>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6412" y="2695168"/>
            <a:ext cx="64008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311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3"/>
            <a:ext cx="9821114" cy="2087677"/>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360612" y="235803"/>
                <a:ext cx="9296400" cy="830997"/>
              </a:xfrm>
              <a:prstGeom prst="rect">
                <a:avLst/>
              </a:prstGeom>
              <a:noFill/>
            </p:spPr>
            <p:txBody>
              <a:bodyPr wrap="square" rtlCol="0">
                <a:spAutoFit/>
              </a:bodyPr>
              <a:lstStyle/>
              <a:p>
                <a:r>
                  <a:rPr lang="vi-VN" b="1">
                    <a:latin typeface="Arial" pitchFamily="34" charset="0"/>
                    <a:cs typeface="Arial" pitchFamily="34" charset="0"/>
                  </a:rPr>
                  <a:t>Tìm bậc của mỗi đa thức sau rồi tính giá trị của chúng </a:t>
                </a:r>
                <a:r>
                  <a:rPr lang="vi-VN" b="1" smtClean="0">
                    <a:latin typeface="Arial" pitchFamily="34" charset="0"/>
                    <a:cs typeface="Arial" pitchFamily="34" charset="0"/>
                  </a:rPr>
                  <a:t>tại</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𝒙</m:t>
                    </m:r>
                    <m:r>
                      <a:rPr lang="vi-VN" b="1" i="1" smtClean="0">
                        <a:latin typeface="Cambria Math"/>
                        <a:cs typeface="Arial" pitchFamily="34" charset="0"/>
                      </a:rPr>
                      <m:t> = </m:t>
                    </m:r>
                    <m:r>
                      <a:rPr lang="vi-VN" b="1" i="1" smtClean="0">
                        <a:latin typeface="Cambria Math"/>
                        <a:cs typeface="Arial" pitchFamily="34" charset="0"/>
                      </a:rPr>
                      <m:t>𝟏</m:t>
                    </m:r>
                    <m:r>
                      <a:rPr lang="vi-VN" b="1" i="1" smtClean="0">
                        <a:latin typeface="Cambria Math"/>
                        <a:cs typeface="Arial" pitchFamily="34" charset="0"/>
                      </a:rPr>
                      <m:t>; </m:t>
                    </m:r>
                    <m:r>
                      <a:rPr lang="vi-VN" b="1" i="1" smtClean="0">
                        <a:latin typeface="Cambria Math"/>
                        <a:cs typeface="Arial" pitchFamily="34" charset="0"/>
                      </a:rPr>
                      <m:t>𝒚</m:t>
                    </m:r>
                    <m:r>
                      <a:rPr lang="vi-VN" b="1" i="1" smtClean="0">
                        <a:latin typeface="Cambria Math"/>
                        <a:cs typeface="Arial" pitchFamily="34" charset="0"/>
                      </a:rPr>
                      <m:t> = −</m:t>
                    </m:r>
                    <m:r>
                      <a:rPr lang="vi-VN" b="1" i="1" smtClean="0">
                        <a:latin typeface="Cambria Math"/>
                        <a:cs typeface="Arial" pitchFamily="34" charset="0"/>
                      </a:rPr>
                      <m:t>𝟐</m:t>
                    </m:r>
                    <m:r>
                      <a:rPr lang="vi-VN" b="1" i="1" smtClean="0">
                        <a:latin typeface="Cambria Math"/>
                        <a:cs typeface="Arial" pitchFamily="34" charset="0"/>
                      </a:rPr>
                      <m:t>.</m:t>
                    </m:r>
                  </m:oMath>
                </a14:m>
                <a:endParaRPr lang="vi-VN"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60612" y="235803"/>
                <a:ext cx="9296400" cy="830997"/>
              </a:xfrm>
              <a:prstGeom prst="rect">
                <a:avLst/>
              </a:prstGeom>
              <a:blipFill rotWithShape="1">
                <a:blip r:embed="rId4"/>
                <a:stretch>
                  <a:fillRect l="-984" t="-5147" b="-7353"/>
                </a:stretch>
              </a:blipFill>
            </p:spPr>
            <p:txBody>
              <a:bodyPr/>
              <a:lstStyle/>
              <a:p>
                <a:r>
                  <a:rPr lang="en-US">
                    <a:noFill/>
                  </a:rPr>
                  <a:t> </a:t>
                </a:r>
              </a:p>
            </p:txBody>
          </p:sp>
        </mc:Fallback>
      </mc:AlternateContent>
      <p:pic>
        <p:nvPicPr>
          <p:cNvPr id="44"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137" y="234315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93575" y="628083"/>
            <a:ext cx="133312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241459" y="2733574"/>
            <a:ext cx="124936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04717875"/>
              </p:ext>
            </p:extLst>
          </p:nvPr>
        </p:nvGraphicFramePr>
        <p:xfrm>
          <a:off x="3878871" y="990600"/>
          <a:ext cx="6987566" cy="570501"/>
        </p:xfrm>
        <a:graphic>
          <a:graphicData uri="http://schemas.openxmlformats.org/presentationml/2006/ole">
            <mc:AlternateContent xmlns:mc="http://schemas.openxmlformats.org/markup-compatibility/2006">
              <mc:Choice xmlns:v="urn:schemas-microsoft-com:vml" Requires="v">
                <p:oleObj spid="_x0000_s97334" name="Equation" r:id="rId8" imgW="2971800" imgH="241200" progId="Equation.DSMT4">
                  <p:embed/>
                </p:oleObj>
              </mc:Choice>
              <mc:Fallback>
                <p:oleObj name="Equation" r:id="rId8" imgW="2971800" imgH="241200" progId="Equation.DSMT4">
                  <p:embed/>
                  <p:pic>
                    <p:nvPicPr>
                      <p:cNvPr id="0" name="Object 17"/>
                      <p:cNvPicPr>
                        <a:picLocks noChangeAspect="1" noChangeArrowheads="1"/>
                      </p:cNvPicPr>
                      <p:nvPr/>
                    </p:nvPicPr>
                    <p:blipFill>
                      <a:blip r:embed="rId9"/>
                      <a:srcRect/>
                      <a:stretch>
                        <a:fillRect/>
                      </a:stretch>
                    </p:blipFill>
                    <p:spPr bwMode="auto">
                      <a:xfrm>
                        <a:off x="3878871" y="990600"/>
                        <a:ext cx="6987566" cy="57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94788554"/>
              </p:ext>
            </p:extLst>
          </p:nvPr>
        </p:nvGraphicFramePr>
        <p:xfrm>
          <a:off x="3878871" y="1549932"/>
          <a:ext cx="4986337" cy="569913"/>
        </p:xfrm>
        <a:graphic>
          <a:graphicData uri="http://schemas.openxmlformats.org/presentationml/2006/ole">
            <mc:AlternateContent xmlns:mc="http://schemas.openxmlformats.org/markup-compatibility/2006">
              <mc:Choice xmlns:v="urn:schemas-microsoft-com:vml" Requires="v">
                <p:oleObj spid="_x0000_s97335" name="Equation" r:id="rId10" imgW="2120760" imgH="241200" progId="Equation.DSMT4">
                  <p:embed/>
                </p:oleObj>
              </mc:Choice>
              <mc:Fallback>
                <p:oleObj name="Equation" r:id="rId10" imgW="2120760" imgH="241200" progId="Equation.DSMT4">
                  <p:embed/>
                  <p:pic>
                    <p:nvPicPr>
                      <p:cNvPr id="0" name=""/>
                      <p:cNvPicPr>
                        <a:picLocks noChangeAspect="1" noChangeArrowheads="1"/>
                      </p:cNvPicPr>
                      <p:nvPr/>
                    </p:nvPicPr>
                    <p:blipFill>
                      <a:blip r:embed="rId11"/>
                      <a:srcRect/>
                      <a:stretch>
                        <a:fillRect/>
                      </a:stretch>
                    </p:blipFill>
                    <p:spPr bwMode="auto">
                      <a:xfrm>
                        <a:off x="3878871" y="1549932"/>
                        <a:ext cx="49863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42090575"/>
              </p:ext>
            </p:extLst>
          </p:nvPr>
        </p:nvGraphicFramePr>
        <p:xfrm>
          <a:off x="3550378" y="2695781"/>
          <a:ext cx="7057295" cy="655018"/>
        </p:xfrm>
        <a:graphic>
          <a:graphicData uri="http://schemas.openxmlformats.org/presentationml/2006/ole">
            <mc:AlternateContent xmlns:mc="http://schemas.openxmlformats.org/markup-compatibility/2006">
              <mc:Choice xmlns:v="urn:schemas-microsoft-com:vml" Requires="v">
                <p:oleObj spid="_x0000_s97336" name="Equation" r:id="rId12" imgW="3301920" imgH="304560" progId="Equation.DSMT4">
                  <p:embed/>
                </p:oleObj>
              </mc:Choice>
              <mc:Fallback>
                <p:oleObj name="Equation" r:id="rId12" imgW="3301920" imgH="304560" progId="Equation.DSMT4">
                  <p:embed/>
                  <p:pic>
                    <p:nvPicPr>
                      <p:cNvPr id="0" name="Object 1"/>
                      <p:cNvPicPr>
                        <a:picLocks noChangeAspect="1" noChangeArrowheads="1"/>
                      </p:cNvPicPr>
                      <p:nvPr/>
                    </p:nvPicPr>
                    <p:blipFill>
                      <a:blip r:embed="rId13"/>
                      <a:srcRect/>
                      <a:stretch>
                        <a:fillRect/>
                      </a:stretch>
                    </p:blipFill>
                    <p:spPr bwMode="auto">
                      <a:xfrm>
                        <a:off x="3550378" y="2695781"/>
                        <a:ext cx="7057295" cy="6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982934287"/>
              </p:ext>
            </p:extLst>
          </p:nvPr>
        </p:nvGraphicFramePr>
        <p:xfrm>
          <a:off x="3902073" y="3290887"/>
          <a:ext cx="3529013" cy="519113"/>
        </p:xfrm>
        <a:graphic>
          <a:graphicData uri="http://schemas.openxmlformats.org/presentationml/2006/ole">
            <mc:AlternateContent xmlns:mc="http://schemas.openxmlformats.org/markup-compatibility/2006">
              <mc:Choice xmlns:v="urn:schemas-microsoft-com:vml" Requires="v">
                <p:oleObj spid="_x0000_s97337" name="Equation" r:id="rId14" imgW="1650960" imgH="241200" progId="Equation.DSMT4">
                  <p:embed/>
                </p:oleObj>
              </mc:Choice>
              <mc:Fallback>
                <p:oleObj name="Equation" r:id="rId14" imgW="1650960" imgH="241200" progId="Equation.DSMT4">
                  <p:embed/>
                  <p:pic>
                    <p:nvPicPr>
                      <p:cNvPr id="0" name=""/>
                      <p:cNvPicPr>
                        <a:picLocks noChangeAspect="1" noChangeArrowheads="1"/>
                      </p:cNvPicPr>
                      <p:nvPr/>
                    </p:nvPicPr>
                    <p:blipFill>
                      <a:blip r:embed="rId15"/>
                      <a:srcRect/>
                      <a:stretch>
                        <a:fillRect/>
                      </a:stretch>
                    </p:blipFill>
                    <p:spPr bwMode="auto">
                      <a:xfrm>
                        <a:off x="3902073" y="3290887"/>
                        <a:ext cx="3529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241459" y="3876574"/>
                <a:ext cx="9806078" cy="830997"/>
              </a:xfrm>
              <a:prstGeom prst="rect">
                <a:avLst/>
              </a:prstGeom>
              <a:noFill/>
            </p:spPr>
            <p:txBody>
              <a:bodyPr wrap="square" rtlCol="0">
                <a:spAutoFit/>
              </a:bodyPr>
              <a:lstStyle/>
              <a:p>
                <a:pPr algn="just"/>
                <a:r>
                  <a:rPr lang="en-US" b="1">
                    <a:latin typeface="Arial" pitchFamily="34" charset="0"/>
                    <a:cs typeface="Arial" pitchFamily="34" charset="0"/>
                  </a:rPr>
                  <a:t>Đa thức P có bậc là 4</a:t>
                </a:r>
                <a:r>
                  <a:rPr lang="en-US" b="1" smtClean="0">
                    <a:latin typeface="Arial" pitchFamily="34" charset="0"/>
                    <a:cs typeface="Arial" pitchFamily="34" charset="0"/>
                  </a:rPr>
                  <a:t>. </a:t>
                </a:r>
              </a:p>
              <a:p>
                <a:pPr algn="just"/>
                <a:r>
                  <a:rPr lang="vi-VN" b="1" smtClean="0">
                    <a:latin typeface="Arial" pitchFamily="34" charset="0"/>
                    <a:cs typeface="Arial" pitchFamily="34" charset="0"/>
                  </a:rPr>
                  <a:t>Thay </a:t>
                </a:r>
                <a14:m>
                  <m:oMath xmlns:m="http://schemas.openxmlformats.org/officeDocument/2006/math">
                    <m:r>
                      <a:rPr lang="vi-VN" b="1" i="1" smtClean="0">
                        <a:latin typeface="Cambria Math"/>
                        <a:cs typeface="Arial" pitchFamily="34" charset="0"/>
                      </a:rPr>
                      <m:t>𝒙</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 </m:t>
                    </m:r>
                  </m:oMath>
                </a14:m>
                <a:r>
                  <a:rPr lang="vi-VN" b="1">
                    <a:latin typeface="Arial" pitchFamily="34" charset="0"/>
                    <a:cs typeface="Arial" pitchFamily="34" charset="0"/>
                  </a:rPr>
                  <a:t>vào biểu thức P, ta được:</a:t>
                </a:r>
                <a:endParaRPr lang="vi-VN" b="1">
                  <a:solidFill>
                    <a:srgbClr val="0F3D13"/>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41459" y="3876574"/>
                <a:ext cx="9806078" cy="830997"/>
              </a:xfrm>
              <a:prstGeom prst="rect">
                <a:avLst/>
              </a:prstGeom>
              <a:blipFill rotWithShape="1">
                <a:blip r:embed="rId16"/>
                <a:stretch>
                  <a:fillRect l="-995" t="-5147" b="-16912"/>
                </a:stretch>
              </a:blipFill>
            </p:spPr>
            <p:txBody>
              <a:bodyPr/>
              <a:lstStyle/>
              <a:p>
                <a:r>
                  <a:rPr lang="en-US">
                    <a:noFill/>
                  </a:rPr>
                  <a:t> </a:t>
                </a:r>
              </a:p>
            </p:txBody>
          </p:sp>
        </mc:Fallback>
      </mc:AlternateContent>
      <p:graphicFrame>
        <p:nvGraphicFramePr>
          <p:cNvPr id="24" name="Object 23"/>
          <p:cNvGraphicFramePr>
            <a:graphicFrameLocks noChangeAspect="1"/>
          </p:cNvGraphicFramePr>
          <p:nvPr>
            <p:extLst>
              <p:ext uri="{D42A27DB-BD31-4B8C-83A1-F6EECF244321}">
                <p14:modId xmlns:p14="http://schemas.microsoft.com/office/powerpoint/2010/main" val="1440392206"/>
              </p:ext>
            </p:extLst>
          </p:nvPr>
        </p:nvGraphicFramePr>
        <p:xfrm>
          <a:off x="3628498" y="4776253"/>
          <a:ext cx="4862080" cy="471921"/>
        </p:xfrm>
        <a:graphic>
          <a:graphicData uri="http://schemas.openxmlformats.org/presentationml/2006/ole">
            <mc:AlternateContent xmlns:mc="http://schemas.openxmlformats.org/markup-compatibility/2006">
              <mc:Choice xmlns:v="urn:schemas-microsoft-com:vml" Requires="v">
                <p:oleObj spid="_x0000_s97338" name="Equation" r:id="rId17" imgW="2501640" imgH="241200" progId="Equation.DSMT4">
                  <p:embed/>
                </p:oleObj>
              </mc:Choice>
              <mc:Fallback>
                <p:oleObj name="Equation" r:id="rId17" imgW="2501640" imgH="241200" progId="Equation.DSMT4">
                  <p:embed/>
                  <p:pic>
                    <p:nvPicPr>
                      <p:cNvPr id="0" name=""/>
                      <p:cNvPicPr>
                        <a:picLocks noChangeAspect="1" noChangeArrowheads="1"/>
                      </p:cNvPicPr>
                      <p:nvPr/>
                    </p:nvPicPr>
                    <p:blipFill>
                      <a:blip r:embed="rId18"/>
                      <a:srcRect/>
                      <a:stretch>
                        <a:fillRect/>
                      </a:stretch>
                    </p:blipFill>
                    <p:spPr bwMode="auto">
                      <a:xfrm>
                        <a:off x="3628498" y="4776253"/>
                        <a:ext cx="4862080" cy="47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71795932"/>
              </p:ext>
            </p:extLst>
          </p:nvPr>
        </p:nvGraphicFramePr>
        <p:xfrm>
          <a:off x="8474073" y="4824312"/>
          <a:ext cx="2541587" cy="347662"/>
        </p:xfrm>
        <a:graphic>
          <a:graphicData uri="http://schemas.openxmlformats.org/presentationml/2006/ole">
            <mc:AlternateContent xmlns:mc="http://schemas.openxmlformats.org/markup-compatibility/2006">
              <mc:Choice xmlns:v="urn:schemas-microsoft-com:vml" Requires="v">
                <p:oleObj spid="_x0000_s97339" name="Equation" r:id="rId19" imgW="1307880" imgH="177480" progId="Equation.DSMT4">
                  <p:embed/>
                </p:oleObj>
              </mc:Choice>
              <mc:Fallback>
                <p:oleObj name="Equation" r:id="rId19" imgW="1307880" imgH="177480" progId="Equation.DSMT4">
                  <p:embed/>
                  <p:pic>
                    <p:nvPicPr>
                      <p:cNvPr id="0" name=""/>
                      <p:cNvPicPr>
                        <a:picLocks noChangeAspect="1" noChangeArrowheads="1"/>
                      </p:cNvPicPr>
                      <p:nvPr/>
                    </p:nvPicPr>
                    <p:blipFill>
                      <a:blip r:embed="rId20"/>
                      <a:srcRect/>
                      <a:stretch>
                        <a:fillRect/>
                      </a:stretch>
                    </p:blipFill>
                    <p:spPr bwMode="auto">
                      <a:xfrm>
                        <a:off x="8474073" y="4824312"/>
                        <a:ext cx="25415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241459" y="5353544"/>
            <a:ext cx="124936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solidFill>
                <a:srgbClr val="0F3D13"/>
              </a:solidFill>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376822919"/>
              </p:ext>
            </p:extLst>
          </p:nvPr>
        </p:nvGraphicFramePr>
        <p:xfrm>
          <a:off x="3564231" y="5281502"/>
          <a:ext cx="5780088" cy="655638"/>
        </p:xfrm>
        <a:graphic>
          <a:graphicData uri="http://schemas.openxmlformats.org/presentationml/2006/ole">
            <mc:AlternateContent xmlns:mc="http://schemas.openxmlformats.org/markup-compatibility/2006">
              <mc:Choice xmlns:v="urn:schemas-microsoft-com:vml" Requires="v">
                <p:oleObj spid="_x0000_s97340" name="Equation" r:id="rId21" imgW="2705040" imgH="304560" progId="Equation.DSMT4">
                  <p:embed/>
                </p:oleObj>
              </mc:Choice>
              <mc:Fallback>
                <p:oleObj name="Equation" r:id="rId21" imgW="2705040" imgH="304560" progId="Equation.DSMT4">
                  <p:embed/>
                  <p:pic>
                    <p:nvPicPr>
                      <p:cNvPr id="0" name=""/>
                      <p:cNvPicPr>
                        <a:picLocks noChangeAspect="1" noChangeArrowheads="1"/>
                      </p:cNvPicPr>
                      <p:nvPr/>
                    </p:nvPicPr>
                    <p:blipFill>
                      <a:blip r:embed="rId22"/>
                      <a:srcRect/>
                      <a:stretch>
                        <a:fillRect/>
                      </a:stretch>
                    </p:blipFill>
                    <p:spPr bwMode="auto">
                      <a:xfrm>
                        <a:off x="3564231" y="5281502"/>
                        <a:ext cx="5780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2241459" y="6005709"/>
            <a:ext cx="9806078" cy="461665"/>
          </a:xfrm>
          <a:prstGeom prst="rect">
            <a:avLst/>
          </a:prstGeom>
          <a:noFill/>
        </p:spPr>
        <p:txBody>
          <a:bodyPr wrap="square" rtlCol="0">
            <a:spAutoFit/>
          </a:bodyPr>
          <a:lstStyle/>
          <a:p>
            <a:pPr algn="just"/>
            <a:r>
              <a:rPr lang="vi-VN" b="1">
                <a:latin typeface="Arial" pitchFamily="34" charset="0"/>
                <a:cs typeface="Arial" pitchFamily="34" charset="0"/>
              </a:rPr>
              <a:t>Đa thức Q là đa thức không nên không có bậc.</a:t>
            </a:r>
            <a:endParaRPr lang="vi-VN"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41996847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P spid="2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3"/>
            <a:ext cx="9821114" cy="2221027"/>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88178"/>
            <a:ext cx="9296400" cy="461665"/>
          </a:xfrm>
          <a:prstGeom prst="rect">
            <a:avLst/>
          </a:prstGeom>
          <a:noFill/>
        </p:spPr>
        <p:txBody>
          <a:bodyPr wrap="square" rtlCol="0">
            <a:spAutoFit/>
          </a:bodyPr>
          <a:lstStyle/>
          <a:p>
            <a:r>
              <a:rPr lang="vi-VN" b="1">
                <a:latin typeface="Arial" pitchFamily="34" charset="0"/>
                <a:cs typeface="Arial" pitchFamily="34" charset="0"/>
              </a:rPr>
              <a:t>Cho hai đa thức:</a:t>
            </a: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812" y="25167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51012" y="2855413"/>
            <a:ext cx="7967753" cy="461665"/>
          </a:xfrm>
          <a:prstGeom prst="rect">
            <a:avLst/>
          </a:prstGeom>
          <a:noFill/>
        </p:spPr>
        <p:txBody>
          <a:bodyPr wrap="square" rtlCol="0">
            <a:spAutoFit/>
          </a:bodyPr>
          <a:lstStyle/>
          <a:p>
            <a:pPr algn="just"/>
            <a:r>
              <a:rPr lang="en-US" b="1">
                <a:latin typeface="Arial" pitchFamily="34" charset="0"/>
                <a:cs typeface="Arial" pitchFamily="34" charset="0"/>
              </a:rPr>
              <a:t>a) Ta có A – C = B  , Suy ra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92184106"/>
              </p:ext>
            </p:extLst>
          </p:nvPr>
        </p:nvGraphicFramePr>
        <p:xfrm>
          <a:off x="2236788" y="561975"/>
          <a:ext cx="9498012" cy="569913"/>
        </p:xfrm>
        <a:graphic>
          <a:graphicData uri="http://schemas.openxmlformats.org/presentationml/2006/ole">
            <mc:AlternateContent xmlns:mc="http://schemas.openxmlformats.org/markup-compatibility/2006">
              <mc:Choice xmlns:v="urn:schemas-microsoft-com:vml" Requires="v">
                <p:oleObj spid="_x0000_s98343" name="Equation" r:id="rId7" imgW="4038480" imgH="241200" progId="Equation.DSMT4">
                  <p:embed/>
                </p:oleObj>
              </mc:Choice>
              <mc:Fallback>
                <p:oleObj name="Equation" r:id="rId7" imgW="4038480" imgH="241200" progId="Equation.DSMT4">
                  <p:embed/>
                  <p:pic>
                    <p:nvPicPr>
                      <p:cNvPr id="0" name=""/>
                      <p:cNvPicPr>
                        <a:picLocks noChangeAspect="1" noChangeArrowheads="1"/>
                      </p:cNvPicPr>
                      <p:nvPr/>
                    </p:nvPicPr>
                    <p:blipFill>
                      <a:blip r:embed="rId8"/>
                      <a:srcRect/>
                      <a:stretch>
                        <a:fillRect/>
                      </a:stretch>
                    </p:blipFill>
                    <p:spPr bwMode="auto">
                      <a:xfrm>
                        <a:off x="2236788" y="561975"/>
                        <a:ext cx="94980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75138684"/>
              </p:ext>
            </p:extLst>
          </p:nvPr>
        </p:nvGraphicFramePr>
        <p:xfrm>
          <a:off x="1783549" y="3317078"/>
          <a:ext cx="9718675" cy="657225"/>
        </p:xfrm>
        <a:graphic>
          <a:graphicData uri="http://schemas.openxmlformats.org/presentationml/2006/ole">
            <mc:AlternateContent xmlns:mc="http://schemas.openxmlformats.org/markup-compatibility/2006">
              <mc:Choice xmlns:v="urn:schemas-microsoft-com:vml" Requires="v">
                <p:oleObj spid="_x0000_s98344" name="Equation" r:id="rId9" imgW="4546440" imgH="304560" progId="Equation.DSMT4">
                  <p:embed/>
                </p:oleObj>
              </mc:Choice>
              <mc:Fallback>
                <p:oleObj name="Equation" r:id="rId9" imgW="4546440" imgH="304560" progId="Equation.DSMT4">
                  <p:embed/>
                  <p:pic>
                    <p:nvPicPr>
                      <p:cNvPr id="0" name=""/>
                      <p:cNvPicPr>
                        <a:picLocks noChangeAspect="1" noChangeArrowheads="1"/>
                      </p:cNvPicPr>
                      <p:nvPr/>
                    </p:nvPicPr>
                    <p:blipFill>
                      <a:blip r:embed="rId10"/>
                      <a:srcRect/>
                      <a:stretch>
                        <a:fillRect/>
                      </a:stretch>
                    </p:blipFill>
                    <p:spPr bwMode="auto">
                      <a:xfrm>
                        <a:off x="1783549" y="3317078"/>
                        <a:ext cx="9718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360612" y="1104900"/>
            <a:ext cx="9296400" cy="1200329"/>
          </a:xfrm>
          <a:prstGeom prst="rect">
            <a:avLst/>
          </a:prstGeom>
          <a:noFill/>
        </p:spPr>
        <p:txBody>
          <a:bodyPr wrap="square" rtlCol="0">
            <a:spAutoFit/>
          </a:bodyPr>
          <a:lstStyle/>
          <a:p>
            <a:pPr marL="457200" indent="-457200">
              <a:buAutoNum type="alphaLcParenR"/>
            </a:pPr>
            <a:r>
              <a:rPr lang="pt-BR" b="1" smtClean="0">
                <a:latin typeface="Arial" pitchFamily="34" charset="0"/>
                <a:cs typeface="Arial" pitchFamily="34" charset="0"/>
              </a:rPr>
              <a:t>Tìm </a:t>
            </a:r>
            <a:r>
              <a:rPr lang="pt-BR" b="1">
                <a:latin typeface="Arial" pitchFamily="34" charset="0"/>
                <a:cs typeface="Arial" pitchFamily="34" charset="0"/>
              </a:rPr>
              <a:t>đa thức C sao cho A – C = </a:t>
            </a:r>
            <a:r>
              <a:rPr lang="pt-BR" b="1" smtClean="0">
                <a:latin typeface="Arial" pitchFamily="34" charset="0"/>
                <a:cs typeface="Arial" pitchFamily="34" charset="0"/>
              </a:rPr>
              <a:t>B</a:t>
            </a:r>
          </a:p>
          <a:p>
            <a:pPr marL="457200" indent="-457200">
              <a:buAutoNum type="alphaLcParenR"/>
            </a:pPr>
            <a:r>
              <a:rPr lang="pt-BR" b="1">
                <a:latin typeface="Arial" pitchFamily="34" charset="0"/>
                <a:cs typeface="Arial" pitchFamily="34" charset="0"/>
              </a:rPr>
              <a:t>Tìm đa thức D sao cho A + D = </a:t>
            </a:r>
            <a:r>
              <a:rPr lang="pt-BR" b="1" smtClean="0">
                <a:latin typeface="Arial" pitchFamily="34" charset="0"/>
                <a:cs typeface="Arial" pitchFamily="34" charset="0"/>
              </a:rPr>
              <a:t>B</a:t>
            </a:r>
          </a:p>
          <a:p>
            <a:pPr marL="457200" indent="-457200">
              <a:buAutoNum type="alphaLcParenR"/>
            </a:pPr>
            <a:r>
              <a:rPr lang="pt-BR" b="1">
                <a:latin typeface="Arial" pitchFamily="34" charset="0"/>
                <a:cs typeface="Arial" pitchFamily="34" charset="0"/>
              </a:rPr>
              <a:t>Tìm đa thức E sao cho E – A = B</a:t>
            </a:r>
            <a:endParaRPr lang="vi-VN"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51590015"/>
              </p:ext>
            </p:extLst>
          </p:nvPr>
        </p:nvGraphicFramePr>
        <p:xfrm>
          <a:off x="3120224" y="4089927"/>
          <a:ext cx="7818438" cy="520700"/>
        </p:xfrm>
        <a:graphic>
          <a:graphicData uri="http://schemas.openxmlformats.org/presentationml/2006/ole">
            <mc:AlternateContent xmlns:mc="http://schemas.openxmlformats.org/markup-compatibility/2006">
              <mc:Choice xmlns:v="urn:schemas-microsoft-com:vml" Requires="v">
                <p:oleObj spid="_x0000_s98345" name="Equation" r:id="rId11" imgW="3657600" imgH="241200" progId="Equation.DSMT4">
                  <p:embed/>
                </p:oleObj>
              </mc:Choice>
              <mc:Fallback>
                <p:oleObj name="Equation" r:id="rId11" imgW="3657600" imgH="241200" progId="Equation.DSMT4">
                  <p:embed/>
                  <p:pic>
                    <p:nvPicPr>
                      <p:cNvPr id="0" name=""/>
                      <p:cNvPicPr>
                        <a:picLocks noChangeAspect="1" noChangeArrowheads="1"/>
                      </p:cNvPicPr>
                      <p:nvPr/>
                    </p:nvPicPr>
                    <p:blipFill>
                      <a:blip r:embed="rId12"/>
                      <a:srcRect/>
                      <a:stretch>
                        <a:fillRect/>
                      </a:stretch>
                    </p:blipFill>
                    <p:spPr bwMode="auto">
                      <a:xfrm>
                        <a:off x="3120224" y="4089927"/>
                        <a:ext cx="78184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477318270"/>
              </p:ext>
            </p:extLst>
          </p:nvPr>
        </p:nvGraphicFramePr>
        <p:xfrm>
          <a:off x="3120224" y="4726251"/>
          <a:ext cx="8796337" cy="657225"/>
        </p:xfrm>
        <a:graphic>
          <a:graphicData uri="http://schemas.openxmlformats.org/presentationml/2006/ole">
            <mc:AlternateContent xmlns:mc="http://schemas.openxmlformats.org/markup-compatibility/2006">
              <mc:Choice xmlns:v="urn:schemas-microsoft-com:vml" Requires="v">
                <p:oleObj spid="_x0000_s98346" name="Equation" r:id="rId13" imgW="4114800" imgH="304560" progId="Equation.DSMT4">
                  <p:embed/>
                </p:oleObj>
              </mc:Choice>
              <mc:Fallback>
                <p:oleObj name="Equation" r:id="rId13" imgW="4114800" imgH="304560" progId="Equation.DSMT4">
                  <p:embed/>
                  <p:pic>
                    <p:nvPicPr>
                      <p:cNvPr id="0" name=""/>
                      <p:cNvPicPr>
                        <a:picLocks noChangeAspect="1" noChangeArrowheads="1"/>
                      </p:cNvPicPr>
                      <p:nvPr/>
                    </p:nvPicPr>
                    <p:blipFill>
                      <a:blip r:embed="rId14"/>
                      <a:srcRect/>
                      <a:stretch>
                        <a:fillRect/>
                      </a:stretch>
                    </p:blipFill>
                    <p:spPr bwMode="auto">
                      <a:xfrm>
                        <a:off x="3120224" y="4726251"/>
                        <a:ext cx="87963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139168840"/>
              </p:ext>
            </p:extLst>
          </p:nvPr>
        </p:nvGraphicFramePr>
        <p:xfrm>
          <a:off x="3120224" y="5499100"/>
          <a:ext cx="3311525" cy="520700"/>
        </p:xfrm>
        <a:graphic>
          <a:graphicData uri="http://schemas.openxmlformats.org/presentationml/2006/ole">
            <mc:AlternateContent xmlns:mc="http://schemas.openxmlformats.org/markup-compatibility/2006">
              <mc:Choice xmlns:v="urn:schemas-microsoft-com:vml" Requires="v">
                <p:oleObj spid="_x0000_s98347" name="Equation" r:id="rId15" imgW="1549080" imgH="241200" progId="Equation.DSMT4">
                  <p:embed/>
                </p:oleObj>
              </mc:Choice>
              <mc:Fallback>
                <p:oleObj name="Equation" r:id="rId15" imgW="1549080" imgH="241200" progId="Equation.DSMT4">
                  <p:embed/>
                  <p:pic>
                    <p:nvPicPr>
                      <p:cNvPr id="0" name=""/>
                      <p:cNvPicPr>
                        <a:picLocks noChangeAspect="1" noChangeArrowheads="1"/>
                      </p:cNvPicPr>
                      <p:nvPr/>
                    </p:nvPicPr>
                    <p:blipFill>
                      <a:blip r:embed="rId16"/>
                      <a:srcRect/>
                      <a:stretch>
                        <a:fillRect/>
                      </a:stretch>
                    </p:blipFill>
                    <p:spPr bwMode="auto">
                      <a:xfrm>
                        <a:off x="3120224" y="5499100"/>
                        <a:ext cx="33115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53649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3"/>
            <a:ext cx="9821114" cy="2221027"/>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88178"/>
            <a:ext cx="9296400" cy="461665"/>
          </a:xfrm>
          <a:prstGeom prst="rect">
            <a:avLst/>
          </a:prstGeom>
          <a:noFill/>
        </p:spPr>
        <p:txBody>
          <a:bodyPr wrap="square" rtlCol="0">
            <a:spAutoFit/>
          </a:bodyPr>
          <a:lstStyle/>
          <a:p>
            <a:r>
              <a:rPr lang="vi-VN" b="1">
                <a:latin typeface="Arial" pitchFamily="34" charset="0"/>
                <a:cs typeface="Arial" pitchFamily="34" charset="0"/>
              </a:rPr>
              <a:t>Cho hai đa thức:</a:t>
            </a: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812" y="25167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51012" y="2855413"/>
            <a:ext cx="7967753" cy="461665"/>
          </a:xfrm>
          <a:prstGeom prst="rect">
            <a:avLst/>
          </a:prstGeom>
          <a:noFill/>
        </p:spPr>
        <p:txBody>
          <a:bodyPr wrap="square" rtlCol="0">
            <a:spAutoFit/>
          </a:bodyPr>
          <a:lstStyle/>
          <a:p>
            <a:pPr algn="just"/>
            <a:r>
              <a:rPr lang="en-US" b="1" smtClean="0">
                <a:latin typeface="Arial" pitchFamily="34" charset="0"/>
                <a:cs typeface="Arial" pitchFamily="34" charset="0"/>
              </a:rPr>
              <a:t>b) </a:t>
            </a:r>
            <a:r>
              <a:rPr lang="en-US" b="1">
                <a:latin typeface="Arial" pitchFamily="34" charset="0"/>
                <a:cs typeface="Arial" pitchFamily="34" charset="0"/>
              </a:rPr>
              <a:t>Ta có A </a:t>
            </a:r>
            <a:r>
              <a:rPr lang="en-US" b="1" smtClean="0">
                <a:latin typeface="Arial" pitchFamily="34" charset="0"/>
                <a:cs typeface="Arial" pitchFamily="34" charset="0"/>
              </a:rPr>
              <a:t>+ D </a:t>
            </a:r>
            <a:r>
              <a:rPr lang="en-US" b="1">
                <a:latin typeface="Arial" pitchFamily="34" charset="0"/>
                <a:cs typeface="Arial" pitchFamily="34" charset="0"/>
              </a:rPr>
              <a:t>= B  , Suy ra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63862127"/>
              </p:ext>
            </p:extLst>
          </p:nvPr>
        </p:nvGraphicFramePr>
        <p:xfrm>
          <a:off x="2236788" y="561975"/>
          <a:ext cx="9498012" cy="569913"/>
        </p:xfrm>
        <a:graphic>
          <a:graphicData uri="http://schemas.openxmlformats.org/presentationml/2006/ole">
            <mc:AlternateContent xmlns:mc="http://schemas.openxmlformats.org/markup-compatibility/2006">
              <mc:Choice xmlns:v="urn:schemas-microsoft-com:vml" Requires="v">
                <p:oleObj spid="_x0000_s99368" name="Equation" r:id="rId7" imgW="4038480" imgH="241200" progId="Equation.DSMT4">
                  <p:embed/>
                </p:oleObj>
              </mc:Choice>
              <mc:Fallback>
                <p:oleObj name="Equation" r:id="rId7" imgW="4038480" imgH="241200" progId="Equation.DSMT4">
                  <p:embed/>
                  <p:pic>
                    <p:nvPicPr>
                      <p:cNvPr id="0" name=""/>
                      <p:cNvPicPr>
                        <a:picLocks noChangeAspect="1" noChangeArrowheads="1"/>
                      </p:cNvPicPr>
                      <p:nvPr/>
                    </p:nvPicPr>
                    <p:blipFill>
                      <a:blip r:embed="rId8"/>
                      <a:srcRect/>
                      <a:stretch>
                        <a:fillRect/>
                      </a:stretch>
                    </p:blipFill>
                    <p:spPr bwMode="auto">
                      <a:xfrm>
                        <a:off x="2236788" y="561975"/>
                        <a:ext cx="94980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698026108"/>
              </p:ext>
            </p:extLst>
          </p:nvPr>
        </p:nvGraphicFramePr>
        <p:xfrm>
          <a:off x="3808412" y="3429000"/>
          <a:ext cx="2851150" cy="438150"/>
        </p:xfrm>
        <a:graphic>
          <a:graphicData uri="http://schemas.openxmlformats.org/presentationml/2006/ole">
            <mc:AlternateContent xmlns:mc="http://schemas.openxmlformats.org/markup-compatibility/2006">
              <mc:Choice xmlns:v="urn:schemas-microsoft-com:vml" Requires="v">
                <p:oleObj spid="_x0000_s99369" name="Equation" r:id="rId9" imgW="1333440" imgH="203040" progId="Equation.DSMT4">
                  <p:embed/>
                </p:oleObj>
              </mc:Choice>
              <mc:Fallback>
                <p:oleObj name="Equation" r:id="rId9" imgW="1333440" imgH="203040" progId="Equation.DSMT4">
                  <p:embed/>
                  <p:pic>
                    <p:nvPicPr>
                      <p:cNvPr id="0" name=""/>
                      <p:cNvPicPr>
                        <a:picLocks noChangeAspect="1" noChangeArrowheads="1"/>
                      </p:cNvPicPr>
                      <p:nvPr/>
                    </p:nvPicPr>
                    <p:blipFill>
                      <a:blip r:embed="rId10"/>
                      <a:srcRect/>
                      <a:stretch>
                        <a:fillRect/>
                      </a:stretch>
                    </p:blipFill>
                    <p:spPr bwMode="auto">
                      <a:xfrm>
                        <a:off x="3808412" y="3429000"/>
                        <a:ext cx="2851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360612" y="1104900"/>
            <a:ext cx="9296400" cy="1200329"/>
          </a:xfrm>
          <a:prstGeom prst="rect">
            <a:avLst/>
          </a:prstGeom>
          <a:noFill/>
        </p:spPr>
        <p:txBody>
          <a:bodyPr wrap="square" rtlCol="0">
            <a:spAutoFit/>
          </a:bodyPr>
          <a:lstStyle/>
          <a:p>
            <a:pPr marL="457200" indent="-457200">
              <a:buAutoNum type="alphaLcParenR"/>
            </a:pPr>
            <a:r>
              <a:rPr lang="pt-BR" b="1" smtClean="0">
                <a:latin typeface="Arial" pitchFamily="34" charset="0"/>
                <a:cs typeface="Arial" pitchFamily="34" charset="0"/>
              </a:rPr>
              <a:t>Tìm </a:t>
            </a:r>
            <a:r>
              <a:rPr lang="pt-BR" b="1">
                <a:latin typeface="Arial" pitchFamily="34" charset="0"/>
                <a:cs typeface="Arial" pitchFamily="34" charset="0"/>
              </a:rPr>
              <a:t>đa thức C sao cho A – C = </a:t>
            </a:r>
            <a:r>
              <a:rPr lang="pt-BR" b="1" smtClean="0">
                <a:latin typeface="Arial" pitchFamily="34" charset="0"/>
                <a:cs typeface="Arial" pitchFamily="34" charset="0"/>
              </a:rPr>
              <a:t>B</a:t>
            </a:r>
          </a:p>
          <a:p>
            <a:pPr marL="457200" indent="-457200">
              <a:buAutoNum type="alphaLcParenR"/>
            </a:pPr>
            <a:r>
              <a:rPr lang="pt-BR" b="1">
                <a:latin typeface="Arial" pitchFamily="34" charset="0"/>
                <a:cs typeface="Arial" pitchFamily="34" charset="0"/>
              </a:rPr>
              <a:t>Tìm đa thức D sao cho A + D = </a:t>
            </a:r>
            <a:r>
              <a:rPr lang="pt-BR" b="1" smtClean="0">
                <a:latin typeface="Arial" pitchFamily="34" charset="0"/>
                <a:cs typeface="Arial" pitchFamily="34" charset="0"/>
              </a:rPr>
              <a:t>B</a:t>
            </a:r>
          </a:p>
          <a:p>
            <a:pPr marL="457200" indent="-457200">
              <a:buAutoNum type="alphaLcParenR"/>
            </a:pPr>
            <a:r>
              <a:rPr lang="pt-BR" b="1">
                <a:latin typeface="Arial" pitchFamily="34" charset="0"/>
                <a:cs typeface="Arial" pitchFamily="34" charset="0"/>
              </a:rPr>
              <a:t>Tìm đa thức E sao cho E – A = B</a:t>
            </a:r>
            <a:endParaRPr lang="vi-VN"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0221438"/>
              </p:ext>
            </p:extLst>
          </p:nvPr>
        </p:nvGraphicFramePr>
        <p:xfrm>
          <a:off x="6627812" y="3317078"/>
          <a:ext cx="3802062" cy="657225"/>
        </p:xfrm>
        <a:graphic>
          <a:graphicData uri="http://schemas.openxmlformats.org/presentationml/2006/ole">
            <mc:AlternateContent xmlns:mc="http://schemas.openxmlformats.org/markup-compatibility/2006">
              <mc:Choice xmlns:v="urn:schemas-microsoft-com:vml" Requires="v">
                <p:oleObj spid="_x0000_s99370" name="Equation" r:id="rId11" imgW="1777680" imgH="304560" progId="Equation.DSMT4">
                  <p:embed/>
                </p:oleObj>
              </mc:Choice>
              <mc:Fallback>
                <p:oleObj name="Equation" r:id="rId11" imgW="1777680" imgH="304560" progId="Equation.DSMT4">
                  <p:embed/>
                  <p:pic>
                    <p:nvPicPr>
                      <p:cNvPr id="0" name=""/>
                      <p:cNvPicPr>
                        <a:picLocks noChangeAspect="1" noChangeArrowheads="1"/>
                      </p:cNvPicPr>
                      <p:nvPr/>
                    </p:nvPicPr>
                    <p:blipFill>
                      <a:blip r:embed="rId12"/>
                      <a:srcRect/>
                      <a:stretch>
                        <a:fillRect/>
                      </a:stretch>
                    </p:blipFill>
                    <p:spPr bwMode="auto">
                      <a:xfrm>
                        <a:off x="6627812" y="3317078"/>
                        <a:ext cx="38020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61135195"/>
              </p:ext>
            </p:extLst>
          </p:nvPr>
        </p:nvGraphicFramePr>
        <p:xfrm>
          <a:off x="4113212" y="3886200"/>
          <a:ext cx="3502025" cy="520700"/>
        </p:xfrm>
        <a:graphic>
          <a:graphicData uri="http://schemas.openxmlformats.org/presentationml/2006/ole">
            <mc:AlternateContent xmlns:mc="http://schemas.openxmlformats.org/markup-compatibility/2006">
              <mc:Choice xmlns:v="urn:schemas-microsoft-com:vml" Requires="v">
                <p:oleObj spid="_x0000_s99371" name="Equation" r:id="rId13" imgW="1638000" imgH="241200" progId="Equation.DSMT4">
                  <p:embed/>
                </p:oleObj>
              </mc:Choice>
              <mc:Fallback>
                <p:oleObj name="Equation" r:id="rId13" imgW="1638000" imgH="241200" progId="Equation.DSMT4">
                  <p:embed/>
                  <p:pic>
                    <p:nvPicPr>
                      <p:cNvPr id="0" name=""/>
                      <p:cNvPicPr>
                        <a:picLocks noChangeAspect="1" noChangeArrowheads="1"/>
                      </p:cNvPicPr>
                      <p:nvPr/>
                    </p:nvPicPr>
                    <p:blipFill>
                      <a:blip r:embed="rId14"/>
                      <a:srcRect/>
                      <a:stretch>
                        <a:fillRect/>
                      </a:stretch>
                    </p:blipFill>
                    <p:spPr bwMode="auto">
                      <a:xfrm>
                        <a:off x="4113212" y="3886200"/>
                        <a:ext cx="3502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674812" y="4495800"/>
            <a:ext cx="7967753" cy="461665"/>
          </a:xfrm>
          <a:prstGeom prst="rect">
            <a:avLst/>
          </a:prstGeom>
          <a:noFill/>
        </p:spPr>
        <p:txBody>
          <a:bodyPr wrap="square" rtlCol="0">
            <a:spAutoFit/>
          </a:bodyPr>
          <a:lstStyle/>
          <a:p>
            <a:pPr algn="just"/>
            <a:r>
              <a:rPr lang="en-US" b="1" smtClean="0">
                <a:latin typeface="Arial" pitchFamily="34" charset="0"/>
                <a:cs typeface="Arial" pitchFamily="34" charset="0"/>
              </a:rPr>
              <a:t>c) </a:t>
            </a:r>
            <a:r>
              <a:rPr lang="en-US" b="1">
                <a:latin typeface="Arial" pitchFamily="34" charset="0"/>
                <a:cs typeface="Arial" pitchFamily="34" charset="0"/>
              </a:rPr>
              <a:t>Ta có </a:t>
            </a:r>
            <a:r>
              <a:rPr lang="en-US" b="1" smtClean="0">
                <a:latin typeface="Arial" pitchFamily="34" charset="0"/>
                <a:cs typeface="Arial" pitchFamily="34" charset="0"/>
              </a:rPr>
              <a:t>E - A </a:t>
            </a:r>
            <a:r>
              <a:rPr lang="en-US" b="1">
                <a:latin typeface="Arial" pitchFamily="34" charset="0"/>
                <a:cs typeface="Arial" pitchFamily="34" charset="0"/>
              </a:rPr>
              <a:t>= B  , Suy ra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665194972"/>
              </p:ext>
            </p:extLst>
          </p:nvPr>
        </p:nvGraphicFramePr>
        <p:xfrm>
          <a:off x="1968499" y="4957465"/>
          <a:ext cx="9720263" cy="657225"/>
        </p:xfrm>
        <a:graphic>
          <a:graphicData uri="http://schemas.openxmlformats.org/presentationml/2006/ole">
            <mc:AlternateContent xmlns:mc="http://schemas.openxmlformats.org/markup-compatibility/2006">
              <mc:Choice xmlns:v="urn:schemas-microsoft-com:vml" Requires="v">
                <p:oleObj spid="_x0000_s99372" name="Equation" r:id="rId15" imgW="4546440" imgH="304560" progId="Equation.DSMT4">
                  <p:embed/>
                </p:oleObj>
              </mc:Choice>
              <mc:Fallback>
                <p:oleObj name="Equation" r:id="rId15" imgW="4546440" imgH="304560" progId="Equation.DSMT4">
                  <p:embed/>
                  <p:pic>
                    <p:nvPicPr>
                      <p:cNvPr id="0" name=""/>
                      <p:cNvPicPr>
                        <a:picLocks noChangeAspect="1" noChangeArrowheads="1"/>
                      </p:cNvPicPr>
                      <p:nvPr/>
                    </p:nvPicPr>
                    <p:blipFill>
                      <a:blip r:embed="rId16"/>
                      <a:srcRect/>
                      <a:stretch>
                        <a:fillRect/>
                      </a:stretch>
                    </p:blipFill>
                    <p:spPr bwMode="auto">
                      <a:xfrm>
                        <a:off x="1968499" y="4957465"/>
                        <a:ext cx="97202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5237575"/>
              </p:ext>
            </p:extLst>
          </p:nvPr>
        </p:nvGraphicFramePr>
        <p:xfrm>
          <a:off x="2360612" y="5562600"/>
          <a:ext cx="8986837" cy="657225"/>
        </p:xfrm>
        <a:graphic>
          <a:graphicData uri="http://schemas.openxmlformats.org/presentationml/2006/ole">
            <mc:AlternateContent xmlns:mc="http://schemas.openxmlformats.org/markup-compatibility/2006">
              <mc:Choice xmlns:v="urn:schemas-microsoft-com:vml" Requires="v">
                <p:oleObj spid="_x0000_s99373" name="Equation" r:id="rId17" imgW="4203360" imgH="304560" progId="Equation.DSMT4">
                  <p:embed/>
                </p:oleObj>
              </mc:Choice>
              <mc:Fallback>
                <p:oleObj name="Equation" r:id="rId17" imgW="4203360" imgH="304560" progId="Equation.DSMT4">
                  <p:embed/>
                  <p:pic>
                    <p:nvPicPr>
                      <p:cNvPr id="0" name=""/>
                      <p:cNvPicPr>
                        <a:picLocks noChangeAspect="1" noChangeArrowheads="1"/>
                      </p:cNvPicPr>
                      <p:nvPr/>
                    </p:nvPicPr>
                    <p:blipFill>
                      <a:blip r:embed="rId18"/>
                      <a:srcRect/>
                      <a:stretch>
                        <a:fillRect/>
                      </a:stretch>
                    </p:blipFill>
                    <p:spPr bwMode="auto">
                      <a:xfrm>
                        <a:off x="2360612" y="5562600"/>
                        <a:ext cx="89868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61473561"/>
              </p:ext>
            </p:extLst>
          </p:nvPr>
        </p:nvGraphicFramePr>
        <p:xfrm>
          <a:off x="2368549" y="6172200"/>
          <a:ext cx="4886325" cy="520700"/>
        </p:xfrm>
        <a:graphic>
          <a:graphicData uri="http://schemas.openxmlformats.org/presentationml/2006/ole">
            <mc:AlternateContent xmlns:mc="http://schemas.openxmlformats.org/markup-compatibility/2006">
              <mc:Choice xmlns:v="urn:schemas-microsoft-com:vml" Requires="v">
                <p:oleObj spid="_x0000_s99374" name="Equation" r:id="rId19" imgW="2286000" imgH="241200" progId="Equation.DSMT4">
                  <p:embed/>
                </p:oleObj>
              </mc:Choice>
              <mc:Fallback>
                <p:oleObj name="Equation" r:id="rId19" imgW="2286000" imgH="241200" progId="Equation.DSMT4">
                  <p:embed/>
                  <p:pic>
                    <p:nvPicPr>
                      <p:cNvPr id="0" name=""/>
                      <p:cNvPicPr>
                        <a:picLocks noChangeAspect="1" noChangeArrowheads="1"/>
                      </p:cNvPicPr>
                      <p:nvPr/>
                    </p:nvPicPr>
                    <p:blipFill>
                      <a:blip r:embed="rId20"/>
                      <a:srcRect/>
                      <a:stretch>
                        <a:fillRect/>
                      </a:stretch>
                    </p:blipFill>
                    <p:spPr bwMode="auto">
                      <a:xfrm>
                        <a:off x="2368549" y="6172200"/>
                        <a:ext cx="48863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6053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3"/>
            <a:ext cx="9821114" cy="1851159"/>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88178"/>
            <a:ext cx="9296400" cy="1785104"/>
          </a:xfrm>
          <a:prstGeom prst="rect">
            <a:avLst/>
          </a:prstGeom>
          <a:noFill/>
        </p:spPr>
        <p:txBody>
          <a:bodyPr wrap="square" rtlCol="0">
            <a:spAutoFit/>
          </a:bodyPr>
          <a:lstStyle/>
          <a:p>
            <a:pPr algn="just"/>
            <a:r>
              <a:rPr lang="vi-VN" sz="2200" b="1">
                <a:latin typeface="Arial" pitchFamily="34" charset="0"/>
                <a:cs typeface="Arial" pitchFamily="34" charset="0"/>
              </a:rPr>
              <a:t>Từ một miếng bìa, người ta cắt ra hai hình tròn có bán kính x centimét và y centimét. Tìm biểu thức biểu thị diện tích phần còn lại của miếng bìa, nếu biết miếng bìa có hình dạng gồm hai hình vuông ghép lại và có kích thước (centimét) như Hình 1.2. Biểu thức đó có phải là một đa thức không? Nếu phải thì đó là đa thức bậc mấy?</a:t>
            </a: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370" y="2057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92303" y="2420236"/>
            <a:ext cx="7967753"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Diện tích hình vuông nhỏ là: (2x)</a:t>
            </a:r>
            <a:r>
              <a:rPr lang="en-US" sz="2000" b="1" baseline="30000">
                <a:latin typeface="Arial" pitchFamily="34" charset="0"/>
                <a:cs typeface="Arial" pitchFamily="34" charset="0"/>
              </a:rPr>
              <a:t>2</a:t>
            </a:r>
            <a:r>
              <a:rPr lang="en-US" sz="2000" b="1">
                <a:latin typeface="Arial" pitchFamily="34" charset="0"/>
                <a:cs typeface="Arial" pitchFamily="34" charset="0"/>
              </a:rPr>
              <a:t> = 4x</a:t>
            </a:r>
            <a:r>
              <a:rPr lang="en-US" sz="2000" b="1" baseline="30000">
                <a:latin typeface="Arial" pitchFamily="34" charset="0"/>
                <a:cs typeface="Arial" pitchFamily="34" charset="0"/>
              </a:rPr>
              <a:t>2</a:t>
            </a:r>
            <a:r>
              <a:rPr lang="en-US" sz="2000" b="1">
                <a:latin typeface="Arial" pitchFamily="34" charset="0"/>
                <a:cs typeface="Arial" pitchFamily="34" charset="0"/>
              </a:rPr>
              <a:t> (cm</a:t>
            </a:r>
            <a:r>
              <a:rPr lang="en-US" sz="2000" b="1" baseline="30000">
                <a:latin typeface="Arial" pitchFamily="34" charset="0"/>
                <a:cs typeface="Arial" pitchFamily="34" charset="0"/>
              </a:rPr>
              <a:t>2</a:t>
            </a:r>
            <a:r>
              <a:rPr lang="en-US" sz="2000" b="1">
                <a:latin typeface="Arial" pitchFamily="34" charset="0"/>
                <a:cs typeface="Arial" pitchFamily="34" charset="0"/>
              </a:rPr>
              <a:t>).</a:t>
            </a:r>
          </a:p>
        </p:txBody>
      </p:sp>
      <p:pic>
        <p:nvPicPr>
          <p:cNvPr id="1003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7537" y="2076450"/>
            <a:ext cx="37242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397580" y="4171950"/>
            <a:ext cx="1210513" cy="369332"/>
          </a:xfrm>
          <a:prstGeom prst="rect">
            <a:avLst/>
          </a:prstGeom>
          <a:noFill/>
        </p:spPr>
        <p:txBody>
          <a:bodyPr wrap="square" rtlCol="0">
            <a:spAutoFit/>
          </a:bodyPr>
          <a:lstStyle/>
          <a:p>
            <a:pPr algn="ctr"/>
            <a:r>
              <a:rPr lang="en-US" sz="1800" b="1" smtClean="0">
                <a:solidFill>
                  <a:schemeClr val="accent2">
                    <a:lumMod val="75000"/>
                  </a:schemeClr>
                </a:solidFill>
                <a:latin typeface="Arial" pitchFamily="34" charset="0"/>
                <a:cs typeface="Arial" pitchFamily="34" charset="0"/>
              </a:rPr>
              <a:t>Hình 1.2</a:t>
            </a:r>
            <a:endParaRPr lang="en-US" sz="1800" b="1">
              <a:solidFill>
                <a:schemeClr val="accent2">
                  <a:lumMod val="75000"/>
                </a:schemeClr>
              </a:solidFill>
              <a:latin typeface="Arial" pitchFamily="34" charset="0"/>
              <a:cs typeface="Arial" pitchFamily="34" charset="0"/>
            </a:endParaRPr>
          </a:p>
        </p:txBody>
      </p:sp>
      <p:sp>
        <p:nvSpPr>
          <p:cNvPr id="18" name="TextBox 17"/>
          <p:cNvSpPr txBox="1"/>
          <p:nvPr/>
        </p:nvSpPr>
        <p:spPr>
          <a:xfrm>
            <a:off x="717459" y="2847374"/>
            <a:ext cx="7967753" cy="400110"/>
          </a:xfrm>
          <a:prstGeom prst="rect">
            <a:avLst/>
          </a:prstGeom>
          <a:noFill/>
        </p:spPr>
        <p:txBody>
          <a:bodyPr wrap="square" rtlCol="0">
            <a:spAutoFit/>
          </a:bodyPr>
          <a:lstStyle/>
          <a:p>
            <a:pPr algn="just"/>
            <a:r>
              <a:rPr lang="en-US" sz="2000" b="1">
                <a:latin typeface="Arial" pitchFamily="34" charset="0"/>
                <a:cs typeface="Arial" pitchFamily="34" charset="0"/>
              </a:rPr>
              <a:t>Diện tích hình vuông lớn là: (2,5y)</a:t>
            </a:r>
            <a:r>
              <a:rPr lang="en-US" sz="2000" b="1" baseline="30000">
                <a:latin typeface="Arial" pitchFamily="34" charset="0"/>
                <a:cs typeface="Arial" pitchFamily="34" charset="0"/>
              </a:rPr>
              <a:t>2</a:t>
            </a:r>
            <a:r>
              <a:rPr lang="en-US" sz="2000" b="1">
                <a:latin typeface="Arial" pitchFamily="34" charset="0"/>
                <a:cs typeface="Arial" pitchFamily="34" charset="0"/>
              </a:rPr>
              <a:t> = 6,25y</a:t>
            </a:r>
            <a:r>
              <a:rPr lang="en-US" sz="2000" b="1" baseline="30000">
                <a:latin typeface="Arial" pitchFamily="34" charset="0"/>
                <a:cs typeface="Arial" pitchFamily="34" charset="0"/>
              </a:rPr>
              <a:t>2</a:t>
            </a:r>
            <a:r>
              <a:rPr lang="en-US" sz="2000" b="1">
                <a:latin typeface="Arial" pitchFamily="34" charset="0"/>
                <a:cs typeface="Arial" pitchFamily="34" charset="0"/>
              </a:rPr>
              <a:t> (cm</a:t>
            </a:r>
            <a:r>
              <a:rPr lang="en-US" sz="2000" b="1" baseline="30000">
                <a:latin typeface="Arial" pitchFamily="34" charset="0"/>
                <a:cs typeface="Arial" pitchFamily="34" charset="0"/>
              </a:rPr>
              <a:t>2</a:t>
            </a:r>
            <a:r>
              <a:rPr lang="en-US" sz="2000" b="1">
                <a:latin typeface="Arial" pitchFamily="34" charset="0"/>
                <a:cs typeface="Arial" pitchFamily="34" charset="0"/>
              </a:rPr>
              <a:t>).</a:t>
            </a:r>
          </a:p>
        </p:txBody>
      </p:sp>
      <p:sp>
        <p:nvSpPr>
          <p:cNvPr id="19" name="TextBox 18"/>
          <p:cNvSpPr txBox="1"/>
          <p:nvPr/>
        </p:nvSpPr>
        <p:spPr>
          <a:xfrm>
            <a:off x="697103" y="3274512"/>
            <a:ext cx="6540309" cy="400110"/>
          </a:xfrm>
          <a:prstGeom prst="rect">
            <a:avLst/>
          </a:prstGeom>
          <a:noFill/>
        </p:spPr>
        <p:txBody>
          <a:bodyPr wrap="square" rtlCol="0">
            <a:spAutoFit/>
          </a:bodyPr>
          <a:lstStyle/>
          <a:p>
            <a:pPr algn="just"/>
            <a:r>
              <a:rPr lang="en-US" sz="2000" b="1">
                <a:latin typeface="Arial" pitchFamily="34" charset="0"/>
                <a:cs typeface="Arial" pitchFamily="34" charset="0"/>
              </a:rPr>
              <a:t>Tổng diện tích hai hình vuông là: 4x</a:t>
            </a:r>
            <a:r>
              <a:rPr lang="en-US" sz="2000" b="1" baseline="30000">
                <a:latin typeface="Arial" pitchFamily="34" charset="0"/>
                <a:cs typeface="Arial" pitchFamily="34" charset="0"/>
              </a:rPr>
              <a:t>2</a:t>
            </a:r>
            <a:r>
              <a:rPr lang="en-US" sz="2000" b="1">
                <a:latin typeface="Arial" pitchFamily="34" charset="0"/>
                <a:cs typeface="Arial" pitchFamily="34" charset="0"/>
              </a:rPr>
              <a:t> + 6,25y</a:t>
            </a:r>
            <a:r>
              <a:rPr lang="en-US" sz="2000" b="1" baseline="30000">
                <a:latin typeface="Arial" pitchFamily="34" charset="0"/>
                <a:cs typeface="Arial" pitchFamily="34" charset="0"/>
              </a:rPr>
              <a:t>2</a:t>
            </a:r>
            <a:r>
              <a:rPr lang="en-US" sz="2000" b="1">
                <a:latin typeface="Arial" pitchFamily="34" charset="0"/>
                <a:cs typeface="Arial" pitchFamily="34" charset="0"/>
              </a:rPr>
              <a:t> (cm</a:t>
            </a:r>
            <a:r>
              <a:rPr lang="en-US" sz="2000" b="1" baseline="30000">
                <a:latin typeface="Arial" pitchFamily="34" charset="0"/>
                <a:cs typeface="Arial" pitchFamily="34" charset="0"/>
              </a:rPr>
              <a:t>2</a:t>
            </a:r>
            <a:r>
              <a:rPr lang="en-US" sz="2000" b="1">
                <a:latin typeface="Arial" pitchFamily="34" charset="0"/>
                <a:cs typeface="Arial" pitchFamily="34" charset="0"/>
              </a:rPr>
              <a:t>).</a:t>
            </a:r>
          </a:p>
        </p:txBody>
      </p:sp>
      <p:sp>
        <p:nvSpPr>
          <p:cNvPr id="21" name="TextBox 20"/>
          <p:cNvSpPr txBox="1"/>
          <p:nvPr/>
        </p:nvSpPr>
        <p:spPr>
          <a:xfrm>
            <a:off x="375249" y="3701650"/>
            <a:ext cx="7967753"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Hình tròn nhỏ có bán kính là x (cm)</a:t>
            </a:r>
          </a:p>
        </p:txBody>
      </p:sp>
      <mc:AlternateContent xmlns:mc="http://schemas.openxmlformats.org/markup-compatibility/2006" xmlns:a14="http://schemas.microsoft.com/office/drawing/2010/main">
        <mc:Choice Requires="a14">
          <p:sp>
            <p:nvSpPr>
              <p:cNvPr id="23" name="TextBox 22"/>
              <p:cNvSpPr txBox="1"/>
              <p:nvPr/>
            </p:nvSpPr>
            <p:spPr>
              <a:xfrm>
                <a:off x="717459" y="4128788"/>
                <a:ext cx="7967753" cy="400110"/>
              </a:xfrm>
              <a:prstGeom prst="rect">
                <a:avLst/>
              </a:prstGeom>
              <a:noFill/>
            </p:spPr>
            <p:txBody>
              <a:bodyPr wrap="square" rtlCol="0">
                <a:spAutoFit/>
              </a:bodyPr>
              <a:lstStyle/>
              <a:p>
                <a:pPr algn="just"/>
                <a:r>
                  <a:rPr lang="en-US" sz="2000" b="1">
                    <a:latin typeface="Arial" pitchFamily="34" charset="0"/>
                    <a:cs typeface="Arial" pitchFamily="34" charset="0"/>
                  </a:rPr>
                  <a:t>Diện tích hình tròn nhỏ là: </a:t>
                </a:r>
                <a14:m>
                  <m:oMath xmlns:m="http://schemas.openxmlformats.org/officeDocument/2006/math">
                    <m:r>
                      <a:rPr lang="el-GR" sz="2000" b="1" i="1" smtClean="0">
                        <a:latin typeface="Cambria Math"/>
                        <a:ea typeface="Cambria Math"/>
                        <a:cs typeface="Arial" pitchFamily="34" charset="0"/>
                      </a:rPr>
                      <m:t>𝝅</m:t>
                    </m:r>
                  </m:oMath>
                </a14:m>
                <a:r>
                  <a:rPr lang="en-US" sz="2000" b="1" smtClean="0">
                    <a:latin typeface="Arial" pitchFamily="34" charset="0"/>
                    <a:cs typeface="Arial" pitchFamily="34" charset="0"/>
                  </a:rPr>
                  <a:t>x</a:t>
                </a:r>
                <a:r>
                  <a:rPr lang="en-US" sz="2000" b="1" baseline="30000" smtClean="0">
                    <a:latin typeface="Arial" pitchFamily="34" charset="0"/>
                    <a:cs typeface="Arial" pitchFamily="34" charset="0"/>
                  </a:rPr>
                  <a:t>2</a:t>
                </a:r>
                <a:r>
                  <a:rPr lang="en-US" sz="2000" b="1" smtClean="0">
                    <a:latin typeface="Arial" pitchFamily="34" charset="0"/>
                    <a:cs typeface="Arial" pitchFamily="34" charset="0"/>
                  </a:rPr>
                  <a:t> </a:t>
                </a:r>
                <a:r>
                  <a:rPr lang="en-US" sz="2000" b="1">
                    <a:latin typeface="Arial" pitchFamily="34" charset="0"/>
                    <a:cs typeface="Arial" pitchFamily="34" charset="0"/>
                  </a:rPr>
                  <a:t>(cm</a:t>
                </a:r>
                <a:r>
                  <a:rPr lang="en-US" sz="2000" b="1" baseline="30000">
                    <a:latin typeface="Arial" pitchFamily="34" charset="0"/>
                    <a:cs typeface="Arial" pitchFamily="34" charset="0"/>
                  </a:rPr>
                  <a:t>2</a:t>
                </a:r>
                <a:r>
                  <a:rPr lang="en-US" sz="2000" b="1">
                    <a:latin typeface="Arial" pitchFamily="34" charset="0"/>
                    <a:cs typeface="Arial" pitchFamily="34" charset="0"/>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717459" y="4128788"/>
                <a:ext cx="7967753" cy="400110"/>
              </a:xfrm>
              <a:prstGeom prst="rect">
                <a:avLst/>
              </a:prstGeom>
              <a:blipFill rotWithShape="1">
                <a:blip r:embed="rId8"/>
                <a:stretch>
                  <a:fillRect l="-842"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17459" y="4983064"/>
                <a:ext cx="7967753" cy="400110"/>
              </a:xfrm>
              <a:prstGeom prst="rect">
                <a:avLst/>
              </a:prstGeom>
              <a:noFill/>
            </p:spPr>
            <p:txBody>
              <a:bodyPr wrap="square" rtlCol="0">
                <a:spAutoFit/>
              </a:bodyPr>
              <a:lstStyle/>
              <a:p>
                <a:pPr algn="just"/>
                <a:r>
                  <a:rPr lang="en-US" sz="2000" b="1">
                    <a:latin typeface="Arial" pitchFamily="34" charset="0"/>
                    <a:cs typeface="Arial" pitchFamily="34" charset="0"/>
                  </a:rPr>
                  <a:t>Diện tích hình tròn lớn là: </a:t>
                </a:r>
                <a14:m>
                  <m:oMath xmlns:m="http://schemas.openxmlformats.org/officeDocument/2006/math">
                    <m:r>
                      <a:rPr lang="el-GR" sz="2000" b="1" i="1">
                        <a:latin typeface="Cambria Math"/>
                        <a:ea typeface="Cambria Math"/>
                        <a:cs typeface="Arial" pitchFamily="34" charset="0"/>
                      </a:rPr>
                      <m:t>𝝅</m:t>
                    </m:r>
                    <m:r>
                      <a:rPr lang="el-GR" sz="2000" b="1" i="1">
                        <a:latin typeface="Cambria Math"/>
                        <a:ea typeface="Cambria Math"/>
                        <a:cs typeface="Arial" pitchFamily="34" charset="0"/>
                      </a:rPr>
                      <m:t> </m:t>
                    </m:r>
                  </m:oMath>
                </a14:m>
                <a:r>
                  <a:rPr lang="en-US" sz="2000" b="1">
                    <a:latin typeface="Arial" pitchFamily="34" charset="0"/>
                    <a:cs typeface="Arial" pitchFamily="34" charset="0"/>
                  </a:rPr>
                  <a:t>y</a:t>
                </a:r>
                <a:r>
                  <a:rPr lang="en-US" sz="2000" b="1" baseline="30000">
                    <a:latin typeface="Arial" pitchFamily="34" charset="0"/>
                    <a:cs typeface="Arial" pitchFamily="34" charset="0"/>
                  </a:rPr>
                  <a:t>2</a:t>
                </a:r>
                <a:r>
                  <a:rPr lang="en-US" sz="2000" b="1">
                    <a:latin typeface="Arial" pitchFamily="34" charset="0"/>
                    <a:cs typeface="Arial" pitchFamily="34" charset="0"/>
                  </a:rPr>
                  <a:t> (cm</a:t>
                </a:r>
                <a:r>
                  <a:rPr lang="en-US" sz="2000" b="1" baseline="30000">
                    <a:latin typeface="Arial" pitchFamily="34" charset="0"/>
                    <a:cs typeface="Arial" pitchFamily="34" charset="0"/>
                  </a:rPr>
                  <a:t>2</a:t>
                </a:r>
                <a:r>
                  <a:rPr lang="en-US" sz="2000" b="1">
                    <a:latin typeface="Arial" pitchFamily="34" charset="0"/>
                    <a:cs typeface="Arial" pitchFamily="34" charset="0"/>
                  </a:rPr>
                  <a:t>).</a:t>
                </a:r>
              </a:p>
            </p:txBody>
          </p:sp>
        </mc:Choice>
        <mc:Fallback xmlns="">
          <p:sp>
            <p:nvSpPr>
              <p:cNvPr id="24" name="TextBox 23"/>
              <p:cNvSpPr txBox="1">
                <a:spLocks noRot="1" noChangeAspect="1" noMove="1" noResize="1" noEditPoints="1" noAdjustHandles="1" noChangeArrowheads="1" noChangeShapeType="1" noTextEdit="1"/>
              </p:cNvSpPr>
              <p:nvPr/>
            </p:nvSpPr>
            <p:spPr>
              <a:xfrm>
                <a:off x="717459" y="4983064"/>
                <a:ext cx="7967753" cy="400110"/>
              </a:xfrm>
              <a:prstGeom prst="rect">
                <a:avLst/>
              </a:prstGeom>
              <a:blipFill rotWithShape="1">
                <a:blip r:embed="rId9"/>
                <a:stretch>
                  <a:fillRect l="-842" t="-6061" b="-27273"/>
                </a:stretch>
              </a:blipFill>
            </p:spPr>
            <p:txBody>
              <a:bodyPr/>
              <a:lstStyle/>
              <a:p>
                <a:r>
                  <a:rPr lang="en-US">
                    <a:noFill/>
                  </a:rPr>
                  <a:t> </a:t>
                </a:r>
              </a:p>
            </p:txBody>
          </p:sp>
        </mc:Fallback>
      </mc:AlternateContent>
      <p:sp>
        <p:nvSpPr>
          <p:cNvPr id="25" name="TextBox 24"/>
          <p:cNvSpPr txBox="1"/>
          <p:nvPr/>
        </p:nvSpPr>
        <p:spPr>
          <a:xfrm>
            <a:off x="375248" y="4555926"/>
            <a:ext cx="7967753"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Hình tròn lớn có bán kính là y (cm)</a:t>
            </a:r>
          </a:p>
        </p:txBody>
      </p:sp>
      <p:sp>
        <p:nvSpPr>
          <p:cNvPr id="26" name="TextBox 25"/>
          <p:cNvSpPr txBox="1"/>
          <p:nvPr/>
        </p:nvSpPr>
        <p:spPr>
          <a:xfrm>
            <a:off x="717459" y="5410200"/>
            <a:ext cx="7967753" cy="400110"/>
          </a:xfrm>
          <a:prstGeom prst="rect">
            <a:avLst/>
          </a:prstGeom>
          <a:noFill/>
        </p:spPr>
        <p:txBody>
          <a:bodyPr wrap="square" rtlCol="0">
            <a:spAutoFit/>
          </a:bodyPr>
          <a:lstStyle/>
          <a:p>
            <a:pPr algn="just"/>
            <a:r>
              <a:rPr lang="vi-VN" sz="2000" b="1">
                <a:latin typeface="Arial" pitchFamily="34" charset="0"/>
                <a:cs typeface="Arial" pitchFamily="34" charset="0"/>
              </a:rPr>
              <a:t>Do đó, biểu thức biểu thị diện tích phần còn lại của miếng bìa là:</a:t>
            </a:r>
            <a:endParaRPr lang="en-US" sz="20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57183550"/>
              </p:ext>
            </p:extLst>
          </p:nvPr>
        </p:nvGraphicFramePr>
        <p:xfrm>
          <a:off x="608012" y="5791260"/>
          <a:ext cx="3881437" cy="657225"/>
        </p:xfrm>
        <a:graphic>
          <a:graphicData uri="http://schemas.openxmlformats.org/presentationml/2006/ole">
            <mc:AlternateContent xmlns:mc="http://schemas.openxmlformats.org/markup-compatibility/2006">
              <mc:Choice xmlns:v="urn:schemas-microsoft-com:vml" Requires="v">
                <p:oleObj spid="_x0000_s100374" name="Equation" r:id="rId10" imgW="1815840" imgH="304560" progId="Equation.DSMT4">
                  <p:embed/>
                </p:oleObj>
              </mc:Choice>
              <mc:Fallback>
                <p:oleObj name="Equation" r:id="rId10" imgW="1815840" imgH="304560" progId="Equation.DSMT4">
                  <p:embed/>
                  <p:pic>
                    <p:nvPicPr>
                      <p:cNvPr id="0" name="Object 32"/>
                      <p:cNvPicPr>
                        <a:picLocks noChangeAspect="1" noChangeArrowheads="1"/>
                      </p:cNvPicPr>
                      <p:nvPr/>
                    </p:nvPicPr>
                    <p:blipFill>
                      <a:blip r:embed="rId11"/>
                      <a:srcRect/>
                      <a:stretch>
                        <a:fillRect/>
                      </a:stretch>
                    </p:blipFill>
                    <p:spPr bwMode="auto">
                      <a:xfrm>
                        <a:off x="608012" y="5791260"/>
                        <a:ext cx="38814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29794734"/>
              </p:ext>
            </p:extLst>
          </p:nvPr>
        </p:nvGraphicFramePr>
        <p:xfrm>
          <a:off x="4486564" y="5810310"/>
          <a:ext cx="3609975" cy="519112"/>
        </p:xfrm>
        <a:graphic>
          <a:graphicData uri="http://schemas.openxmlformats.org/presentationml/2006/ole">
            <mc:AlternateContent xmlns:mc="http://schemas.openxmlformats.org/markup-compatibility/2006">
              <mc:Choice xmlns:v="urn:schemas-microsoft-com:vml" Requires="v">
                <p:oleObj spid="_x0000_s100375" name="Equation" r:id="rId12" imgW="1688760" imgH="241200" progId="Equation.DSMT4">
                  <p:embed/>
                </p:oleObj>
              </mc:Choice>
              <mc:Fallback>
                <p:oleObj name="Equation" r:id="rId12" imgW="1688760" imgH="241200" progId="Equation.DSMT4">
                  <p:embed/>
                  <p:pic>
                    <p:nvPicPr>
                      <p:cNvPr id="0" name=""/>
                      <p:cNvPicPr>
                        <a:picLocks noChangeAspect="1" noChangeArrowheads="1"/>
                      </p:cNvPicPr>
                      <p:nvPr/>
                    </p:nvPicPr>
                    <p:blipFill>
                      <a:blip r:embed="rId13"/>
                      <a:srcRect/>
                      <a:stretch>
                        <a:fillRect/>
                      </a:stretch>
                    </p:blipFill>
                    <p:spPr bwMode="auto">
                      <a:xfrm>
                        <a:off x="4486564" y="5810310"/>
                        <a:ext cx="3609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54351458"/>
              </p:ext>
            </p:extLst>
          </p:nvPr>
        </p:nvGraphicFramePr>
        <p:xfrm>
          <a:off x="8066795" y="5772210"/>
          <a:ext cx="4152900" cy="655638"/>
        </p:xfrm>
        <a:graphic>
          <a:graphicData uri="http://schemas.openxmlformats.org/presentationml/2006/ole">
            <mc:AlternateContent xmlns:mc="http://schemas.openxmlformats.org/markup-compatibility/2006">
              <mc:Choice xmlns:v="urn:schemas-microsoft-com:vml" Requires="v">
                <p:oleObj spid="_x0000_s100376" name="Equation" r:id="rId14" imgW="1942920" imgH="304560" progId="Equation.DSMT4">
                  <p:embed/>
                </p:oleObj>
              </mc:Choice>
              <mc:Fallback>
                <p:oleObj name="Equation" r:id="rId14" imgW="1942920" imgH="304560" progId="Equation.DSMT4">
                  <p:embed/>
                  <p:pic>
                    <p:nvPicPr>
                      <p:cNvPr id="0" name=""/>
                      <p:cNvPicPr>
                        <a:picLocks noChangeAspect="1" noChangeArrowheads="1"/>
                      </p:cNvPicPr>
                      <p:nvPr/>
                    </p:nvPicPr>
                    <p:blipFill>
                      <a:blip r:embed="rId15"/>
                      <a:srcRect/>
                      <a:stretch>
                        <a:fillRect/>
                      </a:stretch>
                    </p:blipFill>
                    <p:spPr bwMode="auto">
                      <a:xfrm>
                        <a:off x="8066795" y="5772210"/>
                        <a:ext cx="41529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056912217"/>
              </p:ext>
            </p:extLst>
          </p:nvPr>
        </p:nvGraphicFramePr>
        <p:xfrm>
          <a:off x="717459" y="6256337"/>
          <a:ext cx="3556000" cy="601663"/>
        </p:xfrm>
        <a:graphic>
          <a:graphicData uri="http://schemas.openxmlformats.org/presentationml/2006/ole">
            <mc:AlternateContent xmlns:mc="http://schemas.openxmlformats.org/markup-compatibility/2006">
              <mc:Choice xmlns:v="urn:schemas-microsoft-com:vml" Requires="v">
                <p:oleObj spid="_x0000_s100377" name="Equation" r:id="rId16" imgW="1663560" imgH="279360" progId="Equation.DSMT4">
                  <p:embed/>
                </p:oleObj>
              </mc:Choice>
              <mc:Fallback>
                <p:oleObj name="Equation" r:id="rId16" imgW="1663560" imgH="279360" progId="Equation.DSMT4">
                  <p:embed/>
                  <p:pic>
                    <p:nvPicPr>
                      <p:cNvPr id="0" name=""/>
                      <p:cNvPicPr>
                        <a:picLocks noChangeAspect="1" noChangeArrowheads="1"/>
                      </p:cNvPicPr>
                      <p:nvPr/>
                    </p:nvPicPr>
                    <p:blipFill>
                      <a:blip r:embed="rId17"/>
                      <a:srcRect/>
                      <a:stretch>
                        <a:fillRect/>
                      </a:stretch>
                    </p:blipFill>
                    <p:spPr bwMode="auto">
                      <a:xfrm>
                        <a:off x="717459" y="6256337"/>
                        <a:ext cx="3556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4570412" y="6324600"/>
            <a:ext cx="3514725" cy="400110"/>
          </a:xfrm>
          <a:prstGeom prst="rect">
            <a:avLst/>
          </a:prstGeom>
          <a:noFill/>
        </p:spPr>
        <p:txBody>
          <a:bodyPr wrap="square" rtlCol="0">
            <a:spAutoFit/>
          </a:bodyPr>
          <a:lstStyle/>
          <a:p>
            <a:pPr algn="just"/>
            <a:r>
              <a:rPr lang="en-US" sz="2000" b="1" smtClean="0">
                <a:latin typeface="Arial" pitchFamily="34" charset="0"/>
                <a:cs typeface="Arial" pitchFamily="34" charset="0"/>
              </a:rPr>
              <a:t>Đây là một đa thức bậc 2</a:t>
            </a:r>
            <a:endParaRPr lang="en-US" sz="2000" b="1">
              <a:latin typeface="Arial" pitchFamily="34" charset="0"/>
              <a:cs typeface="Arial" pitchFamily="34" charset="0"/>
            </a:endParaRPr>
          </a:p>
        </p:txBody>
      </p:sp>
    </p:spTree>
    <p:extLst>
      <p:ext uri="{BB962C8B-B14F-4D97-AF65-F5344CB8AC3E}">
        <p14:creationId xmlns:p14="http://schemas.microsoft.com/office/powerpoint/2010/main" val="4075216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 grpId="0"/>
      <p:bldP spid="19" grpId="0"/>
      <p:bldP spid="21" grpId="0"/>
      <p:bldP spid="23" grpId="0"/>
      <p:bldP spid="24" grpId="0"/>
      <p:bldP spid="25" grpId="0"/>
      <p:bldP spid="26"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3"/>
            <a:ext cx="9821114" cy="2011477"/>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88178"/>
            <a:ext cx="9296400" cy="492443"/>
          </a:xfrm>
          <a:prstGeom prst="rect">
            <a:avLst/>
          </a:prstGeom>
          <a:noFill/>
        </p:spPr>
        <p:txBody>
          <a:bodyPr wrap="square" rtlCol="0">
            <a:spAutoFit/>
          </a:bodyPr>
          <a:lstStyle/>
          <a:p>
            <a:pPr algn="just"/>
            <a:r>
              <a:rPr lang="vi-VN" sz="2600" b="1">
                <a:latin typeface="Arial" pitchFamily="34" charset="0"/>
                <a:cs typeface="Arial" pitchFamily="34" charset="0"/>
              </a:rPr>
              <a:t>Cho ba đa thức:</a:t>
            </a: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599" y="224695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Object 28"/>
          <p:cNvGraphicFramePr>
            <a:graphicFrameLocks noChangeAspect="1"/>
          </p:cNvGraphicFramePr>
          <p:nvPr>
            <p:extLst>
              <p:ext uri="{D42A27DB-BD31-4B8C-83A1-F6EECF244321}">
                <p14:modId xmlns:p14="http://schemas.microsoft.com/office/powerpoint/2010/main" val="300171245"/>
              </p:ext>
            </p:extLst>
          </p:nvPr>
        </p:nvGraphicFramePr>
        <p:xfrm>
          <a:off x="1901825" y="2514600"/>
          <a:ext cx="9526587" cy="655638"/>
        </p:xfrm>
        <a:graphic>
          <a:graphicData uri="http://schemas.openxmlformats.org/presentationml/2006/ole">
            <mc:AlternateContent xmlns:mc="http://schemas.openxmlformats.org/markup-compatibility/2006">
              <mc:Choice xmlns:v="urn:schemas-microsoft-com:vml" Requires="v">
                <p:oleObj spid="_x0000_s101406" name="Equation" r:id="rId7" imgW="4457520" imgH="304560" progId="Equation.DSMT4">
                  <p:embed/>
                </p:oleObj>
              </mc:Choice>
              <mc:Fallback>
                <p:oleObj name="Equation" r:id="rId7" imgW="4457520" imgH="304560" progId="Equation.DSMT4">
                  <p:embed/>
                  <p:pic>
                    <p:nvPicPr>
                      <p:cNvPr id="0" name=""/>
                      <p:cNvPicPr>
                        <a:picLocks noChangeAspect="1" noChangeArrowheads="1"/>
                      </p:cNvPicPr>
                      <p:nvPr/>
                    </p:nvPicPr>
                    <p:blipFill>
                      <a:blip r:embed="rId8"/>
                      <a:srcRect/>
                      <a:stretch>
                        <a:fillRect/>
                      </a:stretch>
                    </p:blipFill>
                    <p:spPr bwMode="auto">
                      <a:xfrm>
                        <a:off x="1901825" y="2514600"/>
                        <a:ext cx="95265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2326856" y="1641157"/>
            <a:ext cx="9296400" cy="492443"/>
          </a:xfrm>
          <a:prstGeom prst="rect">
            <a:avLst/>
          </a:prstGeom>
          <a:noFill/>
        </p:spPr>
        <p:txBody>
          <a:bodyPr wrap="square" rtlCol="0">
            <a:spAutoFit/>
          </a:bodyPr>
          <a:lstStyle/>
          <a:p>
            <a:pPr algn="just"/>
            <a:r>
              <a:rPr lang="pt-BR" sz="2600" b="1">
                <a:latin typeface="Arial" pitchFamily="34" charset="0"/>
                <a:cs typeface="Arial" pitchFamily="34" charset="0"/>
              </a:rPr>
              <a:t>Tính M + N – P và M – N – P.</a:t>
            </a:r>
            <a:endParaRPr lang="vi-VN" sz="2600"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145174080"/>
              </p:ext>
            </p:extLst>
          </p:nvPr>
        </p:nvGraphicFramePr>
        <p:xfrm>
          <a:off x="5166005" y="161724"/>
          <a:ext cx="3201988" cy="1533526"/>
        </p:xfrm>
        <a:graphic>
          <a:graphicData uri="http://schemas.openxmlformats.org/presentationml/2006/ole">
            <mc:AlternateContent xmlns:mc="http://schemas.openxmlformats.org/markup-compatibility/2006">
              <mc:Choice xmlns:v="urn:schemas-microsoft-com:vml" Requires="v">
                <p:oleObj spid="_x0000_s101407" name="Equation" r:id="rId9" imgW="1498320" imgH="711000" progId="Equation.DSMT4">
                  <p:embed/>
                </p:oleObj>
              </mc:Choice>
              <mc:Fallback>
                <p:oleObj name="Equation" r:id="rId9" imgW="1498320" imgH="711000" progId="Equation.DSMT4">
                  <p:embed/>
                  <p:pic>
                    <p:nvPicPr>
                      <p:cNvPr id="0" name=""/>
                      <p:cNvPicPr>
                        <a:picLocks noChangeAspect="1" noChangeArrowheads="1"/>
                      </p:cNvPicPr>
                      <p:nvPr/>
                    </p:nvPicPr>
                    <p:blipFill>
                      <a:blip r:embed="rId10"/>
                      <a:srcRect/>
                      <a:stretch>
                        <a:fillRect/>
                      </a:stretch>
                    </p:blipFill>
                    <p:spPr bwMode="auto">
                      <a:xfrm>
                        <a:off x="5166005" y="161724"/>
                        <a:ext cx="3201988"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72474824"/>
              </p:ext>
            </p:extLst>
          </p:nvPr>
        </p:nvGraphicFramePr>
        <p:xfrm>
          <a:off x="3331368" y="3048000"/>
          <a:ext cx="7354887" cy="519112"/>
        </p:xfrm>
        <a:graphic>
          <a:graphicData uri="http://schemas.openxmlformats.org/presentationml/2006/ole">
            <mc:AlternateContent xmlns:mc="http://schemas.openxmlformats.org/markup-compatibility/2006">
              <mc:Choice xmlns:v="urn:schemas-microsoft-com:vml" Requires="v">
                <p:oleObj spid="_x0000_s101408" name="Equation" r:id="rId11" imgW="3441600" imgH="241200" progId="Equation.DSMT4">
                  <p:embed/>
                </p:oleObj>
              </mc:Choice>
              <mc:Fallback>
                <p:oleObj name="Equation" r:id="rId11" imgW="3441600" imgH="241200" progId="Equation.DSMT4">
                  <p:embed/>
                  <p:pic>
                    <p:nvPicPr>
                      <p:cNvPr id="0" name=""/>
                      <p:cNvPicPr>
                        <a:picLocks noChangeAspect="1" noChangeArrowheads="1"/>
                      </p:cNvPicPr>
                      <p:nvPr/>
                    </p:nvPicPr>
                    <p:blipFill>
                      <a:blip r:embed="rId12"/>
                      <a:srcRect/>
                      <a:stretch>
                        <a:fillRect/>
                      </a:stretch>
                    </p:blipFill>
                    <p:spPr bwMode="auto">
                      <a:xfrm>
                        <a:off x="3331368" y="3048000"/>
                        <a:ext cx="735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652094323"/>
              </p:ext>
            </p:extLst>
          </p:nvPr>
        </p:nvGraphicFramePr>
        <p:xfrm>
          <a:off x="3331368" y="3611563"/>
          <a:ext cx="8521700" cy="655637"/>
        </p:xfrm>
        <a:graphic>
          <a:graphicData uri="http://schemas.openxmlformats.org/presentationml/2006/ole">
            <mc:AlternateContent xmlns:mc="http://schemas.openxmlformats.org/markup-compatibility/2006">
              <mc:Choice xmlns:v="urn:schemas-microsoft-com:vml" Requires="v">
                <p:oleObj spid="_x0000_s101409" name="Equation" r:id="rId13" imgW="3987720" imgH="304560" progId="Equation.DSMT4">
                  <p:embed/>
                </p:oleObj>
              </mc:Choice>
              <mc:Fallback>
                <p:oleObj name="Equation" r:id="rId13" imgW="3987720" imgH="304560" progId="Equation.DSMT4">
                  <p:embed/>
                  <p:pic>
                    <p:nvPicPr>
                      <p:cNvPr id="0" name=""/>
                      <p:cNvPicPr>
                        <a:picLocks noChangeAspect="1" noChangeArrowheads="1"/>
                      </p:cNvPicPr>
                      <p:nvPr/>
                    </p:nvPicPr>
                    <p:blipFill>
                      <a:blip r:embed="rId14"/>
                      <a:srcRect/>
                      <a:stretch>
                        <a:fillRect/>
                      </a:stretch>
                    </p:blipFill>
                    <p:spPr bwMode="auto">
                      <a:xfrm>
                        <a:off x="3331368" y="3611563"/>
                        <a:ext cx="8521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379665368"/>
              </p:ext>
            </p:extLst>
          </p:nvPr>
        </p:nvGraphicFramePr>
        <p:xfrm>
          <a:off x="3331368" y="4159929"/>
          <a:ext cx="3473450" cy="519113"/>
        </p:xfrm>
        <a:graphic>
          <a:graphicData uri="http://schemas.openxmlformats.org/presentationml/2006/ole">
            <mc:AlternateContent xmlns:mc="http://schemas.openxmlformats.org/markup-compatibility/2006">
              <mc:Choice xmlns:v="urn:schemas-microsoft-com:vml" Requires="v">
                <p:oleObj spid="_x0000_s101410" name="Equation" r:id="rId15" imgW="1625400" imgH="241200" progId="Equation.DSMT4">
                  <p:embed/>
                </p:oleObj>
              </mc:Choice>
              <mc:Fallback>
                <p:oleObj name="Equation" r:id="rId15" imgW="1625400" imgH="241200" progId="Equation.DSMT4">
                  <p:embed/>
                  <p:pic>
                    <p:nvPicPr>
                      <p:cNvPr id="0" name=""/>
                      <p:cNvPicPr>
                        <a:picLocks noChangeAspect="1" noChangeArrowheads="1"/>
                      </p:cNvPicPr>
                      <p:nvPr/>
                    </p:nvPicPr>
                    <p:blipFill>
                      <a:blip r:embed="rId16"/>
                      <a:srcRect/>
                      <a:stretch>
                        <a:fillRect/>
                      </a:stretch>
                    </p:blipFill>
                    <p:spPr bwMode="auto">
                      <a:xfrm>
                        <a:off x="3331368" y="4159929"/>
                        <a:ext cx="3473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46211139"/>
              </p:ext>
            </p:extLst>
          </p:nvPr>
        </p:nvGraphicFramePr>
        <p:xfrm>
          <a:off x="1827212" y="4617356"/>
          <a:ext cx="9526587" cy="655638"/>
        </p:xfrm>
        <a:graphic>
          <a:graphicData uri="http://schemas.openxmlformats.org/presentationml/2006/ole">
            <mc:AlternateContent xmlns:mc="http://schemas.openxmlformats.org/markup-compatibility/2006">
              <mc:Choice xmlns:v="urn:schemas-microsoft-com:vml" Requires="v">
                <p:oleObj spid="_x0000_s101411" name="Equation" r:id="rId17" imgW="4457520" imgH="304560" progId="Equation.DSMT4">
                  <p:embed/>
                </p:oleObj>
              </mc:Choice>
              <mc:Fallback>
                <p:oleObj name="Equation" r:id="rId17" imgW="4457520" imgH="304560" progId="Equation.DSMT4">
                  <p:embed/>
                  <p:pic>
                    <p:nvPicPr>
                      <p:cNvPr id="0" name=""/>
                      <p:cNvPicPr>
                        <a:picLocks noChangeAspect="1" noChangeArrowheads="1"/>
                      </p:cNvPicPr>
                      <p:nvPr/>
                    </p:nvPicPr>
                    <p:blipFill>
                      <a:blip r:embed="rId18"/>
                      <a:srcRect/>
                      <a:stretch>
                        <a:fillRect/>
                      </a:stretch>
                    </p:blipFill>
                    <p:spPr bwMode="auto">
                      <a:xfrm>
                        <a:off x="1827212" y="4617356"/>
                        <a:ext cx="95265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673946570"/>
              </p:ext>
            </p:extLst>
          </p:nvPr>
        </p:nvGraphicFramePr>
        <p:xfrm>
          <a:off x="3309938" y="5211308"/>
          <a:ext cx="7327900" cy="519113"/>
        </p:xfrm>
        <a:graphic>
          <a:graphicData uri="http://schemas.openxmlformats.org/presentationml/2006/ole">
            <mc:AlternateContent xmlns:mc="http://schemas.openxmlformats.org/markup-compatibility/2006">
              <mc:Choice xmlns:v="urn:schemas-microsoft-com:vml" Requires="v">
                <p:oleObj spid="_x0000_s101412" name="Equation" r:id="rId19" imgW="3429000" imgH="241200" progId="Equation.DSMT4">
                  <p:embed/>
                </p:oleObj>
              </mc:Choice>
              <mc:Fallback>
                <p:oleObj name="Equation" r:id="rId19" imgW="3429000" imgH="241200" progId="Equation.DSMT4">
                  <p:embed/>
                  <p:pic>
                    <p:nvPicPr>
                      <p:cNvPr id="0" name=""/>
                      <p:cNvPicPr>
                        <a:picLocks noChangeAspect="1" noChangeArrowheads="1"/>
                      </p:cNvPicPr>
                      <p:nvPr/>
                    </p:nvPicPr>
                    <p:blipFill>
                      <a:blip r:embed="rId20"/>
                      <a:srcRect/>
                      <a:stretch>
                        <a:fillRect/>
                      </a:stretch>
                    </p:blipFill>
                    <p:spPr bwMode="auto">
                      <a:xfrm>
                        <a:off x="3309938" y="5211308"/>
                        <a:ext cx="7327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300773600"/>
              </p:ext>
            </p:extLst>
          </p:nvPr>
        </p:nvGraphicFramePr>
        <p:xfrm>
          <a:off x="3276705" y="5745163"/>
          <a:ext cx="8521700" cy="655637"/>
        </p:xfrm>
        <a:graphic>
          <a:graphicData uri="http://schemas.openxmlformats.org/presentationml/2006/ole">
            <mc:AlternateContent xmlns:mc="http://schemas.openxmlformats.org/markup-compatibility/2006">
              <mc:Choice xmlns:v="urn:schemas-microsoft-com:vml" Requires="v">
                <p:oleObj spid="_x0000_s101413" name="Equation" r:id="rId21" imgW="3987720" imgH="304560" progId="Equation.DSMT4">
                  <p:embed/>
                </p:oleObj>
              </mc:Choice>
              <mc:Fallback>
                <p:oleObj name="Equation" r:id="rId21" imgW="3987720" imgH="304560" progId="Equation.DSMT4">
                  <p:embed/>
                  <p:pic>
                    <p:nvPicPr>
                      <p:cNvPr id="0" name=""/>
                      <p:cNvPicPr>
                        <a:picLocks noChangeAspect="1" noChangeArrowheads="1"/>
                      </p:cNvPicPr>
                      <p:nvPr/>
                    </p:nvPicPr>
                    <p:blipFill>
                      <a:blip r:embed="rId22"/>
                      <a:srcRect/>
                      <a:stretch>
                        <a:fillRect/>
                      </a:stretch>
                    </p:blipFill>
                    <p:spPr bwMode="auto">
                      <a:xfrm>
                        <a:off x="3276705" y="5745163"/>
                        <a:ext cx="8521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701758390"/>
              </p:ext>
            </p:extLst>
          </p:nvPr>
        </p:nvGraphicFramePr>
        <p:xfrm>
          <a:off x="3304533" y="6262687"/>
          <a:ext cx="3255962" cy="519113"/>
        </p:xfrm>
        <a:graphic>
          <a:graphicData uri="http://schemas.openxmlformats.org/presentationml/2006/ole">
            <mc:AlternateContent xmlns:mc="http://schemas.openxmlformats.org/markup-compatibility/2006">
              <mc:Choice xmlns:v="urn:schemas-microsoft-com:vml" Requires="v">
                <p:oleObj spid="_x0000_s101414" name="Equation" r:id="rId23" imgW="1523880" imgH="241200" progId="Equation.DSMT4">
                  <p:embed/>
                </p:oleObj>
              </mc:Choice>
              <mc:Fallback>
                <p:oleObj name="Equation" r:id="rId23" imgW="1523880" imgH="241200" progId="Equation.DSMT4">
                  <p:embed/>
                  <p:pic>
                    <p:nvPicPr>
                      <p:cNvPr id="0" name=""/>
                      <p:cNvPicPr>
                        <a:picLocks noChangeAspect="1" noChangeArrowheads="1"/>
                      </p:cNvPicPr>
                      <p:nvPr/>
                    </p:nvPicPr>
                    <p:blipFill>
                      <a:blip r:embed="rId24"/>
                      <a:srcRect/>
                      <a:stretch>
                        <a:fillRect/>
                      </a:stretch>
                    </p:blipFill>
                    <p:spPr bwMode="auto">
                      <a:xfrm>
                        <a:off x="3304533" y="6262687"/>
                        <a:ext cx="3255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1375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218612" y="2626233"/>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10031201" y="2372233"/>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10031201" y="2372301"/>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1828800"/>
            <a:ext cx="69802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26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905683882"/>
              </p:ext>
            </p:extLst>
          </p:nvPr>
        </p:nvGraphicFramePr>
        <p:xfrm>
          <a:off x="5789612" y="3463063"/>
          <a:ext cx="3776662" cy="515937"/>
        </p:xfrm>
        <a:graphic>
          <a:graphicData uri="http://schemas.openxmlformats.org/presentationml/2006/ole">
            <mc:AlternateContent xmlns:mc="http://schemas.openxmlformats.org/markup-compatibility/2006">
              <mc:Choice xmlns:v="urn:schemas-microsoft-com:vml" Requires="v">
                <p:oleObj spid="_x0000_s85205" name="Equation" r:id="rId5" imgW="1765080" imgH="241200" progId="Equation.DSMT4">
                  <p:embed/>
                </p:oleObj>
              </mc:Choice>
              <mc:Fallback>
                <p:oleObj name="Equation" r:id="rId5" imgW="1765080" imgH="241200" progId="Equation.DSMT4">
                  <p:embed/>
                  <p:pic>
                    <p:nvPicPr>
                      <p:cNvPr id="0" name="Object 1"/>
                      <p:cNvPicPr>
                        <a:picLocks noChangeAspect="1" noChangeArrowheads="1"/>
                      </p:cNvPicPr>
                      <p:nvPr/>
                    </p:nvPicPr>
                    <p:blipFill>
                      <a:blip r:embed="rId6"/>
                      <a:srcRect/>
                      <a:stretch>
                        <a:fillRect/>
                      </a:stretch>
                    </p:blipFill>
                    <p:spPr bwMode="auto">
                      <a:xfrm>
                        <a:off x="5789612" y="3463063"/>
                        <a:ext cx="37766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5116" name="Picture 124"/>
          <p:cNvPicPr>
            <a:picLocks noChangeAspect="1" noChangeArrowheads="1"/>
          </p:cNvPicPr>
          <p:nvPr/>
        </p:nvPicPr>
        <p:blipFill rotWithShape="1">
          <a:blip r:embed="rId7">
            <a:extLst>
              <a:ext uri="{28A0092B-C50C-407E-A947-70E740481C1C}">
                <a14:useLocalDpi xmlns:a14="http://schemas.microsoft.com/office/drawing/2010/main" val="0"/>
              </a:ext>
            </a:extLst>
          </a:blip>
          <a:srcRect r="3832" b="27842"/>
          <a:stretch/>
        </p:blipFill>
        <p:spPr bwMode="auto">
          <a:xfrm>
            <a:off x="455612" y="31616"/>
            <a:ext cx="4624742" cy="52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376" y="609600"/>
            <a:ext cx="11735236" cy="2496499"/>
            <a:chOff x="150376" y="609600"/>
            <a:chExt cx="11735236" cy="2496499"/>
          </a:xfrm>
        </p:grpSpPr>
        <p:sp>
          <p:nvSpPr>
            <p:cNvPr id="8" name="Rounded Rectangle 7"/>
            <p:cNvSpPr/>
            <p:nvPr/>
          </p:nvSpPr>
          <p:spPr>
            <a:xfrm>
              <a:off x="1742930" y="638194"/>
              <a:ext cx="10142682" cy="246790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8212" y="685800"/>
              <a:ext cx="94488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hai đa thức :</a:t>
              </a:r>
              <a:endParaRPr lang="en-US" b="1" smtClean="0">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3679128792"/>
                    </p:ext>
                  </p:extLst>
                </p:nvPr>
              </p:nvGraphicFramePr>
              <p:xfrm>
                <a:off x="2143124" y="1066819"/>
                <a:ext cx="9590088" cy="568325"/>
              </p:xfrm>
              <a:graphic>
                <a:graphicData uri="http://schemas.openxmlformats.org/presentationml/2006/ole">
                  <mc:AlternateContent>
                    <mc:Choice xmlns:v="urn:schemas-microsoft-com:vml" Requires="v">
                      <p:oleObj spid="_x0000_s85206" name="Equation" r:id="rId8" imgW="4076640" imgH="241200" progId="Equation.DSMT4">
                        <p:embed/>
                      </p:oleObj>
                    </mc:Choice>
                    <mc:Fallback>
                      <p:oleObj name="Equation" r:id="rId8" imgW="4076640" imgH="241200" progId="Equation.DSMT4">
                        <p:embed/>
                        <p:pic>
                          <p:nvPicPr>
                            <p:cNvPr id="0" name="Object 1"/>
                            <p:cNvPicPr>
                              <a:picLocks noChangeAspect="1" noChangeArrowheads="1"/>
                            </p:cNvPicPr>
                            <p:nvPr/>
                          </p:nvPicPr>
                          <p:blipFill>
                            <a:blip r:embed="rId9"/>
                            <a:srcRect/>
                            <a:stretch>
                              <a:fillRect/>
                            </a:stretch>
                          </p:blipFill>
                          <p:spPr bwMode="auto">
                            <a:xfrm>
                              <a:off x="2143124" y="1066819"/>
                              <a:ext cx="9590088" cy="568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3679128792"/>
                    </p:ext>
                  </p:extLst>
                </p:nvPr>
              </p:nvGraphicFramePr>
              <p:xfrm>
                <a:off x="2143124" y="1066819"/>
                <a:ext cx="9590088" cy="568325"/>
              </p:xfrm>
              <a:graphic>
                <a:graphicData uri="http://schemas.openxmlformats.org/presentationml/2006/ole">
                  <mc:AlternateContent>
                    <mc:Choice xmlns:v="urn:schemas-microsoft-com:vml" Requires="v">
                      <p:oleObj spid="_x0000_s85200" name="Equation" r:id="rId10" imgW="4076640" imgH="241200" progId="Equation.DSMT4">
                        <p:embed/>
                      </p:oleObj>
                    </mc:Choice>
                    <mc:Fallback>
                      <p:oleObj name="Equation" r:id="rId10" imgW="4076640" imgH="241200" progId="Equation.DSMT4">
                        <p:embed/>
                        <p:pic>
                          <p:nvPicPr>
                            <p:cNvPr id="0" name="Object 1"/>
                            <p:cNvPicPr>
                              <a:picLocks noChangeAspect="1" noChangeArrowheads="1"/>
                            </p:cNvPicPr>
                            <p:nvPr/>
                          </p:nvPicPr>
                          <p:blipFill>
                            <a:blip r:embed="rId11"/>
                            <a:srcRect/>
                            <a:stretch>
                              <a:fillRect/>
                            </a:stretch>
                          </p:blipFill>
                          <p:spPr bwMode="auto">
                            <a:xfrm>
                              <a:off x="2143124" y="1066819"/>
                              <a:ext cx="9590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pic>
          <p:nvPicPr>
            <p:cNvPr id="18" name="Picture 17"/>
            <p:cNvPicPr>
              <a:picLocks noChangeAspect="1"/>
            </p:cNvPicPr>
            <p:nvPr/>
          </p:nvPicPr>
          <p:blipFill rotWithShape="1">
            <a:blip r:embed="rId12" cstate="print">
              <a:extLst>
                <a:ext uri="{28A0092B-C50C-407E-A947-70E740481C1C}">
                  <a14:useLocalDpi xmlns:a14="http://schemas.microsoft.com/office/drawing/2010/main" val="0"/>
                </a:ext>
              </a:extLst>
            </a:blip>
            <a:srcRect l="13493" t="12538" r="16345" b="11211"/>
            <a:stretch/>
          </p:blipFill>
          <p:spPr>
            <a:xfrm>
              <a:off x="150376" y="609600"/>
              <a:ext cx="1515280" cy="1523605"/>
            </a:xfrm>
            <a:prstGeom prst="rect">
              <a:avLst/>
            </a:prstGeom>
          </p:spPr>
        </p:pic>
        <p:pic>
          <p:nvPicPr>
            <p:cNvPr id="85118" name="Picture 126"/>
            <p:cNvPicPr>
              <a:picLocks noChangeAspect="1" noChangeArrowheads="1"/>
            </p:cNvPicPr>
            <p:nvPr/>
          </p:nvPicPr>
          <p:blipFill rotWithShape="1">
            <a:blip r:embed="rId13">
              <a:extLst>
                <a:ext uri="{28A0092B-C50C-407E-A947-70E740481C1C}">
                  <a14:useLocalDpi xmlns:a14="http://schemas.microsoft.com/office/drawing/2010/main" val="0"/>
                </a:ext>
              </a:extLst>
            </a:blip>
            <a:srcRect l="12546" r="1889" b="28778"/>
            <a:stretch/>
          </p:blipFill>
          <p:spPr bwMode="auto">
            <a:xfrm>
              <a:off x="204061" y="1059232"/>
              <a:ext cx="1575381" cy="56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8" name="TextBox 27"/>
                <p:cNvSpPr txBox="1"/>
                <p:nvPr/>
              </p:nvSpPr>
              <p:spPr>
                <a:xfrm>
                  <a:off x="2055812" y="1600219"/>
                  <a:ext cx="9448800" cy="1477305"/>
                </a:xfrm>
                <a:prstGeom prst="rect">
                  <a:avLst/>
                </a:prstGeom>
                <a:noFill/>
              </p:spPr>
              <p:txBody>
                <a:bodyPr wrap="square" lIns="121899" tIns="60949" rIns="121899" bIns="60949" rtlCol="0">
                  <a:spAutoFit/>
                </a:bodyPr>
                <a:lstStyle/>
                <a:p>
                  <a:pPr marL="457200" indent="-457200">
                    <a:buAutoNum type="alphaLcParenR"/>
                  </a:pPr>
                  <a:r>
                    <a:rPr lang="en-US" sz="2200" b="1" smtClean="0">
                      <a:latin typeface="Arial" pitchFamily="34" charset="0"/>
                      <a:cs typeface="Arial" pitchFamily="34" charset="0"/>
                    </a:rPr>
                    <a:t>Liệt kê các hạng tử của đa thức A, trong đó hạng tử nào có bậc cao nhất?</a:t>
                  </a:r>
                </a:p>
                <a:p>
                  <a:pPr marL="457200" indent="-457200">
                    <a:buAutoNum type="alphaLcParenR"/>
                  </a:pPr>
                  <a:r>
                    <a:rPr lang="en-US" sz="2200" b="1" smtClean="0">
                      <a:latin typeface="Arial" pitchFamily="34" charset="0"/>
                      <a:cs typeface="Arial" pitchFamily="34" charset="0"/>
                    </a:rPr>
                    <a:t>Tìm tổng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r>
                    <a:rPr lang="en-US" sz="2200" b="1" smtClean="0">
                      <a:latin typeface="Arial" pitchFamily="34" charset="0"/>
                      <a:cs typeface="Arial" pitchFamily="34" charset="0"/>
                    </a:rPr>
                    <a:t> và xác định bậc của đa thức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endParaRPr lang="en-US" sz="2200" b="1" smtClean="0">
                    <a:latin typeface="Arial" pitchFamily="34" charset="0"/>
                    <a:cs typeface="Arial" pitchFamily="34" charset="0"/>
                  </a:endParaRPr>
                </a:p>
                <a:p>
                  <a:pPr marL="457200" indent="-457200">
                    <a:buAutoNum type="alphaLcParenR"/>
                  </a:pPr>
                  <a:r>
                    <a:rPr lang="en-US" sz="2200" b="1" smtClean="0">
                      <a:latin typeface="Arial" pitchFamily="34" charset="0"/>
                      <a:cs typeface="Arial" pitchFamily="34" charset="0"/>
                    </a:rPr>
                    <a:t>Tìm hiệu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r>
                    <a:rPr lang="en-US" sz="2200" b="1" smtClean="0">
                      <a:latin typeface="Arial" pitchFamily="34" charset="0"/>
                      <a:cs typeface="Arial" pitchFamily="34" charset="0"/>
                    </a:rPr>
                    <a:t> và tính giá trị của hiệu tại </a:t>
                  </a:r>
                  <a14:m>
                    <m:oMath xmlns:m="http://schemas.openxmlformats.org/officeDocument/2006/math">
                      <m:r>
                        <a:rPr lang="en-US" sz="2200" b="1" i="1" smtClean="0">
                          <a:latin typeface="Cambria Math"/>
                          <a:cs typeface="Arial" pitchFamily="34" charset="0"/>
                        </a:rPr>
                        <m:t>𝒙</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 </m:t>
                      </m:r>
                      <m:r>
                        <a:rPr lang="en-US" sz="2200" b="1" i="1" smtClean="0">
                          <a:latin typeface="Cambria Math"/>
                          <a:cs typeface="Arial" pitchFamily="34" charset="0"/>
                        </a:rPr>
                        <m:t>𝒚</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 </m:t>
                      </m:r>
                    </m:oMath>
                  </a14:m>
                  <a:endParaRPr lang="en-US" sz="2200" b="1" smtClean="0">
                    <a:solidFill>
                      <a:schemeClr val="accent2">
                        <a:lumMod val="75000"/>
                      </a:schemeClr>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55812" y="1600219"/>
                  <a:ext cx="9448800" cy="1477305"/>
                </a:xfrm>
                <a:prstGeom prst="rect">
                  <a:avLst/>
                </a:prstGeom>
                <a:blipFill rotWithShape="1">
                  <a:blip r:embed="rId14"/>
                  <a:stretch>
                    <a:fillRect l="-387" t="-1240" b="-6612"/>
                  </a:stretch>
                </a:blipFill>
              </p:spPr>
              <p:txBody>
                <a:bodyPr/>
                <a:lstStyle/>
                <a:p>
                  <a:r>
                    <a:rPr lang="en-US">
                      <a:noFill/>
                    </a:rPr>
                    <a:t> </a:t>
                  </a:r>
                </a:p>
              </p:txBody>
            </p:sp>
          </mc:Fallback>
        </mc:AlternateContent>
      </p:grpSp>
      <p:sp>
        <p:nvSpPr>
          <p:cNvPr id="29" name="TextBox 28"/>
          <p:cNvSpPr txBox="1"/>
          <p:nvPr/>
        </p:nvSpPr>
        <p:spPr>
          <a:xfrm>
            <a:off x="1676400" y="3500235"/>
            <a:ext cx="4580094" cy="430887"/>
          </a:xfrm>
          <a:prstGeom prst="rect">
            <a:avLst/>
          </a:prstGeom>
          <a:noFill/>
        </p:spPr>
        <p:txBody>
          <a:bodyPr wrap="square" rtlCol="0">
            <a:spAutoFit/>
          </a:bodyPr>
          <a:lstStyle/>
          <a:p>
            <a:r>
              <a:rPr lang="en-US" sz="2200" b="1" smtClean="0">
                <a:latin typeface="Arial" pitchFamily="34" charset="0"/>
                <a:cs typeface="Arial" pitchFamily="34" charset="0"/>
              </a:rPr>
              <a:t>a) Đa thức A có 4 hạng tử là : </a:t>
            </a:r>
            <a:endParaRPr lang="en-US" sz="2200" b="1">
              <a:latin typeface="Arial" pitchFamily="34" charset="0"/>
              <a:cs typeface="Arial" pitchFamily="34" charset="0"/>
            </a:endParaRPr>
          </a:p>
        </p:txBody>
      </p:sp>
      <p:sp>
        <p:nvSpPr>
          <p:cNvPr id="30" name="TextBox 29"/>
          <p:cNvSpPr txBox="1"/>
          <p:nvPr/>
        </p:nvSpPr>
        <p:spPr>
          <a:xfrm>
            <a:off x="1990356" y="4004926"/>
            <a:ext cx="5194730" cy="430887"/>
          </a:xfrm>
          <a:prstGeom prst="rect">
            <a:avLst/>
          </a:prstGeom>
          <a:noFill/>
        </p:spPr>
        <p:txBody>
          <a:bodyPr wrap="square" rtlCol="0">
            <a:spAutoFit/>
          </a:bodyPr>
          <a:lstStyle/>
          <a:p>
            <a:r>
              <a:rPr lang="en-US" sz="2200" b="1" smtClean="0">
                <a:latin typeface="Arial" pitchFamily="34" charset="0"/>
                <a:cs typeface="Arial" pitchFamily="34" charset="0"/>
              </a:rPr>
              <a:t>Hạng tử có bậc cao nhất trong A là </a:t>
            </a:r>
            <a:endParaRPr lang="en-US" sz="2200"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868554860"/>
              </p:ext>
            </p:extLst>
          </p:nvPr>
        </p:nvGraphicFramePr>
        <p:xfrm>
          <a:off x="6892924" y="3962400"/>
          <a:ext cx="841375" cy="515937"/>
        </p:xfrm>
        <a:graphic>
          <a:graphicData uri="http://schemas.openxmlformats.org/presentationml/2006/ole">
            <mc:AlternateContent xmlns:mc="http://schemas.openxmlformats.org/markup-compatibility/2006">
              <mc:Choice xmlns:v="urn:schemas-microsoft-com:vml" Requires="v">
                <p:oleObj spid="_x0000_s85207" name="Equation" r:id="rId15" imgW="393480" imgH="241200" progId="Equation.DSMT4">
                  <p:embed/>
                </p:oleObj>
              </mc:Choice>
              <mc:Fallback>
                <p:oleObj name="Equation" r:id="rId15" imgW="393480" imgH="241200" progId="Equation.DSMT4">
                  <p:embed/>
                  <p:pic>
                    <p:nvPicPr>
                      <p:cNvPr id="0" name=""/>
                      <p:cNvPicPr>
                        <a:picLocks noChangeAspect="1" noChangeArrowheads="1"/>
                      </p:cNvPicPr>
                      <p:nvPr/>
                    </p:nvPicPr>
                    <p:blipFill>
                      <a:blip r:embed="rId16"/>
                      <a:srcRect/>
                      <a:stretch>
                        <a:fillRect/>
                      </a:stretch>
                    </p:blipFill>
                    <p:spPr bwMode="auto">
                      <a:xfrm>
                        <a:off x="6892924" y="3962400"/>
                        <a:ext cx="8413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674812" y="4574923"/>
            <a:ext cx="1687144" cy="430887"/>
          </a:xfrm>
          <a:prstGeom prst="rect">
            <a:avLst/>
          </a:prstGeom>
          <a:noFill/>
        </p:spPr>
        <p:txBody>
          <a:bodyPr wrap="square" rtlCol="0">
            <a:spAutoFit/>
          </a:bodyPr>
          <a:lstStyle/>
          <a:p>
            <a:r>
              <a:rPr lang="en-US" sz="2200" b="1" smtClean="0">
                <a:latin typeface="Arial" pitchFamily="34" charset="0"/>
                <a:cs typeface="Arial" pitchFamily="34" charset="0"/>
              </a:rPr>
              <a:t>b) Ta có :</a:t>
            </a:r>
            <a:endParaRPr lang="en-US" sz="2200"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78421292"/>
              </p:ext>
            </p:extLst>
          </p:nvPr>
        </p:nvGraphicFramePr>
        <p:xfrm>
          <a:off x="3122612" y="4475027"/>
          <a:ext cx="8651875" cy="630677"/>
        </p:xfrm>
        <a:graphic>
          <a:graphicData uri="http://schemas.openxmlformats.org/presentationml/2006/ole">
            <mc:AlternateContent xmlns:mc="http://schemas.openxmlformats.org/markup-compatibility/2006">
              <mc:Choice xmlns:v="urn:schemas-microsoft-com:vml" Requires="v">
                <p:oleObj spid="_x0000_s85208" name="Equation" r:id="rId17" imgW="4178160" imgH="304560" progId="Equation.DSMT4">
                  <p:embed/>
                </p:oleObj>
              </mc:Choice>
              <mc:Fallback>
                <p:oleObj name="Equation" r:id="rId17" imgW="4178160" imgH="304560" progId="Equation.DSMT4">
                  <p:embed/>
                  <p:pic>
                    <p:nvPicPr>
                      <p:cNvPr id="0" name=""/>
                      <p:cNvPicPr>
                        <a:picLocks noChangeAspect="1" noChangeArrowheads="1"/>
                      </p:cNvPicPr>
                      <p:nvPr/>
                    </p:nvPicPr>
                    <p:blipFill>
                      <a:blip r:embed="rId18"/>
                      <a:srcRect/>
                      <a:stretch>
                        <a:fillRect/>
                      </a:stretch>
                    </p:blipFill>
                    <p:spPr bwMode="auto">
                      <a:xfrm>
                        <a:off x="3122612" y="4475027"/>
                        <a:ext cx="8651875" cy="630677"/>
                      </a:xfrm>
                      <a:prstGeom prst="rect">
                        <a:avLst/>
                      </a:prstGeom>
                      <a:noFill/>
                      <a:ln>
                        <a:noFill/>
                      </a:ln>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038803495"/>
              </p:ext>
            </p:extLst>
          </p:nvPr>
        </p:nvGraphicFramePr>
        <p:xfrm>
          <a:off x="3891435" y="5014488"/>
          <a:ext cx="7967806" cy="632114"/>
        </p:xfrm>
        <a:graphic>
          <a:graphicData uri="http://schemas.openxmlformats.org/presentationml/2006/ole">
            <mc:AlternateContent xmlns:mc="http://schemas.openxmlformats.org/markup-compatibility/2006">
              <mc:Choice xmlns:v="urn:schemas-microsoft-com:vml" Requires="v">
                <p:oleObj spid="_x0000_s85209" name="Equation" r:id="rId19" imgW="3848040" imgH="304560" progId="Equation.DSMT4">
                  <p:embed/>
                </p:oleObj>
              </mc:Choice>
              <mc:Fallback>
                <p:oleObj name="Equation" r:id="rId19" imgW="3848040" imgH="304560" progId="Equation.DSMT4">
                  <p:embed/>
                  <p:pic>
                    <p:nvPicPr>
                      <p:cNvPr id="0" name=""/>
                      <p:cNvPicPr>
                        <a:picLocks noChangeAspect="1" noChangeArrowheads="1"/>
                      </p:cNvPicPr>
                      <p:nvPr/>
                    </p:nvPicPr>
                    <p:blipFill>
                      <a:blip r:embed="rId20"/>
                      <a:srcRect/>
                      <a:stretch>
                        <a:fillRect/>
                      </a:stretch>
                    </p:blipFill>
                    <p:spPr bwMode="auto">
                      <a:xfrm>
                        <a:off x="3891435" y="5014488"/>
                        <a:ext cx="7967806" cy="632114"/>
                      </a:xfrm>
                      <a:prstGeom prst="rect">
                        <a:avLst/>
                      </a:prstGeom>
                      <a:noFill/>
                      <a:ln>
                        <a:noFill/>
                      </a:ln>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2967280"/>
              </p:ext>
            </p:extLst>
          </p:nvPr>
        </p:nvGraphicFramePr>
        <p:xfrm>
          <a:off x="3891435" y="5570402"/>
          <a:ext cx="3418897" cy="500784"/>
        </p:xfrm>
        <a:graphic>
          <a:graphicData uri="http://schemas.openxmlformats.org/presentationml/2006/ole">
            <mc:AlternateContent xmlns:mc="http://schemas.openxmlformats.org/markup-compatibility/2006">
              <mc:Choice xmlns:v="urn:schemas-microsoft-com:vml" Requires="v">
                <p:oleObj spid="_x0000_s85210" name="Equation" r:id="rId21" imgW="1650960" imgH="241200" progId="Equation.DSMT4">
                  <p:embed/>
                </p:oleObj>
              </mc:Choice>
              <mc:Fallback>
                <p:oleObj name="Equation" r:id="rId21" imgW="1650960" imgH="241200" progId="Equation.DSMT4">
                  <p:embed/>
                  <p:pic>
                    <p:nvPicPr>
                      <p:cNvPr id="0" name=""/>
                      <p:cNvPicPr>
                        <a:picLocks noChangeAspect="1" noChangeArrowheads="1"/>
                      </p:cNvPicPr>
                      <p:nvPr/>
                    </p:nvPicPr>
                    <p:blipFill>
                      <a:blip r:embed="rId22"/>
                      <a:srcRect/>
                      <a:stretch>
                        <a:fillRect/>
                      </a:stretch>
                    </p:blipFill>
                    <p:spPr bwMode="auto">
                      <a:xfrm>
                        <a:off x="3891435" y="5570402"/>
                        <a:ext cx="3418897" cy="500784"/>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1903413" y="6018077"/>
                <a:ext cx="10210800" cy="777136"/>
              </a:xfrm>
              <a:prstGeom prst="rect">
                <a:avLst/>
              </a:prstGeom>
              <a:noFill/>
            </p:spPr>
            <p:txBody>
              <a:bodyPr wrap="square" rtlCol="0">
                <a:spAutoFit/>
              </a:bodyPr>
              <a:lstStyle/>
              <a:p>
                <a:r>
                  <a:rPr lang="en-US" sz="2200" b="1" smtClean="0">
                    <a:latin typeface="Arial" pitchFamily="34" charset="0"/>
                    <a:cs typeface="Arial" pitchFamily="34" charset="0"/>
                  </a:rPr>
                  <a:t>Hạng tử có bậc cao nhất của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r>
                  <a:rPr lang="en-US" sz="2200" b="1" smtClean="0">
                    <a:latin typeface="Arial" pitchFamily="34" charset="0"/>
                    <a:cs typeface="Arial" pitchFamily="34" charset="0"/>
                  </a:rPr>
                  <a:t> là </a:t>
                </a:r>
                <a14:m>
                  <m:oMath xmlns:m="http://schemas.openxmlformats.org/officeDocument/2006/math">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𝒙</m:t>
                        </m:r>
                      </m:e>
                      <m:sup>
                        <m:r>
                          <a:rPr lang="en-US" sz="2200" b="1" i="1" smtClean="0">
                            <a:latin typeface="Cambria Math"/>
                            <a:cs typeface="Arial" pitchFamily="34" charset="0"/>
                          </a:rPr>
                          <m:t>𝟑</m:t>
                        </m:r>
                      </m:sup>
                    </m:sSup>
                    <m:r>
                      <a:rPr lang="en-US" sz="2200" b="1" i="1" smtClean="0">
                        <a:latin typeface="Cambria Math"/>
                        <a:cs typeface="Arial" pitchFamily="34" charset="0"/>
                      </a:rPr>
                      <m:t>𝒚</m:t>
                    </m:r>
                  </m:oMath>
                </a14:m>
                <a:r>
                  <a:rPr lang="en-US" sz="2200" b="1" smtClean="0">
                    <a:latin typeface="Arial" pitchFamily="34" charset="0"/>
                    <a:cs typeface="Arial" pitchFamily="34" charset="0"/>
                  </a:rPr>
                  <a:t> có bậc bốn, nên đa thức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r>
                  <a:rPr lang="en-US" sz="2200" b="1" smtClean="0">
                    <a:latin typeface="Arial" pitchFamily="34" charset="0"/>
                    <a:cs typeface="Arial" pitchFamily="34" charset="0"/>
                  </a:rPr>
                  <a:t> là đa thức bậc bốn. </a:t>
                </a:r>
                <a:endParaRPr lang="en-US" sz="2200"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903413" y="6018077"/>
                <a:ext cx="10210800" cy="777136"/>
              </a:xfrm>
              <a:prstGeom prst="rect">
                <a:avLst/>
              </a:prstGeom>
              <a:blipFill rotWithShape="1">
                <a:blip r:embed="rId23"/>
                <a:stretch>
                  <a:fillRect l="-716" t="-3125" b="-14844"/>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116" name="Picture 124"/>
          <p:cNvPicPr>
            <a:picLocks noChangeAspect="1" noChangeArrowheads="1"/>
          </p:cNvPicPr>
          <p:nvPr/>
        </p:nvPicPr>
        <p:blipFill rotWithShape="1">
          <a:blip r:embed="rId5">
            <a:extLst>
              <a:ext uri="{28A0092B-C50C-407E-A947-70E740481C1C}">
                <a14:useLocalDpi xmlns:a14="http://schemas.microsoft.com/office/drawing/2010/main" val="0"/>
              </a:ext>
            </a:extLst>
          </a:blip>
          <a:srcRect r="3832" b="27842"/>
          <a:stretch/>
        </p:blipFill>
        <p:spPr bwMode="auto">
          <a:xfrm>
            <a:off x="455612" y="31616"/>
            <a:ext cx="4624742" cy="52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376" y="581044"/>
            <a:ext cx="11735236" cy="2467905"/>
            <a:chOff x="150376" y="581044"/>
            <a:chExt cx="11735236" cy="2467905"/>
          </a:xfrm>
        </p:grpSpPr>
        <p:sp>
          <p:nvSpPr>
            <p:cNvPr id="8" name="Rounded Rectangle 7"/>
            <p:cNvSpPr/>
            <p:nvPr/>
          </p:nvSpPr>
          <p:spPr>
            <a:xfrm>
              <a:off x="1742930" y="581044"/>
              <a:ext cx="10142682" cy="246790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8212" y="628650"/>
              <a:ext cx="94488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hai đa thức :</a:t>
              </a:r>
              <a:endParaRPr lang="en-US" b="1" smtClean="0">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401339979"/>
                    </p:ext>
                  </p:extLst>
                </p:nvPr>
              </p:nvGraphicFramePr>
              <p:xfrm>
                <a:off x="2143124" y="1009669"/>
                <a:ext cx="9590088" cy="568325"/>
              </p:xfrm>
              <a:graphic>
                <a:graphicData uri="http://schemas.openxmlformats.org/presentationml/2006/ole">
                  <mc:AlternateContent>
                    <mc:Choice xmlns:v="urn:schemas-microsoft-com:vml" Requires="v">
                      <p:oleObj spid="_x0000_s93256" name="Equation" r:id="rId6" imgW="4076640" imgH="241200" progId="Equation.DSMT4">
                        <p:embed/>
                      </p:oleObj>
                    </mc:Choice>
                    <mc:Fallback>
                      <p:oleObj name="Equation" r:id="rId6" imgW="4076640" imgH="241200" progId="Equation.DSMT4">
                        <p:embed/>
                        <p:pic>
                          <p:nvPicPr>
                            <p:cNvPr id="0" name=""/>
                            <p:cNvPicPr>
                              <a:picLocks noChangeAspect="1" noChangeArrowheads="1"/>
                            </p:cNvPicPr>
                            <p:nvPr/>
                          </p:nvPicPr>
                          <p:blipFill>
                            <a:blip r:embed="rId7"/>
                            <a:srcRect/>
                            <a:stretch>
                              <a:fillRect/>
                            </a:stretch>
                          </p:blipFill>
                          <p:spPr bwMode="auto">
                            <a:xfrm>
                              <a:off x="2143124" y="1009669"/>
                              <a:ext cx="9590088" cy="568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401339979"/>
                    </p:ext>
                  </p:extLst>
                </p:nvPr>
              </p:nvGraphicFramePr>
              <p:xfrm>
                <a:off x="2143124" y="1009669"/>
                <a:ext cx="9590088" cy="568325"/>
              </p:xfrm>
              <a:graphic>
                <a:graphicData uri="http://schemas.openxmlformats.org/presentationml/2006/ole">
                  <mc:AlternateContent>
                    <mc:Choice xmlns:v="urn:schemas-microsoft-com:vml" Requires="v">
                      <p:oleObj spid="_x0000_s93250" name="Equation" r:id="rId8" imgW="4076640" imgH="241200" progId="Equation.DSMT4">
                        <p:embed/>
                      </p:oleObj>
                    </mc:Choice>
                    <mc:Fallback>
                      <p:oleObj name="Equation" r:id="rId8" imgW="4076640" imgH="241200" progId="Equation.DSMT4">
                        <p:embed/>
                        <p:pic>
                          <p:nvPicPr>
                            <p:cNvPr id="0" name=""/>
                            <p:cNvPicPr>
                              <a:picLocks noChangeAspect="1" noChangeArrowheads="1"/>
                            </p:cNvPicPr>
                            <p:nvPr/>
                          </p:nvPicPr>
                          <p:blipFill>
                            <a:blip r:embed="rId9"/>
                            <a:srcRect/>
                            <a:stretch>
                              <a:fillRect/>
                            </a:stretch>
                          </p:blipFill>
                          <p:spPr bwMode="auto">
                            <a:xfrm>
                              <a:off x="2143124" y="1009669"/>
                              <a:ext cx="9590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3493" t="12538" r="16345" b="11211"/>
            <a:stretch/>
          </p:blipFill>
          <p:spPr>
            <a:xfrm>
              <a:off x="150376" y="609600"/>
              <a:ext cx="1515280" cy="1523605"/>
            </a:xfrm>
            <a:prstGeom prst="rect">
              <a:avLst/>
            </a:prstGeom>
          </p:spPr>
        </p:pic>
        <p:pic>
          <p:nvPicPr>
            <p:cNvPr id="85118" name="Picture 126"/>
            <p:cNvPicPr>
              <a:picLocks noChangeAspect="1" noChangeArrowheads="1"/>
            </p:cNvPicPr>
            <p:nvPr/>
          </p:nvPicPr>
          <p:blipFill rotWithShape="1">
            <a:blip r:embed="rId11">
              <a:extLst>
                <a:ext uri="{28A0092B-C50C-407E-A947-70E740481C1C}">
                  <a14:useLocalDpi xmlns:a14="http://schemas.microsoft.com/office/drawing/2010/main" val="0"/>
                </a:ext>
              </a:extLst>
            </a:blip>
            <a:srcRect l="12546" r="1889" b="28778"/>
            <a:stretch/>
          </p:blipFill>
          <p:spPr bwMode="auto">
            <a:xfrm>
              <a:off x="204061" y="1059232"/>
              <a:ext cx="1575381" cy="56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8" name="TextBox 27"/>
                <p:cNvSpPr txBox="1"/>
                <p:nvPr/>
              </p:nvSpPr>
              <p:spPr>
                <a:xfrm>
                  <a:off x="2055812" y="1543069"/>
                  <a:ext cx="9448800" cy="1477305"/>
                </a:xfrm>
                <a:prstGeom prst="rect">
                  <a:avLst/>
                </a:prstGeom>
                <a:noFill/>
              </p:spPr>
              <p:txBody>
                <a:bodyPr wrap="square" lIns="121899" tIns="60949" rIns="121899" bIns="60949" rtlCol="0">
                  <a:spAutoFit/>
                </a:bodyPr>
                <a:lstStyle/>
                <a:p>
                  <a:pPr marL="457200" indent="-457200">
                    <a:buAutoNum type="alphaLcParenR"/>
                  </a:pPr>
                  <a:r>
                    <a:rPr lang="en-US" sz="2200" b="1" smtClean="0">
                      <a:latin typeface="Arial" pitchFamily="34" charset="0"/>
                      <a:cs typeface="Arial" pitchFamily="34" charset="0"/>
                    </a:rPr>
                    <a:t>Liệt kê các hạng tử của đa thức A, trong đó hạng tử nào có bậc cao nhất?</a:t>
                  </a:r>
                </a:p>
                <a:p>
                  <a:pPr marL="457200" indent="-457200">
                    <a:buAutoNum type="alphaLcParenR"/>
                  </a:pPr>
                  <a:r>
                    <a:rPr lang="en-US" sz="2200" b="1" smtClean="0">
                      <a:latin typeface="Arial" pitchFamily="34" charset="0"/>
                      <a:cs typeface="Arial" pitchFamily="34" charset="0"/>
                    </a:rPr>
                    <a:t>Tìm tổng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r>
                    <a:rPr lang="en-US" sz="2200" b="1" smtClean="0">
                      <a:latin typeface="Arial" pitchFamily="34" charset="0"/>
                      <a:cs typeface="Arial" pitchFamily="34" charset="0"/>
                    </a:rPr>
                    <a:t> và xác định bậc của đa thức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endParaRPr lang="en-US" sz="2200" b="1" smtClean="0">
                    <a:latin typeface="Arial" pitchFamily="34" charset="0"/>
                    <a:cs typeface="Arial" pitchFamily="34" charset="0"/>
                  </a:endParaRPr>
                </a:p>
                <a:p>
                  <a:pPr marL="457200" indent="-457200">
                    <a:buAutoNum type="alphaLcParenR"/>
                  </a:pPr>
                  <a:r>
                    <a:rPr lang="en-US" sz="2200" b="1" smtClean="0">
                      <a:latin typeface="Arial" pitchFamily="34" charset="0"/>
                      <a:cs typeface="Arial" pitchFamily="34" charset="0"/>
                    </a:rPr>
                    <a:t>Tìm hiệu </a:t>
                  </a:r>
                  <a14:m>
                    <m:oMath xmlns:m="http://schemas.openxmlformats.org/officeDocument/2006/math">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oMath>
                  </a14:m>
                  <a:r>
                    <a:rPr lang="en-US" sz="2200" b="1" smtClean="0">
                      <a:latin typeface="Arial" pitchFamily="34" charset="0"/>
                      <a:cs typeface="Arial" pitchFamily="34" charset="0"/>
                    </a:rPr>
                    <a:t> và tính giá trị của hiệu tại </a:t>
                  </a:r>
                  <a14:m>
                    <m:oMath xmlns:m="http://schemas.openxmlformats.org/officeDocument/2006/math">
                      <m:r>
                        <a:rPr lang="en-US" sz="2200" b="1" i="1" smtClean="0">
                          <a:latin typeface="Cambria Math"/>
                          <a:cs typeface="Arial" pitchFamily="34" charset="0"/>
                        </a:rPr>
                        <m:t>𝒙</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 </m:t>
                      </m:r>
                      <m:r>
                        <a:rPr lang="en-US" sz="2200" b="1" i="1" smtClean="0">
                          <a:latin typeface="Cambria Math"/>
                          <a:cs typeface="Arial" pitchFamily="34" charset="0"/>
                        </a:rPr>
                        <m:t>𝒚</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 </m:t>
                      </m:r>
                    </m:oMath>
                  </a14:m>
                  <a:endParaRPr lang="en-US" sz="2200" b="1" smtClean="0">
                    <a:solidFill>
                      <a:schemeClr val="accent2">
                        <a:lumMod val="75000"/>
                      </a:schemeClr>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55812" y="1543069"/>
                  <a:ext cx="9448800" cy="1477305"/>
                </a:xfrm>
                <a:prstGeom prst="rect">
                  <a:avLst/>
                </a:prstGeom>
                <a:blipFill rotWithShape="1">
                  <a:blip r:embed="rId12"/>
                  <a:stretch>
                    <a:fillRect l="-387" t="-826" b="-7025"/>
                  </a:stretch>
                </a:blipFill>
              </p:spPr>
              <p:txBody>
                <a:bodyPr/>
                <a:lstStyle/>
                <a:p>
                  <a:r>
                    <a:rPr lang="en-US">
                      <a:noFill/>
                    </a:rPr>
                    <a:t> </a:t>
                  </a:r>
                </a:p>
              </p:txBody>
            </p:sp>
          </mc:Fallback>
        </mc:AlternateContent>
      </p:grpSp>
      <p:sp>
        <p:nvSpPr>
          <p:cNvPr id="29" name="TextBox 28"/>
          <p:cNvSpPr txBox="1"/>
          <p:nvPr/>
        </p:nvSpPr>
        <p:spPr>
          <a:xfrm>
            <a:off x="1293812" y="3553123"/>
            <a:ext cx="1598612" cy="430887"/>
          </a:xfrm>
          <a:prstGeom prst="rect">
            <a:avLst/>
          </a:prstGeom>
          <a:noFill/>
        </p:spPr>
        <p:txBody>
          <a:bodyPr wrap="square" rtlCol="0">
            <a:spAutoFit/>
          </a:bodyPr>
          <a:lstStyle/>
          <a:p>
            <a:r>
              <a:rPr lang="en-US" sz="2200" b="1" smtClean="0">
                <a:latin typeface="Arial" pitchFamily="34" charset="0"/>
                <a:cs typeface="Arial" pitchFamily="34" charset="0"/>
              </a:rPr>
              <a:t>c) Ta có : </a:t>
            </a:r>
            <a:endParaRPr lang="en-US" sz="2200" b="1">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36429174"/>
              </p:ext>
            </p:extLst>
          </p:nvPr>
        </p:nvGraphicFramePr>
        <p:xfrm>
          <a:off x="2784474" y="3490913"/>
          <a:ext cx="8651875" cy="630237"/>
        </p:xfrm>
        <a:graphic>
          <a:graphicData uri="http://schemas.openxmlformats.org/presentationml/2006/ole">
            <mc:AlternateContent xmlns:mc="http://schemas.openxmlformats.org/markup-compatibility/2006">
              <mc:Choice xmlns:v="urn:schemas-microsoft-com:vml" Requires="v">
                <p:oleObj spid="_x0000_s93257" name="Equation" r:id="rId13" imgW="4178160" imgH="304560" progId="Equation.DSMT4">
                  <p:embed/>
                </p:oleObj>
              </mc:Choice>
              <mc:Fallback>
                <p:oleObj name="Equation" r:id="rId13" imgW="4178160" imgH="304560" progId="Equation.DSMT4">
                  <p:embed/>
                  <p:pic>
                    <p:nvPicPr>
                      <p:cNvPr id="0" name="Object 33"/>
                      <p:cNvPicPr>
                        <a:picLocks noChangeAspect="1" noChangeArrowheads="1"/>
                      </p:cNvPicPr>
                      <p:nvPr/>
                    </p:nvPicPr>
                    <p:blipFill>
                      <a:blip r:embed="rId14"/>
                      <a:srcRect/>
                      <a:stretch>
                        <a:fillRect/>
                      </a:stretch>
                    </p:blipFill>
                    <p:spPr bwMode="auto">
                      <a:xfrm>
                        <a:off x="2784474" y="3490913"/>
                        <a:ext cx="86518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6039210"/>
              </p:ext>
            </p:extLst>
          </p:nvPr>
        </p:nvGraphicFramePr>
        <p:xfrm>
          <a:off x="3511550" y="4619625"/>
          <a:ext cx="8151812" cy="631825"/>
        </p:xfrm>
        <a:graphic>
          <a:graphicData uri="http://schemas.openxmlformats.org/presentationml/2006/ole">
            <mc:AlternateContent xmlns:mc="http://schemas.openxmlformats.org/markup-compatibility/2006">
              <mc:Choice xmlns:v="urn:schemas-microsoft-com:vml" Requires="v">
                <p:oleObj spid="_x0000_s93258" name="Equation" r:id="rId15" imgW="3936960" imgH="304560" progId="Equation.DSMT4">
                  <p:embed/>
                </p:oleObj>
              </mc:Choice>
              <mc:Fallback>
                <p:oleObj name="Equation" r:id="rId15" imgW="3936960" imgH="304560" progId="Equation.DSMT4">
                  <p:embed/>
                  <p:pic>
                    <p:nvPicPr>
                      <p:cNvPr id="0" name="Object 35"/>
                      <p:cNvPicPr>
                        <a:picLocks noChangeAspect="1" noChangeArrowheads="1"/>
                      </p:cNvPicPr>
                      <p:nvPr/>
                    </p:nvPicPr>
                    <p:blipFill>
                      <a:blip r:embed="rId16"/>
                      <a:srcRect/>
                      <a:stretch>
                        <a:fillRect/>
                      </a:stretch>
                    </p:blipFill>
                    <p:spPr bwMode="auto">
                      <a:xfrm>
                        <a:off x="3511550" y="4619625"/>
                        <a:ext cx="81518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25334186"/>
              </p:ext>
            </p:extLst>
          </p:nvPr>
        </p:nvGraphicFramePr>
        <p:xfrm>
          <a:off x="3511550" y="5145881"/>
          <a:ext cx="5381943" cy="550069"/>
        </p:xfrm>
        <a:graphic>
          <a:graphicData uri="http://schemas.openxmlformats.org/presentationml/2006/ole">
            <mc:AlternateContent xmlns:mc="http://schemas.openxmlformats.org/markup-compatibility/2006">
              <mc:Choice xmlns:v="urn:schemas-microsoft-com:vml" Requires="v">
                <p:oleObj spid="_x0000_s93259" name="Equation" r:id="rId17" imgW="2361960" imgH="241200" progId="Equation.DSMT4">
                  <p:embed/>
                </p:oleObj>
              </mc:Choice>
              <mc:Fallback>
                <p:oleObj name="Equation" r:id="rId17" imgW="2361960" imgH="241200" progId="Equation.DSMT4">
                  <p:embed/>
                  <p:pic>
                    <p:nvPicPr>
                      <p:cNvPr id="0" name="Object 36"/>
                      <p:cNvPicPr>
                        <a:picLocks noChangeAspect="1" noChangeArrowheads="1"/>
                      </p:cNvPicPr>
                      <p:nvPr/>
                    </p:nvPicPr>
                    <p:blipFill>
                      <a:blip r:embed="rId18"/>
                      <a:srcRect/>
                      <a:stretch>
                        <a:fillRect/>
                      </a:stretch>
                    </p:blipFill>
                    <p:spPr bwMode="auto">
                      <a:xfrm>
                        <a:off x="3511550" y="5145881"/>
                        <a:ext cx="5381943"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11518594"/>
              </p:ext>
            </p:extLst>
          </p:nvPr>
        </p:nvGraphicFramePr>
        <p:xfrm>
          <a:off x="3511550" y="4086225"/>
          <a:ext cx="7232650" cy="498475"/>
        </p:xfrm>
        <a:graphic>
          <a:graphicData uri="http://schemas.openxmlformats.org/presentationml/2006/ole">
            <mc:AlternateContent xmlns:mc="http://schemas.openxmlformats.org/markup-compatibility/2006">
              <mc:Choice xmlns:v="urn:schemas-microsoft-com:vml" Requires="v">
                <p:oleObj spid="_x0000_s93260" name="Equation" r:id="rId19" imgW="3492360" imgH="241200" progId="Equation.DSMT4">
                  <p:embed/>
                </p:oleObj>
              </mc:Choice>
              <mc:Fallback>
                <p:oleObj name="Equation" r:id="rId19" imgW="3492360" imgH="241200" progId="Equation.DSMT4">
                  <p:embed/>
                  <p:pic>
                    <p:nvPicPr>
                      <p:cNvPr id="0" name=""/>
                      <p:cNvPicPr>
                        <a:picLocks noChangeAspect="1" noChangeArrowheads="1"/>
                      </p:cNvPicPr>
                      <p:nvPr/>
                    </p:nvPicPr>
                    <p:blipFill>
                      <a:blip r:embed="rId20"/>
                      <a:srcRect/>
                      <a:stretch>
                        <a:fillRect/>
                      </a:stretch>
                    </p:blipFill>
                    <p:spPr bwMode="auto">
                      <a:xfrm>
                        <a:off x="3511550" y="4086225"/>
                        <a:ext cx="72326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1673592" y="5715000"/>
                <a:ext cx="9221419" cy="430887"/>
              </a:xfrm>
              <a:prstGeom prst="rect">
                <a:avLst/>
              </a:prstGeom>
              <a:noFill/>
            </p:spPr>
            <p:txBody>
              <a:bodyPr wrap="square" rtlCol="0">
                <a:spAutoFit/>
              </a:bodyPr>
              <a:lstStyle/>
              <a:p>
                <a:r>
                  <a:rPr lang="en-US" sz="2200" b="1">
                    <a:latin typeface="Arial" pitchFamily="34" charset="0"/>
                    <a:cs typeface="Arial" pitchFamily="34" charset="0"/>
                  </a:rPr>
                  <a:t>Thay tại </a:t>
                </a:r>
                <a14:m>
                  <m:oMath xmlns:m="http://schemas.openxmlformats.org/officeDocument/2006/math">
                    <m:r>
                      <a:rPr lang="en-US" sz="2200" b="1" i="1">
                        <a:latin typeface="Cambria Math"/>
                        <a:cs typeface="Arial" pitchFamily="34" charset="0"/>
                      </a:rPr>
                      <m:t>𝒙</m:t>
                    </m:r>
                    <m:r>
                      <a:rPr lang="en-US" sz="2200" b="1" i="1">
                        <a:latin typeface="Cambria Math"/>
                        <a:cs typeface="Arial" pitchFamily="34" charset="0"/>
                      </a:rPr>
                      <m:t>=</m:t>
                    </m:r>
                    <m:r>
                      <a:rPr lang="en-US" sz="2200" b="1" i="1">
                        <a:latin typeface="Cambria Math"/>
                        <a:cs typeface="Arial" pitchFamily="34" charset="0"/>
                      </a:rPr>
                      <m:t>𝟏</m:t>
                    </m:r>
                    <m:r>
                      <a:rPr lang="en-US" sz="2200" b="1" i="1">
                        <a:latin typeface="Cambria Math"/>
                        <a:cs typeface="Arial" pitchFamily="34" charset="0"/>
                      </a:rPr>
                      <m:t>, </m:t>
                    </m:r>
                    <m:r>
                      <a:rPr lang="en-US" sz="2200" b="1" i="1">
                        <a:latin typeface="Cambria Math"/>
                        <a:cs typeface="Arial" pitchFamily="34" charset="0"/>
                      </a:rPr>
                      <m:t>𝒚</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 </m:t>
                    </m:r>
                  </m:oMath>
                </a14:m>
                <a:r>
                  <a:rPr lang="en-US" sz="2200" b="1" smtClean="0">
                    <a:latin typeface="Arial" pitchFamily="34" charset="0"/>
                    <a:cs typeface="Arial" pitchFamily="34" charset="0"/>
                  </a:rPr>
                  <a:t>vào đa thức A_B, ta được :</a:t>
                </a:r>
                <a:endParaRPr lang="en-US" sz="22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673592" y="5715000"/>
                <a:ext cx="9221419" cy="430887"/>
              </a:xfrm>
              <a:prstGeom prst="rect">
                <a:avLst/>
              </a:prstGeom>
              <a:blipFill rotWithShape="1">
                <a:blip r:embed="rId21"/>
                <a:stretch>
                  <a:fillRect l="-860" t="-7143" b="-28571"/>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912674027"/>
              </p:ext>
            </p:extLst>
          </p:nvPr>
        </p:nvGraphicFramePr>
        <p:xfrm>
          <a:off x="2474594" y="6180535"/>
          <a:ext cx="9258618" cy="550068"/>
        </p:xfrm>
        <a:graphic>
          <a:graphicData uri="http://schemas.openxmlformats.org/presentationml/2006/ole">
            <mc:AlternateContent xmlns:mc="http://schemas.openxmlformats.org/markup-compatibility/2006">
              <mc:Choice xmlns:v="urn:schemas-microsoft-com:vml" Requires="v">
                <p:oleObj spid="_x0000_s93261" name="Equation" r:id="rId22" imgW="4063680" imgH="241200" progId="Equation.DSMT4">
                  <p:embed/>
                </p:oleObj>
              </mc:Choice>
              <mc:Fallback>
                <p:oleObj name="Equation" r:id="rId22" imgW="4063680" imgH="241200" progId="Equation.DSMT4">
                  <p:embed/>
                  <p:pic>
                    <p:nvPicPr>
                      <p:cNvPr id="0" name=""/>
                      <p:cNvPicPr>
                        <a:picLocks noChangeAspect="1" noChangeArrowheads="1"/>
                      </p:cNvPicPr>
                      <p:nvPr/>
                    </p:nvPicPr>
                    <p:blipFill>
                      <a:blip r:embed="rId23"/>
                      <a:srcRect/>
                      <a:stretch>
                        <a:fillRect/>
                      </a:stretch>
                    </p:blipFill>
                    <p:spPr bwMode="auto">
                      <a:xfrm>
                        <a:off x="2474594" y="6180535"/>
                        <a:ext cx="9258618" cy="55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8961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74" y="1219200"/>
            <a:ext cx="7772400" cy="39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41055" flipH="1">
            <a:off x="77478" y="5366495"/>
            <a:ext cx="1224069" cy="160784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4897" y="0"/>
            <a:ext cx="1113928" cy="1981200"/>
          </a:xfrm>
          <a:prstGeom prst="rect">
            <a:avLst/>
          </a:prstGeom>
        </p:spPr>
      </p:pic>
    </p:spTree>
    <p:extLst>
      <p:ext uri="{BB962C8B-B14F-4D97-AF65-F5344CB8AC3E}">
        <p14:creationId xmlns:p14="http://schemas.microsoft.com/office/powerpoint/2010/main" val="2776774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29816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61925"/>
            <a:ext cx="9296400" cy="430887"/>
          </a:xfrm>
          <a:prstGeom prst="rect">
            <a:avLst/>
          </a:prstGeom>
          <a:noFill/>
        </p:spPr>
        <p:txBody>
          <a:bodyPr wrap="square" rtlCol="0">
            <a:spAutoFit/>
          </a:bodyPr>
          <a:lstStyle/>
          <a:p>
            <a:r>
              <a:rPr lang="vi-VN" sz="2200" b="1">
                <a:latin typeface="Arial" pitchFamily="34" charset="0"/>
                <a:cs typeface="Arial" pitchFamily="34" charset="0"/>
              </a:rPr>
              <a:t>Cho các biểu </a:t>
            </a:r>
            <a:r>
              <a:rPr lang="vi-VN" sz="2200" b="1" smtClean="0">
                <a:latin typeface="Arial" pitchFamily="34" charset="0"/>
                <a:cs typeface="Arial" pitchFamily="34" charset="0"/>
              </a:rPr>
              <a:t>thức</a:t>
            </a:r>
            <a:r>
              <a:rPr lang="en-US" sz="2200" b="1" smtClean="0">
                <a:latin typeface="Arial" pitchFamily="34" charset="0"/>
                <a:cs typeface="Arial" pitchFamily="34" charset="0"/>
              </a:rPr>
              <a:t> </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32003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2610472738"/>
              </p:ext>
            </p:extLst>
          </p:nvPr>
        </p:nvGraphicFramePr>
        <p:xfrm>
          <a:off x="2259013" y="419100"/>
          <a:ext cx="9513887" cy="930275"/>
        </p:xfrm>
        <a:graphic>
          <a:graphicData uri="http://schemas.openxmlformats.org/presentationml/2006/ole">
            <mc:AlternateContent xmlns:mc="http://schemas.openxmlformats.org/markup-compatibility/2006">
              <mc:Choice xmlns:v="urn:schemas-microsoft-com:vml" Requires="v">
                <p:oleObj spid="_x0000_s72926" name="Equation" r:id="rId7" imgW="4559040" imgH="444240" progId="Equation.DSMT4">
                  <p:embed/>
                </p:oleObj>
              </mc:Choice>
              <mc:Fallback>
                <p:oleObj name="Equation" r:id="rId7" imgW="4559040" imgH="444240" progId="Equation.DSMT4">
                  <p:embed/>
                  <p:pic>
                    <p:nvPicPr>
                      <p:cNvPr id="0" name=""/>
                      <p:cNvPicPr>
                        <a:picLocks noChangeAspect="1" noChangeArrowheads="1"/>
                      </p:cNvPicPr>
                      <p:nvPr/>
                    </p:nvPicPr>
                    <p:blipFill>
                      <a:blip r:embed="rId8"/>
                      <a:srcRect/>
                      <a:stretch>
                        <a:fillRect/>
                      </a:stretch>
                    </p:blipFill>
                    <p:spPr bwMode="auto">
                      <a:xfrm>
                        <a:off x="2259013" y="419100"/>
                        <a:ext cx="9513887" cy="930275"/>
                      </a:xfrm>
                      <a:prstGeom prst="rect">
                        <a:avLst/>
                      </a:prstGeom>
                      <a:noFill/>
                      <a:ln>
                        <a:noFill/>
                      </a:ln>
                      <a:extLst/>
                    </p:spPr>
                  </p:pic>
                </p:oleObj>
              </mc:Fallback>
            </mc:AlternateContent>
          </a:graphicData>
        </a:graphic>
      </p:graphicFrame>
      <p:sp>
        <p:nvSpPr>
          <p:cNvPr id="27" name="TextBox 26"/>
          <p:cNvSpPr txBox="1"/>
          <p:nvPr/>
        </p:nvSpPr>
        <p:spPr>
          <a:xfrm>
            <a:off x="2208212" y="1318620"/>
            <a:ext cx="9296400" cy="1785104"/>
          </a:xfrm>
          <a:prstGeom prst="rect">
            <a:avLst/>
          </a:prstGeom>
          <a:noFill/>
        </p:spPr>
        <p:txBody>
          <a:bodyPr wrap="square" rtlCol="0">
            <a:spAutoFit/>
          </a:bodyPr>
          <a:lstStyle/>
          <a:p>
            <a:pPr marL="457200" indent="-457200">
              <a:buAutoNum type="alphaLcParenR"/>
            </a:pPr>
            <a:r>
              <a:rPr lang="vi-VN" sz="2200" b="1" smtClean="0">
                <a:latin typeface="Arial" pitchFamily="34" charset="0"/>
                <a:cs typeface="Arial" pitchFamily="34" charset="0"/>
              </a:rPr>
              <a:t>Trong </a:t>
            </a:r>
            <a:r>
              <a:rPr lang="vi-VN" sz="2200" b="1">
                <a:latin typeface="Arial" pitchFamily="34" charset="0"/>
                <a:cs typeface="Arial" pitchFamily="34" charset="0"/>
              </a:rPr>
              <a:t>các biểu thức đã cho, biểu thức nào là đơn thức? Biểu thức nào không là đơn thức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Hãy chỉ ra hệ số và phần biến của mỗi đơn thức đã cho</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Viết tổng tất cả các đơn thức trên để được một đa thức. Xác định bậc của đa thức đó.</a:t>
            </a:r>
          </a:p>
        </p:txBody>
      </p:sp>
      <p:sp>
        <p:nvSpPr>
          <p:cNvPr id="28" name="TextBox 27"/>
          <p:cNvSpPr txBox="1"/>
          <p:nvPr/>
        </p:nvSpPr>
        <p:spPr>
          <a:xfrm>
            <a:off x="2436812" y="3581400"/>
            <a:ext cx="6858000" cy="430887"/>
          </a:xfrm>
          <a:prstGeom prst="rect">
            <a:avLst/>
          </a:prstGeom>
          <a:noFill/>
        </p:spPr>
        <p:txBody>
          <a:bodyPr wrap="square" rtlCol="0">
            <a:spAutoFit/>
          </a:bodyPr>
          <a:lstStyle/>
          <a:p>
            <a:pPr algn="just"/>
            <a:r>
              <a:rPr lang="es-ES" sz="2200" b="1" smtClean="0">
                <a:latin typeface="Arial" pitchFamily="34" charset="0"/>
                <a:cs typeface="Arial" pitchFamily="34" charset="0"/>
              </a:rPr>
              <a:t>a) Các biểu thức là đơn thức gồm có :</a:t>
            </a:r>
            <a:endParaRPr lang="vi-VN" sz="22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3351188"/>
              </p:ext>
            </p:extLst>
          </p:nvPr>
        </p:nvGraphicFramePr>
        <p:xfrm>
          <a:off x="3480655" y="4002762"/>
          <a:ext cx="7256462" cy="992188"/>
        </p:xfrm>
        <a:graphic>
          <a:graphicData uri="http://schemas.openxmlformats.org/presentationml/2006/ole">
            <mc:AlternateContent xmlns:mc="http://schemas.openxmlformats.org/markup-compatibility/2006">
              <mc:Choice xmlns:v="urn:schemas-microsoft-com:vml" Requires="v">
                <p:oleObj spid="_x0000_s72927" name="Equation" r:id="rId9" imgW="3085920" imgH="419040" progId="Equation.DSMT4">
                  <p:embed/>
                </p:oleObj>
              </mc:Choice>
              <mc:Fallback>
                <p:oleObj name="Equation" r:id="rId9" imgW="3085920" imgH="419040" progId="Equation.DSMT4">
                  <p:embed/>
                  <p:pic>
                    <p:nvPicPr>
                      <p:cNvPr id="0" name="Object 14"/>
                      <p:cNvPicPr>
                        <a:picLocks noChangeAspect="1" noChangeArrowheads="1"/>
                      </p:cNvPicPr>
                      <p:nvPr/>
                    </p:nvPicPr>
                    <p:blipFill>
                      <a:blip r:embed="rId10"/>
                      <a:srcRect/>
                      <a:stretch>
                        <a:fillRect/>
                      </a:stretch>
                    </p:blipFill>
                    <p:spPr bwMode="auto">
                      <a:xfrm>
                        <a:off x="3480655" y="4002762"/>
                        <a:ext cx="72564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2513012" y="5029200"/>
            <a:ext cx="8458200" cy="430887"/>
          </a:xfrm>
          <a:prstGeom prst="rect">
            <a:avLst/>
          </a:prstGeom>
          <a:noFill/>
        </p:spPr>
        <p:txBody>
          <a:bodyPr wrap="square" rtlCol="0">
            <a:spAutoFit/>
          </a:bodyPr>
          <a:lstStyle/>
          <a:p>
            <a:pPr algn="just"/>
            <a:r>
              <a:rPr lang="es-ES" sz="2200" b="1" smtClean="0">
                <a:latin typeface="Arial" pitchFamily="34" charset="0"/>
                <a:cs typeface="Arial" pitchFamily="34" charset="0"/>
              </a:rPr>
              <a:t>Các biểu thức còn lại không phải là đơn thức, gồm có :</a:t>
            </a:r>
            <a:endParaRPr lang="vi-VN" sz="2200" b="1">
              <a:solidFill>
                <a:srgbClr val="0F3D13"/>
              </a:solidFill>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154250064"/>
              </p:ext>
            </p:extLst>
          </p:nvPr>
        </p:nvGraphicFramePr>
        <p:xfrm>
          <a:off x="4007695" y="5431512"/>
          <a:ext cx="3763963" cy="1052512"/>
        </p:xfrm>
        <a:graphic>
          <a:graphicData uri="http://schemas.openxmlformats.org/presentationml/2006/ole">
            <mc:AlternateContent xmlns:mc="http://schemas.openxmlformats.org/markup-compatibility/2006">
              <mc:Choice xmlns:v="urn:schemas-microsoft-com:vml" Requires="v">
                <p:oleObj spid="_x0000_s72928" name="Equation" r:id="rId11" imgW="1600200" imgH="444240" progId="Equation.DSMT4">
                  <p:embed/>
                </p:oleObj>
              </mc:Choice>
              <mc:Fallback>
                <p:oleObj name="Equation" r:id="rId11" imgW="1600200" imgH="444240" progId="Equation.DSMT4">
                  <p:embed/>
                  <p:pic>
                    <p:nvPicPr>
                      <p:cNvPr id="0" name=""/>
                      <p:cNvPicPr>
                        <a:picLocks noChangeAspect="1" noChangeArrowheads="1"/>
                      </p:cNvPicPr>
                      <p:nvPr/>
                    </p:nvPicPr>
                    <p:blipFill>
                      <a:blip r:embed="rId12"/>
                      <a:srcRect/>
                      <a:stretch>
                        <a:fillRect/>
                      </a:stretch>
                    </p:blipFill>
                    <p:spPr bwMode="auto">
                      <a:xfrm>
                        <a:off x="4007695" y="5431512"/>
                        <a:ext cx="376396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29816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61925"/>
            <a:ext cx="9296400" cy="430887"/>
          </a:xfrm>
          <a:prstGeom prst="rect">
            <a:avLst/>
          </a:prstGeom>
          <a:noFill/>
        </p:spPr>
        <p:txBody>
          <a:bodyPr wrap="square" rtlCol="0">
            <a:spAutoFit/>
          </a:bodyPr>
          <a:lstStyle/>
          <a:p>
            <a:r>
              <a:rPr lang="vi-VN" sz="2200" b="1">
                <a:latin typeface="Arial" pitchFamily="34" charset="0"/>
                <a:cs typeface="Arial" pitchFamily="34" charset="0"/>
              </a:rPr>
              <a:t>Cho các biểu </a:t>
            </a:r>
            <a:r>
              <a:rPr lang="vi-VN" sz="2200" b="1" smtClean="0">
                <a:latin typeface="Arial" pitchFamily="34" charset="0"/>
                <a:cs typeface="Arial" pitchFamily="34" charset="0"/>
              </a:rPr>
              <a:t>thức</a:t>
            </a:r>
            <a:r>
              <a:rPr lang="en-US" sz="2200" b="1" smtClean="0">
                <a:latin typeface="Arial" pitchFamily="34" charset="0"/>
                <a:cs typeface="Arial" pitchFamily="34" charset="0"/>
              </a:rPr>
              <a:t> </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32003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452554013"/>
              </p:ext>
            </p:extLst>
          </p:nvPr>
        </p:nvGraphicFramePr>
        <p:xfrm>
          <a:off x="2259013" y="419100"/>
          <a:ext cx="9513887" cy="930275"/>
        </p:xfrm>
        <a:graphic>
          <a:graphicData uri="http://schemas.openxmlformats.org/presentationml/2006/ole">
            <mc:AlternateContent xmlns:mc="http://schemas.openxmlformats.org/markup-compatibility/2006">
              <mc:Choice xmlns:v="urn:schemas-microsoft-com:vml" Requires="v">
                <p:oleObj spid="_x0000_s94221" name="Equation" r:id="rId7" imgW="4559040" imgH="444240" progId="Equation.DSMT4">
                  <p:embed/>
                </p:oleObj>
              </mc:Choice>
              <mc:Fallback>
                <p:oleObj name="Equation" r:id="rId7" imgW="4559040" imgH="444240" progId="Equation.DSMT4">
                  <p:embed/>
                  <p:pic>
                    <p:nvPicPr>
                      <p:cNvPr id="0" name=""/>
                      <p:cNvPicPr>
                        <a:picLocks noChangeAspect="1" noChangeArrowheads="1"/>
                      </p:cNvPicPr>
                      <p:nvPr/>
                    </p:nvPicPr>
                    <p:blipFill>
                      <a:blip r:embed="rId8"/>
                      <a:srcRect/>
                      <a:stretch>
                        <a:fillRect/>
                      </a:stretch>
                    </p:blipFill>
                    <p:spPr bwMode="auto">
                      <a:xfrm>
                        <a:off x="2259013" y="419100"/>
                        <a:ext cx="9513887" cy="930275"/>
                      </a:xfrm>
                      <a:prstGeom prst="rect">
                        <a:avLst/>
                      </a:prstGeom>
                      <a:noFill/>
                      <a:ln>
                        <a:noFill/>
                      </a:ln>
                      <a:extLst/>
                    </p:spPr>
                  </p:pic>
                </p:oleObj>
              </mc:Fallback>
            </mc:AlternateContent>
          </a:graphicData>
        </a:graphic>
      </p:graphicFrame>
      <p:sp>
        <p:nvSpPr>
          <p:cNvPr id="27" name="TextBox 26"/>
          <p:cNvSpPr txBox="1"/>
          <p:nvPr/>
        </p:nvSpPr>
        <p:spPr>
          <a:xfrm>
            <a:off x="2208212" y="1318620"/>
            <a:ext cx="9296400" cy="1785104"/>
          </a:xfrm>
          <a:prstGeom prst="rect">
            <a:avLst/>
          </a:prstGeom>
          <a:noFill/>
        </p:spPr>
        <p:txBody>
          <a:bodyPr wrap="square" rtlCol="0">
            <a:spAutoFit/>
          </a:bodyPr>
          <a:lstStyle/>
          <a:p>
            <a:pPr marL="457200" indent="-457200">
              <a:buAutoNum type="alphaLcParenR"/>
            </a:pPr>
            <a:r>
              <a:rPr lang="vi-VN" sz="2200" b="1" smtClean="0">
                <a:latin typeface="Arial" pitchFamily="34" charset="0"/>
                <a:cs typeface="Arial" pitchFamily="34" charset="0"/>
              </a:rPr>
              <a:t>Trong </a:t>
            </a:r>
            <a:r>
              <a:rPr lang="vi-VN" sz="2200" b="1">
                <a:latin typeface="Arial" pitchFamily="34" charset="0"/>
                <a:cs typeface="Arial" pitchFamily="34" charset="0"/>
              </a:rPr>
              <a:t>các biểu thức đã cho, biểu thức nào là đơn thức? Biểu thức nào không là đơn thức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Hãy chỉ ra hệ số và phần biến của mỗi đơn thức đã cho</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Viết tổng tất cả các đơn thức trên để được một đa thức. Xác định bậc của đa thức đó.</a:t>
            </a:r>
          </a:p>
        </p:txBody>
      </p:sp>
      <mc:AlternateContent xmlns:mc="http://schemas.openxmlformats.org/markup-compatibility/2006" xmlns:a14="http://schemas.microsoft.com/office/drawing/2010/main">
        <mc:Choice Requires="a14">
          <p:sp>
            <p:nvSpPr>
              <p:cNvPr id="28" name="TextBox 27"/>
              <p:cNvSpPr txBox="1"/>
              <p:nvPr/>
            </p:nvSpPr>
            <p:spPr>
              <a:xfrm>
                <a:off x="2436812" y="3592608"/>
                <a:ext cx="6858000" cy="601062"/>
              </a:xfrm>
              <a:prstGeom prst="rect">
                <a:avLst/>
              </a:prstGeom>
              <a:noFill/>
            </p:spPr>
            <p:txBody>
              <a:bodyPr wrap="square" rtlCol="0">
                <a:spAutoFit/>
              </a:bodyPr>
              <a:lstStyle/>
              <a:p>
                <a:pPr algn="just"/>
                <a:r>
                  <a:rPr lang="es-ES" sz="2200" b="1" smtClean="0">
                    <a:solidFill>
                      <a:schemeClr val="tx1"/>
                    </a:solidFill>
                    <a:latin typeface="Arial" pitchFamily="34" charset="0"/>
                    <a:cs typeface="Arial" pitchFamily="34" charset="0"/>
                  </a:rPr>
                  <a:t>b) Đơn thức </a:t>
                </a:r>
                <a14:m>
                  <m:oMath xmlns:m="http://schemas.openxmlformats.org/officeDocument/2006/math">
                    <m:f>
                      <m:fPr>
                        <m:ctrlPr>
                          <a:rPr lang="es-ES" sz="2200" b="1" i="1" smtClean="0">
                            <a:solidFill>
                              <a:schemeClr val="accent2">
                                <a:lumMod val="75000"/>
                              </a:schemeClr>
                            </a:solidFill>
                            <a:latin typeface="Cambria Math"/>
                            <a:cs typeface="Arial" pitchFamily="34" charset="0"/>
                          </a:rPr>
                        </m:ctrlPr>
                      </m:fPr>
                      <m:num>
                        <m:r>
                          <a:rPr lang="en-US" sz="2200" b="1" i="1" smtClean="0">
                            <a:solidFill>
                              <a:schemeClr val="accent2">
                                <a:lumMod val="75000"/>
                              </a:schemeClr>
                            </a:solidFill>
                            <a:latin typeface="Cambria Math"/>
                            <a:cs typeface="Arial" pitchFamily="34" charset="0"/>
                          </a:rPr>
                          <m:t>𝟒</m:t>
                        </m:r>
                      </m:num>
                      <m:den>
                        <m:r>
                          <a:rPr lang="en-US" sz="2200" b="1" i="1" smtClean="0">
                            <a:solidFill>
                              <a:schemeClr val="accent2">
                                <a:lumMod val="75000"/>
                              </a:schemeClr>
                            </a:solidFill>
                            <a:latin typeface="Cambria Math"/>
                            <a:cs typeface="Arial" pitchFamily="34" charset="0"/>
                          </a:rPr>
                          <m:t>𝟓</m:t>
                        </m:r>
                      </m:den>
                    </m:f>
                    <m:r>
                      <a:rPr lang="en-US" sz="2200" b="1" i="1" smtClean="0">
                        <a:solidFill>
                          <a:schemeClr val="accent2">
                            <a:lumMod val="75000"/>
                          </a:schemeClr>
                        </a:solidFill>
                        <a:latin typeface="Cambria Math"/>
                        <a:cs typeface="Arial" pitchFamily="34" charset="0"/>
                      </a:rPr>
                      <m:t>𝒙</m:t>
                    </m:r>
                  </m:oMath>
                </a14:m>
                <a:r>
                  <a:rPr lang="en-US" sz="2200" b="1" smtClean="0">
                    <a:solidFill>
                      <a:schemeClr val="accent2">
                        <a:lumMod val="75000"/>
                      </a:schemeClr>
                    </a:solidFill>
                    <a:latin typeface="Arial" pitchFamily="34" charset="0"/>
                    <a:cs typeface="Arial" pitchFamily="34" charset="0"/>
                  </a:rPr>
                  <a:t> </a:t>
                </a:r>
                <a:r>
                  <a:rPr lang="en-US" sz="2200" b="1" smtClean="0">
                    <a:solidFill>
                      <a:schemeClr val="tx1"/>
                    </a:solidFill>
                    <a:latin typeface="Arial" pitchFamily="34" charset="0"/>
                    <a:cs typeface="Arial" pitchFamily="34" charset="0"/>
                  </a:rPr>
                  <a:t>có hệ số là </a:t>
                </a:r>
                <a14:m>
                  <m:oMath xmlns:m="http://schemas.openxmlformats.org/officeDocument/2006/math">
                    <m:f>
                      <m:fPr>
                        <m:ctrlPr>
                          <a:rPr lang="es-ES" sz="2200" b="1" i="1">
                            <a:solidFill>
                              <a:schemeClr val="tx1"/>
                            </a:solidFill>
                            <a:latin typeface="Cambria Math"/>
                            <a:cs typeface="Arial" pitchFamily="34" charset="0"/>
                          </a:rPr>
                        </m:ctrlPr>
                      </m:fPr>
                      <m:num>
                        <m:r>
                          <a:rPr lang="en-US" sz="2200" b="1" i="1">
                            <a:solidFill>
                              <a:schemeClr val="tx1"/>
                            </a:solidFill>
                            <a:latin typeface="Cambria Math"/>
                            <a:cs typeface="Arial" pitchFamily="34" charset="0"/>
                          </a:rPr>
                          <m:t>𝟒</m:t>
                        </m:r>
                      </m:num>
                      <m:den>
                        <m:r>
                          <a:rPr lang="en-US" sz="2200" b="1" i="1">
                            <a:solidFill>
                              <a:schemeClr val="tx1"/>
                            </a:solidFill>
                            <a:latin typeface="Cambria Math"/>
                            <a:cs typeface="Arial" pitchFamily="34" charset="0"/>
                          </a:rPr>
                          <m:t>𝟓</m:t>
                        </m:r>
                      </m:den>
                    </m:f>
                  </m:oMath>
                </a14:m>
                <a:r>
                  <a:rPr lang="en-US" sz="2200" b="1" smtClean="0">
                    <a:solidFill>
                      <a:schemeClr val="tx1"/>
                    </a:solidFill>
                    <a:latin typeface="Arial" pitchFamily="34" charset="0"/>
                    <a:cs typeface="Arial" pitchFamily="34" charset="0"/>
                  </a:rPr>
                  <a:t> và phần biến là x</a:t>
                </a:r>
                <a:endParaRPr lang="vi-VN" sz="2200" b="1">
                  <a:solidFill>
                    <a:schemeClr val="tx1"/>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436812" y="3592608"/>
                <a:ext cx="6858000" cy="601062"/>
              </a:xfrm>
              <a:prstGeom prst="rect">
                <a:avLst/>
              </a:prstGeom>
              <a:blipFill rotWithShape="1">
                <a:blip r:embed="rId9"/>
                <a:stretch>
                  <a:fillRect l="-1156"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745956" y="4193670"/>
                <a:ext cx="8458200" cy="491096"/>
              </a:xfrm>
              <a:prstGeom prst="rect">
                <a:avLst/>
              </a:prstGeom>
              <a:noFill/>
            </p:spPr>
            <p:txBody>
              <a:bodyPr wrap="square" rtlCol="0">
                <a:spAutoFit/>
              </a:bodyPr>
              <a:lstStyle/>
              <a:p>
                <a:pPr algn="just"/>
                <a:r>
                  <a:rPr lang="es-ES" sz="2200" b="1" smtClean="0">
                    <a:latin typeface="Arial" pitchFamily="34" charset="0"/>
                    <a:cs typeface="Arial" pitchFamily="34" charset="0"/>
                  </a:rPr>
                  <a:t>Đơn thức </a:t>
                </a:r>
                <a14:m>
                  <m:oMath xmlns:m="http://schemas.openxmlformats.org/officeDocument/2006/math">
                    <m:d>
                      <m:dPr>
                        <m:ctrlPr>
                          <a:rPr lang="es-ES" sz="2200" b="1" i="1" smtClean="0">
                            <a:solidFill>
                              <a:schemeClr val="accent2">
                                <a:lumMod val="75000"/>
                              </a:schemeClr>
                            </a:solidFill>
                            <a:latin typeface="Cambria Math"/>
                            <a:cs typeface="Arial" pitchFamily="34" charset="0"/>
                          </a:rPr>
                        </m:ctrlPr>
                      </m:dPr>
                      <m:e>
                        <m:rad>
                          <m:radPr>
                            <m:degHide m:val="on"/>
                            <m:ctrlPr>
                              <a:rPr lang="es-ES" sz="2200" b="1" i="1" smtClean="0">
                                <a:solidFill>
                                  <a:schemeClr val="accent2">
                                    <a:lumMod val="75000"/>
                                  </a:schemeClr>
                                </a:solidFill>
                                <a:latin typeface="Cambria Math"/>
                                <a:cs typeface="Arial" pitchFamily="34" charset="0"/>
                              </a:rPr>
                            </m:ctrlPr>
                          </m:radPr>
                          <m:deg/>
                          <m:e>
                            <m:r>
                              <a:rPr lang="en-US" sz="2200" b="1" i="1" smtClean="0">
                                <a:solidFill>
                                  <a:schemeClr val="accent2">
                                    <a:lumMod val="75000"/>
                                  </a:schemeClr>
                                </a:solidFill>
                                <a:latin typeface="Cambria Math"/>
                                <a:cs typeface="Arial" pitchFamily="34" charset="0"/>
                              </a:rPr>
                              <m:t>𝟐</m:t>
                            </m:r>
                          </m:e>
                        </m:rad>
                        <m:r>
                          <a:rPr lang="en-US" sz="2200" b="1" i="1" smtClean="0">
                            <a:solidFill>
                              <a:schemeClr val="accent2">
                                <a:lumMod val="75000"/>
                              </a:schemeClr>
                            </a:solidFill>
                            <a:latin typeface="Cambria Math"/>
                            <a:cs typeface="Arial" pitchFamily="34" charset="0"/>
                          </a:rPr>
                          <m:t>−</m:t>
                        </m:r>
                        <m:r>
                          <a:rPr lang="en-US" sz="2200" b="1" i="1" smtClean="0">
                            <a:solidFill>
                              <a:schemeClr val="accent2">
                                <a:lumMod val="75000"/>
                              </a:schemeClr>
                            </a:solidFill>
                            <a:latin typeface="Cambria Math"/>
                            <a:cs typeface="Arial" pitchFamily="34" charset="0"/>
                          </a:rPr>
                          <m:t>𝟏</m:t>
                        </m:r>
                      </m:e>
                    </m:d>
                    <m:r>
                      <a:rPr lang="en-US" sz="2200" b="1" i="1">
                        <a:solidFill>
                          <a:schemeClr val="accent2">
                            <a:lumMod val="75000"/>
                          </a:schemeClr>
                        </a:solidFill>
                        <a:latin typeface="Cambria Math"/>
                        <a:cs typeface="Arial" pitchFamily="34" charset="0"/>
                      </a:rPr>
                      <m:t>𝒙</m:t>
                    </m:r>
                    <m:r>
                      <a:rPr lang="en-US" sz="2200" b="1" i="1" smtClean="0">
                        <a:solidFill>
                          <a:schemeClr val="accent2">
                            <a:lumMod val="75000"/>
                          </a:schemeClr>
                        </a:solidFill>
                        <a:latin typeface="Cambria Math"/>
                        <a:cs typeface="Arial" pitchFamily="34" charset="0"/>
                      </a:rPr>
                      <m:t>𝒚</m:t>
                    </m:r>
                  </m:oMath>
                </a14:m>
                <a:r>
                  <a:rPr lang="en-US" sz="2200" b="1">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có hệ số là</a:t>
                </a:r>
                <a14:m>
                  <m:oMath xmlns:m="http://schemas.openxmlformats.org/officeDocument/2006/math">
                    <m:d>
                      <m:dPr>
                        <m:ctrlPr>
                          <a:rPr lang="es-ES" sz="2200" b="1" i="1">
                            <a:latin typeface="Cambria Math"/>
                            <a:cs typeface="Arial" pitchFamily="34" charset="0"/>
                          </a:rPr>
                        </m:ctrlPr>
                      </m:dPr>
                      <m:e>
                        <m:rad>
                          <m:radPr>
                            <m:degHide m:val="on"/>
                            <m:ctrlPr>
                              <a:rPr lang="es-ES" sz="2200" b="1" i="1">
                                <a:latin typeface="Cambria Math"/>
                                <a:cs typeface="Arial" pitchFamily="34" charset="0"/>
                              </a:rPr>
                            </m:ctrlPr>
                          </m:radPr>
                          <m:deg/>
                          <m:e>
                            <m:r>
                              <a:rPr lang="en-US" sz="2200" b="1" i="1">
                                <a:latin typeface="Cambria Math"/>
                                <a:cs typeface="Arial" pitchFamily="34" charset="0"/>
                              </a:rPr>
                              <m:t>𝟐</m:t>
                            </m:r>
                          </m:e>
                        </m:rad>
                        <m:r>
                          <a:rPr lang="en-US" sz="2200" b="1" i="1">
                            <a:latin typeface="Cambria Math"/>
                            <a:cs typeface="Arial" pitchFamily="34" charset="0"/>
                          </a:rPr>
                          <m:t>−</m:t>
                        </m:r>
                        <m:r>
                          <a:rPr lang="en-US" sz="2200" b="1" i="1">
                            <a:latin typeface="Cambria Math"/>
                            <a:cs typeface="Arial" pitchFamily="34" charset="0"/>
                          </a:rPr>
                          <m:t>𝟏</m:t>
                        </m:r>
                      </m:e>
                    </m:d>
                  </m:oMath>
                </a14:m>
                <a:r>
                  <a:rPr lang="en-US" sz="2200" b="1">
                    <a:latin typeface="Arial" pitchFamily="34" charset="0"/>
                    <a:cs typeface="Arial" pitchFamily="34" charset="0"/>
                  </a:rPr>
                  <a:t>và phần biến là </a:t>
                </a:r>
                <a14:m>
                  <m:oMath xmlns:m="http://schemas.openxmlformats.org/officeDocument/2006/math">
                    <m:r>
                      <a:rPr lang="en-US" sz="2200" b="1" i="1" smtClean="0">
                        <a:latin typeface="Cambria Math"/>
                        <a:cs typeface="Arial" pitchFamily="34" charset="0"/>
                      </a:rPr>
                      <m:t>𝒙𝒚</m:t>
                    </m:r>
                  </m:oMath>
                </a14:m>
                <a:endParaRPr lang="vi-VN" sz="22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745956" y="4193670"/>
                <a:ext cx="8458200" cy="491096"/>
              </a:xfrm>
              <a:prstGeom prst="rect">
                <a:avLst/>
              </a:prstGeom>
              <a:blipFill rotWithShape="1">
                <a:blip r:embed="rId10"/>
                <a:stretch>
                  <a:fillRect l="-86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745956" y="4719649"/>
                <a:ext cx="8458200" cy="438582"/>
              </a:xfrm>
              <a:prstGeom prst="rect">
                <a:avLst/>
              </a:prstGeom>
              <a:noFill/>
            </p:spPr>
            <p:txBody>
              <a:bodyPr wrap="square" rtlCol="0">
                <a:spAutoFit/>
              </a:bodyPr>
              <a:lstStyle/>
              <a:p>
                <a:pPr algn="just"/>
                <a:r>
                  <a:rPr lang="es-ES" sz="2200" b="1" smtClean="0">
                    <a:latin typeface="Arial" pitchFamily="34" charset="0"/>
                    <a:cs typeface="Arial" pitchFamily="34" charset="0"/>
                  </a:rPr>
                  <a:t>Đơn thức </a:t>
                </a:r>
                <a14:m>
                  <m:oMath xmlns:m="http://schemas.openxmlformats.org/officeDocument/2006/math">
                    <m:r>
                      <a:rPr lang="en-US" sz="2200" b="1" i="1" smtClean="0">
                        <a:solidFill>
                          <a:schemeClr val="accent2">
                            <a:lumMod val="75000"/>
                          </a:schemeClr>
                        </a:solidFill>
                        <a:latin typeface="Cambria Math"/>
                        <a:cs typeface="Arial" pitchFamily="34" charset="0"/>
                      </a:rPr>
                      <m:t>−</m:t>
                    </m:r>
                    <m:r>
                      <a:rPr lang="en-US" sz="2200" b="1" i="1" smtClean="0">
                        <a:solidFill>
                          <a:schemeClr val="accent2">
                            <a:lumMod val="75000"/>
                          </a:schemeClr>
                        </a:solidFill>
                        <a:latin typeface="Cambria Math"/>
                        <a:cs typeface="Arial" pitchFamily="34" charset="0"/>
                      </a:rPr>
                      <m:t>𝟑</m:t>
                    </m:r>
                    <m:r>
                      <a:rPr lang="en-US" sz="2200" b="1" i="1" smtClean="0">
                        <a:solidFill>
                          <a:schemeClr val="accent2">
                            <a:lumMod val="75000"/>
                          </a:schemeClr>
                        </a:solidFill>
                        <a:latin typeface="Cambria Math"/>
                        <a:cs typeface="Arial" pitchFamily="34" charset="0"/>
                      </a:rPr>
                      <m:t>𝒙</m:t>
                    </m:r>
                    <m:sSup>
                      <m:sSupPr>
                        <m:ctrlPr>
                          <a:rPr lang="en-US" sz="2200" b="1" i="1" smtClean="0">
                            <a:solidFill>
                              <a:schemeClr val="accent2">
                                <a:lumMod val="75000"/>
                              </a:schemeClr>
                            </a:solidFill>
                            <a:latin typeface="Cambria Math"/>
                            <a:cs typeface="Arial" pitchFamily="34" charset="0"/>
                          </a:rPr>
                        </m:ctrlPr>
                      </m:sSupPr>
                      <m:e>
                        <m:r>
                          <a:rPr lang="en-US" sz="2200" b="1" i="1" smtClean="0">
                            <a:solidFill>
                              <a:schemeClr val="accent2">
                                <a:lumMod val="75000"/>
                              </a:schemeClr>
                            </a:solidFill>
                            <a:latin typeface="Cambria Math"/>
                            <a:cs typeface="Arial" pitchFamily="34" charset="0"/>
                          </a:rPr>
                          <m:t>𝒚</m:t>
                        </m:r>
                      </m:e>
                      <m:sup>
                        <m:r>
                          <a:rPr lang="en-US" sz="2200" b="1" i="1" smtClean="0">
                            <a:solidFill>
                              <a:schemeClr val="accent2">
                                <a:lumMod val="75000"/>
                              </a:schemeClr>
                            </a:solidFill>
                            <a:latin typeface="Cambria Math"/>
                            <a:cs typeface="Arial" pitchFamily="34" charset="0"/>
                          </a:rPr>
                          <m:t>𝟐</m:t>
                        </m:r>
                      </m:sup>
                    </m:sSup>
                  </m:oMath>
                </a14:m>
                <a:r>
                  <a:rPr lang="en-US" sz="2200" b="1" smtClean="0">
                    <a:latin typeface="Arial" pitchFamily="34" charset="0"/>
                    <a:cs typeface="Arial" pitchFamily="34" charset="0"/>
                  </a:rPr>
                  <a:t> </a:t>
                </a:r>
                <a:r>
                  <a:rPr lang="en-US" sz="2200" b="1">
                    <a:latin typeface="Arial" pitchFamily="34" charset="0"/>
                    <a:cs typeface="Arial" pitchFamily="34" charset="0"/>
                  </a:rPr>
                  <a:t>có hệ số là</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m:t>
                    </m:r>
                    <m:r>
                      <a:rPr lang="en-US" sz="2200" b="1" i="1" smtClean="0">
                        <a:latin typeface="Cambria Math"/>
                        <a:cs typeface="Arial" pitchFamily="34" charset="0"/>
                      </a:rPr>
                      <m:t>𝟑</m:t>
                    </m:r>
                  </m:oMath>
                </a14:m>
                <a:r>
                  <a:rPr lang="en-US" sz="2200" b="1" smtClean="0">
                    <a:latin typeface="Arial" pitchFamily="34" charset="0"/>
                    <a:cs typeface="Arial" pitchFamily="34" charset="0"/>
                  </a:rPr>
                  <a:t> </a:t>
                </a:r>
                <a:r>
                  <a:rPr lang="en-US" sz="2200" b="1">
                    <a:latin typeface="Arial" pitchFamily="34" charset="0"/>
                    <a:cs typeface="Arial" pitchFamily="34" charset="0"/>
                  </a:rPr>
                  <a:t>và phần biến là </a:t>
                </a:r>
                <a14:m>
                  <m:oMath xmlns:m="http://schemas.openxmlformats.org/officeDocument/2006/math">
                    <m:r>
                      <a:rPr lang="en-US" sz="2200" b="1" i="1" smtClean="0">
                        <a:latin typeface="Cambria Math"/>
                        <a:cs typeface="Arial" pitchFamily="34" charset="0"/>
                      </a:rPr>
                      <m:t>𝒙</m:t>
                    </m:r>
                    <m:sSup>
                      <m:sSupPr>
                        <m:ctrlPr>
                          <a:rPr lang="en-US" sz="2200" b="1" i="1" smtClean="0">
                            <a:latin typeface="Cambria Math"/>
                            <a:cs typeface="Arial" pitchFamily="34" charset="0"/>
                          </a:rPr>
                        </m:ctrlPr>
                      </m:sSupPr>
                      <m:e>
                        <m:r>
                          <a:rPr lang="en-US" sz="2200" b="1" i="1" smtClean="0">
                            <a:latin typeface="Cambria Math"/>
                            <a:cs typeface="Arial" pitchFamily="34" charset="0"/>
                          </a:rPr>
                          <m:t>𝒚</m:t>
                        </m:r>
                      </m:e>
                      <m:sup>
                        <m:r>
                          <a:rPr lang="en-US" sz="2200" b="1" i="1" smtClean="0">
                            <a:latin typeface="Cambria Math"/>
                            <a:cs typeface="Arial" pitchFamily="34" charset="0"/>
                          </a:rPr>
                          <m:t>𝟐</m:t>
                        </m:r>
                      </m:sup>
                    </m:sSup>
                  </m:oMath>
                </a14:m>
                <a:endParaRPr lang="vi-VN" sz="22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745956" y="4719649"/>
                <a:ext cx="8458200" cy="438582"/>
              </a:xfrm>
              <a:prstGeom prst="rect">
                <a:avLst/>
              </a:prstGeom>
              <a:blipFill rotWithShape="1">
                <a:blip r:embed="rId11"/>
                <a:stretch>
                  <a:fillRect l="-865" t="-5556"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745956" y="5211426"/>
                <a:ext cx="8458200" cy="579774"/>
              </a:xfrm>
              <a:prstGeom prst="rect">
                <a:avLst/>
              </a:prstGeom>
              <a:noFill/>
            </p:spPr>
            <p:txBody>
              <a:bodyPr wrap="square" rtlCol="0">
                <a:spAutoFit/>
              </a:bodyPr>
              <a:lstStyle/>
              <a:p>
                <a:pPr algn="just"/>
                <a:r>
                  <a:rPr lang="es-ES" sz="2200" b="1" smtClean="0">
                    <a:latin typeface="Arial" pitchFamily="34" charset="0"/>
                    <a:cs typeface="Arial" pitchFamily="34" charset="0"/>
                  </a:rPr>
                  <a:t>Đơn thức </a:t>
                </a:r>
                <a14:m>
                  <m:oMath xmlns:m="http://schemas.openxmlformats.org/officeDocument/2006/math">
                    <m:f>
                      <m:fPr>
                        <m:ctrlPr>
                          <a:rPr lang="en-US" sz="2200" b="1" i="1" smtClean="0">
                            <a:solidFill>
                              <a:schemeClr val="accent2">
                                <a:lumMod val="75000"/>
                              </a:schemeClr>
                            </a:solidFill>
                            <a:latin typeface="Cambria Math"/>
                            <a:cs typeface="Arial" pitchFamily="34" charset="0"/>
                          </a:rPr>
                        </m:ctrlPr>
                      </m:fPr>
                      <m:num>
                        <m:r>
                          <a:rPr lang="en-US" sz="2200" b="1" i="1" smtClean="0">
                            <a:solidFill>
                              <a:schemeClr val="accent2">
                                <a:lumMod val="75000"/>
                              </a:schemeClr>
                            </a:solidFill>
                            <a:latin typeface="Cambria Math"/>
                            <a:cs typeface="Arial" pitchFamily="34" charset="0"/>
                          </a:rPr>
                          <m:t>𝟏</m:t>
                        </m:r>
                      </m:num>
                      <m:den>
                        <m:r>
                          <a:rPr lang="en-US" sz="2200" b="1" i="1" smtClean="0">
                            <a:solidFill>
                              <a:schemeClr val="accent2">
                                <a:lumMod val="75000"/>
                              </a:schemeClr>
                            </a:solidFill>
                            <a:latin typeface="Cambria Math"/>
                            <a:cs typeface="Arial" pitchFamily="34" charset="0"/>
                          </a:rPr>
                          <m:t>𝟐</m:t>
                        </m:r>
                      </m:den>
                    </m:f>
                    <m:sSup>
                      <m:sSupPr>
                        <m:ctrlPr>
                          <a:rPr lang="en-US" sz="2200" b="1" i="1" smtClean="0">
                            <a:solidFill>
                              <a:schemeClr val="accent2">
                                <a:lumMod val="75000"/>
                              </a:schemeClr>
                            </a:solidFill>
                            <a:latin typeface="Cambria Math"/>
                            <a:cs typeface="Arial" pitchFamily="34" charset="0"/>
                          </a:rPr>
                        </m:ctrlPr>
                      </m:sSupPr>
                      <m:e>
                        <m:r>
                          <a:rPr lang="en-US" sz="2200" b="1" i="1" smtClean="0">
                            <a:solidFill>
                              <a:schemeClr val="accent2">
                                <a:lumMod val="75000"/>
                              </a:schemeClr>
                            </a:solidFill>
                            <a:latin typeface="Cambria Math"/>
                            <a:cs typeface="Arial" pitchFamily="34" charset="0"/>
                          </a:rPr>
                          <m:t>𝒙</m:t>
                        </m:r>
                      </m:e>
                      <m:sup>
                        <m:r>
                          <a:rPr lang="en-US" sz="2200" b="1" i="1" smtClean="0">
                            <a:solidFill>
                              <a:schemeClr val="accent2">
                                <a:lumMod val="75000"/>
                              </a:schemeClr>
                            </a:solidFill>
                            <a:latin typeface="Cambria Math"/>
                            <a:cs typeface="Arial" pitchFamily="34" charset="0"/>
                          </a:rPr>
                          <m:t>𝟐</m:t>
                        </m:r>
                      </m:sup>
                    </m:sSup>
                    <m:r>
                      <a:rPr lang="en-US" sz="2200" b="1" i="1" smtClean="0">
                        <a:solidFill>
                          <a:schemeClr val="accent2">
                            <a:lumMod val="75000"/>
                          </a:schemeClr>
                        </a:solidFill>
                        <a:latin typeface="Cambria Math"/>
                        <a:cs typeface="Arial" pitchFamily="34" charset="0"/>
                      </a:rPr>
                      <m:t>𝒚</m:t>
                    </m:r>
                  </m:oMath>
                </a14:m>
                <a:r>
                  <a:rPr lang="en-US" sz="2200" b="1" smtClean="0">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có hệ số là</a:t>
                </a:r>
                <a:r>
                  <a:rPr lang="en-US" sz="2200" b="1" smtClean="0">
                    <a:latin typeface="Arial" pitchFamily="34" charset="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oMath>
                </a14:m>
                <a:r>
                  <a:rPr lang="en-US" sz="2200" b="1" smtClean="0">
                    <a:latin typeface="Arial" pitchFamily="34" charset="0"/>
                    <a:cs typeface="Arial" pitchFamily="34" charset="0"/>
                  </a:rPr>
                  <a:t> </a:t>
                </a:r>
                <a:r>
                  <a:rPr lang="en-US" sz="2200" b="1">
                    <a:latin typeface="Arial" pitchFamily="34" charset="0"/>
                    <a:cs typeface="Arial" pitchFamily="34" charset="0"/>
                  </a:rPr>
                  <a:t>và phần biến </a:t>
                </a:r>
                <a:r>
                  <a:rPr lang="en-US" sz="2200" b="1" smtClean="0">
                    <a:latin typeface="Arial" pitchFamily="34" charset="0"/>
                    <a:cs typeface="Arial" pitchFamily="34" charset="0"/>
                  </a:rPr>
                  <a:t>là </a:t>
                </a:r>
                <a14:m>
                  <m:oMath xmlns:m="http://schemas.openxmlformats.org/officeDocument/2006/math">
                    <m:sSup>
                      <m:sSupPr>
                        <m:ctrlPr>
                          <a:rPr lang="en-US" sz="2200" b="1" i="1" smtClean="0">
                            <a:latin typeface="Cambria Math"/>
                            <a:cs typeface="Arial" pitchFamily="34" charset="0"/>
                          </a:rPr>
                        </m:ctrlPr>
                      </m:sSupPr>
                      <m:e>
                        <m:r>
                          <a:rPr lang="en-US" sz="2200" b="1" i="1" smtClean="0">
                            <a:latin typeface="Cambria Math"/>
                            <a:cs typeface="Arial" pitchFamily="34" charset="0"/>
                          </a:rPr>
                          <m:t>𝒙</m:t>
                        </m:r>
                      </m:e>
                      <m:sup>
                        <m:r>
                          <a:rPr lang="en-US" sz="2200" b="1" i="1" smtClean="0">
                            <a:latin typeface="Cambria Math"/>
                            <a:cs typeface="Arial" pitchFamily="34" charset="0"/>
                          </a:rPr>
                          <m:t>𝟐</m:t>
                        </m:r>
                      </m:sup>
                    </m:sSup>
                    <m:r>
                      <a:rPr lang="en-US" sz="2200" b="1" i="1" smtClean="0">
                        <a:latin typeface="Cambria Math"/>
                        <a:cs typeface="Arial" pitchFamily="34" charset="0"/>
                      </a:rPr>
                      <m:t>𝒚</m:t>
                    </m:r>
                  </m:oMath>
                </a14:m>
                <a:endParaRPr lang="vi-VN" sz="22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45956" y="5211426"/>
                <a:ext cx="8458200" cy="579774"/>
              </a:xfrm>
              <a:prstGeom prst="rect">
                <a:avLst/>
              </a:prstGeom>
              <a:blipFill rotWithShape="1">
                <a:blip r:embed="rId12"/>
                <a:stretch>
                  <a:fillRect l="-865"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45956" y="5791200"/>
                <a:ext cx="8458200" cy="579774"/>
              </a:xfrm>
              <a:prstGeom prst="rect">
                <a:avLst/>
              </a:prstGeom>
              <a:noFill/>
            </p:spPr>
            <p:txBody>
              <a:bodyPr wrap="square" rtlCol="0">
                <a:spAutoFit/>
              </a:bodyPr>
              <a:lstStyle/>
              <a:p>
                <a:pPr algn="just"/>
                <a:r>
                  <a:rPr lang="es-ES" sz="2200" b="1" smtClean="0">
                    <a:latin typeface="Arial" pitchFamily="34" charset="0"/>
                    <a:cs typeface="Arial" pitchFamily="34" charset="0"/>
                  </a:rPr>
                  <a:t>Đơn thức </a:t>
                </a:r>
                <a14:m>
                  <m:oMath xmlns:m="http://schemas.openxmlformats.org/officeDocument/2006/math">
                    <m:r>
                      <a:rPr lang="en-US" sz="2200" b="1" i="0" smtClean="0">
                        <a:solidFill>
                          <a:schemeClr val="accent2">
                            <a:lumMod val="75000"/>
                          </a:schemeClr>
                        </a:solidFill>
                        <a:latin typeface="Cambria Math"/>
                        <a:cs typeface="Arial" pitchFamily="34" charset="0"/>
                      </a:rPr>
                      <m:t>−</m:t>
                    </m:r>
                    <m:f>
                      <m:fPr>
                        <m:ctrlPr>
                          <a:rPr lang="en-US" sz="2200" b="1" i="1" smtClean="0">
                            <a:solidFill>
                              <a:schemeClr val="accent2">
                                <a:lumMod val="75000"/>
                              </a:schemeClr>
                            </a:solidFill>
                            <a:latin typeface="Cambria Math"/>
                            <a:cs typeface="Arial" pitchFamily="34" charset="0"/>
                          </a:rPr>
                        </m:ctrlPr>
                      </m:fPr>
                      <m:num>
                        <m:r>
                          <a:rPr lang="en-US" sz="2200" b="1" i="1" smtClean="0">
                            <a:solidFill>
                              <a:schemeClr val="accent2">
                                <a:lumMod val="75000"/>
                              </a:schemeClr>
                            </a:solidFill>
                            <a:latin typeface="Cambria Math"/>
                            <a:cs typeface="Arial" pitchFamily="34" charset="0"/>
                          </a:rPr>
                          <m:t>𝟑</m:t>
                        </m:r>
                      </m:num>
                      <m:den>
                        <m:r>
                          <a:rPr lang="en-US" sz="2200" b="1" i="1" smtClean="0">
                            <a:solidFill>
                              <a:schemeClr val="accent2">
                                <a:lumMod val="75000"/>
                              </a:schemeClr>
                            </a:solidFill>
                            <a:latin typeface="Cambria Math"/>
                            <a:cs typeface="Arial" pitchFamily="34" charset="0"/>
                          </a:rPr>
                          <m:t>𝟐</m:t>
                        </m:r>
                      </m:den>
                    </m:f>
                    <m:sSup>
                      <m:sSupPr>
                        <m:ctrlPr>
                          <a:rPr lang="en-US" sz="2200" b="1" i="1" smtClean="0">
                            <a:solidFill>
                              <a:schemeClr val="accent2">
                                <a:lumMod val="75000"/>
                              </a:schemeClr>
                            </a:solidFill>
                            <a:latin typeface="Cambria Math"/>
                            <a:cs typeface="Arial" pitchFamily="34" charset="0"/>
                          </a:rPr>
                        </m:ctrlPr>
                      </m:sSupPr>
                      <m:e>
                        <m:r>
                          <a:rPr lang="en-US" sz="2200" b="1" i="1" smtClean="0">
                            <a:solidFill>
                              <a:schemeClr val="accent2">
                                <a:lumMod val="75000"/>
                              </a:schemeClr>
                            </a:solidFill>
                            <a:latin typeface="Cambria Math"/>
                            <a:cs typeface="Arial" pitchFamily="34" charset="0"/>
                          </a:rPr>
                          <m:t>𝒙</m:t>
                        </m:r>
                      </m:e>
                      <m:sup>
                        <m:r>
                          <a:rPr lang="en-US" sz="2200" b="1" i="1" smtClean="0">
                            <a:solidFill>
                              <a:schemeClr val="accent2">
                                <a:lumMod val="75000"/>
                              </a:schemeClr>
                            </a:solidFill>
                            <a:latin typeface="Cambria Math"/>
                            <a:cs typeface="Arial" pitchFamily="34" charset="0"/>
                          </a:rPr>
                          <m:t>𝟐</m:t>
                        </m:r>
                      </m:sup>
                    </m:sSup>
                    <m:r>
                      <a:rPr lang="en-US" sz="2200" b="1" i="1" smtClean="0">
                        <a:solidFill>
                          <a:schemeClr val="accent2">
                            <a:lumMod val="75000"/>
                          </a:schemeClr>
                        </a:solidFill>
                        <a:latin typeface="Cambria Math"/>
                        <a:cs typeface="Arial" pitchFamily="34" charset="0"/>
                      </a:rPr>
                      <m:t>𝒚</m:t>
                    </m:r>
                  </m:oMath>
                </a14:m>
                <a:r>
                  <a:rPr lang="en-US" sz="2200" b="1" smtClean="0">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có hệ số là</a:t>
                </a:r>
                <a:r>
                  <a:rPr lang="en-US" sz="2200" b="1" smtClean="0">
                    <a:latin typeface="Arial" pitchFamily="34" charset="0"/>
                    <a:cs typeface="Arial" pitchFamily="34" charset="0"/>
                  </a:rPr>
                  <a:t> </a:t>
                </a:r>
                <a14:m>
                  <m:oMath xmlns:m="http://schemas.openxmlformats.org/officeDocument/2006/math">
                    <m:r>
                      <a:rPr lang="en-US" sz="2200" b="1" i="0" smtClean="0">
                        <a:latin typeface="Cambria Math"/>
                        <a:cs typeface="Arial" pitchFamily="34" charset="0"/>
                      </a:rPr>
                      <m:t>−</m:t>
                    </m:r>
                    <m:f>
                      <m:fPr>
                        <m:ctrlPr>
                          <a:rPr lang="en-US" sz="2200" b="1" i="1">
                            <a:latin typeface="Cambria Math"/>
                            <a:cs typeface="Arial" pitchFamily="34" charset="0"/>
                          </a:rPr>
                        </m:ctrlPr>
                      </m:fPr>
                      <m:num>
                        <m:r>
                          <a:rPr lang="en-US" sz="2200" b="1" i="1" smtClean="0">
                            <a:latin typeface="Cambria Math"/>
                            <a:cs typeface="Arial" pitchFamily="34" charset="0"/>
                          </a:rPr>
                          <m:t>𝟑</m:t>
                        </m:r>
                      </m:num>
                      <m:den>
                        <m:r>
                          <a:rPr lang="en-US" sz="2200" b="1" i="1">
                            <a:latin typeface="Cambria Math"/>
                            <a:cs typeface="Arial" pitchFamily="34" charset="0"/>
                          </a:rPr>
                          <m:t>𝟐</m:t>
                        </m:r>
                      </m:den>
                    </m:f>
                  </m:oMath>
                </a14:m>
                <a:r>
                  <a:rPr lang="en-US" sz="2200" b="1" smtClean="0">
                    <a:latin typeface="Arial" pitchFamily="34" charset="0"/>
                    <a:cs typeface="Arial" pitchFamily="34" charset="0"/>
                  </a:rPr>
                  <a:t> </a:t>
                </a:r>
                <a:r>
                  <a:rPr lang="en-US" sz="2200" b="1">
                    <a:latin typeface="Arial" pitchFamily="34" charset="0"/>
                    <a:cs typeface="Arial" pitchFamily="34" charset="0"/>
                  </a:rPr>
                  <a:t>và phần biến </a:t>
                </a:r>
                <a:r>
                  <a:rPr lang="en-US" sz="2200" b="1" smtClean="0">
                    <a:latin typeface="Arial" pitchFamily="34" charset="0"/>
                    <a:cs typeface="Arial" pitchFamily="34" charset="0"/>
                  </a:rPr>
                  <a:t>là </a:t>
                </a:r>
                <a14:m>
                  <m:oMath xmlns:m="http://schemas.openxmlformats.org/officeDocument/2006/math">
                    <m:sSup>
                      <m:sSupPr>
                        <m:ctrlPr>
                          <a:rPr lang="en-US" sz="2200" b="1" i="1" smtClean="0">
                            <a:latin typeface="Cambria Math"/>
                            <a:cs typeface="Arial" pitchFamily="34" charset="0"/>
                          </a:rPr>
                        </m:ctrlPr>
                      </m:sSupPr>
                      <m:e>
                        <m:r>
                          <a:rPr lang="en-US" sz="2200" b="1" i="1" smtClean="0">
                            <a:latin typeface="Cambria Math"/>
                            <a:cs typeface="Arial" pitchFamily="34" charset="0"/>
                          </a:rPr>
                          <m:t>𝒙</m:t>
                        </m:r>
                      </m:e>
                      <m:sup>
                        <m:r>
                          <a:rPr lang="en-US" sz="2200" b="1" i="1" smtClean="0">
                            <a:latin typeface="Cambria Math"/>
                            <a:cs typeface="Arial" pitchFamily="34" charset="0"/>
                          </a:rPr>
                          <m:t>𝟐</m:t>
                        </m:r>
                      </m:sup>
                    </m:sSup>
                    <m:r>
                      <a:rPr lang="en-US" sz="2200" b="1" i="1" smtClean="0">
                        <a:latin typeface="Cambria Math"/>
                        <a:cs typeface="Arial" pitchFamily="34" charset="0"/>
                      </a:rPr>
                      <m:t>𝒚</m:t>
                    </m:r>
                  </m:oMath>
                </a14:m>
                <a:endParaRPr lang="vi-VN" sz="22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745956" y="5791200"/>
                <a:ext cx="8458200" cy="579774"/>
              </a:xfrm>
              <a:prstGeom prst="rect">
                <a:avLst/>
              </a:prstGeom>
              <a:blipFill rotWithShape="1">
                <a:blip r:embed="rId13"/>
                <a:stretch>
                  <a:fillRect l="-865" b="-7368"/>
                </a:stretch>
              </a:blipFill>
            </p:spPr>
            <p:txBody>
              <a:bodyPr/>
              <a:lstStyle/>
              <a:p>
                <a:r>
                  <a:rPr lang="en-US">
                    <a:noFill/>
                  </a:rPr>
                  <a:t> </a:t>
                </a:r>
              </a:p>
            </p:txBody>
          </p:sp>
        </mc:Fallback>
      </mc:AlternateContent>
    </p:spTree>
    <p:extLst>
      <p:ext uri="{BB962C8B-B14F-4D97-AF65-F5344CB8AC3E}">
        <p14:creationId xmlns:p14="http://schemas.microsoft.com/office/powerpoint/2010/main" val="2958940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29816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61925"/>
            <a:ext cx="9296400" cy="430887"/>
          </a:xfrm>
          <a:prstGeom prst="rect">
            <a:avLst/>
          </a:prstGeom>
          <a:noFill/>
        </p:spPr>
        <p:txBody>
          <a:bodyPr wrap="square" rtlCol="0">
            <a:spAutoFit/>
          </a:bodyPr>
          <a:lstStyle/>
          <a:p>
            <a:r>
              <a:rPr lang="vi-VN" sz="2200" b="1">
                <a:latin typeface="Arial" pitchFamily="34" charset="0"/>
                <a:cs typeface="Arial" pitchFamily="34" charset="0"/>
              </a:rPr>
              <a:t>Cho các biểu </a:t>
            </a:r>
            <a:r>
              <a:rPr lang="vi-VN" sz="2200" b="1" smtClean="0">
                <a:latin typeface="Arial" pitchFamily="34" charset="0"/>
                <a:cs typeface="Arial" pitchFamily="34" charset="0"/>
              </a:rPr>
              <a:t>thức</a:t>
            </a:r>
            <a:r>
              <a:rPr lang="en-US" sz="2200" b="1" smtClean="0">
                <a:latin typeface="Arial" pitchFamily="34" charset="0"/>
                <a:cs typeface="Arial" pitchFamily="34" charset="0"/>
              </a:rPr>
              <a:t> </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32003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715627831"/>
              </p:ext>
            </p:extLst>
          </p:nvPr>
        </p:nvGraphicFramePr>
        <p:xfrm>
          <a:off x="2259013" y="419100"/>
          <a:ext cx="9513887" cy="930275"/>
        </p:xfrm>
        <a:graphic>
          <a:graphicData uri="http://schemas.openxmlformats.org/presentationml/2006/ole">
            <mc:AlternateContent xmlns:mc="http://schemas.openxmlformats.org/markup-compatibility/2006">
              <mc:Choice xmlns:v="urn:schemas-microsoft-com:vml" Requires="v">
                <p:oleObj spid="_x0000_s95285" name="Equation" r:id="rId7" imgW="4559040" imgH="444240" progId="Equation.DSMT4">
                  <p:embed/>
                </p:oleObj>
              </mc:Choice>
              <mc:Fallback>
                <p:oleObj name="Equation" r:id="rId7" imgW="4559040" imgH="444240" progId="Equation.DSMT4">
                  <p:embed/>
                  <p:pic>
                    <p:nvPicPr>
                      <p:cNvPr id="0" name=""/>
                      <p:cNvPicPr>
                        <a:picLocks noChangeAspect="1" noChangeArrowheads="1"/>
                      </p:cNvPicPr>
                      <p:nvPr/>
                    </p:nvPicPr>
                    <p:blipFill>
                      <a:blip r:embed="rId8"/>
                      <a:srcRect/>
                      <a:stretch>
                        <a:fillRect/>
                      </a:stretch>
                    </p:blipFill>
                    <p:spPr bwMode="auto">
                      <a:xfrm>
                        <a:off x="2259013" y="419100"/>
                        <a:ext cx="9513887" cy="930275"/>
                      </a:xfrm>
                      <a:prstGeom prst="rect">
                        <a:avLst/>
                      </a:prstGeom>
                      <a:noFill/>
                      <a:ln>
                        <a:noFill/>
                      </a:ln>
                      <a:extLst/>
                    </p:spPr>
                  </p:pic>
                </p:oleObj>
              </mc:Fallback>
            </mc:AlternateContent>
          </a:graphicData>
        </a:graphic>
      </p:graphicFrame>
      <p:sp>
        <p:nvSpPr>
          <p:cNvPr id="27" name="TextBox 26"/>
          <p:cNvSpPr txBox="1"/>
          <p:nvPr/>
        </p:nvSpPr>
        <p:spPr>
          <a:xfrm>
            <a:off x="2208212" y="1318620"/>
            <a:ext cx="9296400" cy="1785104"/>
          </a:xfrm>
          <a:prstGeom prst="rect">
            <a:avLst/>
          </a:prstGeom>
          <a:noFill/>
        </p:spPr>
        <p:txBody>
          <a:bodyPr wrap="square" rtlCol="0">
            <a:spAutoFit/>
          </a:bodyPr>
          <a:lstStyle/>
          <a:p>
            <a:pPr marL="457200" indent="-457200">
              <a:buAutoNum type="alphaLcParenR"/>
            </a:pPr>
            <a:r>
              <a:rPr lang="vi-VN" sz="2200" b="1" smtClean="0">
                <a:latin typeface="Arial" pitchFamily="34" charset="0"/>
                <a:cs typeface="Arial" pitchFamily="34" charset="0"/>
              </a:rPr>
              <a:t>Trong </a:t>
            </a:r>
            <a:r>
              <a:rPr lang="vi-VN" sz="2200" b="1">
                <a:latin typeface="Arial" pitchFamily="34" charset="0"/>
                <a:cs typeface="Arial" pitchFamily="34" charset="0"/>
              </a:rPr>
              <a:t>các biểu thức đã cho, biểu thức nào là đơn thức? Biểu thức nào không là đơn thức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Hãy chỉ ra hệ số và phần biến của mỗi đơn thức đã cho</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Viết tổng tất cả các đơn thức trên để được một đa thức. Xác định bậc của đa thức đó.</a:t>
            </a:r>
          </a:p>
        </p:txBody>
      </p:sp>
      <p:sp>
        <p:nvSpPr>
          <p:cNvPr id="28" name="TextBox 27"/>
          <p:cNvSpPr txBox="1"/>
          <p:nvPr/>
        </p:nvSpPr>
        <p:spPr>
          <a:xfrm>
            <a:off x="2284412" y="3549746"/>
            <a:ext cx="6858000" cy="430887"/>
          </a:xfrm>
          <a:prstGeom prst="rect">
            <a:avLst/>
          </a:prstGeom>
          <a:noFill/>
        </p:spPr>
        <p:txBody>
          <a:bodyPr wrap="square" rtlCol="0">
            <a:spAutoFit/>
          </a:bodyPr>
          <a:lstStyle/>
          <a:p>
            <a:pPr algn="just"/>
            <a:r>
              <a:rPr lang="vi-VN" sz="2200" b="1">
                <a:latin typeface="Arial" pitchFamily="34" charset="0"/>
                <a:cs typeface="Arial" pitchFamily="34" charset="0"/>
              </a:rPr>
              <a:t>c) Tổng tất cả các đơn thức trên là:</a:t>
            </a:r>
            <a:endParaRPr lang="vi-VN" sz="2200" b="1">
              <a:solidFill>
                <a:schemeClr val="tx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7141867"/>
              </p:ext>
            </p:extLst>
          </p:nvPr>
        </p:nvGraphicFramePr>
        <p:xfrm>
          <a:off x="3579812" y="3886200"/>
          <a:ext cx="5070220" cy="813430"/>
        </p:xfrm>
        <a:graphic>
          <a:graphicData uri="http://schemas.openxmlformats.org/presentationml/2006/ole">
            <mc:AlternateContent xmlns:mc="http://schemas.openxmlformats.org/markup-compatibility/2006">
              <mc:Choice xmlns:v="urn:schemas-microsoft-com:vml" Requires="v">
                <p:oleObj spid="_x0000_s95286" name="Equation" r:id="rId9" imgW="2869920" imgH="457200" progId="Equation.DSMT4">
                  <p:embed/>
                </p:oleObj>
              </mc:Choice>
              <mc:Fallback>
                <p:oleObj name="Equation" r:id="rId9" imgW="2869920" imgH="457200" progId="Equation.DSMT4">
                  <p:embed/>
                  <p:pic>
                    <p:nvPicPr>
                      <p:cNvPr id="0" name="Object 29"/>
                      <p:cNvPicPr>
                        <a:picLocks noChangeAspect="1" noChangeArrowheads="1"/>
                      </p:cNvPicPr>
                      <p:nvPr/>
                    </p:nvPicPr>
                    <p:blipFill>
                      <a:blip r:embed="rId10"/>
                      <a:srcRect/>
                      <a:stretch>
                        <a:fillRect/>
                      </a:stretch>
                    </p:blipFill>
                    <p:spPr bwMode="auto">
                      <a:xfrm>
                        <a:off x="3579812" y="3886200"/>
                        <a:ext cx="5070220" cy="81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10871913"/>
              </p:ext>
            </p:extLst>
          </p:nvPr>
        </p:nvGraphicFramePr>
        <p:xfrm>
          <a:off x="3399794" y="4572000"/>
          <a:ext cx="4464680" cy="745206"/>
        </p:xfrm>
        <a:graphic>
          <a:graphicData uri="http://schemas.openxmlformats.org/presentationml/2006/ole">
            <mc:AlternateContent xmlns:mc="http://schemas.openxmlformats.org/markup-compatibility/2006">
              <mc:Choice xmlns:v="urn:schemas-microsoft-com:vml" Requires="v">
                <p:oleObj spid="_x0000_s95287" name="Equation" r:id="rId11" imgW="2527200" imgH="419040" progId="Equation.DSMT4">
                  <p:embed/>
                </p:oleObj>
              </mc:Choice>
              <mc:Fallback>
                <p:oleObj name="Equation" r:id="rId11" imgW="2527200" imgH="419040" progId="Equation.DSMT4">
                  <p:embed/>
                  <p:pic>
                    <p:nvPicPr>
                      <p:cNvPr id="0" name=""/>
                      <p:cNvPicPr>
                        <a:picLocks noChangeAspect="1" noChangeArrowheads="1"/>
                      </p:cNvPicPr>
                      <p:nvPr/>
                    </p:nvPicPr>
                    <p:blipFill>
                      <a:blip r:embed="rId12"/>
                      <a:srcRect/>
                      <a:stretch>
                        <a:fillRect/>
                      </a:stretch>
                    </p:blipFill>
                    <p:spPr bwMode="auto">
                      <a:xfrm>
                        <a:off x="3399794" y="4572000"/>
                        <a:ext cx="4464680" cy="74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59199432"/>
              </p:ext>
            </p:extLst>
          </p:nvPr>
        </p:nvGraphicFramePr>
        <p:xfrm>
          <a:off x="3399794" y="5334000"/>
          <a:ext cx="3432175" cy="744538"/>
        </p:xfrm>
        <a:graphic>
          <a:graphicData uri="http://schemas.openxmlformats.org/presentationml/2006/ole">
            <mc:AlternateContent xmlns:mc="http://schemas.openxmlformats.org/markup-compatibility/2006">
              <mc:Choice xmlns:v="urn:schemas-microsoft-com:vml" Requires="v">
                <p:oleObj spid="_x0000_s95288" name="Equation" r:id="rId13" imgW="1942920" imgH="419040" progId="Equation.DSMT4">
                  <p:embed/>
                </p:oleObj>
              </mc:Choice>
              <mc:Fallback>
                <p:oleObj name="Equation" r:id="rId13" imgW="1942920" imgH="419040" progId="Equation.DSMT4">
                  <p:embed/>
                  <p:pic>
                    <p:nvPicPr>
                      <p:cNvPr id="0" name=""/>
                      <p:cNvPicPr>
                        <a:picLocks noChangeAspect="1" noChangeArrowheads="1"/>
                      </p:cNvPicPr>
                      <p:nvPr/>
                    </p:nvPicPr>
                    <p:blipFill>
                      <a:blip r:embed="rId14"/>
                      <a:srcRect/>
                      <a:stretch>
                        <a:fillRect/>
                      </a:stretch>
                    </p:blipFill>
                    <p:spPr bwMode="auto">
                      <a:xfrm>
                        <a:off x="3399794" y="5334000"/>
                        <a:ext cx="3432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2665412" y="6015374"/>
            <a:ext cx="6858000" cy="744537"/>
            <a:chOff x="2665412" y="6091574"/>
            <a:chExt cx="6858000" cy="744537"/>
          </a:xfrm>
        </p:grpSpPr>
        <p:sp>
          <p:nvSpPr>
            <p:cNvPr id="20" name="TextBox 19"/>
            <p:cNvSpPr txBox="1"/>
            <p:nvPr/>
          </p:nvSpPr>
          <p:spPr>
            <a:xfrm>
              <a:off x="2665412" y="6248400"/>
              <a:ext cx="6858000" cy="430887"/>
            </a:xfrm>
            <a:prstGeom prst="rect">
              <a:avLst/>
            </a:prstGeom>
            <a:noFill/>
          </p:spPr>
          <p:txBody>
            <a:bodyPr wrap="square" rtlCol="0">
              <a:spAutoFit/>
            </a:bodyPr>
            <a:lstStyle/>
            <a:p>
              <a:pPr algn="just"/>
              <a:r>
                <a:rPr lang="vi-VN" sz="2200" b="1">
                  <a:latin typeface="Arial" pitchFamily="34" charset="0"/>
                  <a:cs typeface="Arial" pitchFamily="34" charset="0"/>
                </a:rPr>
                <a:t>Đa </a:t>
              </a:r>
              <a:r>
                <a:rPr lang="vi-VN" sz="2200" b="1" smtClean="0">
                  <a:latin typeface="Arial" pitchFamily="34" charset="0"/>
                  <a:cs typeface="Arial" pitchFamily="34" charset="0"/>
                </a:rPr>
                <a:t>thức</a:t>
              </a:r>
              <a:r>
                <a:rPr lang="en-US" sz="2200" b="1" smtClean="0">
                  <a:latin typeface="Arial" pitchFamily="34" charset="0"/>
                  <a:cs typeface="Arial" pitchFamily="34" charset="0"/>
                </a:rPr>
                <a:t>			           có bậc là </a:t>
              </a:r>
              <a:r>
                <a:rPr lang="en-US" sz="2200" b="1" smtClean="0">
                  <a:solidFill>
                    <a:schemeClr val="accent2">
                      <a:lumMod val="75000"/>
                    </a:schemeClr>
                  </a:solidFill>
                  <a:latin typeface="Arial" pitchFamily="34" charset="0"/>
                  <a:cs typeface="Arial" pitchFamily="34" charset="0"/>
                </a:rPr>
                <a:t>3</a:t>
              </a:r>
              <a:endParaRPr lang="vi-VN" sz="2200" b="1">
                <a:solidFill>
                  <a:schemeClr val="accent2">
                    <a:lumMod val="75000"/>
                  </a:schemeClr>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24206307"/>
                </p:ext>
              </p:extLst>
            </p:nvPr>
          </p:nvGraphicFramePr>
          <p:xfrm>
            <a:off x="3960812" y="6091574"/>
            <a:ext cx="3208338" cy="744537"/>
          </p:xfrm>
          <a:graphic>
            <a:graphicData uri="http://schemas.openxmlformats.org/presentationml/2006/ole">
              <mc:AlternateContent xmlns:mc="http://schemas.openxmlformats.org/markup-compatibility/2006">
                <mc:Choice xmlns:v="urn:schemas-microsoft-com:vml" Requires="v">
                  <p:oleObj spid="_x0000_s95289" name="Equation" r:id="rId15" imgW="1815840" imgH="419040" progId="Equation.DSMT4">
                    <p:embed/>
                  </p:oleObj>
                </mc:Choice>
                <mc:Fallback>
                  <p:oleObj name="Equation" r:id="rId15" imgW="1815840" imgH="419040" progId="Equation.DSMT4">
                    <p:embed/>
                    <p:pic>
                      <p:nvPicPr>
                        <p:cNvPr id="0" name=""/>
                        <p:cNvPicPr>
                          <a:picLocks noChangeAspect="1" noChangeArrowheads="1"/>
                        </p:cNvPicPr>
                        <p:nvPr/>
                      </p:nvPicPr>
                      <p:blipFill>
                        <a:blip r:embed="rId16"/>
                        <a:srcRect/>
                        <a:stretch>
                          <a:fillRect/>
                        </a:stretch>
                      </p:blipFill>
                      <p:spPr bwMode="auto">
                        <a:xfrm>
                          <a:off x="3960812" y="6091574"/>
                          <a:ext cx="32083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694356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2473441"/>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33350"/>
            <a:ext cx="9296400" cy="2462213"/>
          </a:xfrm>
          <a:prstGeom prst="rect">
            <a:avLst/>
          </a:prstGeom>
          <a:noFill/>
        </p:spPr>
        <p:txBody>
          <a:bodyPr wrap="square" rtlCol="0">
            <a:spAutoFit/>
          </a:bodyPr>
          <a:lstStyle/>
          <a:p>
            <a:r>
              <a:rPr lang="vi-VN" sz="2200" b="1">
                <a:latin typeface="Arial" pitchFamily="34" charset="0"/>
                <a:cs typeface="Arial" pitchFamily="34" charset="0"/>
              </a:rPr>
              <a:t>Trong một khách sạn có hai bể bơi dạng hình hộp chữ nhật. Bể thứ nhất có chiều sâu là 1,2 m, đáy là hình chữ nhật có chiều dài x mét, chiều rộng y mét. Bể thứ hai có chiều sâu 1,5 m, hai kích thước đáy gấp 5 lần hai kích thước đáy của bể thứ nhất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Hãy </a:t>
            </a:r>
            <a:r>
              <a:rPr lang="vi-VN" sz="2200" b="1">
                <a:latin typeface="Arial" pitchFamily="34" charset="0"/>
                <a:cs typeface="Arial" pitchFamily="34" charset="0"/>
              </a:rPr>
              <a:t>tìm đơn thức (hai biến x và y) biểu thị số mét khối nước cần có để bơm đầy cả hai bể bơi</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Tính lượng nước bơm đầy bể nếu x = 5 m, y = 3 m.</a:t>
            </a: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2" y="269318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4049" y="3009900"/>
            <a:ext cx="7848600" cy="707886"/>
          </a:xfrm>
          <a:prstGeom prst="rect">
            <a:avLst/>
          </a:prstGeom>
          <a:noFill/>
        </p:spPr>
        <p:txBody>
          <a:bodyPr wrap="square" rtlCol="0">
            <a:spAutoFit/>
          </a:bodyPr>
          <a:lstStyle/>
          <a:p>
            <a:pPr algn="just"/>
            <a:r>
              <a:rPr lang="vi-VN" sz="2000" b="1">
                <a:latin typeface="Arial" pitchFamily="34" charset="0"/>
                <a:cs typeface="Arial" pitchFamily="34" charset="0"/>
              </a:rPr>
              <a:t>a) Bể thứ hai có đáy là hình chữ nhật có chiều dài 5x mét và chiều rộng là 5y mét.</a:t>
            </a:r>
            <a:endParaRPr lang="vi-VN" sz="2000" b="1">
              <a:solidFill>
                <a:srgbClr val="0F3D13"/>
              </a:solidFill>
              <a:latin typeface="Arial" pitchFamily="34" charset="0"/>
              <a:cs typeface="Arial" pitchFamily="34" charset="0"/>
            </a:endParaRPr>
          </a:p>
        </p:txBody>
      </p:sp>
      <p:pic>
        <p:nvPicPr>
          <p:cNvPr id="962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0319" y="2819400"/>
            <a:ext cx="2511136"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8339" y="4419600"/>
            <a:ext cx="3117273" cy="224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54049" y="3686668"/>
            <a:ext cx="7848600" cy="707886"/>
          </a:xfrm>
          <a:prstGeom prst="rect">
            <a:avLst/>
          </a:prstGeom>
          <a:noFill/>
        </p:spPr>
        <p:txBody>
          <a:bodyPr wrap="square" rtlCol="0">
            <a:spAutoFit/>
          </a:bodyPr>
          <a:lstStyle/>
          <a:p>
            <a:pPr algn="just"/>
            <a:r>
              <a:rPr lang="vi-VN" sz="2000" b="1">
                <a:latin typeface="Arial" pitchFamily="34" charset="0"/>
                <a:cs typeface="Arial" pitchFamily="34" charset="0"/>
              </a:rPr>
              <a:t>Số mét khối nước cần có để bơm đầy cả hai bể bơi là thể tích nước chứa được ở hai bể bơi.</a:t>
            </a:r>
            <a:endParaRPr lang="vi-VN" sz="2000" b="1">
              <a:solidFill>
                <a:srgbClr val="0F3D13"/>
              </a:solidFill>
              <a:latin typeface="Arial" pitchFamily="34" charset="0"/>
              <a:cs typeface="Arial" pitchFamily="34" charset="0"/>
            </a:endParaRPr>
          </a:p>
        </p:txBody>
      </p:sp>
      <p:sp>
        <p:nvSpPr>
          <p:cNvPr id="18" name="TextBox 17"/>
          <p:cNvSpPr txBox="1"/>
          <p:nvPr/>
        </p:nvSpPr>
        <p:spPr>
          <a:xfrm>
            <a:off x="654049" y="4372468"/>
            <a:ext cx="7848600" cy="707886"/>
          </a:xfrm>
          <a:prstGeom prst="rect">
            <a:avLst/>
          </a:prstGeom>
          <a:noFill/>
        </p:spPr>
        <p:txBody>
          <a:bodyPr wrap="square" rtlCol="0">
            <a:spAutoFit/>
          </a:bodyPr>
          <a:lstStyle/>
          <a:p>
            <a:pPr algn="just"/>
            <a:r>
              <a:rPr lang="vi-VN" sz="2000" b="1">
                <a:latin typeface="Arial" pitchFamily="34" charset="0"/>
                <a:cs typeface="Arial" pitchFamily="34" charset="0"/>
              </a:rPr>
              <a:t>Biểu thức biểu thị số mét khối nước cần có để bơm đầy bể thứ nhất là: 1,2xy (m</a:t>
            </a:r>
            <a:r>
              <a:rPr lang="vi-VN" sz="2000" b="1" baseline="30000">
                <a:latin typeface="Arial" pitchFamily="34" charset="0"/>
                <a:cs typeface="Arial" pitchFamily="34" charset="0"/>
              </a:rPr>
              <a:t>3</a:t>
            </a:r>
            <a:r>
              <a:rPr lang="vi-VN" sz="2000" b="1">
                <a:latin typeface="Arial" pitchFamily="34" charset="0"/>
                <a:cs typeface="Arial" pitchFamily="34" charset="0"/>
              </a:rPr>
              <a:t>).</a:t>
            </a:r>
            <a:endParaRPr lang="vi-VN" sz="2000" b="1">
              <a:solidFill>
                <a:srgbClr val="0F3D13"/>
              </a:solidFill>
              <a:latin typeface="Arial" pitchFamily="34" charset="0"/>
              <a:cs typeface="Arial" pitchFamily="34" charset="0"/>
            </a:endParaRPr>
          </a:p>
        </p:txBody>
      </p:sp>
      <p:sp>
        <p:nvSpPr>
          <p:cNvPr id="19" name="TextBox 18"/>
          <p:cNvSpPr txBox="1"/>
          <p:nvPr/>
        </p:nvSpPr>
        <p:spPr>
          <a:xfrm>
            <a:off x="654049" y="5064340"/>
            <a:ext cx="7848600" cy="707886"/>
          </a:xfrm>
          <a:prstGeom prst="rect">
            <a:avLst/>
          </a:prstGeom>
          <a:noFill/>
        </p:spPr>
        <p:txBody>
          <a:bodyPr wrap="square" rtlCol="0">
            <a:spAutoFit/>
          </a:bodyPr>
          <a:lstStyle/>
          <a:p>
            <a:pPr algn="just"/>
            <a:r>
              <a:rPr lang="vi-VN" sz="2000" b="1">
                <a:latin typeface="Arial" pitchFamily="34" charset="0"/>
                <a:cs typeface="Arial" pitchFamily="34" charset="0"/>
              </a:rPr>
              <a:t>Biểu thức biểu thị số mét khối nước cần có để bơm đầy bể thứ hai </a:t>
            </a:r>
            <a:r>
              <a:rPr lang="vi-VN" sz="2000" b="1" smtClean="0">
                <a:latin typeface="Arial" pitchFamily="34" charset="0"/>
                <a:cs typeface="Arial" pitchFamily="34" charset="0"/>
              </a:rPr>
              <a:t>là</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es-ES" sz="2000" b="1">
                <a:latin typeface="Arial" pitchFamily="34" charset="0"/>
                <a:cs typeface="Arial" pitchFamily="34" charset="0"/>
              </a:rPr>
              <a:t>1,5 . 5x . 5y = 37,5xy (m</a:t>
            </a:r>
            <a:r>
              <a:rPr lang="es-ES" sz="2000" b="1" baseline="30000">
                <a:latin typeface="Arial" pitchFamily="34" charset="0"/>
                <a:cs typeface="Arial" pitchFamily="34" charset="0"/>
              </a:rPr>
              <a:t>3</a:t>
            </a:r>
            <a:r>
              <a:rPr lang="es-ES" sz="2000" b="1">
                <a:latin typeface="Arial" pitchFamily="34" charset="0"/>
                <a:cs typeface="Arial" pitchFamily="34" charset="0"/>
              </a:rPr>
              <a:t>).</a:t>
            </a:r>
            <a:endParaRPr lang="vi-VN" sz="2000" b="1">
              <a:solidFill>
                <a:srgbClr val="0F3D13"/>
              </a:solidFill>
              <a:latin typeface="Arial" pitchFamily="34" charset="0"/>
              <a:cs typeface="Arial" pitchFamily="34" charset="0"/>
            </a:endParaRPr>
          </a:p>
        </p:txBody>
      </p:sp>
      <p:sp>
        <p:nvSpPr>
          <p:cNvPr id="20" name="TextBox 19"/>
          <p:cNvSpPr txBox="1"/>
          <p:nvPr/>
        </p:nvSpPr>
        <p:spPr>
          <a:xfrm>
            <a:off x="652461" y="5762284"/>
            <a:ext cx="7848600" cy="769441"/>
          </a:xfrm>
          <a:prstGeom prst="rect">
            <a:avLst/>
          </a:prstGeom>
          <a:noFill/>
        </p:spPr>
        <p:txBody>
          <a:bodyPr wrap="square" rtlCol="0">
            <a:spAutoFit/>
          </a:bodyPr>
          <a:lstStyle/>
          <a:p>
            <a:r>
              <a:rPr lang="en-US" sz="2000" b="1" smtClean="0">
                <a:latin typeface="Arial" pitchFamily="34" charset="0"/>
                <a:cs typeface="Arial" pitchFamily="34" charset="0"/>
              </a:rPr>
              <a:t>S</a:t>
            </a:r>
            <a:r>
              <a:rPr lang="vi-VN" sz="2000" b="1" smtClean="0">
                <a:latin typeface="Arial" pitchFamily="34" charset="0"/>
                <a:cs typeface="Arial" pitchFamily="34" charset="0"/>
              </a:rPr>
              <a:t>ố </a:t>
            </a:r>
            <a:r>
              <a:rPr lang="en-US" sz="2000" b="1" smtClean="0">
                <a:latin typeface="Arial" pitchFamily="34" charset="0"/>
                <a:cs typeface="Arial" pitchFamily="34" charset="0"/>
              </a:rPr>
              <a:t>m</a:t>
            </a:r>
            <a:r>
              <a:rPr lang="en-US" sz="2000" b="1" baseline="30000" smtClean="0">
                <a:latin typeface="Arial" pitchFamily="34" charset="0"/>
                <a:cs typeface="Arial" pitchFamily="34" charset="0"/>
              </a:rPr>
              <a:t>3 </a:t>
            </a:r>
            <a:r>
              <a:rPr lang="vi-VN" sz="2000" b="1" smtClean="0">
                <a:latin typeface="Arial" pitchFamily="34" charset="0"/>
                <a:cs typeface="Arial" pitchFamily="34" charset="0"/>
              </a:rPr>
              <a:t>nước </a:t>
            </a:r>
            <a:r>
              <a:rPr lang="vi-VN" sz="2000" b="1">
                <a:latin typeface="Arial" pitchFamily="34" charset="0"/>
                <a:cs typeface="Arial" pitchFamily="34" charset="0"/>
              </a:rPr>
              <a:t>cần có để bơm đầy cả hai bể bơi </a:t>
            </a:r>
            <a:r>
              <a:rPr lang="vi-VN" sz="2000" b="1" smtClean="0">
                <a:latin typeface="Arial" pitchFamily="34" charset="0"/>
                <a:cs typeface="Arial" pitchFamily="34" charset="0"/>
              </a:rPr>
              <a:t>là:</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en-US" b="1" smtClean="0">
                <a:solidFill>
                  <a:schemeClr val="accent2">
                    <a:lumMod val="75000"/>
                  </a:schemeClr>
                </a:solidFill>
                <a:latin typeface="Arial" pitchFamily="34" charset="0"/>
                <a:cs typeface="Arial" pitchFamily="34" charset="0"/>
              </a:rPr>
              <a:t>1,2xy </a:t>
            </a:r>
            <a:r>
              <a:rPr lang="en-US" b="1">
                <a:solidFill>
                  <a:schemeClr val="accent2">
                    <a:lumMod val="75000"/>
                  </a:schemeClr>
                </a:solidFill>
                <a:latin typeface="Arial" pitchFamily="34" charset="0"/>
                <a:cs typeface="Arial" pitchFamily="34" charset="0"/>
              </a:rPr>
              <a:t>+ 37,5xy = 38,7xy </a:t>
            </a:r>
            <a:r>
              <a:rPr lang="en-US" sz="2000" b="1">
                <a:latin typeface="Arial" pitchFamily="34" charset="0"/>
                <a:cs typeface="Arial" pitchFamily="34" charset="0"/>
              </a:rPr>
              <a:t>(m</a:t>
            </a:r>
            <a:r>
              <a:rPr lang="en-US" sz="2000" b="1" baseline="30000">
                <a:latin typeface="Arial" pitchFamily="34" charset="0"/>
                <a:cs typeface="Arial" pitchFamily="34" charset="0"/>
              </a:rPr>
              <a:t>3</a:t>
            </a:r>
            <a:r>
              <a:rPr lang="en-US" sz="2000" b="1">
                <a:latin typeface="Arial" pitchFamily="34" charset="0"/>
                <a:cs typeface="Arial" pitchFamily="34" charset="0"/>
              </a:rPr>
              <a:t>).</a:t>
            </a:r>
            <a:endParaRPr lang="vi-VN" sz="20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2080790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2473441"/>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2" name="Rectangle 41"/>
          <p:cNvSpPr/>
          <p:nvPr/>
        </p:nvSpPr>
        <p:spPr>
          <a:xfrm>
            <a:off x="-1588" y="-4878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33350"/>
            <a:ext cx="9296400" cy="2462213"/>
          </a:xfrm>
          <a:prstGeom prst="rect">
            <a:avLst/>
          </a:prstGeom>
          <a:noFill/>
        </p:spPr>
        <p:txBody>
          <a:bodyPr wrap="square" rtlCol="0">
            <a:spAutoFit/>
          </a:bodyPr>
          <a:lstStyle/>
          <a:p>
            <a:r>
              <a:rPr lang="vi-VN" sz="2200" b="1">
                <a:latin typeface="Arial" pitchFamily="34" charset="0"/>
                <a:cs typeface="Arial" pitchFamily="34" charset="0"/>
              </a:rPr>
              <a:t>Trong một khách sạn có hai bể bơi dạng hình hộp chữ nhật. Bể thứ nhất có chiều sâu là 1,2 m, đáy là hình chữ nhật có chiều dài x mét, chiều rộng y mét. Bể thứ hai có chiều sâu 1,5 m, hai kích thước đáy gấp 5 lần hai kích thước đáy của bể thứ nhất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Hãy </a:t>
            </a:r>
            <a:r>
              <a:rPr lang="vi-VN" sz="2200" b="1">
                <a:latin typeface="Arial" pitchFamily="34" charset="0"/>
                <a:cs typeface="Arial" pitchFamily="34" charset="0"/>
              </a:rPr>
              <a:t>tìm đơn thức (hai biến x và y) biểu thị số mét khối nước cần có để bơm đầy cả hai bể bơi</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Tính lượng nước bơm đầy bể nếu x = </a:t>
            </a:r>
            <a:r>
              <a:rPr lang="vi-VN" sz="2200" b="1" smtClean="0">
                <a:latin typeface="Arial" pitchFamily="34" charset="0"/>
                <a:cs typeface="Arial" pitchFamily="34" charset="0"/>
              </a:rPr>
              <a:t>5m</a:t>
            </a:r>
            <a:r>
              <a:rPr lang="vi-VN" sz="2200" b="1">
                <a:latin typeface="Arial" pitchFamily="34" charset="0"/>
                <a:cs typeface="Arial" pitchFamily="34" charset="0"/>
              </a:rPr>
              <a:t>, y = </a:t>
            </a:r>
            <a:r>
              <a:rPr lang="vi-VN" sz="2200" b="1" smtClean="0">
                <a:latin typeface="Arial" pitchFamily="34" charset="0"/>
                <a:cs typeface="Arial" pitchFamily="34" charset="0"/>
              </a:rPr>
              <a:t>3m</a:t>
            </a:r>
            <a:r>
              <a:rPr lang="vi-VN" sz="2200" b="1">
                <a:latin typeface="Arial" pitchFamily="34" charset="0"/>
                <a:cs typeface="Arial" pitchFamily="34" charset="0"/>
              </a:rPr>
              <a:t>.</a:t>
            </a: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2" y="269318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60897" y="3124200"/>
            <a:ext cx="6599237" cy="707886"/>
          </a:xfrm>
          <a:prstGeom prst="rect">
            <a:avLst/>
          </a:prstGeom>
          <a:noFill/>
        </p:spPr>
        <p:txBody>
          <a:bodyPr wrap="square" rtlCol="0">
            <a:spAutoFit/>
          </a:bodyPr>
          <a:lstStyle/>
          <a:p>
            <a:pPr algn="just"/>
            <a:r>
              <a:rPr lang="vi-VN" sz="2000" b="1">
                <a:latin typeface="Arial" pitchFamily="34" charset="0"/>
                <a:cs typeface="Arial" pitchFamily="34" charset="0"/>
              </a:rPr>
              <a:t>b) Khi x = </a:t>
            </a:r>
            <a:r>
              <a:rPr lang="vi-VN" sz="2000" b="1" smtClean="0">
                <a:latin typeface="Arial" pitchFamily="34" charset="0"/>
                <a:cs typeface="Arial" pitchFamily="34" charset="0"/>
              </a:rPr>
              <a:t>5m</a:t>
            </a:r>
            <a:r>
              <a:rPr lang="vi-VN" sz="2000" b="1">
                <a:latin typeface="Arial" pitchFamily="34" charset="0"/>
                <a:cs typeface="Arial" pitchFamily="34" charset="0"/>
              </a:rPr>
              <a:t>, y = </a:t>
            </a:r>
            <a:r>
              <a:rPr lang="vi-VN" sz="2000" b="1" smtClean="0">
                <a:latin typeface="Arial" pitchFamily="34" charset="0"/>
                <a:cs typeface="Arial" pitchFamily="34" charset="0"/>
              </a:rPr>
              <a:t>3m</a:t>
            </a:r>
            <a:r>
              <a:rPr lang="vi-VN" sz="2000" b="1">
                <a:latin typeface="Arial" pitchFamily="34" charset="0"/>
                <a:cs typeface="Arial" pitchFamily="34" charset="0"/>
              </a:rPr>
              <a:t>, lượng nước cần có để bơm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smtClean="0">
                <a:latin typeface="Arial" pitchFamily="34" charset="0"/>
                <a:cs typeface="Arial" pitchFamily="34" charset="0"/>
              </a:rPr>
              <a:t>đầy </a:t>
            </a:r>
            <a:r>
              <a:rPr lang="vi-VN" sz="2000" b="1">
                <a:latin typeface="Arial" pitchFamily="34" charset="0"/>
                <a:cs typeface="Arial" pitchFamily="34" charset="0"/>
              </a:rPr>
              <a:t>hai bể </a:t>
            </a:r>
            <a:r>
              <a:rPr lang="vi-VN" sz="2000" b="1" smtClean="0">
                <a:latin typeface="Arial" pitchFamily="34" charset="0"/>
                <a:cs typeface="Arial" pitchFamily="34" charset="0"/>
              </a:rPr>
              <a:t>là</a:t>
            </a:r>
            <a:r>
              <a:rPr lang="en-US" sz="2000" b="1" smtClean="0">
                <a:latin typeface="Arial" pitchFamily="34" charset="0"/>
                <a:cs typeface="Arial" pitchFamily="34" charset="0"/>
              </a:rPr>
              <a:t> :</a:t>
            </a:r>
            <a:endParaRPr lang="vi-VN" sz="2000" b="1">
              <a:solidFill>
                <a:srgbClr val="0F3D13"/>
              </a:solidFill>
              <a:latin typeface="Arial" pitchFamily="34" charset="0"/>
              <a:cs typeface="Arial" pitchFamily="34" charset="0"/>
            </a:endParaRPr>
          </a:p>
        </p:txBody>
      </p:sp>
      <p:pic>
        <p:nvPicPr>
          <p:cNvPr id="962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0319" y="2819400"/>
            <a:ext cx="2511136"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8339" y="4419600"/>
            <a:ext cx="3117273" cy="224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665412" y="3886200"/>
            <a:ext cx="5761037" cy="461665"/>
          </a:xfrm>
          <a:prstGeom prst="rect">
            <a:avLst/>
          </a:prstGeom>
          <a:noFill/>
        </p:spPr>
        <p:txBody>
          <a:bodyPr wrap="square" rtlCol="0">
            <a:spAutoFit/>
          </a:bodyPr>
          <a:lstStyle/>
          <a:p>
            <a:pPr algn="just"/>
            <a:r>
              <a:rPr lang="vi-VN" b="1">
                <a:latin typeface="Arial" pitchFamily="34" charset="0"/>
                <a:cs typeface="Arial" pitchFamily="34" charset="0"/>
              </a:rPr>
              <a:t>V = 38,7 . 5 . 3 = </a:t>
            </a:r>
            <a:r>
              <a:rPr lang="vi-VN" b="1">
                <a:solidFill>
                  <a:schemeClr val="accent2">
                    <a:lumMod val="75000"/>
                  </a:schemeClr>
                </a:solidFill>
                <a:latin typeface="Arial" pitchFamily="34" charset="0"/>
                <a:cs typeface="Arial" pitchFamily="34" charset="0"/>
              </a:rPr>
              <a:t>580,5</a:t>
            </a:r>
            <a:r>
              <a:rPr lang="vi-VN" b="1">
                <a:latin typeface="Arial" pitchFamily="34" charset="0"/>
                <a:cs typeface="Arial" pitchFamily="34" charset="0"/>
              </a:rPr>
              <a:t> (m</a:t>
            </a:r>
            <a:r>
              <a:rPr lang="vi-VN" b="1" baseline="30000">
                <a:latin typeface="Arial" pitchFamily="34" charset="0"/>
                <a:cs typeface="Arial" pitchFamily="34" charset="0"/>
              </a:rPr>
              <a:t>3</a:t>
            </a:r>
            <a:r>
              <a:rPr lang="vi-VN" b="1">
                <a:latin typeface="Arial" pitchFamily="34" charset="0"/>
                <a:cs typeface="Arial" pitchFamily="34" charset="0"/>
              </a:rPr>
              <a:t>).</a:t>
            </a:r>
            <a:endParaRPr lang="vi-VN"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9250590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41924</TotalTime>
  <Words>1335</Words>
  <Application>Microsoft Office PowerPoint</Application>
  <PresentationFormat>Custom</PresentationFormat>
  <Paragraphs>103</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2643</cp:revision>
  <dcterms:created xsi:type="dcterms:W3CDTF">2021-08-04T05:24:17Z</dcterms:created>
  <dcterms:modified xsi:type="dcterms:W3CDTF">2023-08-13T01:29:12Z</dcterms:modified>
</cp:coreProperties>
</file>