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909" r:id="rId2"/>
    <p:sldId id="808" r:id="rId3"/>
    <p:sldId id="809" r:id="rId4"/>
    <p:sldId id="1008" r:id="rId5"/>
    <p:sldId id="937" r:id="rId6"/>
    <p:sldId id="852" r:id="rId7"/>
    <p:sldId id="970" r:id="rId8"/>
    <p:sldId id="1009" r:id="rId9"/>
    <p:sldId id="996" r:id="rId10"/>
    <p:sldId id="985" r:id="rId11"/>
    <p:sldId id="986" r:id="rId12"/>
    <p:sldId id="1010" r:id="rId13"/>
    <p:sldId id="1011" r:id="rId14"/>
    <p:sldId id="1012" r:id="rId15"/>
    <p:sldId id="1013" r:id="rId16"/>
    <p:sldId id="723" r:id="rId17"/>
    <p:sldId id="1014" r:id="rId1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909"/>
            <p14:sldId id="808"/>
            <p14:sldId id="809"/>
            <p14:sldId id="1008"/>
            <p14:sldId id="937"/>
            <p14:sldId id="852"/>
            <p14:sldId id="970"/>
            <p14:sldId id="1009"/>
            <p14:sldId id="996"/>
            <p14:sldId id="985"/>
            <p14:sldId id="986"/>
            <p14:sldId id="1010"/>
            <p14:sldId id="1011"/>
            <p14:sldId id="1012"/>
            <p14:sldId id="1013"/>
            <p14:sldId id="723"/>
            <p14:sldId id="10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3D13"/>
    <a:srgbClr val="F2EFF5"/>
    <a:srgbClr val="DEE7CF"/>
    <a:srgbClr val="DEF4F6"/>
    <a:srgbClr val="FAF0F0"/>
    <a:srgbClr val="F5E4E3"/>
    <a:srgbClr val="1D5E75"/>
    <a:srgbClr val="255997"/>
    <a:srgbClr val="FDEDD3"/>
    <a:srgbClr val="FEF5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5" autoAdjust="0"/>
    <p:restoredTop sz="94057" autoAdjust="0"/>
  </p:normalViewPr>
  <p:slideViewPr>
    <p:cSldViewPr>
      <p:cViewPr>
        <p:scale>
          <a:sx n="100" d="100"/>
          <a:sy n="100" d="100"/>
        </p:scale>
        <p:origin x="-1002" y="-294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image" Target="../media/image84.wmf"/><Relationship Id="rId4" Type="http://schemas.openxmlformats.org/officeDocument/2006/relationships/image" Target="../media/image8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image" Target="../media/image33.wmf"/><Relationship Id="rId7" Type="http://schemas.openxmlformats.org/officeDocument/2006/relationships/image" Target="../media/image37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10" Type="http://schemas.openxmlformats.org/officeDocument/2006/relationships/image" Target="../media/image61.wmf"/><Relationship Id="rId4" Type="http://schemas.openxmlformats.org/officeDocument/2006/relationships/image" Target="../media/image55.wmf"/><Relationship Id="rId9" Type="http://schemas.openxmlformats.org/officeDocument/2006/relationships/image" Target="../media/image60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65.wmf"/><Relationship Id="rId7" Type="http://schemas.openxmlformats.org/officeDocument/2006/relationships/image" Target="../media/image69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4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Relationship Id="rId5" Type="http://schemas.openxmlformats.org/officeDocument/2006/relationships/image" Target="../media/image75.wmf"/><Relationship Id="rId4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image" Target="../media/image78.wmf"/><Relationship Id="rId7" Type="http://schemas.openxmlformats.org/officeDocument/2006/relationships/image" Target="../media/image82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81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13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328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11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06374"/>
            <a:ext cx="2742486" cy="43878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06374"/>
            <a:ext cx="8024310" cy="43878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200151"/>
            <a:ext cx="5383398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6" y="1535113"/>
            <a:ext cx="5387630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6" y="2174875"/>
            <a:ext cx="5387630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3" y="273049"/>
            <a:ext cx="4010039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2"/>
            <a:ext cx="6813892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3" y="1435102"/>
            <a:ext cx="4010039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7"/>
            <a:ext cx="10969943" cy="1143000"/>
          </a:xfrm>
          <a:prstGeom prst="rect">
            <a:avLst/>
          </a:prstGeom>
        </p:spPr>
        <p:txBody>
          <a:bodyPr vert="horz" lIns="121899" tIns="60949" rIns="121899" bIns="6094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03/09/2023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8987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20" indent="-457120" algn="l" defTabSz="1218987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427" indent="-380933" algn="l" defTabSz="1218987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73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227" indent="-304747" algn="l" defTabSz="1218987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720" indent="-304747" algn="l" defTabSz="1218987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21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07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200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693" indent="-304747" algn="l" defTabSz="1218987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13" Type="http://schemas.openxmlformats.org/officeDocument/2006/relationships/oleObject" Target="../embeddings/oleObject33.bin"/><Relationship Id="rId18" Type="http://schemas.openxmlformats.org/officeDocument/2006/relationships/image" Target="../media/image57.wmf"/><Relationship Id="rId26" Type="http://schemas.openxmlformats.org/officeDocument/2006/relationships/image" Target="../media/image61.wmf"/><Relationship Id="rId3" Type="http://schemas.openxmlformats.org/officeDocument/2006/relationships/notesSlide" Target="../notesSlides/notesSlide11.xml"/><Relationship Id="rId21" Type="http://schemas.openxmlformats.org/officeDocument/2006/relationships/oleObject" Target="../embeddings/oleObject37.bin"/><Relationship Id="rId7" Type="http://schemas.openxmlformats.org/officeDocument/2006/relationships/oleObject" Target="../embeddings/oleObject30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35.bin"/><Relationship Id="rId25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6.wmf"/><Relationship Id="rId20" Type="http://schemas.openxmlformats.org/officeDocument/2006/relationships/image" Target="../media/image58.wmf"/><Relationship Id="rId1" Type="http://schemas.openxmlformats.org/officeDocument/2006/relationships/vmlDrawing" Target="../drawings/vmlDrawing6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32.bin"/><Relationship Id="rId24" Type="http://schemas.openxmlformats.org/officeDocument/2006/relationships/image" Target="../media/image60.wmf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34.bin"/><Relationship Id="rId23" Type="http://schemas.openxmlformats.org/officeDocument/2006/relationships/oleObject" Target="../embeddings/oleObject38.bin"/><Relationship Id="rId10" Type="http://schemas.openxmlformats.org/officeDocument/2006/relationships/image" Target="../media/image53.wmf"/><Relationship Id="rId19" Type="http://schemas.openxmlformats.org/officeDocument/2006/relationships/oleObject" Target="../embeddings/oleObject36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31.bin"/><Relationship Id="rId14" Type="http://schemas.openxmlformats.org/officeDocument/2006/relationships/image" Target="../media/image55.wmf"/><Relationship Id="rId22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oleObject" Target="../embeddings/oleObject43.bin"/><Relationship Id="rId18" Type="http://schemas.openxmlformats.org/officeDocument/2006/relationships/image" Target="../media/image68.wmf"/><Relationship Id="rId3" Type="http://schemas.openxmlformats.org/officeDocument/2006/relationships/notesSlide" Target="../notesSlides/notesSlide12.xml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65.wmf"/><Relationship Id="rId17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7.wmf"/><Relationship Id="rId20" Type="http://schemas.openxmlformats.org/officeDocument/2006/relationships/image" Target="../media/image69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42.bin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64.wmf"/><Relationship Id="rId19" Type="http://schemas.openxmlformats.org/officeDocument/2006/relationships/oleObject" Target="../embeddings/oleObject46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66.wmf"/><Relationship Id="rId22" Type="http://schemas.openxmlformats.org/officeDocument/2006/relationships/image" Target="../media/image70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13" Type="http://schemas.openxmlformats.org/officeDocument/2006/relationships/oleObject" Target="../embeddings/oleObject51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48.bin"/><Relationship Id="rId12" Type="http://schemas.openxmlformats.org/officeDocument/2006/relationships/image" Target="../media/image73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5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50.bin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52.bin"/><Relationship Id="rId10" Type="http://schemas.openxmlformats.org/officeDocument/2006/relationships/image" Target="../media/image72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9.bin"/><Relationship Id="rId14" Type="http://schemas.openxmlformats.org/officeDocument/2006/relationships/image" Target="../media/image74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13" Type="http://schemas.openxmlformats.org/officeDocument/2006/relationships/oleObject" Target="../embeddings/oleObject56.bin"/><Relationship Id="rId18" Type="http://schemas.openxmlformats.org/officeDocument/2006/relationships/image" Target="../media/image81.wmf"/><Relationship Id="rId3" Type="http://schemas.openxmlformats.org/officeDocument/2006/relationships/notesSlide" Target="../notesSlides/notesSlide14.xml"/><Relationship Id="rId21" Type="http://schemas.openxmlformats.org/officeDocument/2006/relationships/oleObject" Target="../embeddings/oleObject60.bin"/><Relationship Id="rId7" Type="http://schemas.openxmlformats.org/officeDocument/2006/relationships/oleObject" Target="../embeddings/oleObject53.bin"/><Relationship Id="rId12" Type="http://schemas.openxmlformats.org/officeDocument/2006/relationships/image" Target="../media/image78.wmf"/><Relationship Id="rId17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55.bin"/><Relationship Id="rId5" Type="http://schemas.openxmlformats.org/officeDocument/2006/relationships/image" Target="../media/image39.png"/><Relationship Id="rId15" Type="http://schemas.openxmlformats.org/officeDocument/2006/relationships/oleObject" Target="../embeddings/oleObject57.bin"/><Relationship Id="rId10" Type="http://schemas.openxmlformats.org/officeDocument/2006/relationships/image" Target="../media/image77.wmf"/><Relationship Id="rId19" Type="http://schemas.openxmlformats.org/officeDocument/2006/relationships/oleObject" Target="../embeddings/oleObject59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54.bin"/><Relationship Id="rId14" Type="http://schemas.openxmlformats.org/officeDocument/2006/relationships/image" Target="../media/image79.wmf"/><Relationship Id="rId22" Type="http://schemas.openxmlformats.org/officeDocument/2006/relationships/image" Target="../media/image83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wmf"/><Relationship Id="rId13" Type="http://schemas.openxmlformats.org/officeDocument/2006/relationships/oleObject" Target="../embeddings/oleObject64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8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2.png"/><Relationship Id="rId11" Type="http://schemas.openxmlformats.org/officeDocument/2006/relationships/oleObject" Target="../embeddings/oleObject63.bin"/><Relationship Id="rId5" Type="http://schemas.openxmlformats.org/officeDocument/2006/relationships/image" Target="../media/image39.png"/><Relationship Id="rId10" Type="http://schemas.openxmlformats.org/officeDocument/2006/relationships/image" Target="../media/image85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8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0.wmf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1.png"/><Relationship Id="rId9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image" Target="../media/image1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5.bin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10" Type="http://schemas.openxmlformats.org/officeDocument/2006/relationships/image" Target="../media/image15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13" Type="http://schemas.openxmlformats.org/officeDocument/2006/relationships/image" Target="../media/image24.wmf"/><Relationship Id="rId18" Type="http://schemas.openxmlformats.org/officeDocument/2006/relationships/oleObject" Target="../embeddings/oleObject14.bin"/><Relationship Id="rId3" Type="http://schemas.openxmlformats.org/officeDocument/2006/relationships/notesSlide" Target="../notesSlides/notesSlide6.xml"/><Relationship Id="rId21" Type="http://schemas.openxmlformats.org/officeDocument/2006/relationships/image" Target="../media/image28.wmf"/><Relationship Id="rId7" Type="http://schemas.openxmlformats.org/officeDocument/2006/relationships/image" Target="../media/image21.wmf"/><Relationship Id="rId12" Type="http://schemas.openxmlformats.org/officeDocument/2006/relationships/oleObject" Target="../embeddings/oleObject11.bin"/><Relationship Id="rId17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3.bin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23.wmf"/><Relationship Id="rId5" Type="http://schemas.openxmlformats.org/officeDocument/2006/relationships/image" Target="../media/image30.png"/><Relationship Id="rId15" Type="http://schemas.openxmlformats.org/officeDocument/2006/relationships/image" Target="../media/image25.wmf"/><Relationship Id="rId23" Type="http://schemas.openxmlformats.org/officeDocument/2006/relationships/image" Target="../media/image29.wmf"/><Relationship Id="rId10" Type="http://schemas.openxmlformats.org/officeDocument/2006/relationships/oleObject" Target="../embeddings/oleObject10.bin"/><Relationship Id="rId19" Type="http://schemas.openxmlformats.org/officeDocument/2006/relationships/image" Target="../media/image27.wmf"/><Relationship Id="rId4" Type="http://schemas.openxmlformats.org/officeDocument/2006/relationships/image" Target="../media/image12.png"/><Relationship Id="rId9" Type="http://schemas.openxmlformats.org/officeDocument/2006/relationships/image" Target="../media/image22.wmf"/><Relationship Id="rId14" Type="http://schemas.openxmlformats.org/officeDocument/2006/relationships/oleObject" Target="../embeddings/oleObject12.bin"/><Relationship Id="rId22" Type="http://schemas.openxmlformats.org/officeDocument/2006/relationships/oleObject" Target="../embeddings/oleObject16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oleObject" Target="../embeddings/oleObject20.bin"/><Relationship Id="rId18" Type="http://schemas.openxmlformats.org/officeDocument/2006/relationships/image" Target="../media/image36.wmf"/><Relationship Id="rId3" Type="http://schemas.openxmlformats.org/officeDocument/2006/relationships/notesSlide" Target="../notesSlides/notesSlide7.xml"/><Relationship Id="rId21" Type="http://schemas.openxmlformats.org/officeDocument/2006/relationships/oleObject" Target="../embeddings/oleObject24.bin"/><Relationship Id="rId7" Type="http://schemas.openxmlformats.org/officeDocument/2006/relationships/image" Target="../media/image39.png"/><Relationship Id="rId12" Type="http://schemas.openxmlformats.org/officeDocument/2006/relationships/image" Target="../media/image33.wmf"/><Relationship Id="rId1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5.wmf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1.bin"/><Relationship Id="rId10" Type="http://schemas.openxmlformats.org/officeDocument/2006/relationships/image" Target="../media/image32.wmf"/><Relationship Id="rId19" Type="http://schemas.openxmlformats.org/officeDocument/2006/relationships/oleObject" Target="../embeddings/oleObject23.bin"/><Relationship Id="rId4" Type="http://schemas.openxmlformats.org/officeDocument/2006/relationships/image" Target="../media/image12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4.wmf"/><Relationship Id="rId22" Type="http://schemas.openxmlformats.org/officeDocument/2006/relationships/image" Target="../media/image3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oleObject" Target="../embeddings/oleObject28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9.png"/><Relationship Id="rId12" Type="http://schemas.openxmlformats.org/officeDocument/2006/relationships/image" Target="../media/image43.wmf"/><Relationship Id="rId17" Type="http://schemas.openxmlformats.org/officeDocument/2006/relationships/image" Target="../media/image4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47.png"/><Relationship Id="rId10" Type="http://schemas.openxmlformats.org/officeDocument/2006/relationships/image" Target="../media/image42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4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8.png"/><Relationship Id="rId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637213" y="2414003"/>
            <a:ext cx="5943599" cy="1036035"/>
          </a:xfrm>
          <a:prstGeom prst="roundRect">
            <a:avLst>
              <a:gd name="adj" fmla="val 12012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30807"/>
          <a:stretch/>
        </p:blipFill>
        <p:spPr bwMode="auto">
          <a:xfrm>
            <a:off x="5027612" y="1524000"/>
            <a:ext cx="4989079" cy="606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6310" y="2419901"/>
            <a:ext cx="1067955" cy="127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98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70"/>
          <a:stretch/>
        </p:blipFill>
        <p:spPr bwMode="auto">
          <a:xfrm>
            <a:off x="5484812" y="2461427"/>
            <a:ext cx="6172200" cy="89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7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4" y="1219200"/>
            <a:ext cx="7772400" cy="3990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41055" flipH="1">
            <a:off x="77478" y="5366495"/>
            <a:ext cx="1224069" cy="160784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4897" y="0"/>
            <a:ext cx="1113928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77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217372"/>
            <a:ext cx="9821114" cy="13733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336232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Tính tổng và hiệu của hai đa </a:t>
            </a:r>
            <a:r>
              <a:rPr lang="vi-VN" sz="2600" b="1" smtClean="0">
                <a:latin typeface="Arial" pitchFamily="34" charset="0"/>
                <a:cs typeface="Arial" pitchFamily="34" charset="0"/>
              </a:rPr>
              <a:t>thức</a:t>
            </a:r>
            <a:endParaRPr lang="vi-VN" sz="2600" b="1">
              <a:latin typeface="Arial" pitchFamily="34" charset="0"/>
              <a:cs typeface="Arial" pitchFamily="34" charset="0"/>
            </a:endParaRP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82" y="1676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1.14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106759"/>
              </p:ext>
            </p:extLst>
          </p:nvPr>
        </p:nvGraphicFramePr>
        <p:xfrm>
          <a:off x="3046412" y="854599"/>
          <a:ext cx="3195638" cy="571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2" name="Equation" r:id="rId7" imgW="1358640" imgH="241200" progId="Equation.DSMT4">
                  <p:embed/>
                </p:oleObj>
              </mc:Choice>
              <mc:Fallback>
                <p:oleObj name="Equation" r:id="rId7" imgW="1358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854599"/>
                        <a:ext cx="3195638" cy="5710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223041"/>
              </p:ext>
            </p:extLst>
          </p:nvPr>
        </p:nvGraphicFramePr>
        <p:xfrm>
          <a:off x="2894012" y="2085599"/>
          <a:ext cx="62976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3" name="Equation" r:id="rId9" imgW="2946240" imgH="304560" progId="Equation.DSMT4">
                  <p:embed/>
                </p:oleObj>
              </mc:Choice>
              <mc:Fallback>
                <p:oleObj name="Equation" r:id="rId9" imgW="2946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12" y="2085599"/>
                        <a:ext cx="62976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7600161"/>
              </p:ext>
            </p:extLst>
          </p:nvPr>
        </p:nvGraphicFramePr>
        <p:xfrm>
          <a:off x="7237412" y="870998"/>
          <a:ext cx="3046412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4" name="Equation" r:id="rId11" imgW="1295280" imgH="241200" progId="Equation.DSMT4">
                  <p:embed/>
                </p:oleObj>
              </mc:Choice>
              <mc:Fallback>
                <p:oleObj name="Equation" r:id="rId11" imgW="1295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7412" y="870998"/>
                        <a:ext cx="3046412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3189056"/>
              </p:ext>
            </p:extLst>
          </p:nvPr>
        </p:nvGraphicFramePr>
        <p:xfrm>
          <a:off x="3721099" y="2684463"/>
          <a:ext cx="4994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5" name="Equation" r:id="rId13" imgW="2336760" imgH="241200" progId="Equation.DSMT4">
                  <p:embed/>
                </p:oleObj>
              </mc:Choice>
              <mc:Fallback>
                <p:oleObj name="Equation" r:id="rId13" imgW="2336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099" y="2684463"/>
                        <a:ext cx="49942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5947125"/>
              </p:ext>
            </p:extLst>
          </p:nvPr>
        </p:nvGraphicFramePr>
        <p:xfrm>
          <a:off x="3721099" y="3217863"/>
          <a:ext cx="57546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6" name="Equation" r:id="rId15" imgW="2692080" imgH="304560" progId="Equation.DSMT4">
                  <p:embed/>
                </p:oleObj>
              </mc:Choice>
              <mc:Fallback>
                <p:oleObj name="Equation" r:id="rId15" imgW="26920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099" y="3217863"/>
                        <a:ext cx="57546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0375478"/>
              </p:ext>
            </p:extLst>
          </p:nvPr>
        </p:nvGraphicFramePr>
        <p:xfrm>
          <a:off x="3721099" y="3827463"/>
          <a:ext cx="2632075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7" name="Equation" r:id="rId17" imgW="1231560" imgH="241200" progId="Equation.DSMT4">
                  <p:embed/>
                </p:oleObj>
              </mc:Choice>
              <mc:Fallback>
                <p:oleObj name="Equation" r:id="rId17" imgW="12315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099" y="3827463"/>
                        <a:ext cx="2632075" cy="515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9482824"/>
              </p:ext>
            </p:extLst>
          </p:nvPr>
        </p:nvGraphicFramePr>
        <p:xfrm>
          <a:off x="2818157" y="4430336"/>
          <a:ext cx="6297612" cy="65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8" name="Equation" r:id="rId19" imgW="2946240" imgH="304560" progId="Equation.DSMT4">
                  <p:embed/>
                </p:oleObj>
              </mc:Choice>
              <mc:Fallback>
                <p:oleObj name="Equation" r:id="rId19" imgW="29462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157" y="4430336"/>
                        <a:ext cx="6297612" cy="65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7889975"/>
              </p:ext>
            </p:extLst>
          </p:nvPr>
        </p:nvGraphicFramePr>
        <p:xfrm>
          <a:off x="3654424" y="5029200"/>
          <a:ext cx="4994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49" name="Equation" r:id="rId21" imgW="2336760" imgH="241200" progId="Equation.DSMT4">
                  <p:embed/>
                </p:oleObj>
              </mc:Choice>
              <mc:Fallback>
                <p:oleObj name="Equation" r:id="rId21" imgW="23367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4" y="5029200"/>
                        <a:ext cx="4994275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7278044"/>
              </p:ext>
            </p:extLst>
          </p:nvPr>
        </p:nvGraphicFramePr>
        <p:xfrm>
          <a:off x="3654424" y="5562600"/>
          <a:ext cx="5945188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0" name="Equation" r:id="rId23" imgW="2781000" imgH="304560" progId="Equation.DSMT4">
                  <p:embed/>
                </p:oleObj>
              </mc:Choice>
              <mc:Fallback>
                <p:oleObj name="Equation" r:id="rId23" imgW="27810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4" y="5562600"/>
                        <a:ext cx="5945188" cy="65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947709"/>
              </p:ext>
            </p:extLst>
          </p:nvPr>
        </p:nvGraphicFramePr>
        <p:xfrm>
          <a:off x="3654424" y="6172200"/>
          <a:ext cx="2795587" cy="51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851" name="Equation" r:id="rId25" imgW="1307880" imgH="241200" progId="Equation.DSMT4">
                  <p:embed/>
                </p:oleObj>
              </mc:Choice>
              <mc:Fallback>
                <p:oleObj name="Equation" r:id="rId25" imgW="1307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4424" y="6172200"/>
                        <a:ext cx="2795587" cy="51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99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217372"/>
            <a:ext cx="9821114" cy="13733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336232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Rút gọn các biểu thức sau: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82" y="1676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1.15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702606"/>
              </p:ext>
            </p:extLst>
          </p:nvPr>
        </p:nvGraphicFramePr>
        <p:xfrm>
          <a:off x="2330449" y="935561"/>
          <a:ext cx="39433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5" name="Equation" r:id="rId7" imgW="1676160" imgH="203040" progId="Equation.DSMT4">
                  <p:embed/>
                </p:oleObj>
              </mc:Choice>
              <mc:Fallback>
                <p:oleObj name="Equation" r:id="rId7" imgW="1676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49" y="935561"/>
                        <a:ext cx="394335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296930"/>
              </p:ext>
            </p:extLst>
          </p:nvPr>
        </p:nvGraphicFramePr>
        <p:xfrm>
          <a:off x="1825352" y="2187972"/>
          <a:ext cx="6927373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6" name="Equation" r:id="rId9" imgW="2946240" imgH="203040" progId="Equation.DSMT4">
                  <p:embed/>
                </p:oleObj>
              </mc:Choice>
              <mc:Fallback>
                <p:oleObj name="Equation" r:id="rId9" imgW="29462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352" y="2187972"/>
                        <a:ext cx="6927373" cy="48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5190364"/>
              </p:ext>
            </p:extLst>
          </p:nvPr>
        </p:nvGraphicFramePr>
        <p:xfrm>
          <a:off x="6823180" y="935561"/>
          <a:ext cx="4927600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7" name="Equation" r:id="rId11" imgW="2095200" imgH="203040" progId="Equation.DSMT4">
                  <p:embed/>
                </p:oleObj>
              </mc:Choice>
              <mc:Fallback>
                <p:oleObj name="Equation" r:id="rId11" imgW="2095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180" y="935561"/>
                        <a:ext cx="4927600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3512380"/>
              </p:ext>
            </p:extLst>
          </p:nvPr>
        </p:nvGraphicFramePr>
        <p:xfrm>
          <a:off x="5780925" y="2667000"/>
          <a:ext cx="3851275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8" name="Equation" r:id="rId13" imgW="1638000" imgH="279360" progId="Equation.DSMT4">
                  <p:embed/>
                </p:oleObj>
              </mc:Choice>
              <mc:Fallback>
                <p:oleObj name="Equation" r:id="rId13" imgW="1638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925" y="2667000"/>
                        <a:ext cx="3851275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538249"/>
              </p:ext>
            </p:extLst>
          </p:nvPr>
        </p:nvGraphicFramePr>
        <p:xfrm>
          <a:off x="5780925" y="3352800"/>
          <a:ext cx="21193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99" name="Equation" r:id="rId15" imgW="901440" imgH="177480" progId="Equation.DSMT4">
                  <p:embed/>
                </p:oleObj>
              </mc:Choice>
              <mc:Fallback>
                <p:oleObj name="Equation" r:id="rId15" imgW="9014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80925" y="3352800"/>
                        <a:ext cx="2119313" cy="42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265142"/>
              </p:ext>
            </p:extLst>
          </p:nvPr>
        </p:nvGraphicFramePr>
        <p:xfrm>
          <a:off x="1751012" y="4191000"/>
          <a:ext cx="8988425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0" name="Equation" r:id="rId17" imgW="3822480" imgH="203040" progId="Equation.DSMT4">
                  <p:embed/>
                </p:oleObj>
              </mc:Choice>
              <mc:Fallback>
                <p:oleObj name="Equation" r:id="rId17" imgW="3822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2" y="4191000"/>
                        <a:ext cx="8988425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9526836"/>
              </p:ext>
            </p:extLst>
          </p:nvPr>
        </p:nvGraphicFramePr>
        <p:xfrm>
          <a:off x="6650456" y="4713288"/>
          <a:ext cx="4897437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1" name="Equation" r:id="rId19" imgW="2082600" imgH="279360" progId="Equation.DSMT4">
                  <p:embed/>
                </p:oleObj>
              </mc:Choice>
              <mc:Fallback>
                <p:oleObj name="Equation" r:id="rId19" imgW="20826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456" y="4713288"/>
                        <a:ext cx="4897437" cy="661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223226"/>
              </p:ext>
            </p:extLst>
          </p:nvPr>
        </p:nvGraphicFramePr>
        <p:xfrm>
          <a:off x="6650456" y="5475288"/>
          <a:ext cx="1762125" cy="392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102" name="Equation" r:id="rId21" imgW="749160" imgH="164880" progId="Equation.DSMT4">
                  <p:embed/>
                </p:oleObj>
              </mc:Choice>
              <mc:Fallback>
                <p:oleObj name="Equation" r:id="rId21" imgW="749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0456" y="5475288"/>
                        <a:ext cx="1762125" cy="392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371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9" y="217372"/>
            <a:ext cx="9821114" cy="1373304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360612" y="336232"/>
            <a:ext cx="9296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600" b="1">
                <a:latin typeface="Arial" pitchFamily="34" charset="0"/>
                <a:cs typeface="Arial" pitchFamily="34" charset="0"/>
              </a:rPr>
              <a:t>Tìm đa thức M biết 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582" y="16764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1.16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0265330"/>
              </p:ext>
            </p:extLst>
          </p:nvPr>
        </p:nvGraphicFramePr>
        <p:xfrm>
          <a:off x="3857783" y="819150"/>
          <a:ext cx="5619433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7" name="Equation" r:id="rId7" imgW="2171520" imgH="241200" progId="Equation.DSMT4">
                  <p:embed/>
                </p:oleObj>
              </mc:Choice>
              <mc:Fallback>
                <p:oleObj name="Equation" r:id="rId7" imgW="2171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7783" y="819150"/>
                        <a:ext cx="5619433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1254186"/>
              </p:ext>
            </p:extLst>
          </p:nvPr>
        </p:nvGraphicFramePr>
        <p:xfrm>
          <a:off x="4063999" y="2170271"/>
          <a:ext cx="5106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8" name="Equation" r:id="rId9" imgW="2171520" imgH="241200" progId="Equation.DSMT4">
                  <p:embed/>
                </p:oleObj>
              </mc:Choice>
              <mc:Fallback>
                <p:oleObj name="Equation" r:id="rId9" imgW="2171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3999" y="2170271"/>
                        <a:ext cx="51069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349499" y="2209800"/>
            <a:ext cx="168751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s-ES" sz="2600" b="1" smtClean="0">
                <a:latin typeface="Arial" pitchFamily="34" charset="0"/>
                <a:cs typeface="Arial" pitchFamily="34" charset="0"/>
              </a:rPr>
              <a:t>Ta có :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382157"/>
              </p:ext>
            </p:extLst>
          </p:nvPr>
        </p:nvGraphicFramePr>
        <p:xfrm>
          <a:off x="4276673" y="2785111"/>
          <a:ext cx="5106987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9" name="Equation" r:id="rId11" imgW="2171520" imgH="241200" progId="Equation.DSMT4">
                  <p:embed/>
                </p:oleObj>
              </mc:Choice>
              <mc:Fallback>
                <p:oleObj name="Equation" r:id="rId11" imgW="2171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6673" y="2785111"/>
                        <a:ext cx="5106987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817812" y="2809875"/>
            <a:ext cx="1431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600" b="1" smtClean="0">
                <a:latin typeface="Arial" pitchFamily="34" charset="0"/>
                <a:cs typeface="Arial" pitchFamily="34" charset="0"/>
              </a:rPr>
              <a:t>Suy ra :</a:t>
            </a:r>
            <a:endParaRPr lang="vi-VN" sz="26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2764626"/>
              </p:ext>
            </p:extLst>
          </p:nvPr>
        </p:nvGraphicFramePr>
        <p:xfrm>
          <a:off x="4694237" y="3381375"/>
          <a:ext cx="5465762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0" name="Equation" r:id="rId13" imgW="2323800" imgH="304560" progId="Equation.DSMT4">
                  <p:embed/>
                </p:oleObj>
              </mc:Choice>
              <mc:Fallback>
                <p:oleObj name="Equation" r:id="rId13" imgW="23238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7" y="3381375"/>
                        <a:ext cx="5465762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460552"/>
              </p:ext>
            </p:extLst>
          </p:nvPr>
        </p:nvGraphicFramePr>
        <p:xfrm>
          <a:off x="4694237" y="4105275"/>
          <a:ext cx="30765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91" name="Equation" r:id="rId15" imgW="1307880" imgH="241200" progId="Equation.DSMT4">
                  <p:embed/>
                </p:oleObj>
              </mc:Choice>
              <mc:Fallback>
                <p:oleObj name="Equation" r:id="rId15" imgW="13078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94237" y="4105275"/>
                        <a:ext cx="30765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0204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217372"/>
            <a:ext cx="9973513" cy="158088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32012" y="228600"/>
            <a:ext cx="10134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Arial" pitchFamily="34" charset="0"/>
                <a:cs typeface="Arial" pitchFamily="34" charset="0"/>
              </a:rPr>
              <a:t>Cho hai đa thức 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= 2x</a:t>
            </a:r>
            <a:r>
              <a:rPr lang="es-ES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+ 3xyz – 2x + 5 </a:t>
            </a:r>
            <a:r>
              <a:rPr lang="es-E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smtClean="0">
                <a:latin typeface="Arial" pitchFamily="34" charset="0"/>
                <a:cs typeface="Arial" pitchFamily="34" charset="0"/>
              </a:rPr>
              <a:t>                       và 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 = 3xyz – 2x</a:t>
            </a:r>
            <a:r>
              <a:rPr lang="es-ES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+ x – 4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pt-BR" b="1" smtClean="0">
                <a:latin typeface="Arial" pitchFamily="34" charset="0"/>
                <a:cs typeface="Arial" pitchFamily="34" charset="0"/>
              </a:rPr>
              <a:t>Tìm </a:t>
            </a:r>
            <a:r>
              <a:rPr lang="pt-BR" b="1">
                <a:latin typeface="Arial" pitchFamily="34" charset="0"/>
                <a:cs typeface="Arial" pitchFamily="34" charset="0"/>
              </a:rPr>
              <a:t>các đa thức A + B và A –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B</a:t>
            </a: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giá trị của các đa thức A và A + B tại x = 0,5; y = −2 và z = 1.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1.17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93967"/>
              </p:ext>
            </p:extLst>
          </p:nvPr>
        </p:nvGraphicFramePr>
        <p:xfrm>
          <a:off x="3341687" y="2237875"/>
          <a:ext cx="7645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5" name="Equation" r:id="rId7" imgW="3251160" imgH="304560" progId="Equation.DSMT4">
                  <p:embed/>
                </p:oleObj>
              </mc:Choice>
              <mc:Fallback>
                <p:oleObj name="Equation" r:id="rId7" imgW="3251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7" y="2237875"/>
                        <a:ext cx="76454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74812" y="2362200"/>
            <a:ext cx="1687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 smtClean="0">
                <a:latin typeface="Arial" pitchFamily="34" charset="0"/>
                <a:cs typeface="Arial" pitchFamily="34" charset="0"/>
              </a:rPr>
              <a:t>a) Ta có :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27764"/>
              </p:ext>
            </p:extLst>
          </p:nvPr>
        </p:nvGraphicFramePr>
        <p:xfrm>
          <a:off x="4256926" y="2887007"/>
          <a:ext cx="62420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6" name="Equation" r:id="rId9" imgW="2654280" imgH="241200" progId="Equation.DSMT4">
                  <p:embed/>
                </p:oleObj>
              </mc:Choice>
              <mc:Fallback>
                <p:oleObj name="Equation" r:id="rId9" imgW="2654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926" y="2887007"/>
                        <a:ext cx="62420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882184"/>
              </p:ext>
            </p:extLst>
          </p:nvPr>
        </p:nvGraphicFramePr>
        <p:xfrm>
          <a:off x="4256926" y="3386914"/>
          <a:ext cx="73167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Equation" r:id="rId11" imgW="3111480" imgH="304560" progId="Equation.DSMT4">
                  <p:embed/>
                </p:oleObj>
              </mc:Choice>
              <mc:Fallback>
                <p:oleObj name="Equation" r:id="rId11" imgW="31114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926" y="3386914"/>
                        <a:ext cx="73167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394369"/>
              </p:ext>
            </p:extLst>
          </p:nvPr>
        </p:nvGraphicFramePr>
        <p:xfrm>
          <a:off x="4256926" y="4037633"/>
          <a:ext cx="2001838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8" name="Equation" r:id="rId13" imgW="850680" imgH="203040" progId="Equation.DSMT4">
                  <p:embed/>
                </p:oleObj>
              </mc:Choice>
              <mc:Fallback>
                <p:oleObj name="Equation" r:id="rId13" imgW="850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6926" y="4037633"/>
                        <a:ext cx="2001838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312401"/>
              </p:ext>
            </p:extLst>
          </p:nvPr>
        </p:nvGraphicFramePr>
        <p:xfrm>
          <a:off x="3351212" y="4447052"/>
          <a:ext cx="7645400" cy="722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9" name="Equation" r:id="rId15" imgW="3251160" imgH="304560" progId="Equation.DSMT4">
                  <p:embed/>
                </p:oleObj>
              </mc:Choice>
              <mc:Fallback>
                <p:oleObj name="Equation" r:id="rId15" imgW="32511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2" y="4447052"/>
                        <a:ext cx="7645400" cy="722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728168"/>
              </p:ext>
            </p:extLst>
          </p:nvPr>
        </p:nvGraphicFramePr>
        <p:xfrm>
          <a:off x="4208462" y="5096184"/>
          <a:ext cx="6242050" cy="573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0" name="Equation" r:id="rId17" imgW="2654280" imgH="241200" progId="Equation.DSMT4">
                  <p:embed/>
                </p:oleObj>
              </mc:Choice>
              <mc:Fallback>
                <p:oleObj name="Equation" r:id="rId17" imgW="26542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2" y="5096184"/>
                        <a:ext cx="6242050" cy="573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3580403"/>
              </p:ext>
            </p:extLst>
          </p:nvPr>
        </p:nvGraphicFramePr>
        <p:xfrm>
          <a:off x="4208462" y="5596091"/>
          <a:ext cx="752475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1" name="Equation" r:id="rId19" imgW="3200400" imgH="304560" progId="Equation.DSMT4">
                  <p:embed/>
                </p:oleObj>
              </mc:Choice>
              <mc:Fallback>
                <p:oleObj name="Equation" r:id="rId19" imgW="32004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2" y="5596091"/>
                        <a:ext cx="752475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936667"/>
              </p:ext>
            </p:extLst>
          </p:nvPr>
        </p:nvGraphicFramePr>
        <p:xfrm>
          <a:off x="4208462" y="6246813"/>
          <a:ext cx="2478088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22" name="Equation" r:id="rId21" imgW="1054080" imgH="241200" progId="Equation.DSMT4">
                  <p:embed/>
                </p:oleObj>
              </mc:Choice>
              <mc:Fallback>
                <p:oleObj name="Equation" r:id="rId21" imgW="1054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08462" y="6246813"/>
                        <a:ext cx="2478088" cy="573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6685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ounded Rectangle 37"/>
          <p:cNvSpPr/>
          <p:nvPr/>
        </p:nvSpPr>
        <p:spPr>
          <a:xfrm>
            <a:off x="2064498" y="217372"/>
            <a:ext cx="9973513" cy="1580888"/>
          </a:xfrm>
          <a:prstGeom prst="roundRect">
            <a:avLst>
              <a:gd name="adj" fmla="val 5364"/>
            </a:avLst>
          </a:prstGeom>
          <a:gradFill flip="none" rotWithShape="1">
            <a:gsLst>
              <a:gs pos="0">
                <a:srgbClr val="94B0B7"/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-1588" y="-48787"/>
            <a:ext cx="11782531" cy="13292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132012" y="228600"/>
            <a:ext cx="101346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>
                <a:latin typeface="Arial" pitchFamily="34" charset="0"/>
                <a:cs typeface="Arial" pitchFamily="34" charset="0"/>
              </a:rPr>
              <a:t>Cho hai đa thức 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 = 2x</a:t>
            </a:r>
            <a:r>
              <a:rPr lang="es-ES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+ 3xyz – 2x + 5 </a:t>
            </a:r>
            <a:r>
              <a:rPr lang="es-E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s-ES" b="1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ES" b="1" smtClean="0">
                <a:latin typeface="Arial" pitchFamily="34" charset="0"/>
                <a:cs typeface="Arial" pitchFamily="34" charset="0"/>
              </a:rPr>
              <a:t>                       và 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 = 3xyz – 2x</a:t>
            </a:r>
            <a:r>
              <a:rPr lang="es-ES" b="1" baseline="3000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s-ES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y + x – 4</a:t>
            </a:r>
            <a:r>
              <a:rPr lang="es-ES" b="1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pt-BR" b="1" smtClean="0">
                <a:latin typeface="Arial" pitchFamily="34" charset="0"/>
                <a:cs typeface="Arial" pitchFamily="34" charset="0"/>
              </a:rPr>
              <a:t>Tìm </a:t>
            </a:r>
            <a:r>
              <a:rPr lang="pt-BR" b="1">
                <a:latin typeface="Arial" pitchFamily="34" charset="0"/>
                <a:cs typeface="Arial" pitchFamily="34" charset="0"/>
              </a:rPr>
              <a:t>các đa thức A + B và A – </a:t>
            </a:r>
            <a:r>
              <a:rPr lang="pt-BR" b="1" smtClean="0">
                <a:latin typeface="Arial" pitchFamily="34" charset="0"/>
                <a:cs typeface="Arial" pitchFamily="34" charset="0"/>
              </a:rPr>
              <a:t>B</a:t>
            </a:r>
          </a:p>
          <a:p>
            <a:pPr marL="514350" indent="-514350">
              <a:buAutoNum type="alphaLcParenR"/>
            </a:pPr>
            <a:r>
              <a:rPr lang="vi-VN" b="1" smtClean="0">
                <a:latin typeface="Arial" pitchFamily="34" charset="0"/>
                <a:cs typeface="Arial" pitchFamily="34" charset="0"/>
              </a:rPr>
              <a:t>Tính </a:t>
            </a:r>
            <a:r>
              <a:rPr lang="vi-VN" b="1">
                <a:latin typeface="Arial" pitchFamily="34" charset="0"/>
                <a:cs typeface="Arial" pitchFamily="34" charset="0"/>
              </a:rPr>
              <a:t>giá trị của các đa thức A và A + B tại x = 0,5; y = −2 và z = 1.</a:t>
            </a:r>
          </a:p>
        </p:txBody>
      </p:sp>
      <p:pic>
        <p:nvPicPr>
          <p:cNvPr id="4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2" y="19050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5" y="148522"/>
            <a:ext cx="1867477" cy="162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362" y="628083"/>
            <a:ext cx="134754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400" b="1" spc="67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rPr>
              <a:t>1.17</a:t>
            </a:r>
            <a:endParaRPr lang="en-US" sz="5400" b="1" spc="67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.VnCentury SchoolbookH" pitchFamily="34" charset="0"/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03" y="379212"/>
            <a:ext cx="130714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651527"/>
              </p:ext>
            </p:extLst>
          </p:nvPr>
        </p:nvGraphicFramePr>
        <p:xfrm>
          <a:off x="3234891" y="2900065"/>
          <a:ext cx="59118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4" name="Equation" r:id="rId7" imgW="2514600" imgH="241200" progId="Equation.DSMT4">
                  <p:embed/>
                </p:oleObj>
              </mc:Choice>
              <mc:Fallback>
                <p:oleObj name="Equation" r:id="rId7" imgW="2514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4891" y="2900065"/>
                        <a:ext cx="591185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674812" y="2362200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b) Thay x = 0,5; y = −2 và z = 1 vào biểu thức A, ta được: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788321"/>
              </p:ext>
            </p:extLst>
          </p:nvPr>
        </p:nvGraphicFramePr>
        <p:xfrm>
          <a:off x="3579812" y="3634581"/>
          <a:ext cx="3134519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5" name="Equation" r:id="rId9" imgW="1333440" imgH="203040" progId="Equation.DSMT4">
                  <p:embed/>
                </p:oleObj>
              </mc:Choice>
              <mc:Fallback>
                <p:oleObj name="Equation" r:id="rId9" imgW="13334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9812" y="3634581"/>
                        <a:ext cx="3134519" cy="48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2016124" y="4294346"/>
            <a:ext cx="952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>
                <a:latin typeface="Arial" pitchFamily="34" charset="0"/>
                <a:cs typeface="Arial" pitchFamily="34" charset="0"/>
              </a:rPr>
              <a:t>Thay x = 0,5; y = −2 và z = 1 vào biểu thức A + B, ta được:</a:t>
            </a:r>
            <a:endParaRPr lang="vi-VN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0601322"/>
              </p:ext>
            </p:extLst>
          </p:nvPr>
        </p:nvGraphicFramePr>
        <p:xfrm>
          <a:off x="3001517" y="4882118"/>
          <a:ext cx="6209665" cy="4802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6" name="Equation" r:id="rId11" imgW="2641320" imgH="203040" progId="Equation.DSMT4">
                  <p:embed/>
                </p:oleObj>
              </mc:Choice>
              <mc:Fallback>
                <p:oleObj name="Equation" r:id="rId11" imgW="26413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1517" y="4882118"/>
                        <a:ext cx="6209665" cy="4802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406429"/>
              </p:ext>
            </p:extLst>
          </p:nvPr>
        </p:nvGraphicFramePr>
        <p:xfrm>
          <a:off x="5771567" y="5493067"/>
          <a:ext cx="2598420" cy="4505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27" name="Equation" r:id="rId13" imgW="1104840" imgH="190440" progId="Equation.DSMT4">
                  <p:embed/>
                </p:oleObj>
              </mc:Choice>
              <mc:Fallback>
                <p:oleObj name="Equation" r:id="rId13" imgW="110484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71567" y="5493067"/>
                        <a:ext cx="2598420" cy="4505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95896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13"/>
          <p:cNvSpPr/>
          <p:nvPr/>
        </p:nvSpPr>
        <p:spPr>
          <a:xfrm>
            <a:off x="-812588" y="492632"/>
            <a:ext cx="5463146" cy="5892800"/>
          </a:xfrm>
          <a:custGeom>
            <a:avLst/>
            <a:gdLst/>
            <a:ahLst/>
            <a:cxnLst/>
            <a:rect l="l" t="t" r="r" b="b"/>
            <a:pathLst>
              <a:path w="4098427" h="4419600">
                <a:moveTo>
                  <a:pt x="0" y="0"/>
                </a:moveTo>
                <a:lnTo>
                  <a:pt x="4098427" y="0"/>
                </a:lnTo>
                <a:lnTo>
                  <a:pt x="2588032" y="4419600"/>
                </a:lnTo>
                <a:lnTo>
                  <a:pt x="0" y="4419600"/>
                </a:lnTo>
                <a:close/>
              </a:path>
            </a:pathLst>
          </a:cu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5" name="Rectangle 15"/>
          <p:cNvSpPr/>
          <p:nvPr/>
        </p:nvSpPr>
        <p:spPr>
          <a:xfrm rot="1132070">
            <a:off x="3697390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4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46" name="Rectangle 15"/>
          <p:cNvSpPr/>
          <p:nvPr/>
        </p:nvSpPr>
        <p:spPr>
          <a:xfrm rot="1132070">
            <a:off x="5733438" y="-2084"/>
            <a:ext cx="1915577" cy="6882235"/>
          </a:xfrm>
          <a:custGeom>
            <a:avLst/>
            <a:gdLst/>
            <a:ahLst/>
            <a:cxnLst/>
            <a:rect l="l" t="t" r="r" b="b"/>
            <a:pathLst>
              <a:path w="1437057" h="5161676">
                <a:moveTo>
                  <a:pt x="1437057" y="0"/>
                </a:moveTo>
                <a:lnTo>
                  <a:pt x="1437057" y="4670563"/>
                </a:lnTo>
                <a:lnTo>
                  <a:pt x="0" y="5161676"/>
                </a:lnTo>
                <a:lnTo>
                  <a:pt x="0" y="491114"/>
                </a:lnTo>
                <a:close/>
              </a:path>
            </a:pathLst>
          </a:custGeom>
          <a:gradFill>
            <a:gsLst>
              <a:gs pos="0">
                <a:schemeClr val="tx1">
                  <a:alpha val="20000"/>
                </a:schemeClr>
              </a:gs>
              <a:gs pos="100000">
                <a:schemeClr val="bg1">
                  <a:alpha val="35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304067" y="4267200"/>
            <a:ext cx="812588" cy="812800"/>
          </a:xfrm>
          <a:prstGeom prst="rect">
            <a:avLst/>
          </a:prstGeom>
          <a:noFill/>
          <a:ln w="50800">
            <a:solidFill>
              <a:schemeClr val="bg1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116656" y="4013200"/>
            <a:ext cx="0" cy="50800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6200000">
            <a:off x="9116656" y="4013268"/>
            <a:ext cx="0" cy="50786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3" t="17982" r="12601" b="22046"/>
          <a:stretch/>
        </p:blipFill>
        <p:spPr bwMode="auto">
          <a:xfrm>
            <a:off x="1167199" y="869115"/>
            <a:ext cx="1660188" cy="29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t="11198" r="6916" b="28723"/>
          <a:stretch/>
        </p:blipFill>
        <p:spPr bwMode="auto">
          <a:xfrm>
            <a:off x="1115994" y="1219200"/>
            <a:ext cx="2507896" cy="333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5" t="19121" r="17589" b="20906"/>
          <a:stretch/>
        </p:blipFill>
        <p:spPr bwMode="auto">
          <a:xfrm>
            <a:off x="990697" y="1018100"/>
            <a:ext cx="542890" cy="349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244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6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52400"/>
            <a:ext cx="12199938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7883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2575" y="838200"/>
            <a:ext cx="8169274" cy="2667000"/>
            <a:chOff x="282575" y="764412"/>
            <a:chExt cx="8169274" cy="2667000"/>
          </a:xfrm>
        </p:grpSpPr>
        <p:sp>
          <p:nvSpPr>
            <p:cNvPr id="3" name="Rounded Rectangle 2"/>
            <p:cNvSpPr/>
            <p:nvPr/>
          </p:nvSpPr>
          <p:spPr>
            <a:xfrm>
              <a:off x="282575" y="764412"/>
              <a:ext cx="8021637" cy="2667000"/>
            </a:xfrm>
            <a:prstGeom prst="roundRect">
              <a:avLst>
                <a:gd name="adj" fmla="val 4061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79412" y="840611"/>
              <a:ext cx="8072437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smtClean="0">
                  <a:latin typeface="Arial" pitchFamily="34" charset="0"/>
                  <a:cs typeface="Arial" pitchFamily="34" charset="0"/>
                </a:rPr>
                <a:t>     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Trong buổi sinh hoạt câu lạc bộ Toán học của lớp, hai bạn tính giá trị của hai đa thức 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= 2x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– xy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+ 22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 và 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Q = xy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– 2x</a:t>
              </a:r>
              <a:r>
                <a:rPr lang="vi-VN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+ 23 </a:t>
              </a:r>
              <a: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/>
              </a:r>
              <a:b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tại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những giá trị cho trước của x và y. 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Kết </a:t>
              </a:r>
              <a:r>
                <a:rPr lang="vi-VN" sz="2600" b="1">
                  <a:latin typeface="Arial" pitchFamily="34" charset="0"/>
                  <a:cs typeface="Arial" pitchFamily="34" charset="0"/>
                </a:rPr>
                <a:t>quả được ghi lại như bảng bên. Ban giám khảo cho biết một cột chắc chắn có kết quả sai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600" b="1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AutoShape 2" descr="Cơ cấu dân số theo giới là gì? Công thức tính và Ý nghĩ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1674812" y="3962400"/>
            <a:ext cx="8610600" cy="1855527"/>
            <a:chOff x="-1134668" y="3905107"/>
            <a:chExt cx="8610600" cy="1855527"/>
          </a:xfrm>
        </p:grpSpPr>
        <p:sp>
          <p:nvSpPr>
            <p:cNvPr id="20" name="AutoShape 26"/>
            <p:cNvSpPr>
              <a:spLocks noChangeArrowheads="1"/>
            </p:cNvSpPr>
            <p:nvPr/>
          </p:nvSpPr>
          <p:spPr bwMode="auto">
            <a:xfrm>
              <a:off x="-1134668" y="4008035"/>
              <a:ext cx="7555020" cy="1752599"/>
            </a:xfrm>
            <a:prstGeom prst="cloudCallout">
              <a:avLst>
                <a:gd name="adj1" fmla="val 15297"/>
                <a:gd name="adj2" fmla="val 12005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9" tIns="45715" rIns="91429" bIns="45715"/>
            <a:lstStyle/>
            <a:p>
              <a:pPr algn="ctr" eaLnBrk="1" hangingPunct="1"/>
              <a:endParaRPr lang="en-US" altLang="en-US" sz="2400" dirty="0"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-601268" y="4398800"/>
              <a:ext cx="667102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b="1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Theo em, làm thế nào để có thể nhanh chóng phát hiện cột đó</a:t>
              </a:r>
              <a:r>
                <a:rPr lang="vi-VN" sz="2800" b="1" smtClean="0">
                  <a:solidFill>
                    <a:schemeClr val="tx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?</a:t>
              </a:r>
              <a:endParaRPr lang="vi-VN" sz="28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821971" y="3905107"/>
              <a:ext cx="1653961" cy="1836477"/>
            </a:xfrm>
            <a:prstGeom prst="rect">
              <a:avLst/>
            </a:prstGeom>
          </p:spPr>
        </p:pic>
      </p:grp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" y="78224"/>
            <a:ext cx="2720181" cy="58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532812" y="914400"/>
            <a:ext cx="3403656" cy="2548354"/>
            <a:chOff x="8532812" y="914400"/>
            <a:chExt cx="3403656" cy="2548354"/>
          </a:xfrm>
        </p:grpSpPr>
        <p:sp>
          <p:nvSpPr>
            <p:cNvPr id="16" name="TextBox 15"/>
            <p:cNvSpPr txBox="1"/>
            <p:nvPr/>
          </p:nvSpPr>
          <p:spPr>
            <a:xfrm>
              <a:off x="9675812" y="3124200"/>
              <a:ext cx="1363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Bảng 1.1</a:t>
              </a:r>
              <a:endParaRPr lang="en-US" sz="1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2" y="914400"/>
              <a:ext cx="3403656" cy="2158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721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47216" y="762000"/>
            <a:ext cx="11438396" cy="1828800"/>
            <a:chOff x="447216" y="1086761"/>
            <a:chExt cx="11438396" cy="182880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1086761"/>
              <a:ext cx="11400298" cy="18288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912" y="1173593"/>
              <a:ext cx="113157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Cho hai đa thức </a:t>
              </a:r>
              <a:r>
                <a:rPr lang="es-E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 = 5x</a:t>
              </a:r>
              <a:r>
                <a:rPr lang="es-ES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+ 5x – 3 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và </a:t>
              </a:r>
              <a:r>
                <a:rPr lang="es-E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 = xy – 4x</a:t>
              </a:r>
              <a:r>
                <a:rPr lang="es-ES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+ 5x – 1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vi-VN" b="1">
                  <a:latin typeface="Arial" pitchFamily="34" charset="0"/>
                  <a:cs typeface="Arial" pitchFamily="34" charset="0"/>
                </a:rPr>
                <a:t>Thực hiện phép cộng hai đa thức A và B bằng cách tiến hành các bước sau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:</a:t>
              </a:r>
              <a:endParaRPr lang="en-US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b="1" smtClean="0">
                  <a:latin typeface="Arial" pitchFamily="34" charset="0"/>
                  <a:cs typeface="Arial" pitchFamily="34" charset="0"/>
                </a:rPr>
                <a:t>	+ Lập 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tổng A + B = (5x</a:t>
              </a:r>
              <a:r>
                <a:rPr lang="es-ES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y + 5x – 3) + (xy – 4x</a:t>
              </a:r>
              <a:r>
                <a:rPr lang="es-ES" b="1" baseline="3000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>
                  <a:latin typeface="Arial" pitchFamily="34" charset="0"/>
                  <a:cs typeface="Arial" pitchFamily="34" charset="0"/>
                </a:rPr>
                <a:t>y + 5x – 1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).</a:t>
              </a:r>
            </a:p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+ 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Bỏ </a:t>
              </a:r>
              <a:r>
                <a:rPr lang="vi-VN" b="1">
                  <a:latin typeface="Arial" pitchFamily="34" charset="0"/>
                  <a:cs typeface="Arial" pitchFamily="34" charset="0"/>
                </a:rPr>
                <a:t>dấu ngoặc và thu gọn đa thức nhận được.</a:t>
              </a:r>
            </a:p>
          </p:txBody>
        </p:sp>
        <p:pic>
          <p:nvPicPr>
            <p:cNvPr id="30725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" t="8129" r="23873" b="34426"/>
            <a:stretch/>
          </p:blipFill>
          <p:spPr bwMode="auto">
            <a:xfrm>
              <a:off x="608012" y="1197465"/>
              <a:ext cx="1382420" cy="426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50" y="272249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22387" y="3117532"/>
            <a:ext cx="98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vi-VN" b="1">
                <a:latin typeface="Arial" pitchFamily="34" charset="0"/>
                <a:cs typeface="Arial" pitchFamily="34" charset="0"/>
              </a:rPr>
              <a:t>Thực hiện phép cộng hai đa thức A và B theo các bước sau: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1012" y="3581400"/>
            <a:ext cx="98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b="1">
                <a:latin typeface="Arial" pitchFamily="34" charset="0"/>
                <a:cs typeface="Arial" pitchFamily="34" charset="0"/>
              </a:rPr>
              <a:t>Lập tổng A + B = (5x</a:t>
            </a:r>
            <a:r>
              <a:rPr lang="es-ES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b="1">
                <a:latin typeface="Arial" pitchFamily="34" charset="0"/>
                <a:cs typeface="Arial" pitchFamily="34" charset="0"/>
              </a:rPr>
              <a:t>y + 5x – 3) + (xy – 4x</a:t>
            </a:r>
            <a:r>
              <a:rPr lang="es-ES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b="1">
                <a:latin typeface="Arial" pitchFamily="34" charset="0"/>
                <a:cs typeface="Arial" pitchFamily="34" charset="0"/>
              </a:rPr>
              <a:t>y + 5x – 1).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4750" y="4038005"/>
            <a:ext cx="98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Bỏ dấu ngoặc và thu gọn đa thức nhận được.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82925" y="4499670"/>
            <a:ext cx="985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b="1">
                <a:latin typeface="Arial" pitchFamily="34" charset="0"/>
                <a:cs typeface="Arial" pitchFamily="34" charset="0"/>
              </a:rPr>
              <a:t>Bỏ dấu ngoặc và thu gọn đa thức nhận được.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913215"/>
              </p:ext>
            </p:extLst>
          </p:nvPr>
        </p:nvGraphicFramePr>
        <p:xfrm>
          <a:off x="3046412" y="4970860"/>
          <a:ext cx="5915025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3" name="Equation" r:id="rId6" imgW="2514600" imgH="241200" progId="Equation.DSMT4">
                  <p:embed/>
                </p:oleObj>
              </mc:Choice>
              <mc:Fallback>
                <p:oleObj name="Equation" r:id="rId6" imgW="251460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6412" y="4970860"/>
                        <a:ext cx="5915025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231574"/>
              </p:ext>
            </p:extLst>
          </p:nvPr>
        </p:nvGraphicFramePr>
        <p:xfrm>
          <a:off x="3884612" y="5486400"/>
          <a:ext cx="5884863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4" name="Equation" r:id="rId8" imgW="2501640" imgH="304560" progId="Equation.DSMT4">
                  <p:embed/>
                </p:oleObj>
              </mc:Choice>
              <mc:Fallback>
                <p:oleObj name="Equation" r:id="rId8" imgW="25016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5486400"/>
                        <a:ext cx="5884863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108160"/>
              </p:ext>
            </p:extLst>
          </p:nvPr>
        </p:nvGraphicFramePr>
        <p:xfrm>
          <a:off x="3884612" y="6137275"/>
          <a:ext cx="29273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5" name="Equation" r:id="rId10" imgW="1244520" imgH="241200" progId="Equation.DSMT4">
                  <p:embed/>
                </p:oleObj>
              </mc:Choice>
              <mc:Fallback>
                <p:oleObj name="Equation" r:id="rId10" imgW="124452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612" y="6137275"/>
                        <a:ext cx="29273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09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250" y="2722494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4711" y="3252143"/>
            <a:ext cx="1647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en-US" b="1" smtClean="0">
                <a:latin typeface="Arial" pitchFamily="34" charset="0"/>
                <a:cs typeface="Arial" pitchFamily="34" charset="0"/>
              </a:rPr>
              <a:t>Ta có : </a:t>
            </a:r>
            <a:endParaRPr lang="en-US" b="1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649188"/>
              </p:ext>
            </p:extLst>
          </p:nvPr>
        </p:nvGraphicFramePr>
        <p:xfrm>
          <a:off x="3656012" y="3124200"/>
          <a:ext cx="6453187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1" name="Equation" r:id="rId5" imgW="2743200" imgH="304560" progId="Equation.DSMT4">
                  <p:embed/>
                </p:oleObj>
              </mc:Choice>
              <mc:Fallback>
                <p:oleObj name="Equation" r:id="rId5" imgW="274320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6012" y="3124200"/>
                        <a:ext cx="6453187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0685476"/>
              </p:ext>
            </p:extLst>
          </p:nvPr>
        </p:nvGraphicFramePr>
        <p:xfrm>
          <a:off x="4506912" y="4639907"/>
          <a:ext cx="5854700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2" name="Equation" r:id="rId7" imgW="2489040" imgH="304560" progId="Equation.DSMT4">
                  <p:embed/>
                </p:oleObj>
              </mc:Choice>
              <mc:Fallback>
                <p:oleObj name="Equation" r:id="rId7" imgW="2489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4639907"/>
                        <a:ext cx="5854700" cy="717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210498"/>
              </p:ext>
            </p:extLst>
          </p:nvPr>
        </p:nvGraphicFramePr>
        <p:xfrm>
          <a:off x="4506912" y="5478107"/>
          <a:ext cx="22415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3" name="Equation" r:id="rId9" imgW="952200" imgH="241200" progId="Equation.DSMT4">
                  <p:embed/>
                </p:oleObj>
              </mc:Choice>
              <mc:Fallback>
                <p:oleObj name="Equation" r:id="rId9" imgW="9522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5478107"/>
                        <a:ext cx="22415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47216" y="762000"/>
            <a:ext cx="11438396" cy="1828800"/>
            <a:chOff x="447216" y="762000"/>
            <a:chExt cx="11438396" cy="1828800"/>
          </a:xfrm>
        </p:grpSpPr>
        <p:sp>
          <p:nvSpPr>
            <p:cNvPr id="17" name="Rounded Rectangle 16"/>
            <p:cNvSpPr/>
            <p:nvPr/>
          </p:nvSpPr>
          <p:spPr>
            <a:xfrm>
              <a:off x="447216" y="762000"/>
              <a:ext cx="11400298" cy="1828800"/>
            </a:xfrm>
            <a:prstGeom prst="roundRect">
              <a:avLst>
                <a:gd name="adj" fmla="val 3662"/>
              </a:avLst>
            </a:prstGeom>
            <a:solidFill>
              <a:srgbClr val="E5F3F7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69912" y="848832"/>
              <a:ext cx="1131570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     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Cho hai đa thức </a:t>
              </a:r>
              <a:r>
                <a:rPr lang="es-E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A = 5x</a:t>
              </a:r>
              <a:r>
                <a:rPr lang="es-ES" b="1" baseline="3000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+ 5x – 3 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và </a:t>
              </a:r>
              <a:r>
                <a:rPr lang="es-E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 = xy – 4x</a:t>
              </a:r>
              <a:r>
                <a:rPr lang="es-ES" b="1" baseline="30000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+ 5x – 1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.</a:t>
              </a:r>
            </a:p>
            <a:p>
              <a:r>
                <a:rPr lang="vi-VN" b="1" smtClean="0">
                  <a:latin typeface="Arial" pitchFamily="34" charset="0"/>
                  <a:cs typeface="Arial" pitchFamily="34" charset="0"/>
                </a:rPr>
                <a:t>Thực hiện phép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trừ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 hai đa thức A và B bằng cách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lập hiệu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:</a:t>
              </a:r>
              <a:endParaRPr lang="en-US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es-ES" b="1" smtClean="0">
                  <a:latin typeface="Arial" pitchFamily="34" charset="0"/>
                  <a:cs typeface="Arial" pitchFamily="34" charset="0"/>
                </a:rPr>
                <a:t>	     A - B = (5x</a:t>
              </a:r>
              <a:r>
                <a:rPr lang="es-ES" b="1" baseline="3000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y + 5x – 3) - (xy – 4x</a:t>
              </a:r>
              <a:r>
                <a:rPr lang="es-ES" b="1" baseline="30000" smtClean="0"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b="1" smtClean="0">
                  <a:latin typeface="Arial" pitchFamily="34" charset="0"/>
                  <a:cs typeface="Arial" pitchFamily="34" charset="0"/>
                </a:rPr>
                <a:t>y + 5x – 1).</a:t>
              </a:r>
            </a:p>
            <a:p>
              <a:r>
                <a:rPr lang="en-US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vi-VN" b="1" smtClean="0">
                  <a:latin typeface="Arial" pitchFamily="34" charset="0"/>
                  <a:cs typeface="Arial" pitchFamily="34" charset="0"/>
                </a:rPr>
                <a:t>Bỏ dấu ngoặc và thu gọn đa thức nhận được.</a:t>
              </a:r>
              <a:endParaRPr lang="vi-VN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4758" b="30807"/>
            <a:stretch/>
          </p:blipFill>
          <p:spPr bwMode="auto">
            <a:xfrm>
              <a:off x="645482" y="788273"/>
              <a:ext cx="1511405" cy="500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782286"/>
              </p:ext>
            </p:extLst>
          </p:nvPr>
        </p:nvGraphicFramePr>
        <p:xfrm>
          <a:off x="4506912" y="3877907"/>
          <a:ext cx="504825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4" name="Equation" r:id="rId12" imgW="2145960" imgH="241200" progId="Equation.DSMT4">
                  <p:embed/>
                </p:oleObj>
              </mc:Choice>
              <mc:Fallback>
                <p:oleObj name="Equation" r:id="rId12" imgW="21459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6912" y="3877907"/>
                        <a:ext cx="5048250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4020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9037" y="5908156"/>
            <a:ext cx="1431375" cy="111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79411" y="838200"/>
            <a:ext cx="11359651" cy="1507511"/>
            <a:chOff x="379411" y="836861"/>
            <a:chExt cx="11359651" cy="1507511"/>
          </a:xfrm>
        </p:grpSpPr>
        <p:sp>
          <p:nvSpPr>
            <p:cNvPr id="21" name="Rounded Rectangle 20"/>
            <p:cNvSpPr/>
            <p:nvPr/>
          </p:nvSpPr>
          <p:spPr>
            <a:xfrm>
              <a:off x="379411" y="836861"/>
              <a:ext cx="11125201" cy="1296739"/>
            </a:xfrm>
            <a:prstGeom prst="roundRect">
              <a:avLst>
                <a:gd name="adj" fmla="val 3662"/>
              </a:avLst>
            </a:prstGeom>
            <a:solidFill>
              <a:srgbClr val="FDEDD3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93824" y="1015902"/>
              <a:ext cx="9767788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Font typeface="Arial" pitchFamily="34" charset="0"/>
                <a:buChar char="•"/>
              </a:pPr>
              <a:r>
                <a:rPr lang="en-US" sz="2600" b="1" smtClean="0">
                  <a:latin typeface="Arial" pitchFamily="34" charset="0"/>
                  <a:cs typeface="Arial" pitchFamily="34" charset="0"/>
                </a:rPr>
                <a:t>Cộng (hay trừ) hai đa thức là thu gọn đa thức nhận được sau khi nối hai đa thức đã cho bởi dấu “+” (hay “-”)</a:t>
              </a:r>
              <a:endParaRPr lang="vi-VN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0514012" y="1028881"/>
              <a:ext cx="1225050" cy="1315491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447214" y="2592139"/>
            <a:ext cx="11057397" cy="3120182"/>
            <a:chOff x="447214" y="3766468"/>
            <a:chExt cx="11057397" cy="3120182"/>
          </a:xfrm>
        </p:grpSpPr>
        <p:sp>
          <p:nvSpPr>
            <p:cNvPr id="26" name="Rounded Rectangle 25"/>
            <p:cNvSpPr/>
            <p:nvPr/>
          </p:nvSpPr>
          <p:spPr>
            <a:xfrm>
              <a:off x="447214" y="3766468"/>
              <a:ext cx="11057397" cy="3120182"/>
            </a:xfrm>
            <a:prstGeom prst="roundRect">
              <a:avLst>
                <a:gd name="adj" fmla="val 3662"/>
              </a:avLst>
            </a:prstGeom>
            <a:solidFill>
              <a:schemeClr val="accent3">
                <a:lumMod val="20000"/>
                <a:lumOff val="80000"/>
              </a:schemeClr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93825" y="3871141"/>
              <a:ext cx="169058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itchFamily="2" charset="2"/>
                <a:buChar char="v"/>
              </a:pPr>
              <a:r>
                <a:rPr lang="en-U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Chú </a:t>
              </a:r>
              <a:r>
                <a:rPr lang="en-US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ý </a:t>
              </a:r>
              <a:r>
                <a:rPr lang="vi-VN" sz="2600" b="1" smtClean="0">
                  <a:latin typeface="Arial" pitchFamily="34" charset="0"/>
                  <a:cs typeface="Arial" pitchFamily="34" charset="0"/>
                </a:rPr>
                <a:t>:</a:t>
              </a:r>
              <a:endParaRPr lang="en-US" sz="2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10388599" y="5659349"/>
              <a:ext cx="975639" cy="1227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593824" y="4320377"/>
              <a:ext cx="10880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buFont typeface="Arial" pitchFamily="34" charset="0"/>
                <a:buChar char="•"/>
              </a:pPr>
              <a:r>
                <a:rPr lang="en-US" b="1" smtClean="0">
                  <a:latin typeface="Arial" pitchFamily="34" charset="0"/>
                  <a:cs typeface="Arial" pitchFamily="34" charset="0"/>
                </a:rPr>
                <a:t>Phép cộng đa thức cũng có các tính chất </a:t>
              </a:r>
              <a:r>
                <a:rPr lang="en-U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giao hoán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và </a:t>
              </a:r>
              <a:r>
                <a:rPr lang="en-US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kết hợp </a:t>
              </a:r>
              <a:r>
                <a:rPr lang="en-US" b="1" smtClean="0">
                  <a:latin typeface="Arial" pitchFamily="34" charset="0"/>
                  <a:cs typeface="Arial" pitchFamily="34" charset="0"/>
                </a:rPr>
                <a:t>tương tự như phép cộng các số.</a:t>
              </a:r>
              <a:endParaRPr lang="en-US" b="1">
                <a:latin typeface="Arial" pitchFamily="34" charset="0"/>
                <a:cs typeface="Arial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593824" y="5193879"/>
                  <a:ext cx="10880899" cy="156966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457200" indent="-457200">
                    <a:buFont typeface="Arial" pitchFamily="34" charset="0"/>
                    <a:buChar char="•"/>
                  </a:pP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Với A, B, C là những đa thức tuỳ ý, ta có :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		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𝑨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</m:e>
                      </m:d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d>
                        <m:dPr>
                          <m:ctrlP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𝑩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+</m:t>
                          </m:r>
                          <m:r>
                            <a:rPr lang="en-US" b="1" i="1" smtClean="0">
                              <a:latin typeface="Cambria Math"/>
                              <a:cs typeface="Arial" pitchFamily="34" charset="0"/>
                            </a:rPr>
                            <m:t>𝑪</m:t>
                          </m:r>
                        </m:e>
                      </m:d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/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	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, ngược lại </a:t>
                  </a:r>
                  <a:br>
                    <a:rPr lang="en-US" b="1" smtClean="0">
                      <a:latin typeface="Arial" pitchFamily="34" charset="0"/>
                      <a:cs typeface="Arial" pitchFamily="34" charset="0"/>
                    </a:rPr>
                  </a:br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	nếu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+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</m:oMath>
                  </a14:m>
                  <a:r>
                    <a:rPr lang="en-US" b="1" smtClean="0">
                      <a:latin typeface="Arial" pitchFamily="34" charset="0"/>
                      <a:cs typeface="Arial" pitchFamily="34" charset="0"/>
                    </a:rPr>
                    <a:t> thì </a:t>
                  </a:r>
                  <a14:m>
                    <m:oMath xmlns:m="http://schemas.openxmlformats.org/officeDocument/2006/math"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𝑨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−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𝑩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=</m:t>
                      </m:r>
                      <m:r>
                        <a:rPr lang="en-US" b="1" i="1" smtClean="0">
                          <a:latin typeface="Cambria Math"/>
                          <a:cs typeface="Arial" pitchFamily="34" charset="0"/>
                        </a:rPr>
                        <m:t>𝑪</m:t>
                      </m:r>
                    </m:oMath>
                  </a14:m>
                  <a:endParaRPr lang="en-US" b="1">
                    <a:latin typeface="Arial" pitchFamily="34" charset="0"/>
                    <a:cs typeface="Arial" pitchFamily="34" charset="0"/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3824" y="5193879"/>
                  <a:ext cx="10880899" cy="156966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728" t="-2713" b="-814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30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138" y="22098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>
          <a:xfrm>
            <a:off x="1742930" y="762000"/>
            <a:ext cx="10142682" cy="1326504"/>
          </a:xfrm>
          <a:prstGeom prst="roundRect">
            <a:avLst>
              <a:gd name="adj" fmla="val 2887"/>
            </a:avLst>
          </a:prstGeom>
          <a:gradFill flip="none" rotWithShape="1">
            <a:gsLst>
              <a:gs pos="0">
                <a:srgbClr val="CDE0C9">
                  <a:shade val="30000"/>
                  <a:satMod val="115000"/>
                </a:srgbClr>
              </a:gs>
              <a:gs pos="35000">
                <a:srgbClr val="CDE0C9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8900000" scaled="1"/>
            <a:tileRect/>
          </a:gradFill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800"/>
          </a:p>
        </p:txBody>
      </p:sp>
      <p:sp>
        <p:nvSpPr>
          <p:cNvPr id="13" name="TextBox 12"/>
          <p:cNvSpPr txBox="1"/>
          <p:nvPr/>
        </p:nvSpPr>
        <p:spPr>
          <a:xfrm>
            <a:off x="2208212" y="838200"/>
            <a:ext cx="9448800" cy="523198"/>
          </a:xfrm>
          <a:prstGeom prst="rect">
            <a:avLst/>
          </a:prstGeom>
          <a:noFill/>
        </p:spPr>
        <p:txBody>
          <a:bodyPr wrap="square" lIns="121899" tIns="60949" rIns="121899" bIns="60949" rtlCol="0">
            <a:spAutoFit/>
          </a:bodyPr>
          <a:lstStyle/>
          <a:p>
            <a:r>
              <a:rPr lang="en-US" sz="2600" b="1" smtClean="0">
                <a:latin typeface="Arial" pitchFamily="34" charset="0"/>
                <a:cs typeface="Arial" pitchFamily="34" charset="0"/>
              </a:rPr>
              <a:t>Tìm tổng và hiệu của hai đa thức</a:t>
            </a:r>
            <a:endParaRPr lang="en-US" sz="2600" b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89"/>
          <a:stretch/>
        </p:blipFill>
        <p:spPr bwMode="auto">
          <a:xfrm>
            <a:off x="112712" y="685800"/>
            <a:ext cx="1668318" cy="1581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917391"/>
              </p:ext>
            </p:extLst>
          </p:nvPr>
        </p:nvGraphicFramePr>
        <p:xfrm>
          <a:off x="3259065" y="1336675"/>
          <a:ext cx="711041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5" name="Equation" r:id="rId6" imgW="3022560" imgH="241200" progId="Equation.DSMT4">
                  <p:embed/>
                </p:oleObj>
              </mc:Choice>
              <mc:Fallback>
                <p:oleObj name="Equation" r:id="rId6" imgW="3022560" imgH="2412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065" y="1336675"/>
                        <a:ext cx="711041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0895674"/>
              </p:ext>
            </p:extLst>
          </p:nvPr>
        </p:nvGraphicFramePr>
        <p:xfrm>
          <a:off x="3074337" y="2547216"/>
          <a:ext cx="6654512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6" name="Equation" r:id="rId8" imgW="3111480" imgH="304560" progId="Equation.DSMT4">
                  <p:embed/>
                </p:oleObj>
              </mc:Choice>
              <mc:Fallback>
                <p:oleObj name="Equation" r:id="rId8" imgW="3111480" imgH="30456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4337" y="2547216"/>
                        <a:ext cx="6654512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236355"/>
              </p:ext>
            </p:extLst>
          </p:nvPr>
        </p:nvGraphicFramePr>
        <p:xfrm>
          <a:off x="3920804" y="3115108"/>
          <a:ext cx="5322455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7" name="Equation" r:id="rId10" imgW="2489040" imgH="241200" progId="Equation.DSMT4">
                  <p:embed/>
                </p:oleObj>
              </mc:Choice>
              <mc:Fallback>
                <p:oleObj name="Equation" r:id="rId10" imgW="248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3115108"/>
                        <a:ext cx="5322455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2771377"/>
              </p:ext>
            </p:extLst>
          </p:nvPr>
        </p:nvGraphicFramePr>
        <p:xfrm>
          <a:off x="3920804" y="3582194"/>
          <a:ext cx="6055591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8" name="Equation" r:id="rId12" imgW="2831760" imgH="304560" progId="Equation.DSMT4">
                  <p:embed/>
                </p:oleObj>
              </mc:Choice>
              <mc:Fallback>
                <p:oleObj name="Equation" r:id="rId12" imgW="2831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3582194"/>
                        <a:ext cx="6055591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308296"/>
              </p:ext>
            </p:extLst>
          </p:nvPr>
        </p:nvGraphicFramePr>
        <p:xfrm>
          <a:off x="3920804" y="4184939"/>
          <a:ext cx="3312102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9" name="Equation" r:id="rId14" imgW="1549080" imgH="241200" progId="Equation.DSMT4">
                  <p:embed/>
                </p:oleObj>
              </mc:Choice>
              <mc:Fallback>
                <p:oleObj name="Equation" r:id="rId14" imgW="15490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4184939"/>
                        <a:ext cx="3312102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6525618"/>
              </p:ext>
            </p:extLst>
          </p:nvPr>
        </p:nvGraphicFramePr>
        <p:xfrm>
          <a:off x="3079318" y="4652025"/>
          <a:ext cx="6627091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0" name="Equation" r:id="rId16" imgW="3098520" imgH="304560" progId="Equation.DSMT4">
                  <p:embed/>
                </p:oleObj>
              </mc:Choice>
              <mc:Fallback>
                <p:oleObj name="Equation" r:id="rId16" imgW="30985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318" y="4652025"/>
                        <a:ext cx="6627091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435984"/>
              </p:ext>
            </p:extLst>
          </p:nvPr>
        </p:nvGraphicFramePr>
        <p:xfrm>
          <a:off x="3920804" y="5254770"/>
          <a:ext cx="5322455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1" name="Equation" r:id="rId18" imgW="2489040" imgH="241200" progId="Equation.DSMT4">
                  <p:embed/>
                </p:oleObj>
              </mc:Choice>
              <mc:Fallback>
                <p:oleObj name="Equation" r:id="rId18" imgW="2489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5254770"/>
                        <a:ext cx="5322455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459480"/>
              </p:ext>
            </p:extLst>
          </p:nvPr>
        </p:nvGraphicFramePr>
        <p:xfrm>
          <a:off x="3920804" y="5721856"/>
          <a:ext cx="6055591" cy="6523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2" name="Equation" r:id="rId20" imgW="2831760" imgH="304560" progId="Equation.DSMT4">
                  <p:embed/>
                </p:oleObj>
              </mc:Choice>
              <mc:Fallback>
                <p:oleObj name="Equation" r:id="rId20" imgW="28317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5721856"/>
                        <a:ext cx="6055591" cy="6523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5821602"/>
              </p:ext>
            </p:extLst>
          </p:nvPr>
        </p:nvGraphicFramePr>
        <p:xfrm>
          <a:off x="3920804" y="6248400"/>
          <a:ext cx="2742045" cy="5166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3" name="Equation" r:id="rId22" imgW="1282680" imgH="241200" progId="Equation.DSMT4">
                  <p:embed/>
                </p:oleObj>
              </mc:Choice>
              <mc:Fallback>
                <p:oleObj name="Equation" r:id="rId22" imgW="128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0804" y="6248400"/>
                        <a:ext cx="2742045" cy="5166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7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95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4280666"/>
              </p:ext>
            </p:extLst>
          </p:nvPr>
        </p:nvGraphicFramePr>
        <p:xfrm>
          <a:off x="2901588" y="2499019"/>
          <a:ext cx="6247534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5" name="Equation" r:id="rId5" imgW="2920680" imgH="304560" progId="Equation.DSMT4">
                  <p:embed/>
                </p:oleObj>
              </mc:Choice>
              <mc:Fallback>
                <p:oleObj name="Equation" r:id="rId5" imgW="2920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588" y="2499019"/>
                        <a:ext cx="6247534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150812" y="666750"/>
            <a:ext cx="11582401" cy="1505873"/>
            <a:chOff x="150812" y="742027"/>
            <a:chExt cx="11582401" cy="1505873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761077"/>
              <a:ext cx="9753600" cy="1334423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09786" y="742027"/>
              <a:ext cx="9448800" cy="1323417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s-ES" sz="2600" b="1" smtClean="0">
                  <a:latin typeface="Arial" pitchFamily="34" charset="0"/>
                  <a:cs typeface="Arial" pitchFamily="34" charset="0"/>
                </a:rPr>
                <a:t>  Cho </a:t>
              </a:r>
              <a:r>
                <a:rPr lang="es-ES" sz="2600" b="1">
                  <a:latin typeface="Arial" pitchFamily="34" charset="0"/>
                  <a:cs typeface="Arial" pitchFamily="34" charset="0"/>
                </a:rPr>
                <a:t>hai đa </a:t>
              </a:r>
              <a:r>
                <a:rPr lang="es-ES" sz="2600" b="1" smtClean="0">
                  <a:latin typeface="Arial" pitchFamily="34" charset="0"/>
                  <a:cs typeface="Arial" pitchFamily="34" charset="0"/>
                </a:rPr>
                <a:t>thức : </a:t>
              </a:r>
              <a:br>
                <a:rPr lang="es-ES" sz="2600" b="1" smtClean="0">
                  <a:latin typeface="Arial" pitchFamily="34" charset="0"/>
                  <a:cs typeface="Arial" pitchFamily="34" charset="0"/>
                </a:rPr>
              </a:br>
              <a:r>
                <a:rPr lang="es-ES" sz="2600" b="1" smtClean="0">
                  <a:latin typeface="Arial" pitchFamily="34" charset="0"/>
                  <a:cs typeface="Arial" pitchFamily="34" charset="0"/>
                </a:rPr>
                <a:t>	</a:t>
              </a:r>
              <a:r>
                <a:rPr lang="es-E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G </a:t>
              </a:r>
              <a:r>
                <a:rPr lang="es-ES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= x</a:t>
              </a:r>
              <a:r>
                <a:rPr lang="es-ES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– 3xy – 3 </a:t>
              </a:r>
              <a:r>
                <a:rPr lang="es-ES" sz="2600" b="1">
                  <a:latin typeface="Arial" pitchFamily="34" charset="0"/>
                  <a:cs typeface="Arial" pitchFamily="34" charset="0"/>
                </a:rPr>
                <a:t>và </a:t>
              </a:r>
              <a:r>
                <a:rPr lang="es-ES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H = 3x</a:t>
              </a:r>
              <a:r>
                <a:rPr lang="es-ES" sz="26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es-ES" sz="26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xy – 0,5x + </a:t>
              </a:r>
              <a:r>
                <a:rPr lang="es-ES" sz="2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  <a:p>
              <a:r>
                <a:rPr lang="pt-BR" sz="2600" b="1" i="1" smtClean="0">
                  <a:latin typeface="Arial" pitchFamily="34" charset="0"/>
                  <a:cs typeface="Arial" pitchFamily="34" charset="0"/>
                </a:rPr>
                <a:t>  Hãy </a:t>
              </a:r>
              <a:r>
                <a:rPr lang="pt-BR" sz="2600" b="1" i="1">
                  <a:latin typeface="Arial" pitchFamily="34" charset="0"/>
                  <a:cs typeface="Arial" pitchFamily="34" charset="0"/>
                </a:rPr>
                <a:t>tính G + H và G – H.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766671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172170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1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1070239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3397904"/>
              </p:ext>
            </p:extLst>
          </p:nvPr>
        </p:nvGraphicFramePr>
        <p:xfrm>
          <a:off x="3764917" y="3081899"/>
          <a:ext cx="4889500" cy="51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6" name="Equation" r:id="rId9" imgW="2286000" imgH="241200" progId="Equation.DSMT4">
                  <p:embed/>
                </p:oleObj>
              </mc:Choice>
              <mc:Fallback>
                <p:oleObj name="Equation" r:id="rId9" imgW="2286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3081899"/>
                        <a:ext cx="4889500" cy="515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986619"/>
              </p:ext>
            </p:extLst>
          </p:nvPr>
        </p:nvGraphicFramePr>
        <p:xfrm>
          <a:off x="3764917" y="3529119"/>
          <a:ext cx="5622636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7" name="Equation" r:id="rId11" imgW="2628720" imgH="304560" progId="Equation.DSMT4">
                  <p:embed/>
                </p:oleObj>
              </mc:Choice>
              <mc:Fallback>
                <p:oleObj name="Equation" r:id="rId11" imgW="262872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3529119"/>
                        <a:ext cx="5622636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10724"/>
              </p:ext>
            </p:extLst>
          </p:nvPr>
        </p:nvGraphicFramePr>
        <p:xfrm>
          <a:off x="3764917" y="4111999"/>
          <a:ext cx="3123045" cy="51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8" name="Equation" r:id="rId13" imgW="1460160" imgH="241200" progId="Equation.DSMT4">
                  <p:embed/>
                </p:oleObj>
              </mc:Choice>
              <mc:Fallback>
                <p:oleObj name="Equation" r:id="rId13" imgW="146016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4111999"/>
                        <a:ext cx="3123045" cy="5152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828602"/>
              </p:ext>
            </p:extLst>
          </p:nvPr>
        </p:nvGraphicFramePr>
        <p:xfrm>
          <a:off x="2901588" y="4559219"/>
          <a:ext cx="6247534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89" name="Equation" r:id="rId15" imgW="2920680" imgH="304560" progId="Equation.DSMT4">
                  <p:embed/>
                </p:oleObj>
              </mc:Choice>
              <mc:Fallback>
                <p:oleObj name="Equation" r:id="rId15" imgW="292068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1588" y="4559219"/>
                        <a:ext cx="6247534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838771"/>
              </p:ext>
            </p:extLst>
          </p:nvPr>
        </p:nvGraphicFramePr>
        <p:xfrm>
          <a:off x="3764917" y="5142099"/>
          <a:ext cx="4863523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0" name="Equation" r:id="rId17" imgW="2273040" imgH="241200" progId="Equation.DSMT4">
                  <p:embed/>
                </p:oleObj>
              </mc:Choice>
              <mc:Fallback>
                <p:oleObj name="Equation" r:id="rId17" imgW="22730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5142099"/>
                        <a:ext cx="4863523" cy="51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125572"/>
              </p:ext>
            </p:extLst>
          </p:nvPr>
        </p:nvGraphicFramePr>
        <p:xfrm>
          <a:off x="3764917" y="5589320"/>
          <a:ext cx="6002194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1" name="Equation" r:id="rId19" imgW="2806560" imgH="304560" progId="Equation.DSMT4">
                  <p:embed/>
                </p:oleObj>
              </mc:Choice>
              <mc:Fallback>
                <p:oleObj name="Equation" r:id="rId19" imgW="280656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5589320"/>
                        <a:ext cx="6002194" cy="650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5060724"/>
              </p:ext>
            </p:extLst>
          </p:nvPr>
        </p:nvGraphicFramePr>
        <p:xfrm>
          <a:off x="3764917" y="6172200"/>
          <a:ext cx="3286125" cy="515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92" name="Equation" r:id="rId21" imgW="1536480" imgH="241200" progId="Equation.DSMT4">
                  <p:embed/>
                </p:oleObj>
              </mc:Choice>
              <mc:Fallback>
                <p:oleObj name="Equation" r:id="rId21" imgW="15364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917" y="6172200"/>
                        <a:ext cx="3286125" cy="5152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4185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395" y="21336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9221814"/>
              </p:ext>
            </p:extLst>
          </p:nvPr>
        </p:nvGraphicFramePr>
        <p:xfrm>
          <a:off x="2621993" y="2565003"/>
          <a:ext cx="7587456" cy="56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69" name="Equation" r:id="rId5" imgW="3225600" imgH="241200" progId="Equation.DSMT4">
                  <p:embed/>
                </p:oleObj>
              </mc:Choice>
              <mc:Fallback>
                <p:oleObj name="Equation" r:id="rId5" imgW="32256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1993" y="2565003"/>
                        <a:ext cx="7587456" cy="567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AutoShape 4"/>
          <p:cNvSpPr>
            <a:spLocks noChangeArrowheads="1"/>
          </p:cNvSpPr>
          <p:nvPr/>
        </p:nvSpPr>
        <p:spPr bwMode="gray">
          <a:xfrm>
            <a:off x="447214" y="95249"/>
            <a:ext cx="4808998" cy="438151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121899" tIns="60949" rIns="121899" bIns="60949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900" b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1  . CỘNG VÀ TRỪ HAI ĐA THỨC</a:t>
            </a:r>
            <a:endParaRPr lang="vi-VN" sz="1900" b="1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50812" y="685800"/>
            <a:ext cx="11582401" cy="1486823"/>
            <a:chOff x="150812" y="685800"/>
            <a:chExt cx="11582401" cy="1486823"/>
          </a:xfrm>
        </p:grpSpPr>
        <p:sp>
          <p:nvSpPr>
            <p:cNvPr id="8" name="Rounded Rectangle 7"/>
            <p:cNvSpPr/>
            <p:nvPr/>
          </p:nvSpPr>
          <p:spPr>
            <a:xfrm>
              <a:off x="1979613" y="685800"/>
              <a:ext cx="9753600" cy="1334423"/>
            </a:xfrm>
            <a:prstGeom prst="roundRect">
              <a:avLst>
                <a:gd name="adj" fmla="val 5381"/>
              </a:avLst>
            </a:prstGeom>
            <a:solidFill>
              <a:srgbClr val="F2EFF5"/>
            </a:solidFill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80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78039" y="762000"/>
              <a:ext cx="9578973" cy="52319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r>
                <a:rPr lang="es-ES" sz="2600" b="1">
                  <a:latin typeface="Arial" pitchFamily="34" charset="0"/>
                  <a:cs typeface="Arial" pitchFamily="34" charset="0"/>
                </a:rPr>
                <a:t> </a:t>
              </a:r>
              <a:r>
                <a:rPr lang="es-ES" sz="2600" b="1" smtClean="0">
                  <a:latin typeface="Arial" pitchFamily="34" charset="0"/>
                  <a:cs typeface="Arial" pitchFamily="34" charset="0"/>
                </a:rPr>
                <a:t>Rút </a:t>
              </a:r>
              <a:r>
                <a:rPr lang="es-ES" sz="2600" b="1">
                  <a:latin typeface="Arial" pitchFamily="34" charset="0"/>
                  <a:cs typeface="Arial" pitchFamily="34" charset="0"/>
                </a:rPr>
                <a:t>gọn và tính giá trị của biểu thức sau tại x = 2 và y = −1.</a:t>
              </a:r>
              <a:endParaRPr lang="vi-VN" sz="2600" b="1" i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812" y="691394"/>
              <a:ext cx="1697706" cy="14812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15"/>
            <p:cNvSpPr/>
            <p:nvPr/>
          </p:nvSpPr>
          <p:spPr>
            <a:xfrm>
              <a:off x="718526" y="1096893"/>
              <a:ext cx="5908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67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.VnCentury SchoolbookH" pitchFamily="34" charset="0"/>
                </a:rPr>
                <a:t>2</a:t>
              </a:r>
              <a:endParaRPr lang="en-US" sz="6000" b="1" spc="67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.VnCentury SchoolbookH" pitchFamily="34" charset="0"/>
              </a:endParaRPr>
            </a:p>
          </p:txBody>
        </p:sp>
        <p:pic>
          <p:nvPicPr>
            <p:cNvPr id="31746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094" y="994962"/>
              <a:ext cx="1319140" cy="480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29739259"/>
                </p:ext>
              </p:extLst>
            </p:nvPr>
          </p:nvGraphicFramePr>
          <p:xfrm>
            <a:off x="3038475" y="1330325"/>
            <a:ext cx="7658100" cy="6508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70" name="Equation" r:id="rId9" imgW="3581280" imgH="304560" progId="Equation.DSMT4">
                    <p:embed/>
                  </p:oleObj>
                </mc:Choice>
                <mc:Fallback>
                  <p:oleObj name="Equation" r:id="rId9" imgW="3581280" imgH="30456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38475" y="1330325"/>
                          <a:ext cx="7658100" cy="6508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5773492"/>
              </p:ext>
            </p:extLst>
          </p:nvPr>
        </p:nvGraphicFramePr>
        <p:xfrm>
          <a:off x="2934969" y="3120231"/>
          <a:ext cx="8036243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1" name="Equation" r:id="rId11" imgW="3416040" imgH="304560" progId="Equation.DSMT4">
                  <p:embed/>
                </p:oleObj>
              </mc:Choice>
              <mc:Fallback>
                <p:oleObj name="Equation" r:id="rId11" imgW="3416040" imgH="304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4969" y="3120231"/>
                        <a:ext cx="8036243" cy="71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1970110"/>
              </p:ext>
            </p:extLst>
          </p:nvPr>
        </p:nvGraphicFramePr>
        <p:xfrm>
          <a:off x="2966878" y="3819028"/>
          <a:ext cx="1672908" cy="56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2" name="Equation" r:id="rId13" imgW="711000" imgH="241200" progId="Equation.DSMT4">
                  <p:embed/>
                </p:oleObj>
              </mc:Choice>
              <mc:Fallback>
                <p:oleObj name="Equation" r:id="rId13" imgW="7110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878" y="3819028"/>
                        <a:ext cx="1672908" cy="567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513012" y="4415135"/>
                <a:ext cx="916018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b="1">
                    <a:latin typeface="Arial" pitchFamily="34" charset="0"/>
                    <a:cs typeface="Arial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= 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𝟐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𝒚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= −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𝟏</m:t>
                    </m:r>
                    <m:r>
                      <a:rPr lang="vi-VN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vi-VN" b="1">
                    <a:latin typeface="Arial" pitchFamily="34" charset="0"/>
                    <a:cs typeface="Arial" pitchFamily="34" charset="0"/>
                  </a:rPr>
                  <a:t>vào đa thức thu gọn ở trên, ta được:</a:t>
                </a:r>
                <a:endParaRPr lang="en-US" b="1"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3012" y="4415135"/>
                <a:ext cx="9160188" cy="461665"/>
              </a:xfrm>
              <a:prstGeom prst="rect">
                <a:avLst/>
              </a:prstGeom>
              <a:blipFill rotWithShape="1">
                <a:blip r:embed="rId15"/>
                <a:stretch>
                  <a:fillRect l="-998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837426"/>
              </p:ext>
            </p:extLst>
          </p:nvPr>
        </p:nvGraphicFramePr>
        <p:xfrm>
          <a:off x="3295174" y="4995068"/>
          <a:ext cx="6990238" cy="56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73" name="Equation" r:id="rId16" imgW="2971800" imgH="241200" progId="Equation.DSMT4">
                  <p:embed/>
                </p:oleObj>
              </mc:Choice>
              <mc:Fallback>
                <p:oleObj name="Equation" r:id="rId16" imgW="297180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5174" y="4995068"/>
                        <a:ext cx="6990238" cy="5675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0575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752" y="2743200"/>
            <a:ext cx="1395474" cy="33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84137" y="0"/>
            <a:ext cx="11857143" cy="2673443"/>
            <a:chOff x="84137" y="630257"/>
            <a:chExt cx="11857143" cy="2673443"/>
          </a:xfrm>
        </p:grpSpPr>
        <p:sp>
          <p:nvSpPr>
            <p:cNvPr id="15" name="Rectangle 14"/>
            <p:cNvSpPr/>
            <p:nvPr/>
          </p:nvSpPr>
          <p:spPr>
            <a:xfrm>
              <a:off x="150812" y="630257"/>
              <a:ext cx="11782531" cy="1329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1987550" y="734531"/>
              <a:ext cx="9953730" cy="2569169"/>
            </a:xfrm>
            <a:prstGeom prst="roundRect">
              <a:avLst>
                <a:gd name="adj" fmla="val 4169"/>
              </a:avLst>
            </a:prstGeom>
            <a:solidFill>
              <a:srgbClr val="ECEADC"/>
            </a:solidFill>
            <a:ln w="952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08212" y="810732"/>
              <a:ext cx="9725130" cy="2492968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/>
            <a:p>
              <a:pPr algn="just"/>
              <a:r>
                <a:rPr lang="vi-VN" sz="2200" b="1">
                  <a:latin typeface="Arial" pitchFamily="34" charset="0"/>
                  <a:cs typeface="Arial" pitchFamily="34" charset="0"/>
                </a:rPr>
                <a:t>Trở lại tình huống mở đầu, hãy trình bày ý kiến của em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2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2200" b="1">
                  <a:latin typeface="Arial" pitchFamily="34" charset="0"/>
                  <a:cs typeface="Arial" pitchFamily="34" charset="0"/>
                </a:rPr>
                <a:t>Trong buổi sinh hoạt câu lạc bộ Toán học của lớp, hai bạn tính giá trị của hai đa thức </a:t>
              </a:r>
              <a:r>
                <a:rPr lang="en-US" sz="2200" b="1" smtClean="0">
                  <a:latin typeface="Arial" pitchFamily="34" charset="0"/>
                  <a:cs typeface="Arial" pitchFamily="34" charset="0"/>
                </a:rPr>
                <a:t>:</a:t>
              </a:r>
              <a:br>
                <a:rPr lang="en-US" sz="2200" b="1" smtClean="0">
                  <a:latin typeface="Arial" pitchFamily="34" charset="0"/>
                  <a:cs typeface="Arial" pitchFamily="34" charset="0"/>
                </a:rPr>
              </a:br>
              <a:r>
                <a:rPr lang="vi-VN" sz="2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P </a:t>
              </a:r>
              <a:r>
                <a:rPr lang="vi-VN" sz="2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= 2x</a:t>
              </a:r>
              <a:r>
                <a:rPr lang="vi-VN" sz="22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– xy</a:t>
              </a:r>
              <a:r>
                <a:rPr lang="vi-VN" sz="22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+ 22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và </a:t>
              </a:r>
              <a:r>
                <a:rPr lang="vi-VN" sz="2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Q = xy</a:t>
              </a:r>
              <a:r>
                <a:rPr lang="vi-VN" sz="22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– 2x</a:t>
              </a:r>
              <a:r>
                <a:rPr lang="vi-VN" sz="2200" b="1" baseline="3000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2</a:t>
              </a:r>
              <a:r>
                <a:rPr lang="vi-VN" sz="2200" b="1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y + 23 </a:t>
              </a:r>
              <a:r>
                <a:rPr lang="en-US" sz="22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tại </a:t>
              </a:r>
              <a:r>
                <a:rPr lang="vi-VN" sz="2200" b="1">
                  <a:latin typeface="Arial" pitchFamily="34" charset="0"/>
                  <a:cs typeface="Arial" pitchFamily="34" charset="0"/>
                </a:rPr>
                <a:t>những giá trị cho trước của x và y. Kết quả được ghi lại như bảng bên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2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2200" b="1">
                  <a:latin typeface="Arial" pitchFamily="34" charset="0"/>
                  <a:cs typeface="Arial" pitchFamily="34" charset="0"/>
                </a:rPr>
                <a:t>Ban giám khảo cho biết một cột chắc chắn có kết quả sai</a:t>
              </a:r>
              <a:r>
                <a:rPr lang="vi-VN" sz="2200" b="1" smtClean="0">
                  <a:latin typeface="Arial" pitchFamily="34" charset="0"/>
                  <a:cs typeface="Arial" pitchFamily="34" charset="0"/>
                </a:rPr>
                <a:t>.</a:t>
              </a:r>
              <a:endParaRPr lang="en-US" sz="2200" b="1" smtClean="0">
                <a:latin typeface="Arial" pitchFamily="34" charset="0"/>
                <a:cs typeface="Arial" pitchFamily="34" charset="0"/>
              </a:endParaRPr>
            </a:p>
            <a:p>
              <a:r>
                <a:rPr lang="vi-VN" sz="2200" b="1">
                  <a:latin typeface="Arial" pitchFamily="34" charset="0"/>
                  <a:cs typeface="Arial" pitchFamily="34" charset="0"/>
                </a:rPr>
                <a:t>Theo em, làm thế nào để có thể nhanh chóng phát hiện cột đó?</a:t>
              </a:r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37" y="712708"/>
              <a:ext cx="1806542" cy="15690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82" y="1123455"/>
              <a:ext cx="1369451" cy="690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/>
          <p:cNvSpPr txBox="1"/>
          <p:nvPr/>
        </p:nvSpPr>
        <p:spPr>
          <a:xfrm>
            <a:off x="731837" y="3152275"/>
            <a:ext cx="6768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Ta có P + Q = (2x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y – xy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+ 22) + (xy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– 2x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y + 23)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8532812" y="2785646"/>
            <a:ext cx="3403656" cy="2548354"/>
            <a:chOff x="8532812" y="914400"/>
            <a:chExt cx="3403656" cy="2548354"/>
          </a:xfrm>
        </p:grpSpPr>
        <p:sp>
          <p:nvSpPr>
            <p:cNvPr id="23" name="TextBox 22"/>
            <p:cNvSpPr txBox="1"/>
            <p:nvPr/>
          </p:nvSpPr>
          <p:spPr>
            <a:xfrm>
              <a:off x="9675812" y="3124200"/>
              <a:ext cx="136325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smtClean="0">
                  <a:solidFill>
                    <a:schemeClr val="accent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Bảng 1.1</a:t>
              </a:r>
              <a:endParaRPr lang="en-US" sz="1600" b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contrast="1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32812" y="914400"/>
              <a:ext cx="3403656" cy="21588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TextBox 24"/>
          <p:cNvSpPr txBox="1"/>
          <p:nvPr/>
        </p:nvSpPr>
        <p:spPr>
          <a:xfrm>
            <a:off x="2298117" y="3594449"/>
            <a:ext cx="6768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= 2x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y – xy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+ 22 + xy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– 2x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y + 23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298117" y="4025336"/>
            <a:ext cx="6768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200" b="1">
                <a:latin typeface="Arial" pitchFamily="34" charset="0"/>
                <a:cs typeface="Arial" pitchFamily="34" charset="0"/>
              </a:rPr>
              <a:t>= (2x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y – 2x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y) + (xy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 – xy</a:t>
            </a:r>
            <a:r>
              <a:rPr lang="es-ES" sz="2200" b="1" baseline="30000">
                <a:latin typeface="Arial" pitchFamily="34" charset="0"/>
                <a:cs typeface="Arial" pitchFamily="34" charset="0"/>
              </a:rPr>
              <a:t>2</a:t>
            </a:r>
            <a:r>
              <a:rPr lang="es-ES" sz="2200" b="1">
                <a:latin typeface="Arial" pitchFamily="34" charset="0"/>
                <a:cs typeface="Arial" pitchFamily="34" charset="0"/>
              </a:rPr>
              <a:t>) + 23 + 22 = 45.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02886" y="4495800"/>
            <a:ext cx="6768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200" b="1">
                <a:latin typeface="Arial" pitchFamily="34" charset="0"/>
                <a:cs typeface="Arial" pitchFamily="34" charset="0"/>
              </a:rPr>
              <a:t>Cột thứ nhất: P + Q = 19 + 26 =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45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02886" y="4925120"/>
            <a:ext cx="6768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200" b="1">
                <a:latin typeface="Arial" pitchFamily="34" charset="0"/>
                <a:cs typeface="Arial" pitchFamily="34" charset="0"/>
              </a:rPr>
              <a:t>Cột thứ hai: P + Q = 25 + 20 = </a:t>
            </a:r>
            <a:r>
              <a:rPr lang="es-ES" sz="2200" b="1" smtClean="0">
                <a:latin typeface="Arial" pitchFamily="34" charset="0"/>
                <a:cs typeface="Arial" pitchFamily="34" charset="0"/>
              </a:rPr>
              <a:t>45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402886" y="5356007"/>
            <a:ext cx="6768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s-ES" sz="2200" b="1">
                <a:latin typeface="Arial" pitchFamily="34" charset="0"/>
                <a:cs typeface="Arial" pitchFamily="34" charset="0"/>
              </a:rPr>
              <a:t>Cột thứ ba: P + Q = 38 + 17 = 55;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02886" y="5786894"/>
            <a:ext cx="676809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vi-VN" sz="2200" b="1">
                <a:latin typeface="Arial" pitchFamily="34" charset="0"/>
                <a:cs typeface="Arial" pitchFamily="34" charset="0"/>
              </a:rPr>
              <a:t>Cột thứ tư: P + Q = 22 + 23 = 45.</a:t>
            </a:r>
            <a:endParaRPr lang="vi-VN" sz="2200" b="1">
              <a:solidFill>
                <a:srgbClr val="0F3D13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0545" y="6236831"/>
            <a:ext cx="96445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200" b="1">
                <a:latin typeface="Arial" pitchFamily="34" charset="0"/>
                <a:cs typeface="Arial" pitchFamily="34" charset="0"/>
              </a:rPr>
              <a:t>Vì tổng P + Q luôn bằng 45 nên cột thứ ba có kết quả sai</a:t>
            </a:r>
            <a:r>
              <a:rPr lang="vi-VN" sz="2200" b="1" smtClean="0">
                <a:latin typeface="Arial" pitchFamily="34" charset="0"/>
                <a:cs typeface="Arial" pitchFamily="34" charset="0"/>
              </a:rPr>
              <a:t>.</a:t>
            </a:r>
            <a:endParaRPr lang="vi-VN" sz="2200" b="1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04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41649</TotalTime>
  <Words>570</Words>
  <Application>Microsoft Office PowerPoint</Application>
  <PresentationFormat>Custom</PresentationFormat>
  <Paragraphs>83</Paragraphs>
  <Slides>17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2624</cp:revision>
  <dcterms:created xsi:type="dcterms:W3CDTF">2021-08-04T05:24:17Z</dcterms:created>
  <dcterms:modified xsi:type="dcterms:W3CDTF">2023-09-03T03:27:00Z</dcterms:modified>
</cp:coreProperties>
</file>