
<file path=[Content_Types].xml><?xml version="1.0" encoding="utf-8"?>
<Types xmlns="http://schemas.openxmlformats.org/package/2006/content-types">
  <Default Extension="bin" ContentType="image/unknown"/>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83" r:id="rId2"/>
    <p:sldId id="284" r:id="rId3"/>
    <p:sldId id="571" r:id="rId4"/>
    <p:sldId id="257" r:id="rId5"/>
    <p:sldId id="258" r:id="rId6"/>
    <p:sldId id="285" r:id="rId7"/>
    <p:sldId id="376" r:id="rId8"/>
    <p:sldId id="379" r:id="rId9"/>
    <p:sldId id="572" r:id="rId10"/>
    <p:sldId id="378" r:id="rId11"/>
    <p:sldId id="573" r:id="rId12"/>
    <p:sldId id="574" r:id="rId13"/>
    <p:sldId id="405" r:id="rId14"/>
    <p:sldId id="430" r:id="rId15"/>
    <p:sldId id="575" r:id="rId16"/>
    <p:sldId id="429" r:id="rId17"/>
    <p:sldId id="576" r:id="rId18"/>
    <p:sldId id="577" r:id="rId19"/>
    <p:sldId id="435" r:id="rId20"/>
    <p:sldId id="578" r:id="rId21"/>
    <p:sldId id="288" r:id="rId22"/>
    <p:sldId id="434" r:id="rId23"/>
    <p:sldId id="437" r:id="rId24"/>
    <p:sldId id="579" r:id="rId25"/>
    <p:sldId id="582" r:id="rId26"/>
    <p:sldId id="581" r:id="rId27"/>
    <p:sldId id="478" r:id="rId28"/>
    <p:sldId id="459" r:id="rId29"/>
    <p:sldId id="583" r:id="rId30"/>
    <p:sldId id="584" r:id="rId31"/>
    <p:sldId id="585" r:id="rId32"/>
    <p:sldId id="586" r:id="rId33"/>
    <p:sldId id="525" r:id="rId34"/>
    <p:sldId id="529" r:id="rId35"/>
    <p:sldId id="322" r:id="rId36"/>
    <p:sldId id="587" r:id="rId37"/>
    <p:sldId id="526" r:id="rId38"/>
    <p:sldId id="527" r:id="rId39"/>
    <p:sldId id="533" r:id="rId40"/>
    <p:sldId id="289" r:id="rId41"/>
    <p:sldId id="502" r:id="rId42"/>
    <p:sldId id="588" r:id="rId43"/>
    <p:sldId id="551" r:id="rId44"/>
    <p:sldId id="552" r:id="rId45"/>
    <p:sldId id="563" r:id="rId46"/>
    <p:sldId id="327" r:id="rId47"/>
    <p:sldId id="564" r:id="rId48"/>
    <p:sldId id="565" r:id="rId49"/>
    <p:sldId id="567" r:id="rId50"/>
    <p:sldId id="568" r:id="rId51"/>
    <p:sldId id="569" r:id="rId52"/>
    <p:sldId id="570" r:id="rId53"/>
    <p:sldId id="355" r:id="rId54"/>
    <p:sldId id="282" r:id="rId5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9/24/2025</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52</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1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228599" y="369743"/>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45" name="圆角矩形 44"/>
          <p:cNvSpPr/>
          <p:nvPr/>
        </p:nvSpPr>
        <p:spPr>
          <a:xfrm>
            <a:off x="227289" y="1666240"/>
            <a:ext cx="8625765"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Arial" panose="020B0604020202020204" pitchFamily="34" charset="0"/>
                <a:ea typeface="Microsoft YaHei" panose="020B0503020204020204" charset="-122"/>
                <a:cs typeface="Arial" panose="020B0604020202020204" pitchFamily="34" charset="0"/>
              </a:rPr>
              <a:t>TN1. Thí nghiệm về biến đổi vật lí</a:t>
            </a:r>
            <a:endParaRPr lang="zh-CN" altLang="en-US" sz="2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6" name="Hộp Văn bản 5">
            <a:extLst>
              <a:ext uri="{FF2B5EF4-FFF2-40B4-BE49-F238E27FC236}">
                <a16:creationId xmlns:a16="http://schemas.microsoft.com/office/drawing/2014/main" id="{5407292C-FD08-A533-7786-EA07D94E8984}"/>
              </a:ext>
            </a:extLst>
          </p:cNvPr>
          <p:cNvSpPr txBox="1"/>
          <p:nvPr/>
        </p:nvSpPr>
        <p:spPr>
          <a:xfrm>
            <a:off x="466280" y="2444859"/>
            <a:ext cx="112823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a:t>
            </a:r>
            <a:r>
              <a:rPr kumimoji="0" lang="zh-CN" altLang="en-US"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 </a:t>
            </a:r>
            <a:r>
              <a:rPr kumimoji="0" lang="en-US" altLang="zh-CN"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Biến đổi vật lý: </a:t>
            </a:r>
            <a:r>
              <a:rPr kumimoji="0" lang="en-US" altLang="zh-CN" sz="2800" b="1" i="0" u="none" strike="noStrike" kern="1200" cap="none" spc="0" normalizeH="0" baseline="0" noProof="0">
                <a:ln>
                  <a:noFill/>
                </a:ln>
                <a:solidFill>
                  <a:prstClr val="black"/>
                </a:solidFill>
                <a:effectLst/>
                <a:uLnTx/>
                <a:uFillTx/>
                <a:latin typeface="Calibri"/>
                <a:ea typeface="宋体" panose="02010600030101010101" pitchFamily="2" charset="-122"/>
                <a:cs typeface="+mn-cs"/>
              </a:rPr>
              <a:t>không có sự tạo thành chất mới (Chất thường chỉ biến đổi về trạng thái, hình dạng, kích thước)</a:t>
            </a:r>
            <a:endParaRPr kumimoji="0" lang="zh-CN" altLang="en-US" sz="2800" b="1" i="0" u="none" strike="noStrike" kern="1200" cap="none" spc="0" normalizeH="0" baseline="0" noProof="0">
              <a:ln>
                <a:noFill/>
              </a:ln>
              <a:solidFill>
                <a:srgbClr val="FFFF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824333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45" name="圆角矩形 44"/>
          <p:cNvSpPr/>
          <p:nvPr/>
        </p:nvSpPr>
        <p:spPr>
          <a:xfrm>
            <a:off x="227289" y="1666240"/>
            <a:ext cx="8625765"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Arial" panose="020B0604020202020204" pitchFamily="34" charset="0"/>
                <a:ea typeface="Microsoft YaHei" panose="020B0503020204020204" charset="-122"/>
                <a:cs typeface="Arial" panose="020B0604020202020204" pitchFamily="34" charset="0"/>
              </a:rPr>
              <a:t>TN1. Thí nghiệm về biến đổi vật lí</a:t>
            </a:r>
            <a:endParaRPr lang="zh-CN" altLang="en-US" sz="2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6" name="Hộp Văn bản 5">
            <a:extLst>
              <a:ext uri="{FF2B5EF4-FFF2-40B4-BE49-F238E27FC236}">
                <a16:creationId xmlns:a16="http://schemas.microsoft.com/office/drawing/2014/main" id="{5407292C-FD08-A533-7786-EA07D94E8984}"/>
              </a:ext>
            </a:extLst>
          </p:cNvPr>
          <p:cNvSpPr txBox="1"/>
          <p:nvPr/>
        </p:nvSpPr>
        <p:spPr>
          <a:xfrm>
            <a:off x="466280" y="2444859"/>
            <a:ext cx="112823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a:t>
            </a:r>
            <a:r>
              <a:rPr kumimoji="0" lang="zh-CN" altLang="en-US"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 </a:t>
            </a:r>
            <a:r>
              <a:rPr kumimoji="0" lang="en-US" altLang="zh-CN"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Biến đổi vật lý: </a:t>
            </a:r>
            <a:r>
              <a:rPr kumimoji="0" lang="en-US" altLang="zh-CN" sz="2800" b="1" i="0" u="none" strike="noStrike" kern="1200" cap="none" spc="0" normalizeH="0" baseline="0" noProof="0">
                <a:ln>
                  <a:noFill/>
                </a:ln>
                <a:solidFill>
                  <a:prstClr val="black"/>
                </a:solidFill>
                <a:effectLst/>
                <a:uLnTx/>
                <a:uFillTx/>
                <a:latin typeface="Calibri"/>
                <a:ea typeface="宋体" panose="02010600030101010101" pitchFamily="2" charset="-122"/>
                <a:cs typeface="+mn-cs"/>
              </a:rPr>
              <a:t>không có sự tạo thành chất mới (Chất thường chỉ biến đổi về trạng thái, hình dạng, kích thước)</a:t>
            </a:r>
            <a:endParaRPr kumimoji="0" lang="zh-CN" altLang="en-US" sz="2800" b="1" i="0" u="none" strike="noStrike" kern="1200" cap="none" spc="0" normalizeH="0" baseline="0" noProof="0">
              <a:ln>
                <a:noFill/>
              </a:ln>
              <a:solidFill>
                <a:srgbClr val="FFFF00"/>
              </a:solidFill>
              <a:effectLst/>
              <a:uLnTx/>
              <a:uFillTx/>
              <a:latin typeface="Calibri"/>
              <a:ea typeface="宋体" panose="02010600030101010101" pitchFamily="2" charset="-122"/>
              <a:cs typeface="+mn-cs"/>
            </a:endParaRPr>
          </a:p>
        </p:txBody>
      </p:sp>
      <p:sp>
        <p:nvSpPr>
          <p:cNvPr id="5" name="圆角矩形 44">
            <a:extLst>
              <a:ext uri="{FF2B5EF4-FFF2-40B4-BE49-F238E27FC236}">
                <a16:creationId xmlns:a16="http://schemas.microsoft.com/office/drawing/2014/main" id="{BB770585-128F-8271-07B1-C5352BDBE38C}"/>
              </a:ext>
            </a:extLst>
          </p:cNvPr>
          <p:cNvSpPr/>
          <p:nvPr/>
        </p:nvSpPr>
        <p:spPr>
          <a:xfrm>
            <a:off x="227288" y="3816230"/>
            <a:ext cx="8625765"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Arial" panose="020B0604020202020204" pitchFamily="34" charset="0"/>
                <a:ea typeface="Microsoft YaHei" panose="020B0503020204020204" charset="-122"/>
                <a:cs typeface="Arial" panose="020B0604020202020204" pitchFamily="34" charset="0"/>
              </a:rPr>
              <a:t>TN2. Thí nghiệm về biến đổi hóa học</a:t>
            </a:r>
            <a:endParaRPr lang="zh-CN" altLang="en-US" sz="2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Tree>
    <p:extLst>
      <p:ext uri="{BB962C8B-B14F-4D97-AF65-F5344CB8AC3E}">
        <p14:creationId xmlns:p14="http://schemas.microsoft.com/office/powerpoint/2010/main" val="380788018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45"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5" name="圆角矩形 14"/>
          <p:cNvSpPr/>
          <p:nvPr/>
        </p:nvSpPr>
        <p:spPr bwMode="auto">
          <a:xfrm>
            <a:off x="375231" y="1205345"/>
            <a:ext cx="11441538" cy="4655128"/>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lstStyle/>
          <a:p>
            <a:pPr algn="just"/>
            <a:r>
              <a:rPr lang="en-US" sz="3600">
                <a:solidFill>
                  <a:schemeClr val="accent1">
                    <a:lumMod val="75000"/>
                  </a:schemeClr>
                </a:solidFill>
                <a:latin typeface="Arial" panose="020B0604020202020204" pitchFamily="34" charset="0"/>
                <a:cs typeface="Arial" panose="020B0604020202020204" pitchFamily="34" charset="0"/>
              </a:rPr>
              <a:t>+ Nhóm 4HS nghiên cứu SGK nêu cách tiến hành thí nghiệm sắt phản ứng với lưu huỳnh. </a:t>
            </a:r>
          </a:p>
          <a:p>
            <a:pPr algn="just"/>
            <a:r>
              <a:rPr lang="en-US" sz="3600">
                <a:solidFill>
                  <a:schemeClr val="accent1">
                    <a:lumMod val="75000"/>
                  </a:schemeClr>
                </a:solidFill>
                <a:latin typeface="Arial" panose="020B0604020202020204" pitchFamily="34" charset="0"/>
                <a:cs typeface="Arial" panose="020B0604020202020204" pitchFamily="34" charset="0"/>
              </a:rPr>
              <a:t>+ Sau đó các nhóm HS quan sát video thí nghiệm, thảo luận nhóm hoàn thành 4 câu hỏi (thí nghiệm 2). </a:t>
            </a:r>
          </a:p>
          <a:p>
            <a:pPr algn="just"/>
            <a:r>
              <a:rPr lang="en-US" sz="3600">
                <a:solidFill>
                  <a:schemeClr val="accent1">
                    <a:lumMod val="75000"/>
                  </a:schemeClr>
                </a:solidFill>
                <a:latin typeface="Arial" panose="020B0604020202020204" pitchFamily="34" charset="0"/>
                <a:cs typeface="Arial" panose="020B0604020202020204" pitchFamily="34" charset="0"/>
              </a:rPr>
              <a:t>+ Thời gian làm việc 10 phút.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P spid="1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Cho khoảng 3 thìa hỗn hợp ống nghiệm.</a:t>
            </a:r>
          </a:p>
          <a:p>
            <a:pPr marL="0" indent="0">
              <a:buNone/>
            </a:pPr>
            <a:r>
              <a:rPr lang="en-US" sz="3000"/>
              <a:t>- Đưa nam châm lại gần ống  nghiệm.</a:t>
            </a:r>
          </a:p>
          <a:p>
            <a:pPr marL="0" indent="0">
              <a:buNone/>
            </a:pPr>
            <a:r>
              <a:rPr lang="en-US" sz="3000"/>
              <a:t>- Đun nóng mạnh đáy ống nghiệm khoảng 30 giây rồi ngừng đun. Để nguội rồi đưa nam châm lại gần ống nghiệm.</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994CE4E-2ACB-C493-949D-4D3916D9B5E6}"/>
              </a:ext>
            </a:extLst>
          </p:cNvPr>
          <p:cNvSpPr txBox="1"/>
          <p:nvPr/>
        </p:nvSpPr>
        <p:spPr>
          <a:xfrm>
            <a:off x="471054" y="278277"/>
            <a:ext cx="11208328" cy="6173998"/>
          </a:xfrm>
          <a:prstGeom prst="rect">
            <a:avLst/>
          </a:prstGeom>
          <a:noFill/>
        </p:spPr>
        <p:txBody>
          <a:bodyPr wrap="square">
            <a:spAutoFit/>
          </a:bodyPr>
          <a:lstStyle/>
          <a:p>
            <a:pPr algn="just">
              <a:lnSpc>
                <a:spcPct val="115000"/>
              </a:lnSpc>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1</a:t>
            </a:r>
          </a:p>
          <a:p>
            <a:pPr algn="just">
              <a:lnSpc>
                <a:spcPct val="115000"/>
              </a:lnSpc>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2: Thí nghiệm về biến đổi hoá học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video thí nghiệm và trả lời các câu hỏi sau: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Sau khi trộn bột sắt và bột lưu huỳnh, hỗn hợp thu được có bị nam châm hút không?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Chất trong ống nghiệm (2) sau khi đun nóng và để nguội có bị nam châm hút không?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Sau khi trộn bột sắt và bột lưu huỳnh, có chất mới được tạo thành không? Giải thích.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a:solidFill>
                  <a:srgbClr val="000000"/>
                </a:solidFill>
                <a:effectLst/>
                <a:latin typeface="Times New Roman" panose="02020603050405020304" pitchFamily="18" charset="0"/>
                <a:ea typeface="Times New Roman" panose="02020603050405020304" pitchFamily="18" charset="0"/>
              </a:rPr>
              <a:t>4. Sau khi đun nóng hỗn hợp bột sắt và bột lưu huỳnh, có chất mới được tạo thành không? Giải thích.</a:t>
            </a:r>
            <a:endParaRPr lang="en-US" sz="4000"/>
          </a:p>
        </p:txBody>
      </p:sp>
    </p:spTree>
    <p:extLst>
      <p:ext uri="{BB962C8B-B14F-4D97-AF65-F5344CB8AC3E}">
        <p14:creationId xmlns:p14="http://schemas.microsoft.com/office/powerpoint/2010/main" val="207931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491836" y="9588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pic>
        <p:nvPicPr>
          <p:cNvPr id="7" name="Fe + S.">
            <a:hlinkClick r:id="" action="ppaction://media"/>
            <a:extLst>
              <a:ext uri="{FF2B5EF4-FFF2-40B4-BE49-F238E27FC236}">
                <a16:creationId xmlns:a16="http://schemas.microsoft.com/office/drawing/2014/main" id="{5DD046F3-88CB-479A-9090-6C2F9160DA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836" y="789709"/>
            <a:ext cx="11339946" cy="5624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extLst>
      <p:ext uri="{BB962C8B-B14F-4D97-AF65-F5344CB8AC3E}">
        <p14:creationId xmlns:p14="http://schemas.microsoft.com/office/powerpoint/2010/main" val="415695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1759492" cy="1550497"/>
          </a:xfrm>
          <a:prstGeom prst="rect">
            <a:avLst/>
          </a:prstGeom>
          <a:noFill/>
          <a:ln w="9525">
            <a:noFill/>
          </a:ln>
        </p:spPr>
      </p:pic>
      <p:sp>
        <p:nvSpPr>
          <p:cNvPr id="4" name="Hộp Văn bản 3">
            <a:extLst>
              <a:ext uri="{FF2B5EF4-FFF2-40B4-BE49-F238E27FC236}">
                <a16:creationId xmlns:a16="http://schemas.microsoft.com/office/drawing/2014/main" id="{45318B97-93EE-6BDC-2F7C-B4266415C815}"/>
              </a:ext>
            </a:extLst>
          </p:cNvPr>
          <p:cNvSpPr txBox="1"/>
          <p:nvPr/>
        </p:nvSpPr>
        <p:spPr>
          <a:xfrm>
            <a:off x="2382981" y="335974"/>
            <a:ext cx="9490364" cy="4728217"/>
          </a:xfrm>
          <a:prstGeom prst="rect">
            <a:avLst/>
          </a:prstGeom>
          <a:noFill/>
        </p:spPr>
        <p:txBody>
          <a:bodyPr wrap="square">
            <a:spAutoFit/>
          </a:bodyPr>
          <a:lstStyle/>
          <a:p>
            <a:pPr algn="just">
              <a:lnSpc>
                <a:spcPct val="115000"/>
              </a:lnSpc>
            </a:pPr>
            <a:r>
              <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Sau khi trộn bột sắt và bột lưu huỳnh, đưa nam châm lại gần ống nghiệm (1) thấy nam châm hút, suy ra hỗn hợp thu được có bị nam châm hút.</a:t>
            </a: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=&gt; </a:t>
            </a:r>
            <a:r>
              <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rPr>
              <a:t>Sau khi trộn bột sắt và bột lưu huỳnh </a:t>
            </a:r>
            <a:r>
              <a:rPr lang="en-US" sz="2400" b="1" i="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 chất mới tạo thành, do đây chỉ là sự trộn vật lí, không có sự thay đổi về chất và lượng, sắt trong hỗn hợp vẫn bị nam châm hút.</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rPr>
              <a:t>2. Chất trong ống nghiệm (2) sau khi đun nóng và để nguội </a:t>
            </a:r>
            <a:r>
              <a:rPr lang="en-US" sz="2400" b="1" i="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bị nam châm hút.</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=&gt; </a:t>
            </a:r>
            <a:r>
              <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rPr>
              <a:t>Sau khi đun nóng hỗn hợp bột sắt và bột lưu huỳnh, có chất mới được tạo thành. Do đã có phản ứng hoá học xảy ra, sinh ra chất mới không bị nam châm hút.</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3555AB92-D67E-34E2-73A2-0D2B09A0CE6B}"/>
              </a:ext>
            </a:extLst>
          </p:cNvPr>
          <p:cNvSpPr txBox="1"/>
          <p:nvPr/>
        </p:nvSpPr>
        <p:spPr>
          <a:xfrm>
            <a:off x="180109" y="1967345"/>
            <a:ext cx="2202872" cy="1755096"/>
          </a:xfrm>
          <a:prstGeom prst="rect">
            <a:avLst/>
          </a:prstGeom>
          <a:noFill/>
        </p:spPr>
        <p:txBody>
          <a:bodyPr wrap="square">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Thí nghiệm 2: Thí nghiệm về biến đổi hoá học</a:t>
            </a:r>
            <a:endParaRPr kumimoji="0" lang="en-US" sz="24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78FA3C0C-F84B-FF3F-DE2B-ACC4AFB619B7}"/>
              </a:ext>
            </a:extLst>
          </p:cNvPr>
          <p:cNvSpPr txBox="1"/>
          <p:nvPr/>
        </p:nvSpPr>
        <p:spPr>
          <a:xfrm>
            <a:off x="4876800" y="5064191"/>
            <a:ext cx="4599710" cy="480901"/>
          </a:xfrm>
          <a:prstGeom prst="rect">
            <a:avLst/>
          </a:prstGeom>
          <a:noFill/>
        </p:spPr>
        <p:txBody>
          <a:bodyPr wrap="square">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en-US" sz="2400" b="1">
                <a:solidFill>
                  <a:srgbClr val="FF0000"/>
                </a:solidFill>
                <a:latin typeface="Arial" panose="020B0604020202020204" pitchFamily="34" charset="0"/>
                <a:ea typeface="Times New Roman" panose="02020603050405020304" pitchFamily="18" charset="0"/>
                <a:cs typeface="Arial" panose="020B0604020202020204" pitchFamily="34" charset="0"/>
              </a:rPr>
              <a:t>S</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ự biến đổi hoá học</a:t>
            </a:r>
            <a:r>
              <a:rPr lang="en-US" sz="2400" b="1">
                <a:solidFill>
                  <a:srgbClr val="FF0000"/>
                </a:solidFill>
                <a:latin typeface="Arial" panose="020B0604020202020204" pitchFamily="34" charset="0"/>
                <a:ea typeface="Times New Roman" panose="02020603050405020304" pitchFamily="18" charset="0"/>
                <a:cs typeface="Arial" panose="020B0604020202020204" pitchFamily="34" charset="0"/>
              </a:rPr>
              <a:t> là gì</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58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157480" y="2816542"/>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3"/>
          <a:stretch>
            <a:fillRect/>
          </a:stretch>
        </p:blipFill>
        <p:spPr>
          <a:xfrm>
            <a:off x="1685925" y="5008245"/>
            <a:ext cx="10711815" cy="2046605"/>
          </a:xfrm>
          <a:prstGeom prst="rect">
            <a:avLst/>
          </a:prstGeom>
          <a:noFill/>
          <a:ln w="9525">
            <a:noFill/>
          </a:ln>
        </p:spPr>
      </p:pic>
      <p:sp>
        <p:nvSpPr>
          <p:cNvPr id="104" name="Text Box 103"/>
          <p:cNvSpPr txBox="1"/>
          <p:nvPr/>
        </p:nvSpPr>
        <p:spPr>
          <a:xfrm>
            <a:off x="2409825" y="903843"/>
            <a:ext cx="8663998" cy="3901837"/>
          </a:xfrm>
          <a:prstGeom prst="rect">
            <a:avLst/>
          </a:prstGeom>
          <a:noFill/>
          <a:ln w="9525">
            <a:noFill/>
          </a:ln>
        </p:spPr>
        <p:txBody>
          <a:bodyPr wrap="square">
            <a:spAutoFit/>
          </a:bodyPr>
          <a:lstStyle/>
          <a:p>
            <a:pPr>
              <a:lnSpc>
                <a:spcPct val="150000"/>
              </a:lnSpc>
            </a:pPr>
            <a:r>
              <a:rPr lang="en-US" sz="2400" b="1">
                <a:solidFill>
                  <a:srgbClr val="FF0000"/>
                </a:solidFill>
                <a:latin typeface="Arial" panose="020B0604020202020204" pitchFamily="34" charset="0"/>
                <a:cs typeface="Arial" panose="020B0604020202020204" pitchFamily="34" charset="0"/>
              </a:rPr>
              <a:t>Nhiệm vụ: </a:t>
            </a:r>
            <a:r>
              <a:rPr lang="en-US" sz="2400" b="1">
                <a:solidFill>
                  <a:srgbClr val="0070C0"/>
                </a:solidFill>
                <a:latin typeface="Arial" panose="020B0604020202020204" pitchFamily="34" charset="0"/>
                <a:cs typeface="Arial" panose="020B0604020202020204" pitchFamily="34" charset="0"/>
              </a:rPr>
              <a:t>2HS lần lượt lên bảng làm TN. HS dưới lớp ghi lại câu trả lời cho câu hỏi trong từng TN.</a:t>
            </a:r>
          </a:p>
          <a:p>
            <a:pPr>
              <a:lnSpc>
                <a:spcPct val="150000"/>
              </a:lnSpc>
            </a:pPr>
            <a:r>
              <a:rPr lang="en-US" sz="2400" b="1" i="1">
                <a:solidFill>
                  <a:srgbClr val="0070C0"/>
                </a:solidFill>
                <a:latin typeface="Arial" panose="020B0604020202020204" pitchFamily="34" charset="0"/>
                <a:cs typeface="Arial" panose="020B0604020202020204" pitchFamily="34" charset="0"/>
              </a:rPr>
              <a:t>TN1:</a:t>
            </a:r>
            <a:r>
              <a:rPr lang="en-US" sz="2400" b="1">
                <a:solidFill>
                  <a:srgbClr val="0070C0"/>
                </a:solidFill>
                <a:latin typeface="Arial" panose="020B0604020202020204" pitchFamily="34" charset="0"/>
                <a:cs typeface="Arial" panose="020B0604020202020204" pitchFamily="34" charset="0"/>
              </a:rPr>
              <a:t> Chỉ có một tờ giấy, có cách nào để làm biến đổi tờ giấy? Lúc này tờ giấy đã biến đổi như thế nào?</a:t>
            </a:r>
          </a:p>
          <a:p>
            <a:pPr>
              <a:lnSpc>
                <a:spcPct val="150000"/>
              </a:lnSpc>
            </a:pPr>
            <a:r>
              <a:rPr lang="en-US" sz="2400" b="1" i="1">
                <a:solidFill>
                  <a:srgbClr val="0070C0"/>
                </a:solidFill>
                <a:latin typeface="Arial" panose="020B0604020202020204" pitchFamily="34" charset="0"/>
                <a:cs typeface="Arial" panose="020B0604020202020204" pitchFamily="34" charset="0"/>
              </a:rPr>
              <a:t>TN2:</a:t>
            </a:r>
            <a:r>
              <a:rPr lang="en-US" sz="2400" b="1">
                <a:solidFill>
                  <a:srgbClr val="0070C0"/>
                </a:solidFill>
                <a:latin typeface="Arial" panose="020B0604020202020204" pitchFamily="34" charset="0"/>
                <a:cs typeface="Arial" panose="020B0604020202020204" pitchFamily="34" charset="0"/>
              </a:rPr>
              <a:t> Hãy châm lửa đốt tờ giấy. Lúc này tờ giấy đã biến đổi như thế nào? Sự biến đổi có gì giống và khác sự biến đổi của tờ giấy trong TN1?</a:t>
            </a:r>
          </a:p>
        </p:txBody>
      </p:sp>
      <p:pic>
        <p:nvPicPr>
          <p:cNvPr id="22530" name="Picture 2" descr="F:\1-原创素材\1_mm1102\PPT\PPT_014\materaials\pageimg_g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45" name="圆角矩形 44"/>
          <p:cNvSpPr/>
          <p:nvPr/>
        </p:nvSpPr>
        <p:spPr>
          <a:xfrm>
            <a:off x="227289" y="1666240"/>
            <a:ext cx="8625765"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Arial" panose="020B0604020202020204" pitchFamily="34" charset="0"/>
                <a:ea typeface="Microsoft YaHei" panose="020B0503020204020204" charset="-122"/>
                <a:cs typeface="Arial" panose="020B0604020202020204" pitchFamily="34" charset="0"/>
              </a:rPr>
              <a:t>TN1. Thí nghiệm về biến đổi vật lí</a:t>
            </a:r>
            <a:endParaRPr lang="zh-CN" altLang="en-US" sz="2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6" name="Hộp Văn bản 5">
            <a:extLst>
              <a:ext uri="{FF2B5EF4-FFF2-40B4-BE49-F238E27FC236}">
                <a16:creationId xmlns:a16="http://schemas.microsoft.com/office/drawing/2014/main" id="{5407292C-FD08-A533-7786-EA07D94E8984}"/>
              </a:ext>
            </a:extLst>
          </p:cNvPr>
          <p:cNvSpPr txBox="1"/>
          <p:nvPr/>
        </p:nvSpPr>
        <p:spPr>
          <a:xfrm>
            <a:off x="466280" y="2444859"/>
            <a:ext cx="112823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a:t>
            </a:r>
            <a:r>
              <a:rPr kumimoji="0" lang="zh-CN" altLang="en-US"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 </a:t>
            </a:r>
            <a:r>
              <a:rPr kumimoji="0" lang="en-US" altLang="zh-CN"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Biến đổi vật lý: </a:t>
            </a:r>
            <a:r>
              <a:rPr kumimoji="0" lang="en-US" altLang="zh-CN" sz="2800" b="1" i="0" u="none" strike="noStrike" kern="1200" cap="none" spc="0" normalizeH="0" baseline="0" noProof="0">
                <a:ln>
                  <a:noFill/>
                </a:ln>
                <a:solidFill>
                  <a:prstClr val="black"/>
                </a:solidFill>
                <a:effectLst/>
                <a:uLnTx/>
                <a:uFillTx/>
                <a:latin typeface="Calibri"/>
                <a:ea typeface="宋体" panose="02010600030101010101" pitchFamily="2" charset="-122"/>
                <a:cs typeface="+mn-cs"/>
              </a:rPr>
              <a:t>không có sự tạo thành chất mới (Chất thường chỉ biến đổi về trạng thái, hình dạng, kích thước).</a:t>
            </a:r>
            <a:endParaRPr kumimoji="0" lang="zh-CN" altLang="en-US" sz="2800" b="1" i="0" u="none" strike="noStrike" kern="1200" cap="none" spc="0" normalizeH="0" baseline="0" noProof="0">
              <a:ln>
                <a:noFill/>
              </a:ln>
              <a:solidFill>
                <a:srgbClr val="FFFF00"/>
              </a:solidFill>
              <a:effectLst/>
              <a:uLnTx/>
              <a:uFillTx/>
              <a:latin typeface="Calibri"/>
              <a:ea typeface="宋体" panose="02010600030101010101" pitchFamily="2" charset="-122"/>
              <a:cs typeface="+mn-cs"/>
            </a:endParaRPr>
          </a:p>
        </p:txBody>
      </p:sp>
      <p:sp>
        <p:nvSpPr>
          <p:cNvPr id="5" name="圆角矩形 44">
            <a:extLst>
              <a:ext uri="{FF2B5EF4-FFF2-40B4-BE49-F238E27FC236}">
                <a16:creationId xmlns:a16="http://schemas.microsoft.com/office/drawing/2014/main" id="{BB770585-128F-8271-07B1-C5352BDBE38C}"/>
              </a:ext>
            </a:extLst>
          </p:cNvPr>
          <p:cNvSpPr/>
          <p:nvPr/>
        </p:nvSpPr>
        <p:spPr>
          <a:xfrm>
            <a:off x="227288" y="3816230"/>
            <a:ext cx="8625765"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Arial" panose="020B0604020202020204" pitchFamily="34" charset="0"/>
                <a:ea typeface="Microsoft YaHei" panose="020B0503020204020204" charset="-122"/>
                <a:cs typeface="Arial" panose="020B0604020202020204" pitchFamily="34" charset="0"/>
              </a:rPr>
              <a:t>    TN2. Thí nghiệm về biến đổi hóa học</a:t>
            </a:r>
            <a:endParaRPr lang="zh-CN" altLang="en-US" sz="2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7" name="Hộp Văn bản 6">
            <a:extLst>
              <a:ext uri="{FF2B5EF4-FFF2-40B4-BE49-F238E27FC236}">
                <a16:creationId xmlns:a16="http://schemas.microsoft.com/office/drawing/2014/main" id="{94B0506F-A663-7393-8312-8D8D00018D11}"/>
              </a:ext>
            </a:extLst>
          </p:cNvPr>
          <p:cNvSpPr txBox="1"/>
          <p:nvPr/>
        </p:nvSpPr>
        <p:spPr>
          <a:xfrm>
            <a:off x="466280" y="4714706"/>
            <a:ext cx="112823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a:t>
            </a:r>
            <a:r>
              <a:rPr kumimoji="0" lang="zh-CN" altLang="en-US"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 </a:t>
            </a:r>
            <a:r>
              <a:rPr kumimoji="0" lang="en-US" altLang="zh-CN" sz="2800" b="1" i="0" u="none" strike="noStrike" kern="1200" cap="none" spc="0" normalizeH="0" baseline="0" noProof="0">
                <a:ln>
                  <a:noFill/>
                </a:ln>
                <a:solidFill>
                  <a:srgbClr val="FF0000"/>
                </a:solidFill>
                <a:effectLst/>
                <a:uLnTx/>
                <a:uFillTx/>
                <a:latin typeface="Calibri"/>
                <a:ea typeface="宋体" panose="02010600030101010101" pitchFamily="2" charset="-122"/>
                <a:cs typeface="+mn-cs"/>
              </a:rPr>
              <a:t>Biến đổi hóa học: </a:t>
            </a:r>
            <a:r>
              <a:rPr kumimoji="0" lang="en-US" altLang="zh-CN" sz="2800" b="1" i="0" u="none" strike="noStrike" kern="1200" cap="none" spc="0" normalizeH="0" baseline="0" noProof="0">
                <a:ln>
                  <a:noFill/>
                </a:ln>
                <a:solidFill>
                  <a:schemeClr val="tx2"/>
                </a:solidFill>
                <a:effectLst/>
                <a:uLnTx/>
                <a:uFillTx/>
                <a:latin typeface="Calibri"/>
                <a:ea typeface="宋体" panose="02010600030101010101" pitchFamily="2" charset="-122"/>
                <a:cs typeface="+mn-cs"/>
              </a:rPr>
              <a:t>c</a:t>
            </a:r>
            <a:r>
              <a:rPr kumimoji="0" lang="en-US" altLang="zh-CN" sz="2800" b="1" i="0" u="none" strike="noStrike" kern="1200" cap="none" spc="0" normalizeH="0" baseline="0" noProof="0">
                <a:ln>
                  <a:noFill/>
                </a:ln>
                <a:solidFill>
                  <a:prstClr val="black"/>
                </a:solidFill>
                <a:effectLst/>
                <a:uLnTx/>
                <a:uFillTx/>
                <a:latin typeface="Calibri"/>
                <a:ea typeface="宋体" panose="02010600030101010101" pitchFamily="2" charset="-122"/>
                <a:cs typeface="+mn-cs"/>
              </a:rPr>
              <a:t>ó sự tạo thành chất mới.</a:t>
            </a:r>
            <a:endParaRPr kumimoji="0" lang="zh-CN" altLang="en-US" sz="2800" b="1" i="0" u="none" strike="noStrike" kern="1200" cap="none" spc="0" normalizeH="0" baseline="0" noProof="0">
              <a:ln>
                <a:noFill/>
              </a:ln>
              <a:solidFill>
                <a:srgbClr val="FFFF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185363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45"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a:solidFill>
                  <a:schemeClr val="bg1"/>
                </a:solidFill>
                <a:latin typeface="Calibri Light" panose="020F0302020204030204" charset="0"/>
                <a:ea typeface="Microsoft YaHei" panose="020B0503020204020204" charset="-122"/>
                <a:cs typeface="Calibri Light" panose="020F0302020204030204" charset="0"/>
              </a:rPr>
              <a:t>BIẾN ĐỔI</a:t>
            </a:r>
            <a:endParaRPr lang="en-US" altLang="zh-CN" sz="3000" b="1" dirty="0">
              <a:solidFill>
                <a:schemeClr val="bg1"/>
              </a:solidFill>
              <a:latin typeface="Calibri Light" panose="020F0302020204030204" charset="0"/>
              <a:ea typeface="Microsoft YaHei" panose="020B0503020204020204" charset="-122"/>
              <a:cs typeface="Calibri Light" panose="020F0302020204030204" charset="0"/>
            </a:endParaRPr>
          </a:p>
          <a:p>
            <a:pPr algn="l" defTabSz="815975"/>
            <a:r>
              <a:rPr lang="en-US" altLang="zh-CN" sz="3000" b="1" dirty="0">
                <a:solidFill>
                  <a:schemeClr val="bg1"/>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a:solidFill>
                  <a:schemeClr val="bg1"/>
                </a:solidFill>
                <a:latin typeface="Calibri Light" panose="020F0302020204030204" charset="0"/>
                <a:ea typeface="Microsoft YaHei" panose="020B0503020204020204" charset="-122"/>
                <a:cs typeface="Calibri Light" panose="020F0302020204030204" charset="0"/>
              </a:rPr>
              <a:t>BIẾN ĐỔI</a:t>
            </a:r>
            <a:endParaRPr lang="en-US" altLang="zh-CN" sz="3000" b="1" dirty="0">
              <a:solidFill>
                <a:schemeClr val="bg1"/>
              </a:solidFill>
              <a:latin typeface="Calibri Light" panose="020F0302020204030204" charset="0"/>
              <a:ea typeface="Microsoft YaHei" panose="020B0503020204020204" charset="-122"/>
              <a:cs typeface="Calibri Light" panose="020F0302020204030204" charset="0"/>
            </a:endParaRPr>
          </a:p>
          <a:p>
            <a:pPr algn="l" defTabSz="815975"/>
            <a:r>
              <a:rPr lang="en-US" altLang="zh-CN" sz="3000" b="1" dirty="0">
                <a:solidFill>
                  <a:schemeClr val="bg1"/>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5710555" y="-94615"/>
            <a:ext cx="6665595"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E360721-7FB8-BA6F-1231-4F6C2CD3D28B}"/>
              </a:ext>
            </a:extLst>
          </p:cNvPr>
          <p:cNvSpPr>
            <a:spLocks noChangeArrowheads="1"/>
          </p:cNvSpPr>
          <p:nvPr/>
        </p:nvSpPr>
        <p:spPr bwMode="auto">
          <a:xfrm>
            <a:off x="290945" y="291554"/>
            <a:ext cx="1161010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PHIẾU HỌC TẬP SỐ 2</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1: </a:t>
            </a: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Than (thành phần chính là carbon) cháy trong không khí tạo thành khí carbon dioxide.</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Hãy viết phương trình phản ứng dạng chữ của phản ứng này.</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Chất nào là chất phản ứng? Chất nào là sản phẩm?</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Trong quá trình phản ứng, lượng chất nào giảm dần? Lượng chất nào tăng dần?</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2: </a:t>
            </a: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Hình 2.3 và trả lời câu hỏi:</a:t>
            </a:r>
            <a:endParaRPr kumimoji="0" lang="en-US" altLang="en-US" sz="2400" b="0" i="0" u="none" strike="noStrike" cap="none" normalizeH="0" baseline="0">
              <a:ln>
                <a:noFill/>
              </a:ln>
              <a:solidFill>
                <a:schemeClr val="tx1"/>
              </a:solidFill>
              <a:effectLst/>
              <a:latin typeface="Arial" panose="020B0604020202020204" pitchFamily="34" charset="0"/>
            </a:endParaRPr>
          </a:p>
        </p:txBody>
      </p:sp>
      <p:pic>
        <p:nvPicPr>
          <p:cNvPr id="1025" name="Picture 1" descr="Giáo án Hóa học 8 Kết nối tri thức (năm 2023 mới nhất) | Giáo án Khoa học tự nhiên 8">
            <a:extLst>
              <a:ext uri="{FF2B5EF4-FFF2-40B4-BE49-F238E27FC236}">
                <a16:creationId xmlns:a16="http://schemas.microsoft.com/office/drawing/2014/main" id="{8FE8929E-BB49-95B1-59FA-E463D3258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99" r="8353" b="5469"/>
          <a:stretch>
            <a:fillRect/>
          </a:stretch>
        </p:blipFill>
        <p:spPr bwMode="auto">
          <a:xfrm>
            <a:off x="3564465" y="2969210"/>
            <a:ext cx="4362861" cy="2114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BCA38F81-563C-B64B-CED1-D79F7C7B07FB}"/>
              </a:ext>
            </a:extLst>
          </p:cNvPr>
          <p:cNvSpPr>
            <a:spLocks noChangeArrowheads="1"/>
          </p:cNvSpPr>
          <p:nvPr/>
        </p:nvSpPr>
        <p:spPr bwMode="auto">
          <a:xfrm>
            <a:off x="290945" y="5146755"/>
            <a:ext cx="116101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Trước và sau phản ứng, những nguyên tử nào liên kết với nhau?</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Trong quá trình phản ứng, số nguyên tử H và số nguyên tử O có thay đổi không?</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2496618"/>
      </p:ext>
    </p:extLst>
  </p:cSld>
  <p:clrMapOvr>
    <a:masterClrMapping/>
  </p:clrMapOvr>
  <p:transition>
    <p:check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E360721-7FB8-BA6F-1231-4F6C2CD3D28B}"/>
              </a:ext>
            </a:extLst>
          </p:cNvPr>
          <p:cNvSpPr>
            <a:spLocks noChangeArrowheads="1"/>
          </p:cNvSpPr>
          <p:nvPr/>
        </p:nvSpPr>
        <p:spPr bwMode="auto">
          <a:xfrm>
            <a:off x="519545" y="277657"/>
            <a:ext cx="11152910" cy="472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Phương trình phản ứng dạng chữ của phản ứng:</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Carbon + oxygen → carbon dioxide.</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đó chất phản ứng là carbon và oxygen; chất sản phẩm là carbon dioxide.</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Trong quá trình phản ứng, lượng chất phản ứng (carbon, oxygen) giảm dần, lượng chất sản phẩm (carbon dioxide) tăng dần.</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Trước phản ứng 2 nguyên tử H liên kết với nhau, 2 nguyên tử O liên kết với nhau.</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phản ứng 1 nguyên tử O liên kết với 2 nguyên tử H.</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Trong quá trình phản ứng, số nguyên tử H và số nguyên tử O không thay đổi.</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6929212"/>
      </p:ext>
    </p:extLst>
  </p:cSld>
  <p:clrMapOvr>
    <a:masterClrMapping/>
  </p:clrMapOvr>
  <p:transition>
    <p:check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18" name="Rounded Rectangle 17"/>
          <p:cNvSpPr/>
          <p:nvPr/>
        </p:nvSpPr>
        <p:spPr>
          <a:xfrm>
            <a:off x="845127" y="1846349"/>
            <a:ext cx="11152909"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Phản ứng hóa học là gì?</a:t>
            </a:r>
          </a:p>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extLst>
      <p:ext uri="{BB962C8B-B14F-4D97-AF65-F5344CB8AC3E}">
        <p14:creationId xmlns:p14="http://schemas.microsoft.com/office/powerpoint/2010/main" val="66293954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8" grpId="0" animBg="1"/>
      <p:bldP spid="18"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1107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163954" y="4129425"/>
            <a:ext cx="2555875" cy="523220"/>
          </a:xfrm>
          <a:prstGeom prst="rect">
            <a:avLst/>
          </a:prstGeom>
          <a:noFill/>
        </p:spPr>
        <p:txBody>
          <a:bodyPr wrap="square" rtlCol="0">
            <a:spAutoFit/>
          </a:bodyPr>
          <a:lstStyle/>
          <a:p>
            <a:r>
              <a:rPr lang="en-US" sz="2800"/>
              <a:t>Chất mới sinh ra </a:t>
            </a:r>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230505" y="5102225"/>
            <a:ext cx="1188720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a:solidFill>
                  <a:schemeClr val="accent6">
                    <a:lumMod val="50000"/>
                  </a:schemeClr>
                </a:solidFill>
              </a:rPr>
              <a:t>- Trong quá trình phản ứng, lượng sản phẩm tăng dần, lượng chất phản ứng giảm dần.</a:t>
            </a:r>
          </a:p>
          <a:p>
            <a:r>
              <a:rPr lang="en-US" sz="2400">
                <a:solidFill>
                  <a:schemeClr val="accent6">
                    <a:lumMod val="50000"/>
                  </a:schemeClr>
                </a:solidFill>
              </a:rPr>
              <a:t>- Phản ứng xảy ra hoàn toàn khi ít nhất một trong các chất tham gia phản ứng hết</a:t>
            </a:r>
          </a:p>
        </p:txBody>
      </p:sp>
      <p:sp>
        <p:nvSpPr>
          <p:cNvPr id="20" name="Mũi tên: Trái-Phải 19">
            <a:extLst>
              <a:ext uri="{FF2B5EF4-FFF2-40B4-BE49-F238E27FC236}">
                <a16:creationId xmlns:a16="http://schemas.microsoft.com/office/drawing/2014/main" id="{E270B14F-629C-9966-2A1C-54532E665D0B}"/>
              </a:ext>
            </a:extLst>
          </p:cNvPr>
          <p:cNvSpPr/>
          <p:nvPr/>
        </p:nvSpPr>
        <p:spPr>
          <a:xfrm>
            <a:off x="4140835" y="3048000"/>
            <a:ext cx="888365" cy="38100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i tên: Trái-Phải 20">
            <a:extLst>
              <a:ext uri="{FF2B5EF4-FFF2-40B4-BE49-F238E27FC236}">
                <a16:creationId xmlns:a16="http://schemas.microsoft.com/office/drawing/2014/main" id="{E9E38684-664E-2B31-19D0-77ECA3BDAA4C}"/>
              </a:ext>
            </a:extLst>
          </p:cNvPr>
          <p:cNvSpPr/>
          <p:nvPr/>
        </p:nvSpPr>
        <p:spPr>
          <a:xfrm>
            <a:off x="4094097" y="4125884"/>
            <a:ext cx="888365" cy="38100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2" nodeType="clickEffect">
                                  <p:stCondLst>
                                    <p:cond delay="0"/>
                                  </p:stCondLst>
                                  <p:childTnLst>
                                    <p:set>
                                      <p:cBhvr>
                                        <p:cTn id="18" dur="1" fill="hold">
                                          <p:stCondLst>
                                            <p:cond delay="0"/>
                                          </p:stCondLst>
                                        </p:cTn>
                                        <p:tgtEl>
                                          <p:spTgt spid="11"/>
                                        </p:tgtEl>
                                        <p:attrNameLst>
                                          <p:attrName>style.visibility</p:attrName>
                                        </p:attrNameLst>
                                      </p:cBhvr>
                                      <p:to>
                                        <p:strVal val="visible"/>
                                      </p:to>
                                    </p:set>
                                    <p:anim to="" calcmode="lin" valueType="num">
                                      <p:cBhvr>
                                        <p:cTn id="19" dur="1" fill="hold"/>
                                        <p:tgtEl>
                                          <p:spTgt spid="11"/>
                                        </p:tgtEl>
                                      </p:cBhvr>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2"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2"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ox(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3" nodeType="click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1+ppt_h/2"/>
                                          </p:val>
                                        </p:tav>
                                      </p:tavLst>
                                    </p:anim>
                                    <p:set>
                                      <p:cBhvr>
                                        <p:cTn id="46" dur="1" fill="hold">
                                          <p:stCondLst>
                                            <p:cond delay="4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2"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11" grpId="1" animBg="1"/>
      <p:bldP spid="11" grpId="2" bldLvl="0" animBg="1"/>
      <p:bldP spid="5" grpId="0" bldLvl="0" animBg="1"/>
      <p:bldP spid="9" grpId="1"/>
      <p:bldP spid="9" grpId="2"/>
      <p:bldP spid="17" grpId="1" animBg="1"/>
      <p:bldP spid="17" grpId="2" bldLvl="0" animBg="1"/>
      <p:bldP spid="18" grpId="1" animBg="1"/>
      <p:bldP spid="18" grpId="2" bldLvl="0" animBg="1"/>
      <p:bldP spid="18" grpId="3" bldLvl="0" animBg="1"/>
      <p:bldP spid="19" grpId="1" animBg="1"/>
      <p:bldP spid="19"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solidFill>
                  <a:srgbClr val="FF0000"/>
                </a:solidFill>
              </a:rPr>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038975" y="1368108"/>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extLst>
      <p:ext uri="{BB962C8B-B14F-4D97-AF65-F5344CB8AC3E}">
        <p14:creationId xmlns:p14="http://schemas.microsoft.com/office/powerpoint/2010/main" val="2781679801"/>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3"/>
          <a:stretch>
            <a:fillRect/>
          </a:stretch>
        </p:blipFill>
        <p:spPr>
          <a:xfrm>
            <a:off x="1685925" y="5008245"/>
            <a:ext cx="10711815" cy="2046605"/>
          </a:xfrm>
          <a:prstGeom prst="rect">
            <a:avLst/>
          </a:prstGeom>
          <a:noFill/>
          <a:ln w="9525">
            <a:noFill/>
          </a:ln>
        </p:spPr>
      </p:pic>
      <p:sp>
        <p:nvSpPr>
          <p:cNvPr id="104" name="Text Box 103"/>
          <p:cNvSpPr txBox="1"/>
          <p:nvPr/>
        </p:nvSpPr>
        <p:spPr>
          <a:xfrm>
            <a:off x="2384425" y="1601866"/>
            <a:ext cx="8663998" cy="3901837"/>
          </a:xfrm>
          <a:prstGeom prst="rect">
            <a:avLst/>
          </a:prstGeom>
          <a:noFill/>
          <a:ln w="9525">
            <a:noFill/>
          </a:ln>
        </p:spPr>
        <p:txBody>
          <a:bodyPr wrap="square">
            <a:spAutoFit/>
          </a:bodyPr>
          <a:lstStyle/>
          <a:p>
            <a:pPr algn="just">
              <a:lnSpc>
                <a:spcPct val="150000"/>
              </a:lnSpc>
            </a:pPr>
            <a:r>
              <a:rPr lang="en-US" sz="2400" b="1">
                <a:solidFill>
                  <a:srgbClr val="FF0000"/>
                </a:solidFill>
                <a:latin typeface="Arial" panose="020B0604020202020204" pitchFamily="34" charset="0"/>
                <a:cs typeface="Arial" panose="020B0604020202020204" pitchFamily="34" charset="0"/>
              </a:rPr>
              <a:t>Sản phẩm: </a:t>
            </a:r>
          </a:p>
          <a:p>
            <a:pPr algn="just">
              <a:lnSpc>
                <a:spcPct val="150000"/>
              </a:lnSpc>
            </a:pPr>
            <a:r>
              <a:rPr lang="en-US" sz="2400" b="1" i="1">
                <a:solidFill>
                  <a:srgbClr val="0070C0"/>
                </a:solidFill>
                <a:latin typeface="Arial" panose="020B0604020202020204" pitchFamily="34" charset="0"/>
                <a:cs typeface="Arial" panose="020B0604020202020204" pitchFamily="34" charset="0"/>
              </a:rPr>
              <a:t>TN1: </a:t>
            </a:r>
            <a:r>
              <a:rPr lang="en-US" sz="2400" b="1">
                <a:latin typeface="Arial" panose="020B0604020202020204" pitchFamily="34" charset="0"/>
                <a:cs typeface="Arial" panose="020B0604020202020204" pitchFamily="34" charset="0"/>
              </a:rPr>
              <a:t>Vò, xé tờ giấy =&gt; Tờ giấy chỉ biến đổi về hình dạng và kích thước. Không có chất mới tạo thành. </a:t>
            </a:r>
          </a:p>
          <a:p>
            <a:pPr algn="just">
              <a:lnSpc>
                <a:spcPct val="150000"/>
              </a:lnSpc>
            </a:pPr>
            <a:r>
              <a:rPr lang="en-US" sz="2400" b="1">
                <a:latin typeface="Arial" panose="020B0604020202020204" pitchFamily="34" charset="0"/>
                <a:cs typeface="Arial" panose="020B0604020202020204" pitchFamily="34" charset="0"/>
              </a:rPr>
              <a:t>=&gt; Hiện tượng vật lí</a:t>
            </a:r>
          </a:p>
          <a:p>
            <a:pPr algn="just">
              <a:lnSpc>
                <a:spcPct val="150000"/>
              </a:lnSpc>
            </a:pPr>
            <a:r>
              <a:rPr lang="en-US" sz="2400" b="1" i="1">
                <a:solidFill>
                  <a:srgbClr val="0070C0"/>
                </a:solidFill>
                <a:latin typeface="Arial" panose="020B0604020202020204" pitchFamily="34" charset="0"/>
                <a:cs typeface="Arial" panose="020B0604020202020204" pitchFamily="34" charset="0"/>
              </a:rPr>
              <a:t>TN2: </a:t>
            </a:r>
            <a:r>
              <a:rPr lang="en-US" sz="2400" b="1">
                <a:latin typeface="Arial" panose="020B0604020202020204" pitchFamily="34" charset="0"/>
                <a:cs typeface="Arial" panose="020B0604020202020204" pitchFamily="34" charset="0"/>
              </a:rPr>
              <a:t>Đốt tờ giấy, giấy cháy thành chất màu đen </a:t>
            </a:r>
          </a:p>
          <a:p>
            <a:pPr algn="just">
              <a:lnSpc>
                <a:spcPct val="150000"/>
              </a:lnSpc>
            </a:pPr>
            <a:r>
              <a:rPr lang="en-US" sz="2400" b="1">
                <a:latin typeface="Arial" panose="020B0604020202020204" pitchFamily="34" charset="0"/>
                <a:cs typeface="Arial" panose="020B0604020202020204" pitchFamily="34" charset="0"/>
              </a:rPr>
              <a:t>=&gt; Tờ giấy biến đổi thành chất mới (than) khi bị đốt.</a:t>
            </a:r>
          </a:p>
          <a:p>
            <a:pPr algn="just">
              <a:lnSpc>
                <a:spcPct val="150000"/>
              </a:lnSpc>
            </a:pPr>
            <a:r>
              <a:rPr lang="en-US" sz="2400" b="1">
                <a:latin typeface="Arial" panose="020B0604020202020204" pitchFamily="34" charset="0"/>
                <a:cs typeface="Arial" panose="020B0604020202020204" pitchFamily="34" charset="0"/>
              </a:rPr>
              <a:t>=&gt; Hiện tượng hóa học</a:t>
            </a:r>
          </a:p>
        </p:txBody>
      </p:sp>
      <p:pic>
        <p:nvPicPr>
          <p:cNvPr id="22530" name="Picture 2" descr="F:\1-原创素材\1_mm1102\PPT\PPT_014\materaials\pageimg_g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8543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rgbClr val="FF0000"/>
                </a:solidFill>
                <a:sym typeface="+mn-ea"/>
              </a:rPr>
              <a:t>1.Trước và sau phản ứng, những nguyên tử nào liên kết với nhau? Sự liên kết đó tạo những phân tử nào?</a:t>
            </a:r>
          </a:p>
          <a:p>
            <a:pPr algn="l"/>
            <a:r>
              <a:rPr lang="en-US" sz="2800">
                <a:solidFill>
                  <a:srgbClr val="FF0000"/>
                </a:solidFill>
              </a:rPr>
              <a:t>2.Trong quá trình phản ứng, số nguyên tử H và số nguyên tử O có thay đổi không?</a:t>
            </a:r>
          </a:p>
        </p:txBody>
      </p:sp>
    </p:spTree>
    <p:extLst>
      <p:ext uri="{BB962C8B-B14F-4D97-AF65-F5344CB8AC3E}">
        <p14:creationId xmlns:p14="http://schemas.microsoft.com/office/powerpoint/2010/main" val="1765995250"/>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2"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0" animBg="1"/>
      <p:bldP spid="33" grpId="1" bldLvl="0" animBg="1"/>
      <p:bldP spid="33"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3"/>
          <a:stretch>
            <a:fillRect/>
          </a:stretch>
        </p:blipFill>
        <p:spPr>
          <a:xfrm>
            <a:off x="851651" y="-198755"/>
            <a:ext cx="10481368" cy="4179570"/>
          </a:xfrm>
          <a:prstGeom prst="rect">
            <a:avLst/>
          </a:prstGeom>
        </p:spPr>
      </p:pic>
      <p:sp>
        <p:nvSpPr>
          <p:cNvPr id="32" name="Text Box 31"/>
          <p:cNvSpPr txBox="1"/>
          <p:nvPr/>
        </p:nvSpPr>
        <p:spPr>
          <a:xfrm>
            <a:off x="2124392" y="341947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4" name="Rounded Rectangle 33"/>
          <p:cNvSpPr/>
          <p:nvPr/>
        </p:nvSpPr>
        <p:spPr>
          <a:xfrm>
            <a:off x="103505" y="3990975"/>
            <a:ext cx="11852967"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just"/>
            <a:r>
              <a:rPr lang="en-US" sz="2800">
                <a:solidFill>
                  <a:schemeClr val="accent6">
                    <a:lumMod val="50000"/>
                  </a:schemeClr>
                </a:solidFill>
                <a:sym typeface="+mn-ea"/>
              </a:rPr>
              <a:t>1. Trước phản ứng: nguyên tử H liên kết với nguyên tử H tạo nên phân tử H</a:t>
            </a:r>
            <a:r>
              <a:rPr lang="en-US" sz="2800" baseline="-25000">
                <a:solidFill>
                  <a:schemeClr val="accent6">
                    <a:lumMod val="50000"/>
                  </a:schemeClr>
                </a:solidFill>
                <a:sym typeface="+mn-ea"/>
              </a:rPr>
              <a:t>2</a:t>
            </a:r>
            <a:r>
              <a:rPr lang="en-US" sz="2800">
                <a:solidFill>
                  <a:schemeClr val="accent6">
                    <a:lumMod val="50000"/>
                  </a:schemeClr>
                </a:solidFill>
                <a:sym typeface="+mn-ea"/>
              </a:rPr>
              <a:t>; nguyên tử O liên kết với nguyên tử O tạo nên phân tử O</a:t>
            </a:r>
            <a:r>
              <a:rPr lang="en-US" sz="2800" baseline="-25000">
                <a:solidFill>
                  <a:schemeClr val="accent6">
                    <a:lumMod val="50000"/>
                  </a:schemeClr>
                </a:solidFill>
                <a:sym typeface="+mn-ea"/>
              </a:rPr>
              <a:t>2</a:t>
            </a:r>
            <a:r>
              <a:rPr lang="en-US" sz="2800">
                <a:solidFill>
                  <a:schemeClr val="accent6">
                    <a:lumMod val="50000"/>
                  </a:schemeClr>
                </a:solidFill>
                <a:sym typeface="+mn-ea"/>
              </a:rPr>
              <a:t>.</a:t>
            </a:r>
          </a:p>
          <a:p>
            <a:pPr algn="just"/>
            <a:r>
              <a:rPr lang="en-US" sz="2800">
                <a:solidFill>
                  <a:schemeClr val="accent6">
                    <a:lumMod val="50000"/>
                  </a:schemeClr>
                </a:solidFill>
                <a:sym typeface="+mn-ea"/>
              </a:rPr>
              <a:t>    Sau phản ứng: nguyên tử H liên kết với nguyên tử O tạo nên phân tử H</a:t>
            </a:r>
            <a:r>
              <a:rPr lang="en-US" sz="2800" baseline="-25000">
                <a:solidFill>
                  <a:schemeClr val="accent6">
                    <a:lumMod val="50000"/>
                  </a:schemeClr>
                </a:solidFill>
                <a:sym typeface="+mn-ea"/>
              </a:rPr>
              <a:t>2</a:t>
            </a:r>
            <a:r>
              <a:rPr lang="en-US" sz="2800">
                <a:solidFill>
                  <a:schemeClr val="accent6">
                    <a:lumMod val="50000"/>
                  </a:schemeClr>
                </a:solidFill>
                <a:sym typeface="+mn-ea"/>
              </a:rPr>
              <a:t>O.</a:t>
            </a:r>
          </a:p>
          <a:p>
            <a:pPr algn="just"/>
            <a:r>
              <a:rPr lang="en-US" sz="2800">
                <a:solidFill>
                  <a:schemeClr val="accent6">
                    <a:lumMod val="50000"/>
                  </a:schemeClr>
                </a:solidFill>
                <a:sym typeface="+mn-ea"/>
              </a:rPr>
              <a:t>2. Trong quá trình phản ứng, số nguyên tử H và số nguyên tử O không thay đổi.</a:t>
            </a:r>
          </a:p>
          <a:p>
            <a:pPr algn="just"/>
            <a:endParaRPr lang="en-US" sz="2800">
              <a:solidFill>
                <a:schemeClr val="accent6">
                  <a:lumMod val="50000"/>
                </a:schemeClr>
              </a:solidFill>
            </a:endParaRPr>
          </a:p>
        </p:txBody>
      </p:sp>
    </p:spTree>
    <p:extLst>
      <p:ext uri="{BB962C8B-B14F-4D97-AF65-F5344CB8AC3E}">
        <p14:creationId xmlns:p14="http://schemas.microsoft.com/office/powerpoint/2010/main" val="1003273624"/>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1"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4" grpId="0" animBg="1"/>
      <p:bldP spid="34"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3"/>
          <a:stretch>
            <a:fillRect/>
          </a:stretch>
        </p:blipFill>
        <p:spPr>
          <a:xfrm>
            <a:off x="851651" y="-198755"/>
            <a:ext cx="10481368" cy="4179570"/>
          </a:xfrm>
          <a:prstGeom prst="rect">
            <a:avLst/>
          </a:prstGeom>
        </p:spPr>
      </p:pic>
      <p:sp>
        <p:nvSpPr>
          <p:cNvPr id="32" name="Text Box 31"/>
          <p:cNvSpPr txBox="1"/>
          <p:nvPr/>
        </p:nvSpPr>
        <p:spPr>
          <a:xfrm>
            <a:off x="2124392" y="341947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4" name="Rounded Rectangle 33"/>
          <p:cNvSpPr/>
          <p:nvPr/>
        </p:nvSpPr>
        <p:spPr>
          <a:xfrm>
            <a:off x="103505" y="3990975"/>
            <a:ext cx="11852967" cy="13404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lang="en-US" sz="2800" b="1">
                <a:solidFill>
                  <a:srgbClr val="FF0000"/>
                </a:solidFill>
                <a:sym typeface="+mn-ea"/>
              </a:rPr>
              <a:t>Vậy: Diễn biến trong một phản ứng hóa học là gì?</a:t>
            </a:r>
          </a:p>
          <a:p>
            <a:pPr algn="ctr"/>
            <a:endParaRPr lang="en-US" sz="2800" b="1">
              <a:solidFill>
                <a:srgbClr val="FF0000"/>
              </a:solidFill>
            </a:endParaRPr>
          </a:p>
        </p:txBody>
      </p:sp>
    </p:spTree>
    <p:extLst>
      <p:ext uri="{BB962C8B-B14F-4D97-AF65-F5344CB8AC3E}">
        <p14:creationId xmlns:p14="http://schemas.microsoft.com/office/powerpoint/2010/main" val="250763312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1"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4" grpId="0" animBg="1"/>
      <p:bldP spid="34"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71437" y="115570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142875" y="4169814"/>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Rounded Rectangle 18">
            <a:extLst>
              <a:ext uri="{FF2B5EF4-FFF2-40B4-BE49-F238E27FC236}">
                <a16:creationId xmlns:a16="http://schemas.microsoft.com/office/drawing/2014/main" id="{5CC5F7A1-1470-283B-7761-843432EC8005}"/>
              </a:ext>
            </a:extLst>
          </p:cNvPr>
          <p:cNvSpPr/>
          <p:nvPr/>
        </p:nvSpPr>
        <p:spPr>
          <a:xfrm>
            <a:off x="271779" y="5402002"/>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i="1">
                <a:solidFill>
                  <a:schemeClr val="accent6">
                    <a:lumMod val="50000"/>
                  </a:schemeClr>
                </a:solidFill>
                <a:latin typeface="Arial" panose="020B0604020202020204" pitchFamily="34" charset="0"/>
                <a:cs typeface="Arial" panose="020B0604020202020204" pitchFamily="34" charset="0"/>
              </a:rPr>
              <a:t>       </a:t>
            </a:r>
            <a:r>
              <a:rPr lang="vi-VN" sz="2400" i="1">
                <a:solidFill>
                  <a:schemeClr val="accent6">
                    <a:lumMod val="50000"/>
                  </a:schemeClr>
                </a:solidFill>
                <a:latin typeface="Arial" panose="020B0604020202020204" pitchFamily="34" charset="0"/>
                <a:cs typeface="Arial" panose="020B0604020202020204" pitchFamily="34" charset="0"/>
              </a:rPr>
              <a:t>Các phản ứng hóa học chỉ </a:t>
            </a:r>
            <a:r>
              <a:rPr lang="en-US" sz="2400" i="1">
                <a:solidFill>
                  <a:schemeClr val="accent6">
                    <a:lumMod val="50000"/>
                  </a:schemeClr>
                </a:solidFill>
                <a:latin typeface="Arial" panose="020B0604020202020204" pitchFamily="34" charset="0"/>
                <a:cs typeface="Arial" panose="020B0604020202020204" pitchFamily="34" charset="0"/>
              </a:rPr>
              <a:t>xảy</a:t>
            </a:r>
            <a:r>
              <a:rPr lang="vi-VN" sz="2400" i="1">
                <a:solidFill>
                  <a:schemeClr val="accent6">
                    <a:lumMod val="50000"/>
                  </a:schemeClr>
                </a:solidFill>
                <a:latin typeface="Arial" panose="020B0604020202020204" pitchFamily="34" charset="0"/>
                <a:cs typeface="Arial" panose="020B0604020202020204" pitchFamily="34" charset="0"/>
              </a:rPr>
              <a:t> ra khi các chất phản ứng tiếp xúc với nhau. Nhiều phản ứng để xảy ra được gần có thêm điều kiện là nung nóng. Một số phản ứng muốn xảy ra nhanh hơn, cần có thêm chất xúc tác.</a:t>
            </a:r>
            <a:endParaRPr lang="en-US" sz="2400" i="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P spid="2" grpId="0" animBg="1"/>
      <p:bldP spid="2"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28720" y="2011621"/>
            <a:ext cx="8364220" cy="1576816"/>
            <a:chOff x="1199390" y="12637"/>
            <a:chExt cx="8494083" cy="1999858"/>
          </a:xfrm>
        </p:grpSpPr>
        <p:sp>
          <p:nvSpPr>
            <p:cNvPr id="32" name="五边形 31"/>
            <p:cNvSpPr/>
            <p:nvPr/>
          </p:nvSpPr>
          <p:spPr>
            <a:xfrm>
              <a:off x="1199390" y="12637"/>
              <a:ext cx="1892127"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3" name="任意多边形 32"/>
            <p:cNvSpPr/>
            <p:nvPr/>
          </p:nvSpPr>
          <p:spPr>
            <a:xfrm>
              <a:off x="2716919" y="12637"/>
              <a:ext cx="6818263"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34" name="文本框 15"/>
            <p:cNvSpPr txBox="1"/>
            <p:nvPr/>
          </p:nvSpPr>
          <p:spPr>
            <a:xfrm>
              <a:off x="3058115" y="12637"/>
              <a:ext cx="6635358" cy="1811384"/>
            </a:xfrm>
            <a:prstGeom prst="rect">
              <a:avLst/>
            </a:prstGeom>
            <a:noFill/>
          </p:spPr>
          <p:txBody>
            <a:bodyPr wrap="square" rtlCol="0">
              <a:spAutoFit/>
            </a:bodyPr>
            <a:lstStyle/>
            <a:p>
              <a:pPr>
                <a:lnSpc>
                  <a:spcPct val="150000"/>
                </a:lnSpc>
              </a:pPr>
              <a:r>
                <a:rPr lang="zh-CN" altLang="en-US" sz="200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000" baseline="-25000">
                  <a:solidFill>
                    <a:schemeClr val="tx1">
                      <a:lumMod val="65000"/>
                      <a:lumOff val="35000"/>
                    </a:schemeClr>
                  </a:solidFill>
                  <a:latin typeface="Microsoft YaHei" panose="020B0503020204020204" charset="-122"/>
                  <a:ea typeface="Microsoft YaHei" panose="020B0503020204020204" charset="-122"/>
                </a:rPr>
                <a:t>4</a:t>
              </a:r>
              <a:r>
                <a:rPr lang="zh-CN" altLang="en-US" sz="2000">
                  <a:solidFill>
                    <a:schemeClr val="tx1">
                      <a:lumMod val="65000"/>
                      <a:lumOff val="35000"/>
                    </a:schemeClr>
                  </a:solidFill>
                  <a:latin typeface="Microsoft YaHei" panose="020B0503020204020204" charset="-122"/>
                  <a:ea typeface="Microsoft YaHei" panose="020B0503020204020204" charset="-122"/>
                </a:rPr>
                <a:t>).</a:t>
              </a:r>
              <a:endParaRPr lang="zh-CN" altLang="en-US" sz="20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742690" y="5633878"/>
            <a:ext cx="8208348" cy="850597"/>
            <a:chOff x="1218940" y="2850031"/>
            <a:chExt cx="6835417" cy="843548"/>
          </a:xfrm>
        </p:grpSpPr>
        <p:sp>
          <p:nvSpPr>
            <p:cNvPr id="42" name="五边形 41"/>
            <p:cNvSpPr/>
            <p:nvPr/>
          </p:nvSpPr>
          <p:spPr>
            <a:xfrm>
              <a:off x="1218940" y="2850031"/>
              <a:ext cx="1394371"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endParaRPr>
            </a:p>
          </p:txBody>
        </p:sp>
        <p:sp>
          <p:nvSpPr>
            <p:cNvPr id="43" name="任意多边形 42"/>
            <p:cNvSpPr/>
            <p:nvPr/>
          </p:nvSpPr>
          <p:spPr>
            <a:xfrm>
              <a:off x="2359491" y="2889169"/>
              <a:ext cx="5694866"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lumMod val="65000"/>
                    <a:lumOff val="35000"/>
                  </a:schemeClr>
                </a:solidFill>
              </a:endParaRPr>
            </a:p>
          </p:txBody>
        </p:sp>
        <p:sp>
          <p:nvSpPr>
            <p:cNvPr id="44" name="文本框 18"/>
            <p:cNvSpPr txBox="1"/>
            <p:nvPr/>
          </p:nvSpPr>
          <p:spPr>
            <a:xfrm>
              <a:off x="2669985" y="2993629"/>
              <a:ext cx="5372740" cy="270641"/>
            </a:xfrm>
            <a:prstGeom prst="rect">
              <a:avLst/>
            </a:prstGeom>
            <a:noFill/>
          </p:spPr>
          <p:txBody>
            <a:bodyPr wrap="square" rtlCol="0">
              <a:spAutoFit/>
            </a:bodyPr>
            <a:lstStyle/>
            <a:p>
              <a:pPr>
                <a:lnSpc>
                  <a:spcPct val="150000"/>
                </a:lnSpc>
              </a:pPr>
              <a:r>
                <a:rPr lang="en-US" altLang="zh-CN" sz="2000">
                  <a:solidFill>
                    <a:schemeClr val="tx1">
                      <a:lumMod val="65000"/>
                      <a:lumOff val="35000"/>
                    </a:schemeClr>
                  </a:solidFill>
                  <a:latin typeface="Arial" panose="020B0604020202020204" pitchFamily="34" charset="0"/>
                  <a:ea typeface="Microsoft YaHei" panose="020B0503020204020204" charset="-122"/>
                  <a:cs typeface="Arial" panose="020B0604020202020204" pitchFamily="34" charset="0"/>
                </a:rPr>
                <a:t>Đốt cháy nến (parafin)</a:t>
              </a:r>
              <a:endParaRPr lang="zh-CN" altLang="en-US" sz="2000" dirty="0">
                <a:solidFill>
                  <a:schemeClr val="tx1">
                    <a:lumMod val="65000"/>
                    <a:lumOff val="35000"/>
                  </a:schemeClr>
                </a:solidFill>
                <a:latin typeface="Arial" panose="020B0604020202020204" pitchFamily="34" charset="0"/>
                <a:ea typeface="Microsoft YaHei" panose="020B0503020204020204" charset="-122"/>
                <a:cs typeface="Arial" panose="020B0604020202020204" pitchFamily="34" charset="0"/>
              </a:endParaRPr>
            </a:p>
          </p:txBody>
        </p:sp>
      </p:grpSp>
      <p:sp>
        <p:nvSpPr>
          <p:cNvPr id="2" name="Text Box 1"/>
          <p:cNvSpPr txBox="1"/>
          <p:nvPr/>
        </p:nvSpPr>
        <p:spPr>
          <a:xfrm>
            <a:off x="506730" y="1958340"/>
            <a:ext cx="3104515" cy="2246769"/>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câu 3 phiếu học tập 2.</a:t>
            </a:r>
          </a:p>
        </p:txBody>
      </p:sp>
      <p:grpSp>
        <p:nvGrpSpPr>
          <p:cNvPr id="4" name="组合 30">
            <a:extLst>
              <a:ext uri="{FF2B5EF4-FFF2-40B4-BE49-F238E27FC236}">
                <a16:creationId xmlns:a16="http://schemas.microsoft.com/office/drawing/2014/main" id="{EE42E05D-B803-6335-CDA5-D127032CBCB7}"/>
              </a:ext>
            </a:extLst>
          </p:cNvPr>
          <p:cNvGrpSpPr/>
          <p:nvPr/>
        </p:nvGrpSpPr>
        <p:grpSpPr>
          <a:xfrm>
            <a:off x="3742690" y="163398"/>
            <a:ext cx="8364220" cy="1576816"/>
            <a:chOff x="1199391" y="12637"/>
            <a:chExt cx="8494083" cy="1999858"/>
          </a:xfrm>
        </p:grpSpPr>
        <p:sp>
          <p:nvSpPr>
            <p:cNvPr id="5" name="五边形 31">
              <a:extLst>
                <a:ext uri="{FF2B5EF4-FFF2-40B4-BE49-F238E27FC236}">
                  <a16:creationId xmlns:a16="http://schemas.microsoft.com/office/drawing/2014/main" id="{BCF01822-C310-F8B5-8480-FF5FC668D47B}"/>
                </a:ext>
              </a:extLst>
            </p:cNvPr>
            <p:cNvSpPr/>
            <p:nvPr/>
          </p:nvSpPr>
          <p:spPr>
            <a:xfrm>
              <a:off x="1199391" y="12637"/>
              <a:ext cx="2025613" cy="1999858"/>
            </a:xfrm>
            <a:prstGeom prst="homePlate">
              <a:avLst>
                <a:gd name="adj" fmla="val 30537"/>
              </a:avLst>
            </a:prstGeom>
            <a:solidFill>
              <a:srgbClr val="00B050"/>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6" name="任意多边形 32">
              <a:extLst>
                <a:ext uri="{FF2B5EF4-FFF2-40B4-BE49-F238E27FC236}">
                  <a16:creationId xmlns:a16="http://schemas.microsoft.com/office/drawing/2014/main" id="{2B8F0715-3E36-6E75-2708-CB63938962F2}"/>
                </a:ext>
              </a:extLst>
            </p:cNvPr>
            <p:cNvSpPr/>
            <p:nvPr/>
          </p:nvSpPr>
          <p:spPr>
            <a:xfrm>
              <a:off x="2899825" y="12637"/>
              <a:ext cx="663535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7" name="文本框 15">
              <a:extLst>
                <a:ext uri="{FF2B5EF4-FFF2-40B4-BE49-F238E27FC236}">
                  <a16:creationId xmlns:a16="http://schemas.microsoft.com/office/drawing/2014/main" id="{C2DB1F13-BA70-7134-1500-ECE0E730D22B}"/>
                </a:ext>
              </a:extLst>
            </p:cNvPr>
            <p:cNvSpPr txBox="1"/>
            <p:nvPr/>
          </p:nvSpPr>
          <p:spPr>
            <a:xfrm>
              <a:off x="3225004" y="12637"/>
              <a:ext cx="6468470" cy="1811384"/>
            </a:xfrm>
            <a:prstGeom prst="rect">
              <a:avLst/>
            </a:prstGeom>
            <a:noFill/>
          </p:spPr>
          <p:txBody>
            <a:bodyPr wrap="square" rtlCol="0">
              <a:spAutoFit/>
            </a:bodyPr>
            <a:lstStyle/>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0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0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8" name="组合 30">
            <a:extLst>
              <a:ext uri="{FF2B5EF4-FFF2-40B4-BE49-F238E27FC236}">
                <a16:creationId xmlns:a16="http://schemas.microsoft.com/office/drawing/2014/main" id="{1FC5447C-200B-CD6B-B915-C7BB6E5FC4F1}"/>
              </a:ext>
            </a:extLst>
          </p:cNvPr>
          <p:cNvGrpSpPr/>
          <p:nvPr/>
        </p:nvGrpSpPr>
        <p:grpSpPr>
          <a:xfrm>
            <a:off x="3742690" y="3900740"/>
            <a:ext cx="8086587" cy="1456223"/>
            <a:chOff x="1199390" y="12637"/>
            <a:chExt cx="8368083" cy="1999858"/>
          </a:xfrm>
        </p:grpSpPr>
        <p:sp>
          <p:nvSpPr>
            <p:cNvPr id="9" name="五边形 31">
              <a:extLst>
                <a:ext uri="{FF2B5EF4-FFF2-40B4-BE49-F238E27FC236}">
                  <a16:creationId xmlns:a16="http://schemas.microsoft.com/office/drawing/2014/main" id="{1E0332CF-2577-208D-EB9E-015DA36D6A04}"/>
                </a:ext>
              </a:extLst>
            </p:cNvPr>
            <p:cNvSpPr/>
            <p:nvPr/>
          </p:nvSpPr>
          <p:spPr>
            <a:xfrm>
              <a:off x="1199390" y="12637"/>
              <a:ext cx="1892127"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0" name="任意多边形 32">
              <a:extLst>
                <a:ext uri="{FF2B5EF4-FFF2-40B4-BE49-F238E27FC236}">
                  <a16:creationId xmlns:a16="http://schemas.microsoft.com/office/drawing/2014/main" id="{03720B31-8C04-1FD5-B2EC-3D890545CC75}"/>
                </a:ext>
              </a:extLst>
            </p:cNvPr>
            <p:cNvSpPr/>
            <p:nvPr/>
          </p:nvSpPr>
          <p:spPr>
            <a:xfrm>
              <a:off x="2716919" y="12637"/>
              <a:ext cx="6818263"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endParaRPr>
            </a:p>
          </p:txBody>
        </p:sp>
        <p:sp>
          <p:nvSpPr>
            <p:cNvPr id="11" name="文本框 15">
              <a:extLst>
                <a:ext uri="{FF2B5EF4-FFF2-40B4-BE49-F238E27FC236}">
                  <a16:creationId xmlns:a16="http://schemas.microsoft.com/office/drawing/2014/main" id="{6BBEDBE5-9F82-2D54-1AF4-1A04925ED41D}"/>
                </a:ext>
              </a:extLst>
            </p:cNvPr>
            <p:cNvSpPr txBox="1"/>
            <p:nvPr/>
          </p:nvSpPr>
          <p:spPr>
            <a:xfrm>
              <a:off x="2932115" y="548109"/>
              <a:ext cx="6635358" cy="640336"/>
            </a:xfrm>
            <a:prstGeom prst="rect">
              <a:avLst/>
            </a:prstGeom>
            <a:noFill/>
          </p:spPr>
          <p:txBody>
            <a:bodyPr wrap="square" rtlCol="0">
              <a:spAutoFit/>
            </a:bodyPr>
            <a:lstStyle/>
            <a:p>
              <a:pPr>
                <a:lnSpc>
                  <a:spcPct val="150000"/>
                </a:lnSpc>
              </a:pPr>
              <a:r>
                <a:rPr lang="en-US" altLang="zh-CN" sz="2000">
                  <a:solidFill>
                    <a:schemeClr val="tx1">
                      <a:lumMod val="65000"/>
                      <a:lumOff val="35000"/>
                    </a:schemeClr>
                  </a:solidFill>
                  <a:latin typeface="Microsoft YaHei" panose="020B0503020204020204" charset="-122"/>
                  <a:ea typeface="Microsoft YaHei" panose="020B0503020204020204" charset="-122"/>
                </a:rPr>
                <a:t>Nhỏ khoảng 3ml dung dịch giấm ăn vào viên đá vôi</a:t>
              </a:r>
              <a:endParaRPr lang="zh-CN" altLang="en-US" sz="2000" dirty="0">
                <a:solidFill>
                  <a:schemeClr val="tx1">
                    <a:lumMod val="65000"/>
                    <a:lumOff val="35000"/>
                  </a:schemeClr>
                </a:solidFill>
                <a:latin typeface="Microsoft YaHei" panose="020B0503020204020204" charset="-122"/>
                <a:ea typeface="Microsoft YaHei" panose="020B0503020204020204" charset="-122"/>
              </a:endParaRPr>
            </a:p>
          </p:txBody>
        </p:sp>
      </p:grpSp>
    </p:spTree>
    <p:extLst>
      <p:ext uri="{BB962C8B-B14F-4D97-AF65-F5344CB8AC3E}">
        <p14:creationId xmlns:p14="http://schemas.microsoft.com/office/powerpoint/2010/main" val="2036073997"/>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750" fill="hold"/>
                                        <p:tgtEl>
                                          <p:spTgt spid="4"/>
                                        </p:tgtEl>
                                        <p:attrNameLst>
                                          <p:attrName>ppt_x</p:attrName>
                                        </p:attrNameLst>
                                      </p:cBhvr>
                                      <p:tavLst>
                                        <p:tav tm="0">
                                          <p:val>
                                            <p:strVal val="#ppt_x"/>
                                          </p:val>
                                        </p:tav>
                                        <p:tav tm="100000">
                                          <p:val>
                                            <p:strVal val="#ppt_x"/>
                                          </p:val>
                                        </p:tav>
                                      </p:tavLst>
                                    </p:anim>
                                    <p:anim calcmode="lin" valueType="num">
                                      <p:cBhvr additive="base">
                                        <p:cTn id="18" dur="75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ppt_x"/>
                                          </p:val>
                                        </p:tav>
                                        <p:tav tm="100000">
                                          <p:val>
                                            <p:strVal val="#ppt_x"/>
                                          </p:val>
                                        </p:tav>
                                      </p:tavLst>
                                    </p:anim>
                                    <p:anim calcmode="lin" valueType="num">
                                      <p:cBhvr additive="base">
                                        <p:cTn id="2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2</a:t>
            </a:r>
          </a:p>
        </p:txBody>
      </p:sp>
      <p:graphicFrame>
        <p:nvGraphicFramePr>
          <p:cNvPr id="4" name="Bảng 5">
            <a:extLst>
              <a:ext uri="{FF2B5EF4-FFF2-40B4-BE49-F238E27FC236}">
                <a16:creationId xmlns:a16="http://schemas.microsoft.com/office/drawing/2014/main" id="{69B4272E-525E-3E0F-58F5-B0E0F72EBACC}"/>
              </a:ext>
            </a:extLst>
          </p:cNvPr>
          <p:cNvGraphicFramePr>
            <a:graphicFrameLocks noGrp="1"/>
          </p:cNvGraphicFramePr>
          <p:nvPr>
            <p:extLst>
              <p:ext uri="{D42A27DB-BD31-4B8C-83A1-F6EECF244321}">
                <p14:modId xmlns:p14="http://schemas.microsoft.com/office/powerpoint/2010/main" val="2327668376"/>
              </p:ext>
            </p:extLst>
          </p:nvPr>
        </p:nvGraphicFramePr>
        <p:xfrm>
          <a:off x="133926" y="730250"/>
          <a:ext cx="11794836" cy="5669280"/>
        </p:xfrm>
        <a:graphic>
          <a:graphicData uri="http://schemas.openxmlformats.org/drawingml/2006/table">
            <a:tbl>
              <a:tblPr firstRow="1" bandRow="1">
                <a:tableStyleId>{5C22544A-7EE6-4342-B048-85BDC9FD1C3A}</a:tableStyleId>
              </a:tblPr>
              <a:tblGrid>
                <a:gridCol w="6599383">
                  <a:extLst>
                    <a:ext uri="{9D8B030D-6E8A-4147-A177-3AD203B41FA5}">
                      <a16:colId xmlns:a16="http://schemas.microsoft.com/office/drawing/2014/main" val="800267656"/>
                    </a:ext>
                  </a:extLst>
                </a:gridCol>
                <a:gridCol w="1565564">
                  <a:extLst>
                    <a:ext uri="{9D8B030D-6E8A-4147-A177-3AD203B41FA5}">
                      <a16:colId xmlns:a16="http://schemas.microsoft.com/office/drawing/2014/main" val="2924140183"/>
                    </a:ext>
                  </a:extLst>
                </a:gridCol>
                <a:gridCol w="2507672">
                  <a:extLst>
                    <a:ext uri="{9D8B030D-6E8A-4147-A177-3AD203B41FA5}">
                      <a16:colId xmlns:a16="http://schemas.microsoft.com/office/drawing/2014/main" val="1943659678"/>
                    </a:ext>
                  </a:extLst>
                </a:gridCol>
                <a:gridCol w="1122217">
                  <a:extLst>
                    <a:ext uri="{9D8B030D-6E8A-4147-A177-3AD203B41FA5}">
                      <a16:colId xmlns:a16="http://schemas.microsoft.com/office/drawing/2014/main" val="1644007953"/>
                    </a:ext>
                  </a:extLst>
                </a:gridCol>
              </a:tblGrid>
              <a:tr h="370840">
                <a:tc>
                  <a:txBody>
                    <a:bodyPr/>
                    <a:lstStyle/>
                    <a:p>
                      <a:pPr indent="0" algn="ctr">
                        <a:buNone/>
                      </a:pPr>
                      <a:r>
                        <a:rPr lang="en-US" sz="2400" b="1">
                          <a:solidFill>
                            <a:schemeClr val="bg1"/>
                          </a:solidFill>
                          <a:latin typeface="Arial" panose="020B0604020202020204" pitchFamily="34" charset="0"/>
                          <a:cs typeface="Arial" panose="020B0604020202020204" pitchFamily="34" charset="0"/>
                        </a:rPr>
                        <a:t>Cách tiến hành</a:t>
                      </a:r>
                      <a:endParaRPr lang="en-US" sz="24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400" b="1">
                          <a:solidFill>
                            <a:schemeClr val="bg1"/>
                          </a:solidFill>
                          <a:latin typeface="Arial" panose="020B0604020202020204" pitchFamily="34" charset="0"/>
                          <a:cs typeface="Arial" panose="020B0604020202020204" pitchFamily="34" charset="0"/>
                        </a:rPr>
                        <a:t>Hiện tượng</a:t>
                      </a:r>
                      <a:endParaRPr lang="en-US" sz="24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400" b="1">
                          <a:solidFill>
                            <a:schemeClr val="bg1"/>
                          </a:solidFill>
                          <a:latin typeface="Arial" panose="020B0604020202020204" pitchFamily="34" charset="0"/>
                          <a:cs typeface="Arial" panose="020B0604020202020204" pitchFamily="34" charset="0"/>
                        </a:rPr>
                        <a:t>Có xảy ra phản ứng không</a:t>
                      </a:r>
                      <a:endParaRPr lang="en-US" sz="24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400" b="1">
                          <a:solidFill>
                            <a:schemeClr val="bg1"/>
                          </a:solidFill>
                          <a:latin typeface="Arial" panose="020B0604020202020204" pitchFamily="34" charset="0"/>
                          <a:cs typeface="Arial" panose="020B0604020202020204" pitchFamily="34" charset="0"/>
                        </a:rPr>
                        <a:t>Giải thích</a:t>
                      </a:r>
                      <a:endParaRPr lang="en-US" sz="24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1235064"/>
                  </a:ext>
                </a:extLst>
              </a:tr>
              <a:tr h="370840">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p>
                    <a:p>
                      <a:pPr indent="0" algn="just">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850341"/>
                  </a:ext>
                </a:extLst>
              </a:tr>
              <a:tr h="370840">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p>
                    <a:p>
                      <a:pPr indent="0" algn="just">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1722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rPr>
                        <a:t>3. Nhỏ khoảng 3ml dung dịch giấm ăn vào ống nghiệm (4) chứa viên đá vôi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2400">
                        <a:solidFill>
                          <a:schemeClr val="tx1"/>
                        </a:solidFill>
                        <a:latin typeface="Arial" panose="020B0604020202020204" pitchFamily="34" charset="0"/>
                        <a:ea typeface="Microsoft YaHei" panose="020B0503020204020204"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88235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rPr>
                        <a:t>4. Đốt cháy nến (parafin)</a:t>
                      </a:r>
                      <a:endParaRPr lang="zh-CN" altLang="en-US" sz="2400">
                        <a:solidFill>
                          <a:schemeClr val="tx1"/>
                        </a:solidFill>
                        <a:latin typeface="Arial" panose="020B0604020202020204" pitchFamily="34" charset="0"/>
                        <a:ea typeface="Microsoft YaHei" panose="020B0503020204020204"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736308"/>
                  </a:ext>
                </a:extLst>
              </a:tr>
            </a:tbl>
          </a:graphicData>
        </a:graphic>
      </p:graphicFrame>
    </p:spTree>
    <p:extLst>
      <p:ext uri="{BB962C8B-B14F-4D97-AF65-F5344CB8AC3E}">
        <p14:creationId xmlns:p14="http://schemas.microsoft.com/office/powerpoint/2010/main" val="3241575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2</a:t>
            </a:r>
          </a:p>
        </p:txBody>
      </p:sp>
      <p:graphicFrame>
        <p:nvGraphicFramePr>
          <p:cNvPr id="4" name="Bảng 5">
            <a:extLst>
              <a:ext uri="{FF2B5EF4-FFF2-40B4-BE49-F238E27FC236}">
                <a16:creationId xmlns:a16="http://schemas.microsoft.com/office/drawing/2014/main" id="{69B4272E-525E-3E0F-58F5-B0E0F72EBACC}"/>
              </a:ext>
            </a:extLst>
          </p:cNvPr>
          <p:cNvGraphicFramePr>
            <a:graphicFrameLocks noGrp="1"/>
          </p:cNvGraphicFramePr>
          <p:nvPr>
            <p:extLst>
              <p:ext uri="{D42A27DB-BD31-4B8C-83A1-F6EECF244321}">
                <p14:modId xmlns:p14="http://schemas.microsoft.com/office/powerpoint/2010/main" val="1459755752"/>
              </p:ext>
            </p:extLst>
          </p:nvPr>
        </p:nvGraphicFramePr>
        <p:xfrm>
          <a:off x="133926" y="730250"/>
          <a:ext cx="11794836" cy="5364480"/>
        </p:xfrm>
        <a:graphic>
          <a:graphicData uri="http://schemas.openxmlformats.org/drawingml/2006/table">
            <a:tbl>
              <a:tblPr firstRow="1" bandRow="1">
                <a:tableStyleId>{5C22544A-7EE6-4342-B048-85BDC9FD1C3A}</a:tableStyleId>
              </a:tblPr>
              <a:tblGrid>
                <a:gridCol w="5740401">
                  <a:extLst>
                    <a:ext uri="{9D8B030D-6E8A-4147-A177-3AD203B41FA5}">
                      <a16:colId xmlns:a16="http://schemas.microsoft.com/office/drawing/2014/main" val="800267656"/>
                    </a:ext>
                  </a:extLst>
                </a:gridCol>
                <a:gridCol w="2189018">
                  <a:extLst>
                    <a:ext uri="{9D8B030D-6E8A-4147-A177-3AD203B41FA5}">
                      <a16:colId xmlns:a16="http://schemas.microsoft.com/office/drawing/2014/main" val="2924140183"/>
                    </a:ext>
                  </a:extLst>
                </a:gridCol>
                <a:gridCol w="2313710">
                  <a:extLst>
                    <a:ext uri="{9D8B030D-6E8A-4147-A177-3AD203B41FA5}">
                      <a16:colId xmlns:a16="http://schemas.microsoft.com/office/drawing/2014/main" val="1943659678"/>
                    </a:ext>
                  </a:extLst>
                </a:gridCol>
                <a:gridCol w="1551707">
                  <a:extLst>
                    <a:ext uri="{9D8B030D-6E8A-4147-A177-3AD203B41FA5}">
                      <a16:colId xmlns:a16="http://schemas.microsoft.com/office/drawing/2014/main" val="1644007953"/>
                    </a:ext>
                  </a:extLst>
                </a:gridCol>
              </a:tblGrid>
              <a:tr h="370840">
                <a:tc>
                  <a:txBody>
                    <a:bodyPr/>
                    <a:lstStyle/>
                    <a:p>
                      <a:pPr indent="0" algn="ctr">
                        <a:buNone/>
                      </a:pPr>
                      <a:r>
                        <a:rPr lang="en-US" sz="2000" b="1">
                          <a:solidFill>
                            <a:schemeClr val="bg1"/>
                          </a:solidFill>
                          <a:latin typeface="Arial" panose="020B0604020202020204" pitchFamily="34" charset="0"/>
                          <a:cs typeface="Arial" panose="020B0604020202020204" pitchFamily="34" charset="0"/>
                        </a:rPr>
                        <a:t>Cách tiến hành</a:t>
                      </a:r>
                      <a:endPar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1">
                          <a:solidFill>
                            <a:schemeClr val="bg1"/>
                          </a:solidFill>
                          <a:latin typeface="Arial" panose="020B0604020202020204" pitchFamily="34" charset="0"/>
                          <a:cs typeface="Arial" panose="020B0604020202020204" pitchFamily="34" charset="0"/>
                        </a:rPr>
                        <a:t>Hiện tượng</a:t>
                      </a:r>
                      <a:endPar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1">
                          <a:solidFill>
                            <a:schemeClr val="bg1"/>
                          </a:solidFill>
                          <a:latin typeface="Arial" panose="020B0604020202020204" pitchFamily="34" charset="0"/>
                          <a:cs typeface="Arial" panose="020B0604020202020204" pitchFamily="34" charset="0"/>
                        </a:rPr>
                        <a:t>Có xảy ra phản ứng không</a:t>
                      </a:r>
                      <a:endPar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1">
                          <a:solidFill>
                            <a:schemeClr val="bg1"/>
                          </a:solidFill>
                          <a:latin typeface="Arial" panose="020B0604020202020204" pitchFamily="34" charset="0"/>
                          <a:cs typeface="Arial" panose="020B0604020202020204" pitchFamily="34" charset="0"/>
                        </a:rPr>
                        <a:t>Giải thích</a:t>
                      </a:r>
                      <a:endPar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1235064"/>
                  </a:ext>
                </a:extLst>
              </a:tr>
              <a:tr h="370840">
                <a:tc>
                  <a:txBody>
                    <a:bodyPr/>
                    <a:lstStyle/>
                    <a:p>
                      <a:pPr indent="0" algn="just">
                        <a:buNone/>
                      </a:pPr>
                      <a:r>
                        <a:rPr lang="en-US" sz="20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000" b="0" baseline="-25000">
                          <a:solidFill>
                            <a:srgbClr val="000000"/>
                          </a:solidFill>
                          <a:latin typeface="Arial" panose="020B0604020202020204" pitchFamily="34" charset="0"/>
                          <a:cs typeface="Arial" panose="020B0604020202020204" pitchFamily="34" charset="0"/>
                        </a:rPr>
                        <a:t>2</a:t>
                      </a:r>
                      <a:r>
                        <a:rPr lang="en-US" sz="2000" b="0">
                          <a:solidFill>
                            <a:srgbClr val="000000"/>
                          </a:solidFill>
                          <a:latin typeface="Arial" panose="020B0604020202020204" pitchFamily="34" charset="0"/>
                          <a:cs typeface="Arial" panose="020B0604020202020204" pitchFamily="34" charset="0"/>
                        </a:rPr>
                        <a:t>) </a:t>
                      </a:r>
                    </a:p>
                    <a:p>
                      <a:pPr indent="0" algn="just">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buNone/>
                      </a:pPr>
                      <a:r>
                        <a:rPr lang="en-US" sz="20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000" b="0">
                          <a:solidFill>
                            <a:srgbClr val="000000"/>
                          </a:solidFill>
                          <a:latin typeface="Arial" panose="020B0604020202020204" pitchFamily="34" charset="0"/>
                          <a:cs typeface="Arial" panose="020B0604020202020204" pitchFamily="34" charset="0"/>
                        </a:rPr>
                        <a:t> </a:t>
                      </a:r>
                    </a:p>
                    <a:p>
                      <a:pPr indent="0">
                        <a:buNone/>
                      </a:pPr>
                      <a:r>
                        <a:rPr lang="en-US" sz="2000" b="0">
                          <a:solidFill>
                            <a:srgbClr val="000000"/>
                          </a:solidFill>
                          <a:latin typeface="Arial" panose="020B0604020202020204" pitchFamily="34" charset="0"/>
                          <a:cs typeface="Arial" panose="020B0604020202020204" pitchFamily="34" charset="0"/>
                        </a:rPr>
                        <a:t>- Ống nghiệm (2) không có hiện tượng</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 Có  </a:t>
                      </a:r>
                    </a:p>
                    <a:p>
                      <a:pPr indent="0" algn="ctr">
                        <a:buNone/>
                      </a:pPr>
                      <a:endParaRPr lang="en-US" sz="2000" b="0">
                        <a:solidFill>
                          <a:srgbClr val="000000"/>
                        </a:solidFill>
                        <a:latin typeface="Arial" panose="020B0604020202020204" pitchFamily="34" charset="0"/>
                        <a:cs typeface="Arial" panose="020B0604020202020204" pitchFamily="34" charset="0"/>
                      </a:endParaRPr>
                    </a:p>
                    <a:p>
                      <a:pPr indent="0" algn="ctr">
                        <a:buNone/>
                      </a:pPr>
                      <a:endParaRPr lang="en-US" sz="2000" b="0">
                        <a:solidFill>
                          <a:srgbClr val="000000"/>
                        </a:solidFill>
                        <a:latin typeface="Arial" panose="020B0604020202020204" pitchFamily="34" charset="0"/>
                        <a:cs typeface="Arial" panose="020B0604020202020204" pitchFamily="34" charset="0"/>
                      </a:endParaRPr>
                    </a:p>
                    <a:p>
                      <a:pPr indent="0" algn="ctr">
                        <a:buNone/>
                      </a:pPr>
                      <a:r>
                        <a:rPr lang="en-US" sz="2000" b="0">
                          <a:solidFill>
                            <a:srgbClr val="000000"/>
                          </a:solidFill>
                          <a:latin typeface="Arial" panose="020B0604020202020204" pitchFamily="34" charset="0"/>
                          <a:cs typeface="Arial" panose="020B0604020202020204" pitchFamily="34" charset="0"/>
                        </a:rPr>
                        <a:t>- Không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buNone/>
                      </a:pPr>
                      <a:r>
                        <a:rPr lang="en-US" sz="2000" b="0">
                          <a:solidFill>
                            <a:srgbClr val="000000"/>
                          </a:solidFill>
                          <a:latin typeface="Arial" panose="020B0604020202020204" pitchFamily="34" charset="0"/>
                          <a:cs typeface="Arial" panose="020B0604020202020204" pitchFamily="34" charset="0"/>
                        </a:rPr>
                        <a:t>- Có chất mới tạo thành </a:t>
                      </a:r>
                    </a:p>
                    <a:p>
                      <a:pPr indent="0">
                        <a:buNone/>
                      </a:pPr>
                      <a:r>
                        <a:rPr lang="en-US" sz="2000" b="0">
                          <a:solidFill>
                            <a:srgbClr val="000000"/>
                          </a:solidFill>
                          <a:latin typeface="Arial" panose="020B0604020202020204" pitchFamily="34" charset="0"/>
                          <a:cs typeface="Arial" panose="020B0604020202020204" pitchFamily="34" charset="0"/>
                        </a:rPr>
                        <a:t>- Không có chất mới tạo thành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850341"/>
                  </a:ext>
                </a:extLst>
              </a:tr>
              <a:tr h="370840">
                <a:tc>
                  <a:txBody>
                    <a:bodyPr/>
                    <a:lstStyle/>
                    <a:p>
                      <a:pPr indent="0" algn="just">
                        <a:buNone/>
                      </a:pPr>
                      <a:r>
                        <a:rPr lang="en-US" sz="20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000" b="0" baseline="-25000">
                          <a:solidFill>
                            <a:srgbClr val="000000"/>
                          </a:solidFill>
                          <a:latin typeface="Arial" panose="020B0604020202020204" pitchFamily="34" charset="0"/>
                          <a:cs typeface="Arial" panose="020B0604020202020204" pitchFamily="34" charset="0"/>
                        </a:rPr>
                        <a:t>4</a:t>
                      </a:r>
                      <a:r>
                        <a:rPr lang="en-US" sz="2000" b="0">
                          <a:solidFill>
                            <a:srgbClr val="000000"/>
                          </a:solidFill>
                          <a:latin typeface="Arial" panose="020B0604020202020204" pitchFamily="34" charset="0"/>
                          <a:cs typeface="Arial" panose="020B0604020202020204" pitchFamily="34" charset="0"/>
                        </a:rPr>
                        <a:t>).</a:t>
                      </a:r>
                    </a:p>
                    <a:p>
                      <a:pPr indent="0" algn="just">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Ống nghiệm (3) xuất hiện kết tủa xanh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Có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Có chất mới tạo thành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1722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000">
                          <a:solidFill>
                            <a:schemeClr val="tx1"/>
                          </a:solidFill>
                          <a:latin typeface="Arial" panose="020B0604020202020204" pitchFamily="34" charset="0"/>
                          <a:ea typeface="Microsoft YaHei" panose="020B0503020204020204" charset="-122"/>
                          <a:cs typeface="Arial" panose="020B0604020202020204" pitchFamily="34" charset="0"/>
                        </a:rPr>
                        <a:t>3. Nhỏ khoảng 3ml dung dịch giấm ăn vào ống nghiệm (4) chứa viên đá vôi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zh-CN" altLang="en-US" sz="2000">
                        <a:solidFill>
                          <a:schemeClr val="tx1"/>
                        </a:solidFill>
                        <a:latin typeface="Arial" panose="020B0604020202020204" pitchFamily="34" charset="0"/>
                        <a:ea typeface="Microsoft YaHei" panose="020B0503020204020204"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buNone/>
                      </a:pPr>
                      <a:r>
                        <a:rPr lang="en-US" sz="1800" b="0">
                          <a:solidFill>
                            <a:srgbClr val="000000"/>
                          </a:solidFill>
                          <a:latin typeface="Arial" panose="020B0604020202020204" pitchFamily="34" charset="0"/>
                          <a:cs typeface="Arial" panose="020B0604020202020204" pitchFamily="34" charset="0"/>
                        </a:rPr>
                        <a:t>- Ống nghiệm (4) có bọt khí thoát 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Có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Có chất mới tạo thành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88235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000">
                          <a:solidFill>
                            <a:schemeClr val="tx1"/>
                          </a:solidFill>
                          <a:latin typeface="Arial" panose="020B0604020202020204" pitchFamily="34" charset="0"/>
                          <a:ea typeface="Microsoft YaHei" panose="020B0503020204020204" charset="-122"/>
                          <a:cs typeface="Arial" panose="020B0604020202020204" pitchFamily="34" charset="0"/>
                        </a:rPr>
                        <a:t>4. Đốt cháy nến (parafin)</a:t>
                      </a:r>
                      <a:endParaRPr lang="zh-CN" altLang="en-US" sz="2000">
                        <a:solidFill>
                          <a:schemeClr val="tx1"/>
                        </a:solidFill>
                        <a:latin typeface="Arial" panose="020B0604020202020204" pitchFamily="34" charset="0"/>
                        <a:ea typeface="Microsoft YaHei" panose="020B0503020204020204"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latin typeface="Arial" panose="020B0604020202020204" pitchFamily="34" charset="0"/>
                          <a:cs typeface="Arial" panose="020B0604020202020204" pitchFamily="34" charset="0"/>
                        </a:rPr>
                        <a:t>Tỏa nhiệt, phát sáng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Có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Có chất mới tạo thành</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736308"/>
                  </a:ext>
                </a:extLst>
              </a:tr>
            </a:tbl>
          </a:graphicData>
        </a:graphic>
      </p:graphicFrame>
    </p:spTree>
    <p:extLst>
      <p:ext uri="{BB962C8B-B14F-4D97-AF65-F5344CB8AC3E}">
        <p14:creationId xmlns:p14="http://schemas.microsoft.com/office/powerpoint/2010/main" val="3738084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extLst>
      <p:ext uri="{BB962C8B-B14F-4D97-AF65-F5344CB8AC3E}">
        <p14:creationId xmlns:p14="http://schemas.microsoft.com/office/powerpoint/2010/main" val="322524970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06397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animBg="1"/>
      <p:bldP spid="8" grpId="0"/>
      <p:bldP spid="14" grpId="0"/>
      <p:bldP spid="15" grpId="0"/>
      <p:bldP spid="16" grpId="0"/>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extLst>
      <p:ext uri="{BB962C8B-B14F-4D97-AF65-F5344CB8AC3E}">
        <p14:creationId xmlns:p14="http://schemas.microsoft.com/office/powerpoint/2010/main" val="2334763595"/>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0" animBg="1"/>
      <p:bldP spid="5"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4255" cy="421178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2606444" cy="2677656"/>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10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FD864549-E7E2-A4CA-262D-2B7C1F9E1788}"/>
              </a:ext>
            </a:extLst>
          </p:cNvPr>
          <p:cNvSpPr txBox="1"/>
          <p:nvPr/>
        </p:nvSpPr>
        <p:spPr>
          <a:xfrm>
            <a:off x="3737783" y="159385"/>
            <a:ext cx="8218690" cy="6186309"/>
          </a:xfrm>
          <a:prstGeom prst="rect">
            <a:avLst/>
          </a:prstGeom>
          <a:noFill/>
        </p:spPr>
        <p:txBody>
          <a:bodyPr wrap="square">
            <a:spAutoFit/>
          </a:bodyPr>
          <a:lstStyle/>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 HỌC TẬP SỐ 3</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 ăn được tiêu hoá chuyển thành các chất dinh dưỡng. Phản ứng hoá học giữa chất dinh dưỡng với oxygen cung cấp năng lượng cho cơ thể hoạt động là phản ứng toả nhiệt hay thu nhiệt? Lấy thêm ví dụ về loại phản ứng này.</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 trình nung đá vôi (thành phần chính là CaCO</a:t>
            </a:r>
            <a:r>
              <a:rPr lang="en-US" sz="24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vôi sống (CaO) và khí carbon dioxide (CO</a:t>
            </a:r>
            <a:r>
              <a:rPr lang="en-US" sz="24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cần cung cấp năng lượng (dạng nhiệt). Đây là phản ứng toả nhiệt hay thu nhiệt?</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nguồn nhiên liệu hoá thạch có phải là vô tận không? Đốt cháy nhiên liệu hoá thạch ảnh hưởng đến môi trường như thế nào? Hãy nêu ví dụ về việc tăng cường sử dụng các nguồn năng lượng thay thế để giảm việc sử dụng các nhiên liệu hoá thạch.</a:t>
            </a:r>
            <a:endParaRPr lang="en-US"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15" y="785585"/>
            <a:ext cx="5286829" cy="5286829"/>
          </a:xfrm>
          <a:prstGeom prst="rect">
            <a:avLst/>
          </a:prstGeom>
        </p:spPr>
      </p:pic>
      <p:sp>
        <p:nvSpPr>
          <p:cNvPr id="3084" name="Text Box 12"/>
          <p:cNvSpPr txBox="1"/>
          <p:nvPr/>
        </p:nvSpPr>
        <p:spPr>
          <a:xfrm>
            <a:off x="782955" y="3112539"/>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
        <p:nvSpPr>
          <p:cNvPr id="4" name="Hộp Văn bản 3">
            <a:extLst>
              <a:ext uri="{FF2B5EF4-FFF2-40B4-BE49-F238E27FC236}">
                <a16:creationId xmlns:a16="http://schemas.microsoft.com/office/drawing/2014/main" id="{8BC07ADE-AA70-6B60-9360-142378556974}"/>
              </a:ext>
            </a:extLst>
          </p:cNvPr>
          <p:cNvSpPr txBox="1"/>
          <p:nvPr/>
        </p:nvSpPr>
        <p:spPr>
          <a:xfrm>
            <a:off x="4010892" y="494733"/>
            <a:ext cx="7697238" cy="5577681"/>
          </a:xfrm>
          <a:prstGeom prst="rect">
            <a:avLst/>
          </a:prstGeom>
          <a:noFill/>
        </p:spPr>
        <p:txBody>
          <a:bodyPr wrap="square">
            <a:spAutoFit/>
          </a:bodyPr>
          <a:lstStyle/>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Phản ứng hoá học giữa chất dinh dưỡng với oxygen cung cấp năng lượng cho cơ thể hoạt động là phản ứng toả nhiệt.</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Ví dụ một số phản ứng toả nhiệt:</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Phản ứng đốt cháy than;</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Phản ứng đốt cháy khí gas…</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a:t>
            </a:r>
            <a:endParaRPr lang="en-US" sz="24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 trình nung đá vôi (thành phần chính là CaCO</a:t>
            </a:r>
            <a:r>
              <a:rPr lang="en-US" sz="24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vôi sống (CaO) và khí carbon dioxide (CO</a:t>
            </a:r>
            <a:r>
              <a:rPr lang="en-US" sz="24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cần cung cấp năng lượng (dạng nhiệt). Đây là phản ứng thu nhiệt do khi ngừng cung cấp nhiệt phản ứng cũng dừng lại.</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915" y="785585"/>
            <a:ext cx="5286829" cy="5286829"/>
          </a:xfrm>
          <a:prstGeom prst="rect">
            <a:avLst/>
          </a:prstGeom>
        </p:spPr>
      </p:pic>
      <p:sp>
        <p:nvSpPr>
          <p:cNvPr id="3084" name="Text Box 12"/>
          <p:cNvSpPr txBox="1"/>
          <p:nvPr/>
        </p:nvSpPr>
        <p:spPr>
          <a:xfrm>
            <a:off x="782955" y="3112539"/>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
        <p:nvSpPr>
          <p:cNvPr id="4" name="Hộp Văn bản 3">
            <a:extLst>
              <a:ext uri="{FF2B5EF4-FFF2-40B4-BE49-F238E27FC236}">
                <a16:creationId xmlns:a16="http://schemas.microsoft.com/office/drawing/2014/main" id="{8BC07ADE-AA70-6B60-9360-142378556974}"/>
              </a:ext>
            </a:extLst>
          </p:cNvPr>
          <p:cNvSpPr txBox="1"/>
          <p:nvPr/>
        </p:nvSpPr>
        <p:spPr>
          <a:xfrm>
            <a:off x="4107873" y="426835"/>
            <a:ext cx="7503275" cy="5371407"/>
          </a:xfrm>
          <a:prstGeom prst="rect">
            <a:avLst/>
          </a:prstGeom>
          <a:noFill/>
        </p:spPr>
        <p:txBody>
          <a:bodyPr wrap="square">
            <a:spAutoFit/>
          </a:bodyPr>
          <a:lstStyle/>
          <a:p>
            <a:pPr algn="just">
              <a:lnSpc>
                <a:spcPct val="115000"/>
              </a:lnSpc>
            </a:pPr>
            <a:r>
              <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Các nguồn nhiên liệu hoá thạch không phải là vô tận. Các loại nhiên liệu hoá thạch mất hàng trăm triệu năm mới tạo ra được. Nếu tận thu nhiên liệu hoá thạch sẽ làm cạn kiệt nhiên liệu này trong tương lai.</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Đốt cháy nhiên liệu hoá thạch sẽ thải vào môi trường một lượng lớn các khí thải, bụi mịn và nhiều chất độc hại khác, gây ô nhiễm môi trường, phá huỷ hệ sinh thái và cảnh quan nhiên nhiên, gây các bệnh về hô hấp, mắt … cho con người.</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Một số ví dụ về việc tăng cường sử dụng các nguồn năng lượng thay thế để giảm việc sử dụng các nhiên liệu hoá thạch:</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de-DE"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Sử dụng xăng sinh học E5; E10 …</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de-DE"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Sử dụng năng lượng gió để chạy máy phát điện, di chuyển thuyền buồm …</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de-DE"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Sử dụng năng lượng mặt trời để tạo ra điện hoặc nhiệt.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83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899"/>
            <a:ext cx="11648440" cy="14287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Arial" panose="020B0604020202020204" pitchFamily="34" charset="0"/>
                <a:ea typeface="Microsoft YaHei" panose="020B0503020204020204" charset="-122"/>
                <a:cs typeface="Arial" panose="020B0604020202020204" pitchFamily="34" charset="0"/>
              </a:rPr>
              <a:t>1. </a:t>
            </a:r>
            <a:r>
              <a:rPr lang="en-US" altLang="zh-CN" sz="2800" b="1" dirty="0">
                <a:solidFill>
                  <a:srgbClr val="FF0000"/>
                </a:solidFill>
                <a:latin typeface="Arial" panose="020B0604020202020204" pitchFamily="34" charset="0"/>
                <a:ea typeface="Microsoft YaHei" panose="020B0503020204020204" charset="-122"/>
                <a:cs typeface="Arial" panose="020B0604020202020204" pitchFamily="34" charset="0"/>
                <a:sym typeface="+mn-ea"/>
              </a:rPr>
              <a:t>Phản ứng tỏa nhiệt, phản ứng thu nhiệt</a:t>
            </a:r>
            <a:r>
              <a:rPr lang="en-US" altLang="zh-CN" sz="2800" b="1" dirty="0">
                <a:solidFill>
                  <a:srgbClr val="FF0000"/>
                </a:solidFill>
                <a:latin typeface="Arial" panose="020B0604020202020204" pitchFamily="34" charset="0"/>
                <a:ea typeface="Microsoft YaHei" panose="020B0503020204020204" charset="-122"/>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      </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 </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sym typeface="+mn-ea"/>
              </a:rPr>
              <a:t>Phản ứng tỏa nhiệt, phản ứng thu nhiệt</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      </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 Ứng dụng của p</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sym typeface="+mn-ea"/>
              </a:rPr>
              <a:t>hản ứng tỏa nhiệt </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a:latin typeface="Arial" panose="020B0604020202020204" pitchFamily="34" charset="0"/>
                <a:cs typeface="Arial" panose="020B0604020202020204" pitchFamily="34" charset="0"/>
              </a:rPr>
              <a:t>Các phản ứng toả nhiệt có vai trò quan trọng trong cuộc sống vì chúng cung cấp năng lượng cho sinh hoạt và sản xuất, vận hành động cơ, thiết bị máy công nghiệp, phương tiện giao thông …</a:t>
            </a:r>
            <a:endParaRPr lang="en-US" sz="2400">
              <a:solidFill>
                <a:schemeClr val="accent6">
                  <a:lumMod val="50000"/>
                </a:schemeClr>
              </a:solidFill>
              <a:latin typeface="Arial" panose="020B0604020202020204" pitchFamily="34" charset="0"/>
              <a:cs typeface="Arial" panose="020B0604020202020204" pitchFamily="34" charset="0"/>
            </a:endParaRP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1. </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sym typeface="+mn-ea"/>
              </a:rPr>
              <a:t>Phản ứng tỏa nhiệt, phản ứng thu nhiệt</a:t>
            </a:r>
            <a:r>
              <a:rPr lang="en-US" altLang="zh-CN" sz="2800" b="1" dirty="0">
                <a:solidFill>
                  <a:schemeClr val="accent6">
                    <a:lumMod val="50000"/>
                  </a:schemeClr>
                </a:solidFill>
                <a:latin typeface="Arial" panose="020B0604020202020204" pitchFamily="34" charset="0"/>
                <a:ea typeface="Microsoft YaHei" panose="020B0503020204020204" charset="-122"/>
                <a:cs typeface="Arial" panose="020B0604020202020204" pitchFamily="34" charset="0"/>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Arial" panose="020B0604020202020204" pitchFamily="34" charset="0"/>
                <a:ea typeface="Microsoft YaHei" panose="020B0503020204020204" charset="-122"/>
                <a:cs typeface="Arial" panose="020B0604020202020204" pitchFamily="34" charset="0"/>
              </a:rPr>
              <a:t>2. Ứng dụng của p</a:t>
            </a:r>
            <a:r>
              <a:rPr lang="en-US" altLang="zh-CN" sz="2800" b="1" dirty="0">
                <a:solidFill>
                  <a:schemeClr val="accent6"/>
                </a:solidFill>
                <a:latin typeface="Arial" panose="020B0604020202020204" pitchFamily="34" charset="0"/>
                <a:ea typeface="Microsoft YaHei" panose="020B0503020204020204" charset="-122"/>
                <a:cs typeface="Arial" panose="020B0604020202020204" pitchFamily="34" charset="0"/>
                <a:sym typeface="+mn-ea"/>
              </a:rPr>
              <a:t>hản ứng tỏa nhiệt </a:t>
            </a:r>
            <a:r>
              <a:rPr lang="en-US" altLang="zh-CN" sz="2800" b="1" dirty="0">
                <a:solidFill>
                  <a:schemeClr val="accent6"/>
                </a:solidFill>
                <a:latin typeface="Arial" panose="020B0604020202020204" pitchFamily="34" charset="0"/>
                <a:ea typeface="Microsoft YaHei" panose="020B0503020204020204" charset="-122"/>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chemeClr val="bg1">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chemeClr val="accent6"/>
                </a:solidFill>
                <a:sym typeface="+mn-ea"/>
              </a:rPr>
              <a:t>Câu 1:</a:t>
            </a:r>
            <a:r>
              <a:rPr lang="zh-CN" altLang="en-US" b="1">
                <a:solidFill>
                  <a:schemeClr val="bg1"/>
                </a:solidFill>
                <a:sym typeface="+mn-ea"/>
              </a:rPr>
              <a:t> </a:t>
            </a:r>
            <a:r>
              <a:rPr lang="zh-CN" altLang="en-US" b="1">
                <a:solidFill>
                  <a:srgbClr val="FF0000"/>
                </a:solidFill>
                <a:sym typeface="+mn-ea"/>
              </a:rPr>
              <a:t>Hòa tan đường vào nước là</a:t>
            </a:r>
          </a:p>
          <a:p>
            <a:pPr algn="l"/>
            <a:r>
              <a:rPr lang="en-US" altLang="zh-CN" b="1">
                <a:solidFill>
                  <a:schemeClr val="tx1"/>
                </a:solidFill>
                <a:sym typeface="+mn-ea"/>
              </a:rPr>
              <a:t> </a:t>
            </a:r>
            <a:r>
              <a:rPr lang="zh-CN" altLang="en-US" b="1">
                <a:solidFill>
                  <a:schemeClr val="tx1"/>
                </a:solidFill>
                <a:sym typeface="+mn-ea"/>
              </a:rPr>
              <a:t>A. Phản ứng hóa học. 	B. Phản ứng tỏa nhiệt. </a:t>
            </a:r>
            <a:r>
              <a:rPr lang="en-US" altLang="zh-CN" b="1">
                <a:solidFill>
                  <a:schemeClr val="tx1"/>
                </a:solidFill>
                <a:sym typeface="+mn-ea"/>
              </a:rPr>
              <a:t>            </a:t>
            </a:r>
            <a:r>
              <a:rPr lang="zh-CN" altLang="en-US" b="1">
                <a:solidFill>
                  <a:schemeClr val="tx1"/>
                </a:solidFill>
                <a:sym typeface="+mn-ea"/>
              </a:rPr>
              <a:t>C. Phản ứng thu nhiệt. 	D. Sự biến đổi vật lí.</a:t>
            </a:r>
          </a:p>
          <a:p>
            <a:pPr algn="l"/>
            <a:r>
              <a:rPr lang="zh-CN" altLang="en-US" b="1">
                <a:solidFill>
                  <a:schemeClr val="accent6"/>
                </a:solidFill>
                <a:sym typeface="+mn-ea"/>
              </a:rPr>
              <a:t>Câu 2:</a:t>
            </a:r>
            <a:r>
              <a:rPr lang="zh-CN" altLang="en-US" b="1">
                <a:solidFill>
                  <a:schemeClr val="tx1"/>
                </a:solidFill>
                <a:sym typeface="+mn-ea"/>
              </a:rPr>
              <a:t> </a:t>
            </a:r>
            <a:r>
              <a:rPr lang="zh-CN" altLang="en-US" b="1">
                <a:solidFill>
                  <a:srgbClr val="FF0000"/>
                </a:solidFill>
                <a:sym typeface="+mn-ea"/>
              </a:rPr>
              <a:t>Đốt phosphorus trong oxygen thu được chất diphosphorus pentoxide. Phương trình chữ nào sau đây biểu diễn đúng phản ứng hoá học trên:</a:t>
            </a:r>
          </a:p>
          <a:p>
            <a:pPr algn="l"/>
            <a:r>
              <a:rPr lang="zh-CN" altLang="en-US" b="1">
                <a:solidFill>
                  <a:schemeClr val="tx1"/>
                </a:solidFill>
                <a:sym typeface="+mn-ea"/>
              </a:rPr>
              <a:t>A.Phosphorus + diphosphorus pentoxide</a:t>
            </a:r>
            <a:r>
              <a:rPr lang="en-US" altLang="zh-CN" b="1">
                <a:solidFill>
                  <a:schemeClr val="tx1"/>
                </a:solidFill>
                <a:latin typeface="Arial" panose="020B0604020202020204" pitchFamily="34" charset="0"/>
                <a:cs typeface="Arial" panose="020B0604020202020204" pitchFamily="34" charset="0"/>
                <a:sym typeface="+mn-ea"/>
              </a:rPr>
              <a:t>→</a:t>
            </a:r>
            <a:r>
              <a:rPr lang="zh-CN" altLang="en-US" b="1">
                <a:solidFill>
                  <a:schemeClr val="tx1"/>
                </a:solidFill>
                <a:sym typeface="+mn-ea"/>
              </a:rPr>
              <a:t>  oxygen</a:t>
            </a:r>
            <a:r>
              <a:rPr lang="en-US" altLang="zh-CN" b="1">
                <a:solidFill>
                  <a:schemeClr val="tx1"/>
                </a:solidFill>
                <a:sym typeface="+mn-ea"/>
              </a:rPr>
              <a:t>         </a:t>
            </a:r>
            <a:r>
              <a:rPr lang="zh-CN" altLang="en-US" b="1">
                <a:solidFill>
                  <a:schemeClr val="tx1"/>
                </a:solidFill>
                <a:sym typeface="+mn-ea"/>
              </a:rPr>
              <a:t>B.Phosphorus</a:t>
            </a:r>
            <a:r>
              <a:rPr lang="en-US" altLang="zh-CN" b="1">
                <a:solidFill>
                  <a:schemeClr val="tx1"/>
                </a:solidFill>
                <a:latin typeface="Arial" panose="020B0604020202020204" pitchFamily="34" charset="0"/>
                <a:cs typeface="Arial" panose="020B0604020202020204" pitchFamily="34" charset="0"/>
                <a:sym typeface="+mn-ea"/>
              </a:rPr>
              <a:t>→</a:t>
            </a:r>
            <a:r>
              <a:rPr lang="zh-CN" altLang="en-US" b="1">
                <a:solidFill>
                  <a:schemeClr val="tx1"/>
                </a:solidFill>
                <a:sym typeface="+mn-ea"/>
              </a:rPr>
              <a:t>oxygen + diphosphorus pentoxide </a:t>
            </a:r>
          </a:p>
          <a:p>
            <a:pPr algn="l"/>
            <a:r>
              <a:rPr lang="zh-CN" altLang="en-US" b="1">
                <a:solidFill>
                  <a:schemeClr val="tx1"/>
                </a:solidFill>
                <a:sym typeface="+mn-ea"/>
              </a:rPr>
              <a:t>C.Phosphorus + oxygen </a:t>
            </a:r>
            <a:r>
              <a:rPr lang="en-US" altLang="zh-CN" b="1">
                <a:solidFill>
                  <a:schemeClr val="tx1"/>
                </a:solidFill>
                <a:latin typeface="Arial" panose="020B0604020202020204" pitchFamily="34" charset="0"/>
                <a:cs typeface="Arial" panose="020B0604020202020204" pitchFamily="34" charset="0"/>
                <a:sym typeface="+mn-ea"/>
              </a:rPr>
              <a:t>→</a:t>
            </a:r>
            <a:r>
              <a:rPr lang="zh-CN" altLang="en-US" b="1">
                <a:solidFill>
                  <a:schemeClr val="tx1"/>
                </a:solidFill>
                <a:sym typeface="+mn-ea"/>
              </a:rPr>
              <a:t>  diphosphorus pentoxide </a:t>
            </a:r>
          </a:p>
          <a:p>
            <a:pPr algn="l"/>
            <a:r>
              <a:rPr lang="zh-CN" altLang="en-US" b="1">
                <a:solidFill>
                  <a:schemeClr val="accent6"/>
                </a:solidFill>
                <a:sym typeface="+mn-ea"/>
              </a:rPr>
              <a:t>Câu 3: </a:t>
            </a:r>
            <a:r>
              <a:rPr lang="zh-CN" altLang="en-US" b="1">
                <a:solidFill>
                  <a:srgbClr val="FF0000"/>
                </a:solidFill>
                <a:sym typeface="+mn-ea"/>
              </a:rPr>
              <a:t>Cho sơ đồ phản ứng hóa học sau:</a:t>
            </a:r>
            <a:r>
              <a:rPr lang="en-US" altLang="zh-CN" b="1">
                <a:solidFill>
                  <a:srgbClr val="FF0000"/>
                </a:solidFill>
                <a:sym typeface="+mn-ea"/>
              </a:rPr>
              <a:t>      H</a:t>
            </a:r>
            <a:r>
              <a:rPr lang="zh-CN" altLang="en-US" b="1">
                <a:solidFill>
                  <a:srgbClr val="FF0000"/>
                </a:solidFill>
                <a:sym typeface="+mn-ea"/>
              </a:rPr>
              <a:t>ydrogen + Oxygen </a:t>
            </a:r>
            <a:r>
              <a:rPr lang="en-US" altLang="zh-CN" b="1">
                <a:solidFill>
                  <a:srgbClr val="FF0000"/>
                </a:solidFill>
                <a:sym typeface="+mn-ea"/>
              </a:rPr>
              <a:t>   </a:t>
            </a:r>
            <a:r>
              <a:rPr lang="en-US" altLang="zh-CN" b="1">
                <a:solidFill>
                  <a:srgbClr val="FF0000"/>
                </a:solidFill>
                <a:latin typeface="Arial" panose="020B0604020202020204" pitchFamily="34" charset="0"/>
                <a:cs typeface="Arial" panose="020B0604020202020204" pitchFamily="34" charset="0"/>
                <a:sym typeface="+mn-ea"/>
              </a:rPr>
              <a:t>→</a:t>
            </a:r>
            <a:r>
              <a:rPr lang="zh-CN" altLang="en-US" b="1">
                <a:solidFill>
                  <a:srgbClr val="FF0000"/>
                </a:solidFill>
                <a:sym typeface="+mn-ea"/>
              </a:rPr>
              <a:t>   Nước</a:t>
            </a:r>
          </a:p>
          <a:p>
            <a:pPr algn="l"/>
            <a:r>
              <a:rPr lang="zh-CN" altLang="en-US" b="1">
                <a:solidFill>
                  <a:srgbClr val="FF0000"/>
                </a:solidFill>
                <a:sym typeface="+mn-ea"/>
              </a:rPr>
              <a:t>Trong quá trình phản ứng, số nguyên tử H và số nguyên tử O có thay đổi không?</a:t>
            </a:r>
          </a:p>
          <a:p>
            <a:pPr algn="l"/>
            <a:r>
              <a:rPr lang="zh-CN" altLang="en-US" b="1">
                <a:solidFill>
                  <a:schemeClr val="tx1"/>
                </a:solidFill>
                <a:sym typeface="+mn-ea"/>
              </a:rPr>
              <a:t>A. Thay đổi theo chiều tăng dần. 		</a:t>
            </a:r>
            <a:r>
              <a:rPr lang="en-US" altLang="zh-CN" b="1">
                <a:solidFill>
                  <a:schemeClr val="tx1"/>
                </a:solidFill>
                <a:sym typeface="+mn-ea"/>
              </a:rPr>
              <a:t>                </a:t>
            </a:r>
            <a:r>
              <a:rPr lang="zh-CN" altLang="en-US" b="1">
                <a:solidFill>
                  <a:schemeClr val="tx1"/>
                </a:solidFill>
                <a:sym typeface="+mn-ea"/>
              </a:rPr>
              <a:t>B. Thay đổi theo chiều giảm dần.</a:t>
            </a:r>
          </a:p>
          <a:p>
            <a:pPr algn="l"/>
            <a:r>
              <a:rPr lang="zh-CN" altLang="en-US" b="1">
                <a:solidFill>
                  <a:schemeClr val="tx1"/>
                </a:solidFill>
                <a:sym typeface="+mn-ea"/>
              </a:rPr>
              <a:t>C. Không thay đổi. 				D. H tăng còn O giảm. </a:t>
            </a:r>
          </a:p>
          <a:p>
            <a:pPr algn="l"/>
            <a:r>
              <a:rPr lang="zh-CN" altLang="en-US" b="1">
                <a:solidFill>
                  <a:schemeClr val="accent6"/>
                </a:solidFill>
                <a:sym typeface="+mn-ea"/>
              </a:rPr>
              <a:t>Câu 4:</a:t>
            </a:r>
            <a:r>
              <a:rPr lang="zh-CN" altLang="en-US" b="1">
                <a:solidFill>
                  <a:schemeClr val="bg1"/>
                </a:solidFill>
                <a:sym typeface="+mn-ea"/>
              </a:rPr>
              <a:t> </a:t>
            </a:r>
            <a:r>
              <a:rPr lang="zh-CN" altLang="en-US" b="1">
                <a:solidFill>
                  <a:srgbClr val="FF0000"/>
                </a:solidFill>
                <a:sym typeface="+mn-ea"/>
              </a:rPr>
              <a:t>Dấu hiệu nào giúp ta có thể nhận biết có phản ứng hoá học xảy ra?</a:t>
            </a:r>
          </a:p>
          <a:p>
            <a:pPr algn="l"/>
            <a:r>
              <a:rPr lang="zh-CN" altLang="en-US" b="1">
                <a:solidFill>
                  <a:schemeClr val="tx1"/>
                </a:solidFill>
                <a:sym typeface="+mn-ea"/>
              </a:rPr>
              <a:t>A. Có chất kết tủa (chất không tan).	</a:t>
            </a:r>
            <a:r>
              <a:rPr lang="en-US" altLang="zh-CN" b="1">
                <a:solidFill>
                  <a:schemeClr val="tx1"/>
                </a:solidFill>
                <a:sym typeface="+mn-ea"/>
              </a:rPr>
              <a:t>                </a:t>
            </a:r>
            <a:r>
              <a:rPr lang="zh-CN" altLang="en-US" b="1">
                <a:solidFill>
                  <a:schemeClr val="tx1"/>
                </a:solidFill>
                <a:sym typeface="+mn-ea"/>
              </a:rPr>
              <a:t>B. Có chất khí thoát ra (sủi bọt).</a:t>
            </a:r>
          </a:p>
          <a:p>
            <a:pPr algn="l"/>
            <a:r>
              <a:rPr lang="zh-CN" altLang="en-US" b="1">
                <a:solidFill>
                  <a:schemeClr val="tx1"/>
                </a:solidFill>
                <a:sym typeface="+mn-ea"/>
              </a:rPr>
              <a:t>C. Có sự thay đổi màu sắc. 			D. Một trong số các dấu hiệu trên.</a:t>
            </a:r>
          </a:p>
          <a:p>
            <a:pPr algn="l"/>
            <a:r>
              <a:rPr lang="zh-CN" altLang="en-US" b="1">
                <a:solidFill>
                  <a:schemeClr val="accent6"/>
                </a:solidFill>
                <a:sym typeface="+mn-ea"/>
              </a:rPr>
              <a:t>C</a:t>
            </a:r>
            <a:r>
              <a:rPr lang="en-US" altLang="zh-CN" b="1">
                <a:solidFill>
                  <a:schemeClr val="accent6"/>
                </a:solidFill>
                <a:sym typeface="+mn-ea"/>
              </a:rPr>
              <a:t>â</a:t>
            </a:r>
            <a:r>
              <a:rPr lang="zh-CN" altLang="en-US" b="1">
                <a:solidFill>
                  <a:schemeClr val="accent6"/>
                </a:solidFill>
                <a:sym typeface="+mn-ea"/>
              </a:rPr>
              <a:t>u 5.</a:t>
            </a:r>
            <a:r>
              <a:rPr lang="zh-CN" altLang="en-US" b="1">
                <a:solidFill>
                  <a:schemeClr val="bg1"/>
                </a:solidFill>
                <a:sym typeface="+mn-ea"/>
              </a:rPr>
              <a:t> </a:t>
            </a:r>
            <a:r>
              <a:rPr lang="zh-CN" altLang="en-US" b="1">
                <a:solidFill>
                  <a:srgbClr val="FF0000"/>
                </a:solidFill>
                <a:sym typeface="+mn-ea"/>
              </a:rPr>
              <a:t>Cho các phản ứng sau:</a:t>
            </a:r>
          </a:p>
          <a:p>
            <a:pPr algn="l"/>
            <a:r>
              <a:rPr lang="zh-CN" altLang="en-US" b="1">
                <a:solidFill>
                  <a:schemeClr val="tx1"/>
                </a:solidFill>
                <a:sym typeface="+mn-ea"/>
              </a:rPr>
              <a:t> (1) Đi</a:t>
            </a:r>
            <a:r>
              <a:rPr lang="en-US" altLang="zh-CN" b="1">
                <a:solidFill>
                  <a:schemeClr val="tx1"/>
                </a:solidFill>
                <a:sym typeface="+mn-ea"/>
              </a:rPr>
              <a:t>ề</a:t>
            </a:r>
            <a:r>
              <a:rPr lang="zh-CN" altLang="en-US" b="1">
                <a:solidFill>
                  <a:schemeClr val="tx1"/>
                </a:solidFill>
                <a:sym typeface="+mn-ea"/>
              </a:rPr>
              <a:t>u chế oxygen bằng cách đun nóng thuốc tím (KMnO4), ngừng cung cấp nhiệt, phản ứng dừng lại; </a:t>
            </a:r>
          </a:p>
          <a:p>
            <a:pPr algn="l"/>
            <a:r>
              <a:rPr lang="zh-CN" altLang="en-US" b="1">
                <a:solidFill>
                  <a:schemeClr val="tx1"/>
                </a:solidFill>
                <a:sym typeface="+mn-ea"/>
              </a:rPr>
              <a:t>(2) Nung đá vôi (CaCO3); </a:t>
            </a:r>
          </a:p>
          <a:p>
            <a:pPr algn="l"/>
            <a:r>
              <a:rPr lang="zh-CN" altLang="en-US" b="1">
                <a:solidFill>
                  <a:schemeClr val="tx1"/>
                </a:solidFill>
                <a:sym typeface="+mn-ea"/>
              </a:rPr>
              <a:t>(3) Tôi vôi (CaO với nước); </a:t>
            </a:r>
          </a:p>
          <a:p>
            <a:pPr algn="l"/>
            <a:r>
              <a:rPr lang="zh-CN" altLang="en-US" b="1">
                <a:solidFill>
                  <a:schemeClr val="tx1"/>
                </a:solidFill>
                <a:sym typeface="+mn-ea"/>
              </a:rPr>
              <a:t>(4) Cho dung dịch HC</a:t>
            </a:r>
            <a:r>
              <a:rPr lang="en-US" altLang="zh-CN" b="1">
                <a:solidFill>
                  <a:schemeClr val="tx1"/>
                </a:solidFill>
                <a:sym typeface="+mn-ea"/>
              </a:rPr>
              <a:t>l</a:t>
            </a:r>
            <a:r>
              <a:rPr lang="zh-CN" altLang="en-US" b="1">
                <a:solidFill>
                  <a:schemeClr val="tx1"/>
                </a:solidFill>
                <a:sym typeface="+mn-ea"/>
              </a:rPr>
              <a:t> tác dụng với dung dịch</a:t>
            </a:r>
            <a:r>
              <a:rPr lang="en-US" altLang="zh-CN" b="1">
                <a:solidFill>
                  <a:schemeClr val="tx1"/>
                </a:solidFill>
                <a:sym typeface="+mn-ea"/>
              </a:rPr>
              <a:t> </a:t>
            </a:r>
            <a:r>
              <a:rPr lang="zh-CN" altLang="en-US" b="1">
                <a:solidFill>
                  <a:schemeClr val="tx1"/>
                </a:solidFill>
                <a:sym typeface="+mn-ea"/>
              </a:rPr>
              <a:t>NaOH, ống nghiệm nóng lên.</a:t>
            </a:r>
          </a:p>
          <a:p>
            <a:pPr algn="l"/>
            <a:r>
              <a:rPr lang="zh-CN" altLang="en-US" b="1">
                <a:solidFill>
                  <a:schemeClr val="tx1"/>
                </a:solidFill>
                <a:sym typeface="+mn-ea"/>
              </a:rPr>
              <a:t>(5) Quang hợp của cây xanh.</a:t>
            </a:r>
          </a:p>
          <a:p>
            <a:pPr algn="l"/>
            <a:r>
              <a:rPr lang="zh-CN" altLang="en-US" b="1">
                <a:solidFill>
                  <a:schemeClr val="tx1"/>
                </a:solidFill>
                <a:sym typeface="+mn-ea"/>
              </a:rPr>
              <a:t>Các phản ứng thu nhiệt là</a:t>
            </a:r>
          </a:p>
          <a:p>
            <a:pPr algn="l"/>
            <a:r>
              <a:rPr lang="en-US" altLang="zh-CN" b="1">
                <a:solidFill>
                  <a:schemeClr val="tx1"/>
                </a:solidFill>
                <a:sym typeface="+mn-ea"/>
              </a:rPr>
              <a:t>          </a:t>
            </a:r>
            <a:r>
              <a:rPr lang="zh-CN" altLang="en-US" b="1">
                <a:solidFill>
                  <a:schemeClr val="tx1"/>
                </a:solidFill>
                <a:sym typeface="+mn-ea"/>
              </a:rPr>
              <a:t>A. (1); (2) và (5).	B.(l); (3) và (4).</a:t>
            </a:r>
            <a:r>
              <a:rPr lang="en-US" altLang="zh-CN" b="1">
                <a:solidFill>
                  <a:schemeClr val="tx1"/>
                </a:solidFill>
                <a:sym typeface="+mn-ea"/>
              </a:rPr>
              <a:t>          C</a:t>
            </a:r>
            <a:r>
              <a:rPr lang="zh-CN" altLang="en-US"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8568055" y="514826"/>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262457" y="1690688"/>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373986" y="270764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4974820" y="3599973"/>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984077" y="5743287"/>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chemeClr val="bg1">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rgbClr val="FF0000"/>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rgbClr val="FF0000"/>
                </a:solidFill>
                <a:sym typeface="+mn-ea"/>
              </a:rPr>
              <a:t>Than (thành phần chính là carbon) cháy trong không khí tạo thành khí carbon dioxide. </a:t>
            </a:r>
            <a:r>
              <a:rPr lang="en-US" altLang="zh-CN" sz="2200" b="1">
                <a:solidFill>
                  <a:srgbClr val="FF0000"/>
                </a:solidFill>
                <a:sym typeface="+mn-ea"/>
              </a:rPr>
              <a:t> </a:t>
            </a:r>
            <a:r>
              <a:rPr lang="zh-CN" altLang="en-US" sz="2200" b="1">
                <a:solidFill>
                  <a:srgbClr val="FF0000"/>
                </a:solidFill>
                <a:sym typeface="+mn-ea"/>
              </a:rPr>
              <a:t>Trong quá trình phản ứng, lượng chất nào tăng dần? </a:t>
            </a: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rgbClr val="FF0000"/>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rgbClr val="FF0000"/>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rgbClr val="FF0000"/>
                </a:solidFill>
                <a:sym typeface="+mn-ea"/>
              </a:rPr>
              <a:t> Trong </a:t>
            </a:r>
            <a:r>
              <a:rPr lang="en-US" altLang="zh-CN" sz="2200" b="1">
                <a:solidFill>
                  <a:srgbClr val="FF0000"/>
                </a:solidFill>
                <a:sym typeface="+mn-ea"/>
              </a:rPr>
              <a:t>quá trình xảy ra </a:t>
            </a:r>
            <a:r>
              <a:rPr lang="zh-CN" altLang="en-US" sz="2200" b="1">
                <a:solidFill>
                  <a:srgbClr val="FF0000"/>
                </a:solidFill>
                <a:sym typeface="+mn-ea"/>
              </a:rPr>
              <a:t>phản ứng hóa học, liên kết giữa nguyên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681855" y="1532774"/>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110836" y="2979103"/>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110836" y="3948892"/>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943282" y="5260686"/>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6717838" y="6002944"/>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45" name="圆角矩形 44"/>
          <p:cNvSpPr/>
          <p:nvPr/>
        </p:nvSpPr>
        <p:spPr>
          <a:xfrm>
            <a:off x="227289" y="1666240"/>
            <a:ext cx="8625765"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Arial" panose="020B0604020202020204" pitchFamily="34" charset="0"/>
                <a:ea typeface="Microsoft YaHei" panose="020B0503020204020204" charset="-122"/>
                <a:cs typeface="Arial" panose="020B0604020202020204" pitchFamily="34" charset="0"/>
              </a:rPr>
              <a:t>TN1. Thí nghiệm về biến đổi vật lí</a:t>
            </a:r>
            <a:endParaRPr lang="zh-CN" altLang="en-US" sz="24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Arial" panose="020B0604020202020204" pitchFamily="34" charset="0"/>
                <a:cs typeface="Arial" panose="020B0604020202020204" pitchFamily="34" charset="0"/>
              </a:endParaRPr>
            </a:p>
          </p:txBody>
        </p:sp>
        <p:sp>
          <p:nvSpPr>
            <p:cNvPr id="34" name="文本框 15"/>
            <p:cNvSpPr txBox="1"/>
            <p:nvPr/>
          </p:nvSpPr>
          <p:spPr>
            <a:xfrm>
              <a:off x="2888560" y="173395"/>
              <a:ext cx="6803853" cy="1552903"/>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Do xăng, dầu </a:t>
              </a:r>
              <a:r>
                <a:rPr lang="en-US" altLang="zh-CN" sz="2400"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là chất </a:t>
              </a:r>
              <a:r>
                <a:rPr lang="zh-CN" altLang="en-US" sz="2400"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Arial" panose="020B0604020202020204" pitchFamily="34" charset="0"/>
                <a:cs typeface="Arial" panose="020B0604020202020204" pitchFamily="34" charset="0"/>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sp>
        <p:nvSpPr>
          <p:cNvPr id="4" name="Text Box 3"/>
          <p:cNvSpPr txBox="1"/>
          <p:nvPr/>
        </p:nvSpPr>
        <p:spPr>
          <a:xfrm>
            <a:off x="2210117" y="282574"/>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graphicFrame>
        <p:nvGraphicFramePr>
          <p:cNvPr id="5" name="Bảng 4">
            <a:extLst>
              <a:ext uri="{FF2B5EF4-FFF2-40B4-BE49-F238E27FC236}">
                <a16:creationId xmlns:a16="http://schemas.microsoft.com/office/drawing/2014/main" id="{B629487B-03CD-2CC0-639F-B39E7EF8A582}"/>
              </a:ext>
            </a:extLst>
          </p:cNvPr>
          <p:cNvGraphicFramePr>
            <a:graphicFrameLocks noGrp="1"/>
          </p:cNvGraphicFramePr>
          <p:nvPr>
            <p:extLst>
              <p:ext uri="{D42A27DB-BD31-4B8C-83A1-F6EECF244321}">
                <p14:modId xmlns:p14="http://schemas.microsoft.com/office/powerpoint/2010/main" val="569477360"/>
              </p:ext>
            </p:extLst>
          </p:nvPr>
        </p:nvGraphicFramePr>
        <p:xfrm>
          <a:off x="1565563" y="1746299"/>
          <a:ext cx="9060873" cy="3635693"/>
        </p:xfrm>
        <a:graphic>
          <a:graphicData uri="http://schemas.openxmlformats.org/drawingml/2006/table">
            <a:tbl>
              <a:tblPr firstRow="1" firstCol="1" bandRow="1"/>
              <a:tblGrid>
                <a:gridCol w="9060873">
                  <a:extLst>
                    <a:ext uri="{9D8B030D-6E8A-4147-A177-3AD203B41FA5}">
                      <a16:colId xmlns:a16="http://schemas.microsoft.com/office/drawing/2014/main" val="982409708"/>
                    </a:ext>
                  </a:extLst>
                </a:gridCol>
              </a:tblGrid>
              <a:tr h="0">
                <a:tc>
                  <a:txBody>
                    <a:bodyPr/>
                    <a:lstStyle/>
                    <a:p>
                      <a:pPr algn="just">
                        <a:lnSpc>
                          <a:spcPct val="115000"/>
                        </a:lnSpc>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Câu 1 + 2 – SGK trang 15</a:t>
                      </a:r>
                      <a:endParaRPr lang="en-US" sz="3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Em hãy kể thêm 2 – 3 hiện tượng (ngoài sách giáo khoa) xảy ra trong thực tế có sự biến đổi vật lí.</a:t>
                      </a:r>
                      <a:endParaRPr lang="en-US" sz="300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Em hãy kể thêm 2 – 3 hiện tượng (ngoài sách giáo khoa) xảy ra trong thực tế có sự biến đổi hoá học. Viết phương trình dạng chữ của các phản ứng xảy ra (nếu có thể).</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00793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725775"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latin typeface="Arial" panose="020B0604020202020204" pitchFamily="34" charset="0"/>
                <a:cs typeface="Arial" panose="020B0604020202020204" pitchFamily="34" charset="0"/>
              </a:rPr>
              <a:t>HS quan sát thí nghiệm GV biểu diễn, thảo luận cặp đôi, hoàn thành phiếu học tập 1 trong 10 phút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FAE3CE29-7B85-826E-6C54-000068890512}"/>
              </a:ext>
            </a:extLst>
          </p:cNvPr>
          <p:cNvGraphicFramePr>
            <a:graphicFrameLocks noGrp="1"/>
          </p:cNvGraphicFramePr>
          <p:nvPr>
            <p:extLst>
              <p:ext uri="{D42A27DB-BD31-4B8C-83A1-F6EECF244321}">
                <p14:modId xmlns:p14="http://schemas.microsoft.com/office/powerpoint/2010/main" val="617369486"/>
              </p:ext>
            </p:extLst>
          </p:nvPr>
        </p:nvGraphicFramePr>
        <p:xfrm>
          <a:off x="424088" y="3175258"/>
          <a:ext cx="11234060" cy="1603695"/>
        </p:xfrm>
        <a:graphic>
          <a:graphicData uri="http://schemas.openxmlformats.org/drawingml/2006/table">
            <a:tbl>
              <a:tblPr firstRow="1" firstCol="1" bandRow="1"/>
              <a:tblGrid>
                <a:gridCol w="4060825">
                  <a:extLst>
                    <a:ext uri="{9D8B030D-6E8A-4147-A177-3AD203B41FA5}">
                      <a16:colId xmlns:a16="http://schemas.microsoft.com/office/drawing/2014/main" val="2033828868"/>
                    </a:ext>
                  </a:extLst>
                </a:gridCol>
                <a:gridCol w="2100274">
                  <a:extLst>
                    <a:ext uri="{9D8B030D-6E8A-4147-A177-3AD203B41FA5}">
                      <a16:colId xmlns:a16="http://schemas.microsoft.com/office/drawing/2014/main" val="2020100241"/>
                    </a:ext>
                  </a:extLst>
                </a:gridCol>
                <a:gridCol w="2645898">
                  <a:extLst>
                    <a:ext uri="{9D8B030D-6E8A-4147-A177-3AD203B41FA5}">
                      <a16:colId xmlns:a16="http://schemas.microsoft.com/office/drawing/2014/main" val="556122396"/>
                    </a:ext>
                  </a:extLst>
                </a:gridCol>
                <a:gridCol w="2427063">
                  <a:extLst>
                    <a:ext uri="{9D8B030D-6E8A-4147-A177-3AD203B41FA5}">
                      <a16:colId xmlns:a16="http://schemas.microsoft.com/office/drawing/2014/main" val="3026580009"/>
                    </a:ext>
                  </a:extLst>
                </a:gridCol>
              </a:tblGrid>
              <a:tr h="0">
                <a:tc>
                  <a:txBody>
                    <a:bodyPr/>
                    <a:lstStyle/>
                    <a:p>
                      <a:pPr algn="ctr">
                        <a:lnSpc>
                          <a:spcPct val="115000"/>
                        </a:lnSpc>
                      </a:pPr>
                      <a:r>
                        <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 trong TN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Trạng thái của chất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 độ của chất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602426"/>
                  </a:ext>
                </a:extLst>
              </a:tr>
              <a:tr h="0">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TN H2.1a</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338007"/>
                  </a:ext>
                </a:extLst>
              </a:tr>
              <a:tr h="0">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TN H2.1b</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9661458"/>
                  </a:ext>
                </a:extLst>
              </a:tr>
              <a:tr h="0">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TN H2.1c</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019825"/>
                  </a:ext>
                </a:extLst>
              </a:tr>
              <a:tr h="0">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thay đổi hay không thay đổi?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072147"/>
                  </a:ext>
                </a:extLst>
              </a:tr>
            </a:tbl>
          </a:graphicData>
        </a:graphic>
      </p:graphicFrame>
      <p:sp>
        <p:nvSpPr>
          <p:cNvPr id="5" name="Rectangle 2">
            <a:extLst>
              <a:ext uri="{FF2B5EF4-FFF2-40B4-BE49-F238E27FC236}">
                <a16:creationId xmlns:a16="http://schemas.microsoft.com/office/drawing/2014/main" id="{93B6BD9B-697D-9743-EA04-92D0DC69B60C}"/>
              </a:ext>
            </a:extLst>
          </p:cNvPr>
          <p:cNvSpPr>
            <a:spLocks noChangeArrowheads="1"/>
          </p:cNvSpPr>
          <p:nvPr/>
        </p:nvSpPr>
        <p:spPr bwMode="auto">
          <a:xfrm>
            <a:off x="424089" y="284905"/>
            <a:ext cx="113438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PHIẾU HỌC TẬP SỐ 1</a:t>
            </a:r>
            <a:endParaRPr kumimoji="0" lang="en-US" altLang="en-US" sz="2400" b="0" i="0" u="none" strike="noStrike" cap="none" normalizeH="0" baseline="0">
              <a:ln>
                <a:noFill/>
              </a:ln>
              <a:solidFill>
                <a:schemeClr val="accent6"/>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Thí nghiệm 1: Thí nghiệm về biến đổi vật lí</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thí nghiệm GV biểu diễn như hình vẽ:</a:t>
            </a:r>
            <a:endParaRPr kumimoji="0" lang="en-US" altLang="en-US" sz="2400" b="0" i="0" u="none" strike="noStrike" cap="none" normalizeH="0" baseline="0">
              <a:ln>
                <a:noFill/>
              </a:ln>
              <a:solidFill>
                <a:schemeClr val="tx1"/>
              </a:solidFill>
              <a:effectLst/>
              <a:latin typeface="Arial" panose="020B0604020202020204" pitchFamily="34" charset="0"/>
            </a:endParaRPr>
          </a:p>
        </p:txBody>
      </p:sp>
      <p:pic>
        <p:nvPicPr>
          <p:cNvPr id="1025" name="Picture 2" descr="Giáo án Hóa học 8 Kết nối tri thức (năm 2023 mới nhất) | Giáo án Khoa học tự nhiên 8">
            <a:extLst>
              <a:ext uri="{FF2B5EF4-FFF2-40B4-BE49-F238E27FC236}">
                <a16:creationId xmlns:a16="http://schemas.microsoft.com/office/drawing/2014/main" id="{7DA6E581-3C14-FC9F-BB82-3D7220642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58" y="435984"/>
            <a:ext cx="4691290" cy="23886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B41F7E92-35A8-D2D5-8BDE-0F7CEB5F15D0}"/>
              </a:ext>
            </a:extLst>
          </p:cNvPr>
          <p:cNvSpPr>
            <a:spLocks noChangeArrowheads="1"/>
          </p:cNvSpPr>
          <p:nvPr/>
        </p:nvSpPr>
        <p:spPr bwMode="auto">
          <a:xfrm rot="10800000" flipV="1">
            <a:off x="424087" y="4922820"/>
            <a:ext cx="1134382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Ở quá trình ngược lại, hơi nước ngưng tụ thành nước lỏng, nước lỏng đông đặc thành nước đá. Vậy trong các quá trình chuyển thể, nước có biến đổi thành chất khác không?</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a:ln>
                <a:noFill/>
              </a:ln>
              <a:solidFill>
                <a:srgbClr val="000000"/>
              </a:solidFill>
              <a:effectLst/>
              <a:latin typeface="Arial" panose="020B0604020202020204" pitchFamily="34" charset="0"/>
              <a:ea typeface="Times New Roman" panose="02020603050405020304" pitchFamily="18" charset="0"/>
            </a:endParaRPr>
          </a:p>
        </p:txBody>
      </p:sp>
      <p:sp>
        <p:nvSpPr>
          <p:cNvPr id="8" name="Hộp Văn bản 7">
            <a:extLst>
              <a:ext uri="{FF2B5EF4-FFF2-40B4-BE49-F238E27FC236}">
                <a16:creationId xmlns:a16="http://schemas.microsoft.com/office/drawing/2014/main" id="{7AB088E5-E60E-3DE7-3FEB-B8D2B85EAC7F}"/>
              </a:ext>
            </a:extLst>
          </p:cNvPr>
          <p:cNvSpPr txBox="1"/>
          <p:nvPr/>
        </p:nvSpPr>
        <p:spPr>
          <a:xfrm>
            <a:off x="424089" y="1508586"/>
            <a:ext cx="6658882"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Thảo luận nhôm đôi và trả lời các câu hỏi sau:</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1. Xác định các giá trị nhiệt độ tương ứng với các bước thí nghiệm mô tả trong Hình 2.1.  và hoàn thành thông tin trong bảng sau:</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2">
            <a:extLst>
              <a:ext uri="{FF2B5EF4-FFF2-40B4-BE49-F238E27FC236}">
                <a16:creationId xmlns:a16="http://schemas.microsoft.com/office/drawing/2014/main" id="{6E7AED5F-C8AA-29BB-32BB-107B56289847}"/>
              </a:ext>
            </a:extLst>
          </p:cNvPr>
          <p:cNvSpPr>
            <a:spLocks noChangeArrowheads="1"/>
          </p:cNvSpPr>
          <p:nvPr/>
        </p:nvSpPr>
        <p:spPr bwMode="auto">
          <a:xfrm>
            <a:off x="841248" y="728456"/>
            <a:ext cx="3847710" cy="30863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R="0" lvl="0" algn="just" fontAlgn="base">
              <a:lnSpc>
                <a:spcPct val="90000"/>
              </a:lnSpc>
              <a:spcBef>
                <a:spcPct val="0"/>
              </a:spcBef>
              <a:spcAft>
                <a:spcPts val="600"/>
              </a:spcAft>
              <a:buClrTx/>
              <a:buSzTx/>
              <a:tabLst/>
            </a:pPr>
            <a:r>
              <a:rPr kumimoji="0" lang="en-US" altLang="en-US" sz="3200" b="1" i="0" u="none" strike="noStrike" cap="none" normalizeH="0" baseline="0">
                <a:ln>
                  <a:noFill/>
                </a:ln>
                <a:solidFill>
                  <a:schemeClr val="accent6"/>
                </a:solidFill>
                <a:effectLst/>
                <a:latin typeface="Arial" panose="020B0604020202020204" pitchFamily="34" charset="0"/>
                <a:cs typeface="Arial" panose="020B0604020202020204" pitchFamily="34" charset="0"/>
              </a:rPr>
              <a:t>Thí nghiệm 1: Thí nghiệm về biến đổi vật lí</a:t>
            </a:r>
            <a:endParaRPr kumimoji="0" lang="en-US" altLang="en-US" sz="3200" b="0" i="0" u="none" strike="noStrike" cap="none" normalizeH="0" baseline="0">
              <a:ln>
                <a:noFill/>
              </a:ln>
              <a:solidFill>
                <a:schemeClr val="accent6"/>
              </a:solidFill>
              <a:effectLst/>
              <a:latin typeface="Arial" panose="020B0604020202020204" pitchFamily="34" charset="0"/>
              <a:cs typeface="Arial" panose="020B0604020202020204" pitchFamily="34" charset="0"/>
            </a:endParaRPr>
          </a:p>
          <a:p>
            <a:pPr marR="0" lvl="0" algn="just" fontAlgn="base">
              <a:lnSpc>
                <a:spcPct val="90000"/>
              </a:lnSpc>
              <a:spcBef>
                <a:spcPct val="0"/>
              </a:spcBef>
              <a:spcAft>
                <a:spcPts val="600"/>
              </a:spcAft>
              <a:buClrTx/>
              <a:buSzTx/>
              <a:tabLst/>
            </a:pPr>
            <a:r>
              <a:rPr kumimoji="0" lang="en-US" altLang="en-US" sz="3200" b="0" i="0" u="none" strike="noStrike" cap="none" normalizeH="0" baseline="0">
                <a:ln>
                  <a:noFill/>
                </a:ln>
                <a:effectLst/>
                <a:latin typeface="Arial" panose="020B0604020202020204" pitchFamily="34" charset="0"/>
                <a:cs typeface="Arial" panose="020B0604020202020204" pitchFamily="34" charset="0"/>
              </a:rPr>
              <a:t>1. Kết quả được thể hiện ở bảng:</a:t>
            </a:r>
          </a:p>
          <a:p>
            <a:pPr marR="0" lvl="0" algn="just" fontAlgn="base">
              <a:lnSpc>
                <a:spcPct val="90000"/>
              </a:lnSpc>
              <a:spcBef>
                <a:spcPct val="0"/>
              </a:spcBef>
              <a:spcAft>
                <a:spcPts val="600"/>
              </a:spcAft>
              <a:buClrTx/>
              <a:buSzTx/>
              <a:tabLst/>
            </a:pPr>
            <a:r>
              <a:rPr kumimoji="0" lang="en-US" altLang="en-US" sz="3200" b="0" i="0" u="none" strike="noStrike" cap="none" normalizeH="0" baseline="0">
                <a:ln>
                  <a:noFill/>
                </a:ln>
                <a:effectLst/>
                <a:latin typeface="Arial" panose="020B0604020202020204" pitchFamily="34" charset="0"/>
                <a:cs typeface="Arial" panose="020B0604020202020204" pitchFamily="34" charset="0"/>
              </a:rPr>
              <a:t>2. Trong quá trình chuyển thể, nước chỉ bị thay đổi trạng thái, </a:t>
            </a:r>
            <a:r>
              <a:rPr kumimoji="0" lang="en-US" altLang="en-US" sz="3200" b="1" i="0" u="none" strike="noStrike" cap="none" normalizeH="0" baseline="0">
                <a:ln>
                  <a:noFill/>
                </a:ln>
                <a:solidFill>
                  <a:srgbClr val="0070C0"/>
                </a:solidFill>
                <a:effectLst/>
                <a:latin typeface="Arial" panose="020B0604020202020204" pitchFamily="34" charset="0"/>
                <a:cs typeface="Arial" panose="020B0604020202020204" pitchFamily="34" charset="0"/>
              </a:rPr>
              <a:t>không</a:t>
            </a:r>
            <a:r>
              <a:rPr kumimoji="0" lang="en-US" altLang="en-US" sz="3200" b="1" i="0" u="none" strike="noStrike" cap="none" normalizeH="0" baseline="0">
                <a:ln>
                  <a:noFill/>
                </a:ln>
                <a:effectLst/>
                <a:latin typeface="Arial" panose="020B0604020202020204" pitchFamily="34" charset="0"/>
                <a:cs typeface="Arial" panose="020B0604020202020204" pitchFamily="34" charset="0"/>
              </a:rPr>
              <a:t> </a:t>
            </a:r>
            <a:r>
              <a:rPr kumimoji="0" lang="en-US" altLang="en-US" sz="3200" b="0" i="0" u="none" strike="noStrike" cap="none" normalizeH="0" baseline="0">
                <a:ln>
                  <a:noFill/>
                </a:ln>
                <a:effectLst/>
                <a:latin typeface="Arial" panose="020B0604020202020204" pitchFamily="34" charset="0"/>
                <a:cs typeface="Arial" panose="020B0604020202020204" pitchFamily="34" charset="0"/>
              </a:rPr>
              <a:t>bị biến đổi thành chất khác.</a:t>
            </a:r>
          </a:p>
        </p:txBody>
      </p:sp>
      <p:graphicFrame>
        <p:nvGraphicFramePr>
          <p:cNvPr id="4" name="Bảng 3">
            <a:extLst>
              <a:ext uri="{FF2B5EF4-FFF2-40B4-BE49-F238E27FC236}">
                <a16:creationId xmlns:a16="http://schemas.microsoft.com/office/drawing/2014/main" id="{BE3DB035-5BB1-55AC-BD15-679B4950BF9F}"/>
              </a:ext>
            </a:extLst>
          </p:cNvPr>
          <p:cNvGraphicFramePr>
            <a:graphicFrameLocks noGrp="1"/>
          </p:cNvGraphicFramePr>
          <p:nvPr>
            <p:extLst>
              <p:ext uri="{D42A27DB-BD31-4B8C-83A1-F6EECF244321}">
                <p14:modId xmlns:p14="http://schemas.microsoft.com/office/powerpoint/2010/main" val="2304458188"/>
              </p:ext>
            </p:extLst>
          </p:nvPr>
        </p:nvGraphicFramePr>
        <p:xfrm>
          <a:off x="5098533" y="728456"/>
          <a:ext cx="6656833" cy="4124277"/>
        </p:xfrm>
        <a:graphic>
          <a:graphicData uri="http://schemas.openxmlformats.org/drawingml/2006/table">
            <a:tbl>
              <a:tblPr firstRow="1" firstCol="1" bandRow="1"/>
              <a:tblGrid>
                <a:gridCol w="1956873">
                  <a:extLst>
                    <a:ext uri="{9D8B030D-6E8A-4147-A177-3AD203B41FA5}">
                      <a16:colId xmlns:a16="http://schemas.microsoft.com/office/drawing/2014/main" val="227188279"/>
                    </a:ext>
                  </a:extLst>
                </a:gridCol>
                <a:gridCol w="1628840">
                  <a:extLst>
                    <a:ext uri="{9D8B030D-6E8A-4147-A177-3AD203B41FA5}">
                      <a16:colId xmlns:a16="http://schemas.microsoft.com/office/drawing/2014/main" val="676171245"/>
                    </a:ext>
                  </a:extLst>
                </a:gridCol>
                <a:gridCol w="1554216">
                  <a:extLst>
                    <a:ext uri="{9D8B030D-6E8A-4147-A177-3AD203B41FA5}">
                      <a16:colId xmlns:a16="http://schemas.microsoft.com/office/drawing/2014/main" val="3636470004"/>
                    </a:ext>
                  </a:extLst>
                </a:gridCol>
                <a:gridCol w="1516904">
                  <a:extLst>
                    <a:ext uri="{9D8B030D-6E8A-4147-A177-3AD203B41FA5}">
                      <a16:colId xmlns:a16="http://schemas.microsoft.com/office/drawing/2014/main" val="1385637108"/>
                    </a:ext>
                  </a:extLst>
                </a:gridCol>
              </a:tblGrid>
              <a:tr h="1339758">
                <a:tc>
                  <a:txBody>
                    <a:bodyPr/>
                    <a:lstStyle/>
                    <a:p>
                      <a:pPr algn="ctr" fontAlgn="t">
                        <a:lnSpc>
                          <a:spcPct val="115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 trong TN</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 thái của chất</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15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 của chất</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4683403"/>
                  </a:ext>
                </a:extLst>
              </a:tr>
              <a:tr h="481587">
                <a:tc>
                  <a:txBody>
                    <a:bodyPr/>
                    <a:lstStyle/>
                    <a:p>
                      <a:pPr algn="just" fontAlgn="t">
                        <a:lnSpc>
                          <a:spcPct val="115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TN H2.1a</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vi-VN"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vi-VN"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i="0" u="none" strike="noStrike"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88557"/>
                  </a:ext>
                </a:extLst>
              </a:tr>
              <a:tr h="481587">
                <a:tc>
                  <a:txBody>
                    <a:bodyPr/>
                    <a:lstStyle/>
                    <a:p>
                      <a:pPr algn="just" fontAlgn="t">
                        <a:lnSpc>
                          <a:spcPct val="115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TN H2.1b</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vi-VN"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vi-VN"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0"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2400" b="0" i="0" u="none" strike="noStrike"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b="0"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100" b="0" i="0" u="none" strike="noStrike">
                        <a:solidFill>
                          <a:srgbClr val="FF0000"/>
                        </a:solidFill>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9093036"/>
                  </a:ext>
                </a:extLst>
              </a:tr>
              <a:tr h="481587">
                <a:tc>
                  <a:txBody>
                    <a:bodyPr/>
                    <a:lstStyle/>
                    <a:p>
                      <a:pPr algn="just" fontAlgn="t">
                        <a:lnSpc>
                          <a:spcPct val="115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TN H2.1c</a:t>
                      </a:r>
                      <a:endParaRPr lang="en-US"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vi-VN"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vi-VN"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vi-VN" sz="24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 (khí)</a:t>
                      </a:r>
                      <a:endParaRPr lang="vi-VN" sz="3100" b="0" i="0"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0"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r>
                        <a:rPr lang="en-US" sz="2400" b="0" i="0" u="none" strike="noStrike"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b="0"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100" b="0" i="0" u="none" strike="noStrike">
                        <a:solidFill>
                          <a:srgbClr val="FF0000"/>
                        </a:solidFill>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63607"/>
                  </a:ext>
                </a:extLst>
              </a:tr>
              <a:tr h="1339758">
                <a:tc>
                  <a:txBody>
                    <a:bodyPr/>
                    <a:lstStyle/>
                    <a:p>
                      <a:pPr algn="just" fontAlgn="t">
                        <a:lnSpc>
                          <a:spcPct val="115000"/>
                        </a:lnSpc>
                        <a:spcBef>
                          <a:spcPts val="0"/>
                        </a:spcBef>
                        <a:spcAft>
                          <a:spcPts val="0"/>
                        </a:spcAft>
                      </a:pPr>
                      <a:r>
                        <a:rPr lang="en-US" sz="2400" b="1"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thay đổi hay không thay đổi?</a:t>
                      </a:r>
                      <a:endParaRPr lang="en-US" sz="3100" b="1" i="1"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1"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3100" b="1" i="1"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1"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 đổi</a:t>
                      </a:r>
                      <a:endParaRPr lang="en-US" sz="3100" b="1" i="1"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15000"/>
                        </a:lnSpc>
                        <a:spcBef>
                          <a:spcPts val="0"/>
                        </a:spcBef>
                        <a:spcAft>
                          <a:spcPts val="0"/>
                        </a:spcAft>
                      </a:pPr>
                      <a:r>
                        <a:rPr lang="en-US" sz="2400" b="1" i="1"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 đổi</a:t>
                      </a:r>
                      <a:endParaRPr lang="en-US" sz="3100" b="1" i="1" u="none" strike="noStrike">
                        <a:effectLst/>
                        <a:latin typeface="Arial" panose="020B0604020202020204" pitchFamily="34" charset="0"/>
                      </a:endParaRPr>
                    </a:p>
                  </a:txBody>
                  <a:tcPr marL="120110" marR="120110" marT="166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044142"/>
                  </a:ext>
                </a:extLst>
              </a:tr>
            </a:tbl>
          </a:graphicData>
        </a:graphic>
      </p:graphicFrame>
      <p:sp>
        <p:nvSpPr>
          <p:cNvPr id="7" name="Hộp Văn bản 6">
            <a:extLst>
              <a:ext uri="{FF2B5EF4-FFF2-40B4-BE49-F238E27FC236}">
                <a16:creationId xmlns:a16="http://schemas.microsoft.com/office/drawing/2014/main" id="{3CBC133B-3756-77BC-E9CD-AEBDCE378712}"/>
              </a:ext>
            </a:extLst>
          </p:cNvPr>
          <p:cNvSpPr txBox="1"/>
          <p:nvPr/>
        </p:nvSpPr>
        <p:spPr>
          <a:xfrm>
            <a:off x="5098533" y="5486034"/>
            <a:ext cx="6683892" cy="646331"/>
          </a:xfrm>
          <a:prstGeom prst="rect">
            <a:avLst/>
          </a:prstGeom>
          <a:noFill/>
        </p:spPr>
        <p:txBody>
          <a:bodyPr wrap="square">
            <a:spAutoFit/>
          </a:bodyPr>
          <a:lstStyle/>
          <a:p>
            <a:r>
              <a:rPr lang="en-US" sz="3600">
                <a:solidFill>
                  <a:srgbClr val="FF0000"/>
                </a:solidFill>
                <a:latin typeface="Arial" panose="020B0604020202020204" pitchFamily="34" charset="0"/>
                <a:cs typeface="Arial" panose="020B0604020202020204" pitchFamily="34" charset="0"/>
              </a:rPr>
              <a:t>?. Thế nào là sự biến đổi vật lí?</a:t>
            </a:r>
          </a:p>
        </p:txBody>
      </p:sp>
    </p:spTree>
    <p:extLst>
      <p:ext uri="{BB962C8B-B14F-4D97-AF65-F5344CB8AC3E}">
        <p14:creationId xmlns:p14="http://schemas.microsoft.com/office/powerpoint/2010/main" val="390746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6174</Words>
  <Application>Microsoft Office PowerPoint</Application>
  <PresentationFormat>Màn hình rộng</PresentationFormat>
  <Paragraphs>382</Paragraphs>
  <Slides>54</Slides>
  <Notes>2</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54</vt:i4>
      </vt:variant>
    </vt:vector>
  </HeadingPairs>
  <TitlesOfParts>
    <vt:vector size="64" baseType="lpstr">
      <vt:lpstr>Microsoft YaHei</vt:lpstr>
      <vt:lpstr>Arial</vt:lpstr>
      <vt:lpstr>Bahnschrift Light</vt:lpstr>
      <vt:lpstr>Calibri</vt:lpstr>
      <vt:lpstr>Calibri Light</vt:lpstr>
      <vt:lpstr>Impact</vt:lpstr>
      <vt:lpstr>Impact MT Std</vt:lpstr>
      <vt:lpstr>Sitka Text</vt:lpstr>
      <vt:lpstr>Times New Roman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Thí nghiệm: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Phương trình chữ:    Tên các chất phản ứng                Tên các sản phẩm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users340</cp:lastModifiedBy>
  <cp:revision>10</cp:revision>
  <dcterms:created xsi:type="dcterms:W3CDTF">2017-05-28T12:28:00Z</dcterms:created>
  <dcterms:modified xsi:type="dcterms:W3CDTF">2025-09-24T04:27:20Z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