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359" r:id="rId2"/>
    <p:sldId id="352" r:id="rId3"/>
    <p:sldId id="369" r:id="rId4"/>
    <p:sldId id="370" r:id="rId5"/>
    <p:sldId id="256" r:id="rId6"/>
    <p:sldId id="316" r:id="rId7"/>
    <p:sldId id="347" r:id="rId8"/>
    <p:sldId id="355" r:id="rId9"/>
    <p:sldId id="356" r:id="rId10"/>
    <p:sldId id="283" r:id="rId11"/>
    <p:sldId id="357" r:id="rId12"/>
    <p:sldId id="373" r:id="rId13"/>
    <p:sldId id="276" r:id="rId14"/>
    <p:sldId id="353" r:id="rId15"/>
    <p:sldId id="298" r:id="rId16"/>
    <p:sldId id="327" r:id="rId17"/>
    <p:sldId id="348" r:id="rId18"/>
    <p:sldId id="360" r:id="rId19"/>
    <p:sldId id="362" r:id="rId20"/>
    <p:sldId id="363" r:id="rId21"/>
    <p:sldId id="364" r:id="rId22"/>
    <p:sldId id="368" r:id="rId23"/>
    <p:sldId id="365" r:id="rId24"/>
    <p:sldId id="358" r:id="rId25"/>
    <p:sldId id="366" r:id="rId26"/>
    <p:sldId id="313" r:id="rId27"/>
    <p:sldId id="314" r:id="rId28"/>
    <p:sldId id="330" r:id="rId29"/>
    <p:sldId id="36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26648"/>
    <a:srgbClr val="0070C0"/>
    <a:srgbClr val="6D9FB1"/>
    <a:srgbClr val="0087B2"/>
    <a:srgbClr val="F7931D"/>
    <a:srgbClr val="FBC864"/>
    <a:srgbClr val="F8B417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72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28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65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64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8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43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41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53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8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1.xml"/><Relationship Id="rId7" Type="http://schemas.openxmlformats.org/officeDocument/2006/relationships/slide" Target="slide20.xml"/><Relationship Id="rId12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25.xml"/><Relationship Id="rId5" Type="http://schemas.openxmlformats.org/officeDocument/2006/relationships/slide" Target="slide23.xml"/><Relationship Id="rId10" Type="http://schemas.openxmlformats.org/officeDocument/2006/relationships/image" Target="../media/image14.png"/><Relationship Id="rId4" Type="http://schemas.openxmlformats.org/officeDocument/2006/relationships/slide" Target="slide19.xml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18909" y="41362"/>
            <a:ext cx="6066237" cy="5539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 lIns="121903" tIns="60952" rIns="121903" bIns="60952">
            <a:spAutoFit/>
          </a:bodyPr>
          <a:lstStyle/>
          <a:p>
            <a:r>
              <a:rPr lang="en-GB" sz="2800" b="1" dirty="0" err="1" smtClean="0">
                <a:solidFill>
                  <a:srgbClr val="0070C0"/>
                </a:solidFill>
                <a:latin typeface="Snap ITC" panose="04040A07060A02020202" pitchFamily="82" charset="0"/>
              </a:rPr>
              <a:t>Thinh</a:t>
            </a:r>
            <a:r>
              <a:rPr lang="en-GB" sz="2800" b="1" dirty="0" smtClean="0">
                <a:solidFill>
                  <a:srgbClr val="0070C0"/>
                </a:solidFill>
                <a:latin typeface="Snap ITC" panose="04040A07060A02020202" pitchFamily="82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Snap ITC" panose="04040A07060A02020202" pitchFamily="82" charset="0"/>
              </a:rPr>
              <a:t>Duc</a:t>
            </a:r>
            <a:r>
              <a:rPr lang="en-GB" sz="2800" b="1" dirty="0" smtClean="0">
                <a:solidFill>
                  <a:srgbClr val="0070C0"/>
                </a:solidFill>
                <a:latin typeface="Snap ITC" panose="04040A07060A02020202" pitchFamily="82" charset="0"/>
              </a:rPr>
              <a:t> secondary </a:t>
            </a:r>
            <a:r>
              <a:rPr lang="en-GB" sz="2800" b="1" dirty="0">
                <a:solidFill>
                  <a:srgbClr val="0070C0"/>
                </a:solidFill>
                <a:latin typeface="Snap ITC" panose="04040A07060A02020202" pitchFamily="82" charset="0"/>
              </a:rPr>
              <a:t>school.</a:t>
            </a:r>
            <a:endParaRPr lang="en-US" sz="2800" b="1" dirty="0">
              <a:solidFill>
                <a:srgbClr val="0070C0"/>
              </a:solidFill>
              <a:latin typeface="Snap ITC" panose="04040A07060A02020202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724839" y="5536447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0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82862"/>
              </p:ext>
            </p:extLst>
          </p:nvPr>
        </p:nvGraphicFramePr>
        <p:xfrm>
          <a:off x="822209" y="1299924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suburb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facilities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95583"/>
              </p:ext>
            </p:extLst>
          </p:nvPr>
        </p:nvGraphicFramePr>
        <p:xfrm>
          <a:off x="822209" y="3686520"/>
          <a:ext cx="10031203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67778">
                  <a:extLst>
                    <a:ext uri="{9D8B030D-6E8A-4147-A177-3AD203B41FA5}">
                      <a16:colId xmlns:a16="http://schemas.microsoft.com/office/drawing/2014/main" val="199211263"/>
                    </a:ext>
                  </a:extLst>
                </a:gridCol>
                <a:gridCol w="3075405">
                  <a:extLst>
                    <a:ext uri="{9D8B030D-6E8A-4147-A177-3AD203B41FA5}">
                      <a16:colId xmlns:a16="http://schemas.microsoft.com/office/drawing/2014/main" val="2119838816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3514443524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remind (v)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rɪˈmaɪnd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62103526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get on with (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v.p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):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/get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ɒn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wɪð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hòa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83284611"/>
                  </a:ext>
                </a:extLst>
              </a:tr>
            </a:tbl>
          </a:graphicData>
        </a:graphic>
      </p:graphicFrame>
      <p:pic>
        <p:nvPicPr>
          <p:cNvPr id="5" name="uksubsp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76" y="2217473"/>
            <a:ext cx="609553" cy="633882"/>
          </a:xfrm>
          <a:prstGeom prst="rect">
            <a:avLst/>
          </a:prstGeom>
        </p:spPr>
      </p:pic>
      <p:pic>
        <p:nvPicPr>
          <p:cNvPr id="6" name="ukeyeto03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76" y="3092523"/>
            <a:ext cx="550160" cy="593997"/>
          </a:xfrm>
          <a:prstGeom prst="rect">
            <a:avLst/>
          </a:prstGeom>
        </p:spPr>
      </p:pic>
      <p:pic>
        <p:nvPicPr>
          <p:cNvPr id="7" name="remind-g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5656" y="3927688"/>
            <a:ext cx="478280" cy="478280"/>
          </a:xfrm>
          <a:prstGeom prst="rect">
            <a:avLst/>
          </a:prstGeom>
        </p:spPr>
      </p:pic>
      <p:pic>
        <p:nvPicPr>
          <p:cNvPr id="8" name="4oC3BLF7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8048" y="46538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822209" y="1299924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58315"/>
              </p:ext>
            </p:extLst>
          </p:nvPr>
        </p:nvGraphicFramePr>
        <p:xfrm>
          <a:off x="822209" y="3686520"/>
          <a:ext cx="10031203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67778">
                  <a:extLst>
                    <a:ext uri="{9D8B030D-6E8A-4147-A177-3AD203B41FA5}">
                      <a16:colId xmlns:a16="http://schemas.microsoft.com/office/drawing/2014/main" val="199211263"/>
                    </a:ext>
                  </a:extLst>
                </a:gridCol>
                <a:gridCol w="3075405">
                  <a:extLst>
                    <a:ext uri="{9D8B030D-6E8A-4147-A177-3AD203B41FA5}">
                      <a16:colId xmlns:a16="http://schemas.microsoft.com/office/drawing/2014/main" val="2119838816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3514443524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rɪˈmaɪnd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62103526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en-US" sz="3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/get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ɒn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wɪð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hòa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832846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57731" y="2180156"/>
            <a:ext cx="222368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suburb (n) 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8403" y="2985415"/>
            <a:ext cx="245028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facilities (n) 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731" y="3733110"/>
            <a:ext cx="2118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remind (v)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7731" y="4514519"/>
            <a:ext cx="321818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  <a:defRPr/>
            </a:pPr>
            <a:r>
              <a:rPr lang="en-US" sz="3600" dirty="0">
                <a:solidFill>
                  <a:prstClr val="black"/>
                </a:solidFill>
              </a:rPr>
              <a:t>get on with (</a:t>
            </a:r>
            <a:r>
              <a:rPr lang="en-US" sz="3600" dirty="0" err="1">
                <a:solidFill>
                  <a:prstClr val="black"/>
                </a:solidFill>
              </a:rPr>
              <a:t>v.p</a:t>
            </a:r>
            <a:r>
              <a:rPr lang="en-US" sz="36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4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093" y="603218"/>
            <a:ext cx="51215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8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117000"/>
                    </a14:imgEffect>
                  </a14:imgLayer>
                </a14:imgProps>
              </a:ext>
            </a:extLst>
          </a:blip>
          <a:srcRect r="12818"/>
          <a:stretch/>
        </p:blipFill>
        <p:spPr>
          <a:xfrm>
            <a:off x="6101610" y="2295988"/>
            <a:ext cx="5486233" cy="3765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7568"/>
          <a:stretch/>
        </p:blipFill>
        <p:spPr>
          <a:xfrm>
            <a:off x="319486" y="2295988"/>
            <a:ext cx="5338678" cy="36819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0530" y="848101"/>
            <a:ext cx="634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What do you see in each picture?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2846" y="1432876"/>
            <a:ext cx="781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What would life in the place in the pictures be like?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6521" y="59333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8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50569" y="1241738"/>
            <a:ext cx="11925300" cy="532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3058" y="18693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6521" y="59333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8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50569" y="1241738"/>
            <a:ext cx="11925300" cy="532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3058" y="186930"/>
            <a:ext cx="406400" cy="40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82581" y="1671484"/>
            <a:ext cx="1042219" cy="255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18620" y="2733368"/>
            <a:ext cx="1627238" cy="27530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0297" y="3430937"/>
            <a:ext cx="1042219" cy="255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337963" y="3775448"/>
            <a:ext cx="1286685" cy="33935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8117" y="5152103"/>
            <a:ext cx="1253612" cy="26547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84672" y="5549788"/>
            <a:ext cx="934064" cy="23158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10285" y="5869337"/>
            <a:ext cx="722669" cy="2168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695" y="264187"/>
            <a:ext cx="99881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again. Fill in each blank with no more than TWO words from the conversation.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0" y="840586"/>
            <a:ext cx="1201935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b="1" dirty="0" smtClean="0">
                <a:solidFill>
                  <a:srgbClr val="0070C0"/>
                </a:solidFill>
              </a:rPr>
              <a:t>1. </a:t>
            </a:r>
            <a:r>
              <a:rPr lang="en-US" sz="3000" dirty="0" err="1" smtClean="0"/>
              <a:t>Mi’s</a:t>
            </a:r>
            <a:r>
              <a:rPr lang="en-US" sz="3000" dirty="0" smtClean="0"/>
              <a:t> family moved to a new house in a </a:t>
            </a:r>
            <a:r>
              <a:rPr lang="en-US" sz="3000" dirty="0"/>
              <a:t>suburb ___</a:t>
            </a:r>
            <a:r>
              <a:rPr lang="en-US" sz="3000" dirty="0" smtClean="0"/>
              <a:t>________.</a:t>
            </a:r>
          </a:p>
          <a:p>
            <a:pPr>
              <a:lnSpc>
                <a:spcPct val="200000"/>
              </a:lnSpc>
            </a:pPr>
            <a:r>
              <a:rPr lang="en-US" sz="3000" b="1" dirty="0" smtClean="0">
                <a:solidFill>
                  <a:srgbClr val="0070C0"/>
                </a:solidFill>
              </a:rPr>
              <a:t>2</a:t>
            </a:r>
            <a:r>
              <a:rPr lang="en-US" sz="3000" b="1" dirty="0">
                <a:solidFill>
                  <a:srgbClr val="0070C0"/>
                </a:solidFill>
              </a:rPr>
              <a:t>. </a:t>
            </a:r>
            <a:r>
              <a:rPr lang="en-US" sz="3000" dirty="0"/>
              <a:t>Her new </a:t>
            </a:r>
            <a:r>
              <a:rPr lang="en-US" sz="3000" dirty="0" err="1"/>
              <a:t>neighbourhood</a:t>
            </a:r>
            <a:r>
              <a:rPr lang="en-US" sz="3000" dirty="0"/>
              <a:t> is bigger with wider streets and </a:t>
            </a:r>
            <a:r>
              <a:rPr lang="en-US" sz="3000" dirty="0" smtClean="0"/>
              <a:t>___________.</a:t>
            </a:r>
            <a:endParaRPr lang="en-US" sz="3000" dirty="0"/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There is a ____________ near Mi’s house.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Mi thinks she will get on with her new</a:t>
            </a:r>
            <a:r>
              <a:rPr lang="en-US" sz="3000" dirty="0" smtClean="0"/>
              <a:t>___________.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People in Ann’s community gave her family </a:t>
            </a:r>
            <a:r>
              <a:rPr lang="en-US" sz="3000" dirty="0" smtClean="0"/>
              <a:t> __________</a:t>
            </a:r>
            <a:r>
              <a:rPr lang="en-US" sz="3000" dirty="0"/>
              <a:t>__</a:t>
            </a:r>
            <a:r>
              <a:rPr lang="en-US" sz="3000" dirty="0" smtClean="0"/>
              <a:t>  </a:t>
            </a:r>
            <a:r>
              <a:rPr lang="en-US" sz="3000" dirty="0"/>
              <a:t>on where to buy stuff.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6748718" y="1176107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month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8089" y="25705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874" y="176134"/>
            <a:ext cx="39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8453955" y="2105094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 people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B54A515-3C5D-CA75-EF8F-CBDEB99FA9E0}"/>
              </a:ext>
            </a:extLst>
          </p:cNvPr>
          <p:cNvSpPr txBox="1"/>
          <p:nvPr/>
        </p:nvSpPr>
        <p:spPr>
          <a:xfrm>
            <a:off x="1338066" y="2980753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craft village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5C5C576-223F-480E-D710-9767554D9E99}"/>
              </a:ext>
            </a:extLst>
          </p:cNvPr>
          <p:cNvSpPr txBox="1"/>
          <p:nvPr/>
        </p:nvSpPr>
        <p:spPr>
          <a:xfrm>
            <a:off x="5490123" y="3903936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neighbours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ECCF060-0518-7DBD-3C92-19894E77E9B8}"/>
              </a:ext>
            </a:extLst>
          </p:cNvPr>
          <p:cNvSpPr txBox="1"/>
          <p:nvPr/>
        </p:nvSpPr>
        <p:spPr>
          <a:xfrm>
            <a:off x="6544376" y="4813259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advices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500" y="221717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word or phrase with its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895" y="3038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680" y="2012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9113184" y="1458433"/>
            <a:ext cx="275917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1. d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2. e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3. a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4. c	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5</a:t>
            </a:r>
            <a:r>
              <a:rPr lang="en-US" sz="4000" b="1" dirty="0">
                <a:solidFill>
                  <a:srgbClr val="C00000"/>
                </a:solidFill>
              </a:rPr>
              <a:t>.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B2E2C-4ACF-CB17-5366-869BDFD9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00" y="1002890"/>
            <a:ext cx="7671906" cy="56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6857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 smtClean="0"/>
              <a:t>centre</a:t>
            </a:r>
            <a:r>
              <a:rPr lang="en-US" sz="3100" dirty="0" smtClean="0"/>
              <a:t> </a:t>
            </a:r>
            <a:r>
              <a:rPr lang="en-US" sz="3100" dirty="0"/>
              <a:t>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</a:t>
            </a:r>
            <a:r>
              <a:rPr lang="en-US" sz="3100" dirty="0" smtClean="0"/>
              <a:t>________ </a:t>
            </a:r>
            <a:r>
              <a:rPr lang="en-US" sz="3100" dirty="0"/>
              <a:t>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03925" y="337216"/>
            <a:ext cx="1023619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7200" b="1" dirty="0">
                <a:solidFill>
                  <a:srgbClr val="009999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17482" y="1576608"/>
            <a:ext cx="1857368" cy="12169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896465" y="1576608"/>
            <a:ext cx="1917290" cy="1216987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135370" y="1576609"/>
            <a:ext cx="1923143" cy="1226820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717481" y="2973584"/>
            <a:ext cx="1869663" cy="122823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896465" y="2973585"/>
            <a:ext cx="1917290" cy="122823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/>
              <a:t>5</a:t>
            </a:r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123075" y="2973584"/>
            <a:ext cx="1935437" cy="1228237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FFCC"/>
                </a:solidFill>
              </a:rPr>
              <a:t>6</a:t>
            </a: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406127" y="4785905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406127" y="5319305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0317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3525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6733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59941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3149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6357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99565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99565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6357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3149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59941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6733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3525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2046047" y="530612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pic>
        <p:nvPicPr>
          <p:cNvPr id="29" name="Picture 28" descr="C:\Documents and Settings\L0718\Desktop\TEMPLATE\baby 4.jpg"/>
          <p:cNvPicPr>
            <a:picLocks noChangeAspect="1" noChangeArrowheads="1"/>
          </p:cNvPicPr>
          <p:nvPr/>
        </p:nvPicPr>
        <p:blipFill>
          <a:blip r:embed="rId9" cstate="print"/>
          <a:srcRect r="83327" b="87333"/>
          <a:stretch>
            <a:fillRect/>
          </a:stretch>
        </p:blipFill>
        <p:spPr bwMode="auto">
          <a:xfrm rot="20687505" flipH="1">
            <a:off x="56486" y="-23283"/>
            <a:ext cx="1151855" cy="115122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" y="2068602"/>
            <a:ext cx="2017052" cy="14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958" y="2216623"/>
            <a:ext cx="2017052" cy="14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>
            <a:hlinkClick r:id="rId11" action="ppaction://hlinksldjump"/>
          </p:cNvPr>
          <p:cNvSpPr/>
          <p:nvPr/>
        </p:nvSpPr>
        <p:spPr>
          <a:xfrm>
            <a:off x="11040122" y="6449961"/>
            <a:ext cx="679930" cy="408039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6" descr="Kết quả hình ảnh cho dấu chấm hỏi độ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122" y="52512"/>
            <a:ext cx="1064147" cy="116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1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99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2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51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4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 nodeType="clickPar">
                      <p:stCondLst>
                        <p:cond delay="0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 nodeType="clickPar">
                      <p:stCondLst>
                        <p:cond delay="0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 nodeType="clickPar">
                      <p:stCondLst>
                        <p:cond delay="0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10022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They don’t live in the city </a:t>
            </a:r>
            <a:r>
              <a:rPr lang="en-US" sz="3200" dirty="0" err="1"/>
              <a:t>centre</a:t>
            </a:r>
            <a:r>
              <a:rPr lang="en-US" sz="3200" dirty="0"/>
              <a:t> but in a ________ of Ha </a:t>
            </a:r>
            <a:r>
              <a:rPr lang="en-US" sz="3200" dirty="0" err="1"/>
              <a:t>Noi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8003" y="1160838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suburb</a:t>
            </a: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t="46056" r="24241" b="17936"/>
          <a:stretch/>
        </p:blipFill>
        <p:spPr>
          <a:xfrm>
            <a:off x="8496343" y="1999925"/>
            <a:ext cx="2977902" cy="399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8117" y="332878"/>
            <a:ext cx="858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Matura MT Script Capitals" panose="03020802060602070202" pitchFamily="66" charset="0"/>
              </a:rPr>
              <a:t>English 9 </a:t>
            </a:r>
            <a:r>
              <a:rPr lang="en-US" sz="5400" b="1" dirty="0" smtClean="0">
                <a:solidFill>
                  <a:srgbClr val="0070C0"/>
                </a:solidFill>
                <a:latin typeface="Matura MT Script Capitals" panose="03020802060602070202" pitchFamily="66" charset="0"/>
              </a:rPr>
              <a:t>Global success</a:t>
            </a:r>
            <a:endParaRPr lang="en-US" sz="5400" b="1" dirty="0">
              <a:solidFill>
                <a:srgbClr val="0070C0"/>
              </a:solidFill>
              <a:latin typeface="Matura MT Script Capitals" panose="03020802060602070202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8" t="45651" r="41826" b="17071"/>
          <a:stretch/>
        </p:blipFill>
        <p:spPr>
          <a:xfrm>
            <a:off x="443278" y="1931100"/>
            <a:ext cx="2949678" cy="4022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45894" r="59281" b="17672"/>
          <a:stretch/>
        </p:blipFill>
        <p:spPr>
          <a:xfrm>
            <a:off x="3935002" y="1256208"/>
            <a:ext cx="4019295" cy="50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F26648"/>
                </a:solidFill>
              </a:rPr>
              <a:t>2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I love our new </a:t>
            </a:r>
            <a:r>
              <a:rPr lang="en-US" sz="3200" dirty="0" err="1"/>
              <a:t>neighbourhood</a:t>
            </a:r>
            <a:r>
              <a:rPr lang="en-US" sz="3200" dirty="0"/>
              <a:t> because we _____________ the people here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7868167" y="1113851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get on with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9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F26648"/>
                </a:solidFill>
              </a:rPr>
              <a:t>3</a:t>
            </a:r>
            <a:r>
              <a:rPr lang="en-US" sz="3600" b="1" dirty="0">
                <a:solidFill>
                  <a:srgbClr val="F26648"/>
                </a:solidFill>
              </a:rPr>
              <a:t>. </a:t>
            </a:r>
            <a:r>
              <a:rPr lang="en-US" sz="36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5564524" y="1160838"/>
            <a:ext cx="219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facilities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4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886" y="1423089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5437239" y="6213987"/>
            <a:ext cx="698090" cy="550607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2899" y="116769"/>
            <a:ext cx="4240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14790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F26648"/>
                </a:solidFill>
              </a:rPr>
              <a:t>4</a:t>
            </a:r>
            <a:r>
              <a:rPr lang="en-US" sz="3600" b="1" dirty="0">
                <a:solidFill>
                  <a:srgbClr val="F26648"/>
                </a:solidFill>
              </a:rPr>
              <a:t>. </a:t>
            </a:r>
            <a:r>
              <a:rPr lang="en-US" sz="36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617437" y="1160838"/>
            <a:ext cx="424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remind                     of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F26648"/>
                </a:solidFill>
              </a:rPr>
              <a:t>5</a:t>
            </a:r>
            <a:r>
              <a:rPr lang="en-US" sz="3600" b="1" dirty="0">
                <a:solidFill>
                  <a:srgbClr val="F26648"/>
                </a:solidFill>
              </a:rPr>
              <a:t>. </a:t>
            </a:r>
            <a:r>
              <a:rPr lang="en-US" sz="3600" dirty="0"/>
              <a:t>The local ____________ encourages us to protect the environment and keep our </a:t>
            </a:r>
            <a:r>
              <a:rPr lang="en-US" sz="3600" dirty="0" err="1"/>
              <a:t>neighbourhood</a:t>
            </a:r>
            <a:r>
              <a:rPr lang="en-US" sz="3600" dirty="0"/>
              <a:t> clean.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2479714" y="1190966"/>
            <a:ext cx="261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community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81694" y="1112373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suburb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7760013" y="1745613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get on with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4915595" y="2829719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facilities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342135" y="3877934"/>
            <a:ext cx="424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remind                     of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2027429" y="4511174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5529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9474" y="893217"/>
            <a:ext cx="5190112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What </a:t>
            </a:r>
            <a:r>
              <a:rPr lang="en-US" sz="3000" b="1" dirty="0"/>
              <a:t>is</a:t>
            </a:r>
            <a:r>
              <a:rPr lang="en-US" sz="2800" b="1" dirty="0"/>
              <a:t> the place?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6869" y="87720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654" y="7745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05" y="163504"/>
            <a:ext cx="339667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9879085" y="128378"/>
            <a:ext cx="211098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17E92E7-5072-E410-5A0C-95061CEDAB38}"/>
              </a:ext>
            </a:extLst>
          </p:cNvPr>
          <p:cNvSpPr txBox="1"/>
          <p:nvPr/>
        </p:nvSpPr>
        <p:spPr>
          <a:xfrm>
            <a:off x="308610" y="1432561"/>
            <a:ext cx="108013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FOLLOWING QUIZ.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1. People watch sports such as football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2. People go there for health check-ups.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3. Parents take their children there so that they </a:t>
            </a:r>
            <a:r>
              <a:rPr lang="en-US" sz="3200" dirty="0" smtClean="0">
                <a:solidFill>
                  <a:srgbClr val="0087B2"/>
                </a:solidFill>
              </a:rPr>
              <a:t>can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87B2"/>
                </a:solidFill>
              </a:rPr>
              <a:t> </a:t>
            </a:r>
            <a:r>
              <a:rPr lang="en-US" sz="3200" dirty="0">
                <a:solidFill>
                  <a:srgbClr val="0087B2"/>
                </a:solidFill>
              </a:rPr>
              <a:t>have fun.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4. Children learn to read and write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5. Visitors see objects from the past there.</a:t>
            </a:r>
            <a:endParaRPr lang="vi-VN" sz="3200" dirty="0">
              <a:solidFill>
                <a:srgbClr val="0087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0362" y="2308908"/>
            <a:ext cx="167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stadium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1372" y="3054745"/>
            <a:ext cx="167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hospital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1071" y="5248340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school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0190" y="3779190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playground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4891" y="5968881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museum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97892" y="152240"/>
            <a:ext cx="457919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781911"/>
            <a:ext cx="1144562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What have we learnt in this lesson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47" y="44462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9830" y="1793561"/>
            <a:ext cx="115600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topic of the unit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use lexical items related to local community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language features that are covered in the unit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95252" y="157884"/>
            <a:ext cx="5234957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erlin Sans FB" panose="020E0602020502020306" pitchFamily="34" charset="0"/>
                <a:cs typeface="Arial" panose="020B0604020202020204" pitchFamily="34" charset="0"/>
              </a:rPr>
              <a:t>* Homework</a:t>
            </a:r>
            <a:endParaRPr lang="en-US" sz="5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738" y="1480332"/>
            <a:ext cx="81498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- Start preparing for the Project of the unit by working in groups of 5 to brainstorm about your community.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57" y="1278194"/>
            <a:ext cx="2877133" cy="26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8" y="1265790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535" y="60055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61" y="94996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73561" y="5015151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0125" y="453867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0" y="25874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34625" y="499783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4093" y="4586526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5447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6607" y="139394"/>
            <a:ext cx="2673350" cy="71437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Black" pitchFamily="34" charset="0"/>
              </a:rPr>
              <a:t>* WARM </a:t>
            </a:r>
            <a:r>
              <a:rPr lang="en-US" sz="3200" b="1" dirty="0">
                <a:solidFill>
                  <a:srgbClr val="FF0000"/>
                </a:solidFill>
                <a:latin typeface=".VnBlack" pitchFamily="34" charset="0"/>
              </a:rPr>
              <a:t>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7705720" y="1945759"/>
            <a:ext cx="233963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hospital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8C7A9-2FFA-4B33-AE41-7C72C6132DCA}"/>
              </a:ext>
            </a:extLst>
          </p:cNvPr>
          <p:cNvSpPr txBox="1"/>
          <p:nvPr/>
        </p:nvSpPr>
        <p:spPr>
          <a:xfrm>
            <a:off x="8033723" y="4172982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cinema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F5C81-42F4-468D-8D97-6D6D907371F3}"/>
              </a:ext>
            </a:extLst>
          </p:cNvPr>
          <p:cNvSpPr txBox="1"/>
          <p:nvPr/>
        </p:nvSpPr>
        <p:spPr>
          <a:xfrm>
            <a:off x="2644877" y="2326130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zoo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3639523" y="1156284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3370D-0964-4CE5-ADF4-D050D7733B4A}"/>
              </a:ext>
            </a:extLst>
          </p:cNvPr>
          <p:cNvSpPr txBox="1"/>
          <p:nvPr/>
        </p:nvSpPr>
        <p:spPr>
          <a:xfrm>
            <a:off x="5151340" y="5640580"/>
            <a:ext cx="2395350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stadium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1927734" y="3797300"/>
            <a:ext cx="206444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school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2962C-6DC6-4D2D-9532-58E863F55A4A}"/>
              </a:ext>
            </a:extLst>
          </p:cNvPr>
          <p:cNvSpPr txBox="1"/>
          <p:nvPr/>
        </p:nvSpPr>
        <p:spPr>
          <a:xfrm>
            <a:off x="2783337" y="5517396"/>
            <a:ext cx="2004563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museum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6014800" y="866843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market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8437240" y="2973295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hotel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7546690" y="5607917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park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4207388" y="2262803"/>
            <a:ext cx="3717411" cy="289704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places</a:t>
            </a:r>
            <a:endParaRPr lang="en-GB" sz="3200" b="1" dirty="0">
              <a:solidFill>
                <a:schemeClr val="bg1"/>
              </a:solidFill>
            </a:endParaRPr>
          </a:p>
          <a:p>
            <a:pPr algn="ctr"/>
            <a:endParaRPr lang="en-GB" sz="32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392197" y="1691131"/>
            <a:ext cx="368300" cy="924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86607" y="139394"/>
            <a:ext cx="2673350" cy="714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.VnBlack" pitchFamily="34" charset="0"/>
              </a:rPr>
              <a:t>* 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2891" y="1209367"/>
            <a:ext cx="10382864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 smtClean="0">
                <a:latin typeface="Adobe Gothic Std B"/>
              </a:rPr>
              <a:t>Where do you live?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 smtClean="0">
                <a:latin typeface="Adobe Gothic Std B"/>
              </a:rPr>
              <a:t>What are your </a:t>
            </a:r>
            <a:r>
              <a:rPr lang="en-US" sz="3600" i="1" dirty="0" err="1" smtClean="0">
                <a:latin typeface="Adobe Gothic Std B"/>
              </a:rPr>
              <a:t>neighbours</a:t>
            </a:r>
            <a:r>
              <a:rPr lang="en-US" sz="3600" i="1" dirty="0" smtClean="0">
                <a:latin typeface="Adobe Gothic Std B"/>
              </a:rPr>
              <a:t> like?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 smtClean="0">
                <a:latin typeface="Adobe Gothic Std B"/>
              </a:rPr>
              <a:t>What do you like about </a:t>
            </a:r>
            <a:r>
              <a:rPr lang="en-US" sz="3600" i="1" dirty="0" err="1" smtClean="0">
                <a:latin typeface="Adobe Gothic Std B"/>
              </a:rPr>
              <a:t>neighbourhood</a:t>
            </a:r>
            <a:r>
              <a:rPr lang="en-US" sz="3600" i="1" dirty="0" smtClean="0">
                <a:latin typeface="Adobe Gothic Std B"/>
              </a:rPr>
              <a:t>?</a:t>
            </a:r>
            <a:endParaRPr lang="en-US" sz="3600" i="1" dirty="0">
              <a:latin typeface="Adobe Gothic Std B"/>
            </a:endParaRPr>
          </a:p>
        </p:txBody>
      </p:sp>
    </p:spTree>
    <p:extLst>
      <p:ext uri="{BB962C8B-B14F-4D97-AF65-F5344CB8AC3E}">
        <p14:creationId xmlns:p14="http://schemas.microsoft.com/office/powerpoint/2010/main" val="35643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88878" y="139351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14436" y="1429060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LOCAL COMMUNITY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423682" y="2183494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I really love where I live now.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44410" y="1241878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7568"/>
          <a:stretch/>
        </p:blipFill>
        <p:spPr>
          <a:xfrm>
            <a:off x="277090" y="2994161"/>
            <a:ext cx="11735937" cy="368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77669" y="219399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suburb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43991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vùng</a:t>
            </a:r>
            <a:r>
              <a:rPr lang="en-US" sz="4800" dirty="0"/>
              <a:t> </a:t>
            </a:r>
            <a:r>
              <a:rPr lang="en-US" sz="4800" dirty="0" err="1"/>
              <a:t>ngoại</a:t>
            </a:r>
            <a:r>
              <a:rPr lang="en-US" sz="4800" dirty="0"/>
              <a:t> ô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49871" y="3345638"/>
            <a:ext cx="2523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sʌbɜːb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8BC860A-0569-FEA8-55F4-28FAA6611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79" y="1120019"/>
            <a:ext cx="6717014" cy="4451237"/>
          </a:xfrm>
          <a:prstGeom prst="rect">
            <a:avLst/>
          </a:prstGeom>
        </p:spPr>
      </p:pic>
      <p:pic>
        <p:nvPicPr>
          <p:cNvPr id="3" name="uksubsp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0936" y="2478191"/>
            <a:ext cx="609553" cy="74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268136" y="1381639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facilities</a:t>
            </a:r>
            <a:r>
              <a:rPr lang="en-US" sz="60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0555" y="38074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cơ</a:t>
            </a:r>
            <a:r>
              <a:rPr lang="en-US" sz="4800" b="1" dirty="0"/>
              <a:t> </a:t>
            </a:r>
            <a:r>
              <a:rPr lang="en-US" sz="4800" b="1" dirty="0" err="1"/>
              <a:t>sở</a:t>
            </a:r>
            <a:r>
              <a:rPr lang="en-US" sz="4800" b="1" dirty="0"/>
              <a:t> </a:t>
            </a:r>
            <a:r>
              <a:rPr lang="en-US" sz="4800" b="1" dirty="0" err="1"/>
              <a:t>vật</a:t>
            </a:r>
            <a:r>
              <a:rPr lang="en-US" sz="4800" b="1" dirty="0"/>
              <a:t> </a:t>
            </a:r>
            <a:r>
              <a:rPr lang="en-US" sz="4800" b="1" dirty="0" err="1"/>
              <a:t>chất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977610" y="2774388"/>
            <a:ext cx="26821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fəˈsɪlətiz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500DD7F-B656-65B4-F96D-A8F1C37CA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81" y="973395"/>
            <a:ext cx="6007509" cy="4407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ukeyeto0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7355" y="18242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035" y="993059"/>
            <a:ext cx="3748241" cy="3696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3896" y="163014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emind 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(v)</a:t>
            </a:r>
            <a:r>
              <a:rPr lang="en-US" sz="5400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159" y="3586767"/>
            <a:ext cx="45961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err="1">
                <a:solidFill>
                  <a:prstClr val="black"/>
                </a:solidFill>
              </a:rPr>
              <a:t>nhắc</a:t>
            </a:r>
            <a:r>
              <a:rPr lang="en-US" sz="4800" b="1" dirty="0">
                <a:solidFill>
                  <a:prstClr val="black"/>
                </a:solidFill>
              </a:rPr>
              <a:t>, </a:t>
            </a:r>
            <a:r>
              <a:rPr lang="en-US" sz="4800" b="1" dirty="0" err="1">
                <a:solidFill>
                  <a:prstClr val="black"/>
                </a:solidFill>
              </a:rPr>
              <a:t>làm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nhớ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lại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3896" y="2637191"/>
            <a:ext cx="2279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/</a:t>
            </a:r>
            <a:r>
              <a:rPr lang="en-US" sz="3600" b="1" dirty="0" err="1">
                <a:solidFill>
                  <a:srgbClr val="002060"/>
                </a:solidFill>
              </a:rPr>
              <a:t>rɪˈmaɪnd</a:t>
            </a:r>
            <a:r>
              <a:rPr lang="en-US" sz="3600" b="1" dirty="0">
                <a:solidFill>
                  <a:srgbClr val="002060"/>
                </a:solidFill>
              </a:rPr>
              <a:t>/</a:t>
            </a:r>
          </a:p>
        </p:txBody>
      </p:sp>
      <p:pic>
        <p:nvPicPr>
          <p:cNvPr id="8" name="remind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9251" y="1888612"/>
            <a:ext cx="406400" cy="40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251" y="144006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755" y="162031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26648"/>
                </a:solidFill>
              </a:rPr>
              <a:t>get on with (</a:t>
            </a:r>
            <a:r>
              <a:rPr lang="en-US" sz="5400" b="1" dirty="0" err="1">
                <a:solidFill>
                  <a:srgbClr val="F26648"/>
                </a:solidFill>
              </a:rPr>
              <a:t>v.p</a:t>
            </a:r>
            <a:r>
              <a:rPr lang="en-US" sz="5400" b="1" dirty="0" smtClean="0">
                <a:solidFill>
                  <a:srgbClr val="F26648"/>
                </a:solidFill>
              </a:rPr>
              <a:t>):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        /</a:t>
            </a:r>
            <a:r>
              <a:rPr lang="en-US" sz="3600" b="1" dirty="0">
                <a:solidFill>
                  <a:srgbClr val="002060"/>
                </a:solidFill>
              </a:rPr>
              <a:t>get </a:t>
            </a:r>
            <a:r>
              <a:rPr lang="en-US" sz="3600" b="1" dirty="0" err="1">
                <a:solidFill>
                  <a:srgbClr val="002060"/>
                </a:solidFill>
              </a:rPr>
              <a:t>ɒn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wɪð</a:t>
            </a:r>
            <a:r>
              <a:rPr lang="en-US" sz="3600" b="1" dirty="0" smtClean="0">
                <a:solidFill>
                  <a:srgbClr val="002060"/>
                </a:solidFill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09960" y="1620315"/>
            <a:ext cx="4532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prstClr val="black"/>
                </a:solidFill>
              </a:rPr>
              <a:t>hòa</a:t>
            </a:r>
            <a:r>
              <a:rPr lang="en-US" sz="5400" b="1" dirty="0">
                <a:solidFill>
                  <a:prstClr val="black"/>
                </a:solidFill>
              </a:rPr>
              <a:t> </a:t>
            </a:r>
            <a:r>
              <a:rPr lang="en-US" sz="5400" b="1" dirty="0" err="1">
                <a:solidFill>
                  <a:prstClr val="black"/>
                </a:solidFill>
              </a:rPr>
              <a:t>đồng</a:t>
            </a:r>
            <a:r>
              <a:rPr lang="en-US" sz="5400" b="1" dirty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với</a:t>
            </a:r>
            <a:r>
              <a:rPr lang="en-US" sz="5400" b="1" dirty="0" smtClean="0">
                <a:solidFill>
                  <a:prstClr val="black"/>
                </a:solidFill>
              </a:rPr>
              <a:t>…</a:t>
            </a:r>
            <a:endParaRPr lang="en-US" sz="5400" b="1" dirty="0">
              <a:solidFill>
                <a:prstClr val="black"/>
              </a:solidFill>
            </a:endParaRPr>
          </a:p>
        </p:txBody>
      </p:sp>
      <p:pic>
        <p:nvPicPr>
          <p:cNvPr id="7" name="4oC3BLF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922" y="19525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4238</TotalTime>
  <Words>1395</Words>
  <Application>Microsoft Office PowerPoint</Application>
  <PresentationFormat>Widescreen</PresentationFormat>
  <Paragraphs>238</Paragraphs>
  <Slides>29</Slides>
  <Notes>19</Notes>
  <HiddenSlides>0</HiddenSlides>
  <MMClips>10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.VnBlack</vt:lpstr>
      <vt:lpstr>Adobe Gothic Std B</vt:lpstr>
      <vt:lpstr>Arial</vt:lpstr>
      <vt:lpstr>Bahnschrift SemiCondensed</vt:lpstr>
      <vt:lpstr>Berlin Sans FB</vt:lpstr>
      <vt:lpstr>Calibri</vt:lpstr>
      <vt:lpstr>Calibri Light</vt:lpstr>
      <vt:lpstr>ChronicaProMediumIt</vt:lpstr>
      <vt:lpstr>Matura MT Script Capitals</vt:lpstr>
      <vt:lpstr>Myriad Pro</vt:lpstr>
      <vt:lpstr>Snap ITC</vt:lpstr>
      <vt:lpstr>Times New Roman</vt:lpstr>
      <vt:lpstr>Wingdings</vt:lpstr>
      <vt:lpstr>Office Theme</vt:lpstr>
      <vt:lpstr>PowerPoint Presentation</vt:lpstr>
      <vt:lpstr>PowerPoint Presentation</vt:lpstr>
      <vt:lpstr>* 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258</cp:revision>
  <dcterms:created xsi:type="dcterms:W3CDTF">2020-12-09T02:04:09Z</dcterms:created>
  <dcterms:modified xsi:type="dcterms:W3CDTF">2025-09-24T06:00:28Z</dcterms:modified>
</cp:coreProperties>
</file>