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7" r:id="rId4"/>
    <p:sldId id="270" r:id="rId5"/>
    <p:sldId id="272" r:id="rId6"/>
    <p:sldId id="273" r:id="rId7"/>
    <p:sldId id="269" r:id="rId8"/>
    <p:sldId id="274" r:id="rId9"/>
    <p:sldId id="276" r:id="rId10"/>
    <p:sldId id="257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C2905-D0BB-98B6-CF6A-D1AA36C9A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C40C95-F1F2-0888-F5E6-BD7F212DC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3C9B6-BB8B-679A-115C-1B9D4FD18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C1113-F69C-AFAF-EB7A-FBD427664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FE960-66B9-7758-4F87-625861CD4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19D4-C865-4237-B585-29976B302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BB710-ED90-0B42-8866-DC999EB59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53D88-62B1-C9C2-D92E-811F81E9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FB0A0-C7B3-B1DF-C151-87105250A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FEC8A-DCB4-D53E-E202-B851C15C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3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2CB89F-66D8-EA71-3D04-8DB410D7A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F8D56-C928-1E03-CC63-A125A8041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2E045-AA1F-C363-654B-55A02ED4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BE6F8-A320-E11A-4ECB-73A0D80FA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85820-76F9-10C8-7EF2-AF4314EC0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0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0ECD-16D8-25F4-A78D-920078F8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4F8CA-B586-83A2-939C-69B6D4C5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36F10-B10C-E4A2-9171-3086510EA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BDCED-4386-D12A-5FE3-CC568CFA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23FD4-BEEA-64FF-23FA-9ECDA57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4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0DA52-4CD1-8564-57EF-2C98A2DF5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5DAE0-E0E0-43CA-B542-4C7C84B21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FF924-C3AB-5860-951D-6EBEB44EF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F240C-0B7A-35E5-770B-EFAB8124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ECFDD-CC62-5A6B-09D0-F18096C67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3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EA7FB-AA51-1E95-965E-387B4632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E0E61-18ED-BE38-00CA-38DC93792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FAFDA-1266-E707-00D6-D89208622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3F001-978B-8D5B-6397-A430C892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8D221-541E-3FAF-8461-D79159CD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2A064-1439-D639-886B-BD94FEF57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1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A4EE1-6CE9-AB5A-6556-07D90663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04B89-2909-DCA7-0B1B-6A30C32FC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2CEFF-FAC1-47EC-54C2-A53124CEE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627CC-42F5-3375-E26F-3840C7DA7A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0914AD-F488-18B9-B57D-E7986CD50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E22925-F81E-531A-EC3D-F488D43EE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F2F8BF-B87B-2584-8ED5-31E60A0E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EA4679-BDB3-7952-88EF-1A02CC44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73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138A4-A6E7-3366-2B5B-DDD2C00AE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6692B9-4719-1F82-7BB3-F3EAFDC3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DE0D5-20D1-6939-85F8-7A69C6E8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742BA9-A010-F5A7-1434-98277B520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3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68EA90-B37F-BE97-BD2D-138460AD9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2BA820-7402-2892-8858-A564C1EB2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88075-F29D-6E30-3D36-29EE36692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0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23EE3-FEBC-FBB0-C74E-488542857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E93CF-56AB-6087-F4E1-1EFFD59D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5AE847-2227-8E72-DBD7-6E7C4D77E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50890-B382-D5D9-E7AC-C734D05BC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F2BF6-348E-C07B-DD04-1D2440D19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AAF54-02FA-1D4B-F48C-786A2A04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5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37F84-ADA6-1BF3-0DE9-B30E74EAF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D3E79-7C14-723D-6475-8A176BDCD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DCA31-377B-D0FE-38D8-375A2E6E0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807C6-9B27-88B0-BC0E-44CA750D8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C77E1-F3A3-293E-449D-82A4F099D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F05C5-E540-2738-D700-4D164CD20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6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9429E6-0EBA-835B-ACDE-0DB58CAC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03CBA-39B6-9DA0-61E9-3C54ECE69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C486F-2820-8A35-FA73-F905D23A3B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D86C4-9732-47C4-8466-6D22E8A830B0}" type="datetimeFigureOut">
              <a:rPr lang="en-US" smtClean="0"/>
              <a:t>9/30/2025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1E637-984E-6C79-82A2-4363FDAA8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649BA-BB0F-7743-D6F4-1B7BF0804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B496-8A71-4CBF-B2F1-E361276E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7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8CC34F-5953-59A6-82AC-88830BFCD63C}"/>
              </a:ext>
            </a:extLst>
          </p:cNvPr>
          <p:cNvSpPr/>
          <p:nvPr/>
        </p:nvSpPr>
        <p:spPr>
          <a:xfrm>
            <a:off x="385894" y="134223"/>
            <a:ext cx="11551639" cy="664408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5B4A06-CD3B-AD36-9BD2-E06968FBE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8" b="94667" l="9778" r="89778">
                        <a14:foregroundMark x1="49333" y1="16000" x2="49333" y2="16000"/>
                        <a14:foregroundMark x1="49333" y1="15556" x2="49333" y2="15556"/>
                        <a14:foregroundMark x1="47556" y1="63556" x2="47556" y2="63556"/>
                        <a14:foregroundMark x1="48444" y1="68000" x2="48444" y2="68000"/>
                        <a14:foregroundMark x1="50222" y1="76889" x2="59111" y2="60000"/>
                        <a14:foregroundMark x1="59111" y1="60000" x2="54222" y2="92000"/>
                        <a14:foregroundMark x1="54222" y1="92000" x2="46667" y2="68444"/>
                        <a14:foregroundMark x1="46667" y1="68444" x2="50667" y2="94667"/>
                        <a14:foregroundMark x1="50667" y1="94667" x2="50667" y2="9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30406" y="170509"/>
            <a:ext cx="1632926" cy="163292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5595899-8630-8B04-7585-6D4C3904ED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8" b="94667" l="9778" r="89778">
                        <a14:foregroundMark x1="49333" y1="16000" x2="49333" y2="16000"/>
                        <a14:foregroundMark x1="49333" y1="15556" x2="49333" y2="15556"/>
                        <a14:foregroundMark x1="47556" y1="63556" x2="47556" y2="63556"/>
                        <a14:foregroundMark x1="48444" y1="68000" x2="48444" y2="68000"/>
                        <a14:foregroundMark x1="50222" y1="76889" x2="59111" y2="60000"/>
                        <a14:foregroundMark x1="59111" y1="60000" x2="54222" y2="92000"/>
                        <a14:foregroundMark x1="54222" y1="92000" x2="46667" y2="68444"/>
                        <a14:foregroundMark x1="46667" y1="68444" x2="50667" y2="94667"/>
                        <a14:foregroundMark x1="50667" y1="94667" x2="50667" y2="9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5511" y="497680"/>
            <a:ext cx="1632926" cy="163292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0FFA5BD-773A-E9F5-93A5-60FC18BB49A8}"/>
              </a:ext>
            </a:extLst>
          </p:cNvPr>
          <p:cNvSpPr txBox="1"/>
          <p:nvPr/>
        </p:nvSpPr>
        <p:spPr>
          <a:xfrm>
            <a:off x="1790921" y="392131"/>
            <a:ext cx="8720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6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89EEF1-3C2F-8F9A-E2FB-D038EC184304}"/>
              </a:ext>
            </a:extLst>
          </p:cNvPr>
          <p:cNvSpPr txBox="1"/>
          <p:nvPr/>
        </p:nvSpPr>
        <p:spPr>
          <a:xfrm>
            <a:off x="803563" y="1642289"/>
            <a:ext cx="105848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VỀ MỘT VẤN ĐỀ MÀ EM QUAN TÂM</a:t>
            </a:r>
          </a:p>
        </p:txBody>
      </p:sp>
    </p:spTree>
    <p:extLst>
      <p:ext uri="{BB962C8B-B14F-4D97-AF65-F5344CB8AC3E}">
        <p14:creationId xmlns:p14="http://schemas.microsoft.com/office/powerpoint/2010/main" val="422148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AD0B4E-881D-E5DA-3F67-9B7AEBFA5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9DBBE5C-1DD3-4FC8-C294-6FE1C2F699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260369"/>
              </p:ext>
            </p:extLst>
          </p:nvPr>
        </p:nvGraphicFramePr>
        <p:xfrm>
          <a:off x="0" y="16778"/>
          <a:ext cx="12192001" cy="684122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616960">
                  <a:extLst>
                    <a:ext uri="{9D8B030D-6E8A-4147-A177-3AD203B41FA5}">
                      <a16:colId xmlns:a16="http://schemas.microsoft.com/office/drawing/2014/main" val="4072265132"/>
                    </a:ext>
                  </a:extLst>
                </a:gridCol>
                <a:gridCol w="3037840">
                  <a:extLst>
                    <a:ext uri="{9D8B030D-6E8A-4147-A177-3AD203B41FA5}">
                      <a16:colId xmlns:a16="http://schemas.microsoft.com/office/drawing/2014/main" val="235814898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172475829"/>
                    </a:ext>
                  </a:extLst>
                </a:gridCol>
                <a:gridCol w="2032001">
                  <a:extLst>
                    <a:ext uri="{9D8B030D-6E8A-4147-A177-3AD203B41FA5}">
                      <a16:colId xmlns:a16="http://schemas.microsoft.com/office/drawing/2014/main" val="1600555704"/>
                    </a:ext>
                  </a:extLst>
                </a:gridCol>
              </a:tblGrid>
              <a:tr h="402425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PHIẾU ĐÁNH GIÁ THEO TIÊU CHÍ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451750"/>
                  </a:ext>
                </a:extLst>
              </a:tr>
              <a:tr h="402425">
                <a:tc gridSpan="4"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</a:rPr>
                        <a:t>Nhóm</a:t>
                      </a:r>
                      <a:r>
                        <a:rPr lang="en-US" sz="2400" dirty="0">
                          <a:effectLst/>
                        </a:rPr>
                        <a:t>:………………………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37286"/>
                  </a:ext>
                </a:extLst>
              </a:tr>
              <a:tr h="40242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</a:rPr>
                        <a:t>Mức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251707"/>
                  </a:ext>
                </a:extLst>
              </a:tr>
              <a:tr h="4024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đạt</a:t>
                      </a:r>
                      <a:r>
                        <a:rPr lang="en-US" sz="2400" dirty="0">
                          <a:effectLst/>
                        </a:rPr>
                        <a:t> (0đ)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Đạt (1đ)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Tốt (2đ)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745121"/>
                  </a:ext>
                </a:extLst>
              </a:tr>
              <a:tr h="2012124"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hiện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được</a:t>
                      </a:r>
                      <a:r>
                        <a:rPr lang="en-US" sz="2400" dirty="0">
                          <a:effectLst/>
                        </a:rPr>
                        <a:t> ý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người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nói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người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nói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người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nói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vấn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hiện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được</a:t>
                      </a:r>
                      <a:r>
                        <a:rPr lang="en-US" sz="2400" dirty="0">
                          <a:effectLst/>
                        </a:rPr>
                        <a:t>  ý </a:t>
                      </a:r>
                      <a:r>
                        <a:rPr lang="en-US" sz="2400" dirty="0" err="1">
                          <a:effectLst/>
                        </a:rPr>
                        <a:t>kiến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 </a:t>
                      </a:r>
                      <a:r>
                        <a:rPr lang="en-US" sz="2400" dirty="0" err="1">
                          <a:effectLst/>
                        </a:rPr>
                        <a:t>người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nói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vấn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hiện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được</a:t>
                      </a:r>
                      <a:r>
                        <a:rPr lang="en-US" sz="2400" dirty="0">
                          <a:effectLst/>
                        </a:rPr>
                        <a:t>  ý </a:t>
                      </a:r>
                      <a:r>
                        <a:rPr lang="en-US" sz="2400" dirty="0" err="1">
                          <a:effectLst/>
                        </a:rPr>
                        <a:t>kiến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 </a:t>
                      </a:r>
                      <a:r>
                        <a:rPr lang="en-US" sz="2400" dirty="0" err="1">
                          <a:effectLst/>
                        </a:rPr>
                        <a:t>người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nói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vấn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sống</a:t>
                      </a:r>
                      <a:r>
                        <a:rPr lang="en-US" sz="2400" dirty="0">
                          <a:effectLst/>
                        </a:rPr>
                        <a:t> m </a:t>
                      </a:r>
                      <a:r>
                        <a:rPr lang="en-US" sz="2400" dirty="0" err="1">
                          <a:effectLst/>
                        </a:rPr>
                        <a:t>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cách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ấn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tượng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659578"/>
                  </a:ext>
                </a:extLst>
              </a:tr>
              <a:tr h="2012124"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được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lẽ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lẽ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bằng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chứng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phù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bằng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chứng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phù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hợp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Đưa ra được các lí lẽ và bằng chứng phù  hợp với vấn đề bàn luận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</a:rPr>
                        <a:t>Đưa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được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lẽ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bằng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chứng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thuyết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phục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sâu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sắc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ti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êu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biểu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phù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hợp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với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vấn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luận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903745"/>
                  </a:ext>
                </a:extLst>
              </a:tr>
              <a:tr h="1207274"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</a:rPr>
                        <a:t>Nói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nhỏ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khó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nghe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nói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lặp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lại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ngập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ngừng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nhiều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lần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Nói rõ nhưng đôi chổ lặp lại hoặc ngập ngừng một vài câu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Nói rõ, truyền cảm,  hầu như không lặp lại hay ngập ngừng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287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75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D812B07-002B-CE76-3DB0-4F73782B8A5B}"/>
              </a:ext>
            </a:extLst>
          </p:cNvPr>
          <p:cNvSpPr txBox="1"/>
          <p:nvPr/>
        </p:nvSpPr>
        <p:spPr>
          <a:xfrm>
            <a:off x="3759200" y="434345"/>
            <a:ext cx="398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ẬN DỤNG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8F5CC8-0772-027C-D940-1F27C0C6A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1395">
                        <a14:foregroundMark x1="91395" y1="38023" x2="91395" y2="380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9959" y="1142231"/>
            <a:ext cx="8430936" cy="700480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2A97372-89F8-6A79-6BA6-E34B46476E93}"/>
              </a:ext>
            </a:extLst>
          </p:cNvPr>
          <p:cNvSpPr txBox="1"/>
          <p:nvPr/>
        </p:nvSpPr>
        <p:spPr>
          <a:xfrm>
            <a:off x="3539671" y="2574035"/>
            <a:ext cx="471461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en-US" sz="4000" b="1" i="1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Thực</a:t>
            </a:r>
            <a:r>
              <a:rPr lang="en-US" sz="4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i="1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hành</a:t>
            </a:r>
            <a:r>
              <a:rPr lang="en-US" sz="4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i="1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luyện</a:t>
            </a:r>
            <a:r>
              <a:rPr lang="en-US" sz="4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i="1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nói</a:t>
            </a:r>
            <a:r>
              <a:rPr lang="en-US" sz="4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i="1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và</a:t>
            </a:r>
            <a:r>
              <a:rPr lang="en-US" sz="4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quay </a:t>
            </a:r>
            <a:r>
              <a:rPr lang="en-US" sz="4000" b="1" i="1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lại</a:t>
            </a:r>
            <a:r>
              <a:rPr lang="en-US" sz="4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video </a:t>
            </a:r>
            <a:r>
              <a:rPr lang="en-US" sz="4000" b="1" i="1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gửi</a:t>
            </a:r>
            <a:r>
              <a:rPr lang="en-US" sz="4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i="1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cho</a:t>
            </a:r>
            <a:r>
              <a:rPr lang="en-US" sz="4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GV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24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AF6AE6-250B-5E0E-2C92-0ED024712029}"/>
              </a:ext>
            </a:extLst>
          </p:cNvPr>
          <p:cNvSpPr txBox="1"/>
          <p:nvPr/>
        </p:nvSpPr>
        <p:spPr>
          <a:xfrm>
            <a:off x="396240" y="405651"/>
            <a:ext cx="11785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XÁC ĐỊNH MỤC ĐÍCH NÓI VÀ NGƯỜI NGHE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6E196D-0836-7E87-D852-24DBE4281B3D}"/>
              </a:ext>
            </a:extLst>
          </p:cNvPr>
          <p:cNvSpPr txBox="1"/>
          <p:nvPr/>
        </p:nvSpPr>
        <p:spPr>
          <a:xfrm>
            <a:off x="736132" y="1990666"/>
            <a:ext cx="10348428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32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9324C4-ADAF-42AF-57F9-4726241AB6FF}"/>
              </a:ext>
            </a:extLst>
          </p:cNvPr>
          <p:cNvSpPr txBox="1"/>
          <p:nvPr/>
        </p:nvSpPr>
        <p:spPr>
          <a:xfrm>
            <a:off x="736133" y="3888234"/>
            <a:ext cx="10348427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459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AF6AE6-250B-5E0E-2C92-0ED024712029}"/>
              </a:ext>
            </a:extLst>
          </p:cNvPr>
          <p:cNvSpPr txBox="1"/>
          <p:nvPr/>
        </p:nvSpPr>
        <p:spPr>
          <a:xfrm>
            <a:off x="3476431" y="430818"/>
            <a:ext cx="49568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TRƯỚC KHI NÓI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962BDF-C572-8D2A-9043-BF5AC8E07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1395">
                        <a14:foregroundMark x1="91395" y1="38023" x2="91395" y2="380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2094" y="495948"/>
            <a:ext cx="5226343" cy="700480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EF5B3A2-625B-B49E-C0E9-B09C461E3E1B}"/>
              </a:ext>
            </a:extLst>
          </p:cNvPr>
          <p:cNvSpPr txBox="1"/>
          <p:nvPr/>
        </p:nvSpPr>
        <p:spPr>
          <a:xfrm>
            <a:off x="1423332" y="2333150"/>
            <a:ext cx="332203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kern="1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4000" b="1" i="1" kern="100" dirty="0" err="1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Chuẩn</a:t>
            </a:r>
            <a:r>
              <a:rPr lang="en-US" sz="4000" b="1" i="1" kern="1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i="1" kern="100" dirty="0" err="1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bị</a:t>
            </a:r>
            <a:r>
              <a:rPr lang="en-US" sz="4000" b="1" i="1" kern="1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i="1" kern="100" dirty="0" err="1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nội</a:t>
            </a:r>
            <a:r>
              <a:rPr lang="en-US" sz="4000" b="1" i="1" kern="1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dung </a:t>
            </a:r>
            <a:r>
              <a:rPr lang="en-US" sz="4000" b="1" i="1" kern="100" dirty="0" err="1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nói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DA50A53-D7B5-AF7E-5AF7-A669198CE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1395">
                        <a14:foregroundMark x1="91395" y1="38023" x2="91395" y2="380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50172" y="735250"/>
            <a:ext cx="4134468" cy="490411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63AC2A8-8182-C492-4147-AD0128F2DD37}"/>
              </a:ext>
            </a:extLst>
          </p:cNvPr>
          <p:cNvSpPr txBox="1"/>
          <p:nvPr/>
        </p:nvSpPr>
        <p:spPr>
          <a:xfrm>
            <a:off x="6096000" y="1979207"/>
            <a:ext cx="279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kern="1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4000" b="1" i="1" kern="100" dirty="0" err="1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Tập</a:t>
            </a:r>
            <a:r>
              <a:rPr lang="en-US" sz="4000" b="1" i="1" kern="1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i="1" kern="100" dirty="0" err="1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luyện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reeform 3">
            <a:extLst>
              <a:ext uri="{FF2B5EF4-FFF2-40B4-BE49-F238E27FC236}">
                <a16:creationId xmlns:a16="http://schemas.microsoft.com/office/drawing/2014/main" id="{3748AC27-5410-53FB-1616-4B6BD150DA84}"/>
              </a:ext>
            </a:extLst>
          </p:cNvPr>
          <p:cNvSpPr/>
          <p:nvPr/>
        </p:nvSpPr>
        <p:spPr>
          <a:xfrm rot="-816237">
            <a:off x="9547588" y="2059866"/>
            <a:ext cx="2330959" cy="4417369"/>
          </a:xfrm>
          <a:custGeom>
            <a:avLst/>
            <a:gdLst/>
            <a:ahLst/>
            <a:cxnLst/>
            <a:rect l="l" t="t" r="r" b="b"/>
            <a:pathLst>
              <a:path w="2330959" h="4417369">
                <a:moveTo>
                  <a:pt x="0" y="0"/>
                </a:moveTo>
                <a:lnTo>
                  <a:pt x="2330959" y="0"/>
                </a:lnTo>
                <a:lnTo>
                  <a:pt x="2330959" y="4417369"/>
                </a:lnTo>
                <a:lnTo>
                  <a:pt x="0" y="4417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97510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AF6AE6-250B-5E0E-2C92-0ED024712029}"/>
              </a:ext>
            </a:extLst>
          </p:cNvPr>
          <p:cNvSpPr txBox="1"/>
          <p:nvPr/>
        </p:nvSpPr>
        <p:spPr>
          <a:xfrm>
            <a:off x="1898132" y="297337"/>
            <a:ext cx="9175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thập tư liệu cho nội dung trình bày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C6F80A-3687-4EFF-1C08-97DCABDB7A16}"/>
              </a:ext>
            </a:extLst>
          </p:cNvPr>
          <p:cNvSpPr txBox="1"/>
          <p:nvPr/>
        </p:nvSpPr>
        <p:spPr>
          <a:xfrm>
            <a:off x="789442" y="1331473"/>
            <a:ext cx="563792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Nhớ lại những trải nghiệm của em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8C3F0E-A1A3-17A5-6FC8-3104F813417E}"/>
              </a:ext>
            </a:extLst>
          </p:cNvPr>
          <p:cNvSpPr txBox="1"/>
          <p:nvPr/>
        </p:nvSpPr>
        <p:spPr>
          <a:xfrm>
            <a:off x="789441" y="2644170"/>
            <a:ext cx="5637923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Tìm thêm thông tin liên quan.</a:t>
            </a:r>
            <a:endParaRPr lang="en-US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05A511-28BE-97F7-66C9-13F56BFA9C71}"/>
              </a:ext>
            </a:extLst>
          </p:cNvPr>
          <p:cNvSpPr txBox="1"/>
          <p:nvPr/>
        </p:nvSpPr>
        <p:spPr>
          <a:xfrm>
            <a:off x="789440" y="3656589"/>
            <a:ext cx="5637923" cy="10772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Ghi ngắn gọn một số ý quan trọng .</a:t>
            </a:r>
            <a:endParaRPr lang="en-US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6AF929-8E0D-7E3C-5EB2-7ED537503BF4}"/>
              </a:ext>
            </a:extLst>
          </p:cNvPr>
          <p:cNvSpPr txBox="1"/>
          <p:nvPr/>
        </p:nvSpPr>
        <p:spPr>
          <a:xfrm>
            <a:off x="848164" y="4931010"/>
            <a:ext cx="5637923" cy="15696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Dự kiến các nội dung người nghe có thể trao đổi để chuẩn bị phản hồi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  <p:sp>
        <p:nvSpPr>
          <p:cNvPr id="2" name="Freeform 3">
            <a:extLst>
              <a:ext uri="{FF2B5EF4-FFF2-40B4-BE49-F238E27FC236}">
                <a16:creationId xmlns:a16="http://schemas.microsoft.com/office/drawing/2014/main" id="{1AB0260F-913C-1099-CE36-D5A3F35CC66D}"/>
              </a:ext>
            </a:extLst>
          </p:cNvPr>
          <p:cNvSpPr/>
          <p:nvPr/>
        </p:nvSpPr>
        <p:spPr>
          <a:xfrm rot="-816237">
            <a:off x="9547588" y="2059866"/>
            <a:ext cx="2330959" cy="4417369"/>
          </a:xfrm>
          <a:custGeom>
            <a:avLst/>
            <a:gdLst/>
            <a:ahLst/>
            <a:cxnLst/>
            <a:rect l="l" t="t" r="r" b="b"/>
            <a:pathLst>
              <a:path w="2330959" h="4417369">
                <a:moveTo>
                  <a:pt x="0" y="0"/>
                </a:moveTo>
                <a:lnTo>
                  <a:pt x="2330959" y="0"/>
                </a:lnTo>
                <a:lnTo>
                  <a:pt x="2330959" y="4417369"/>
                </a:lnTo>
                <a:lnTo>
                  <a:pt x="0" y="44173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88034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AF6AE6-250B-5E0E-2C92-0ED024712029}"/>
              </a:ext>
            </a:extLst>
          </p:cNvPr>
          <p:cNvSpPr txBox="1"/>
          <p:nvPr/>
        </p:nvSpPr>
        <p:spPr>
          <a:xfrm>
            <a:off x="1930400" y="246976"/>
            <a:ext cx="4439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vi-VN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 ý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C6F80A-3687-4EFF-1C08-97DCABDB7A16}"/>
              </a:ext>
            </a:extLst>
          </p:cNvPr>
          <p:cNvSpPr txBox="1"/>
          <p:nvPr/>
        </p:nvSpPr>
        <p:spPr>
          <a:xfrm>
            <a:off x="789442" y="1331473"/>
            <a:ext cx="6515598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8C3F0E-A1A3-17A5-6FC8-3104F813417E}"/>
              </a:ext>
            </a:extLst>
          </p:cNvPr>
          <p:cNvSpPr txBox="1"/>
          <p:nvPr/>
        </p:nvSpPr>
        <p:spPr>
          <a:xfrm>
            <a:off x="789441" y="2644170"/>
            <a:ext cx="6515598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Trẻ em với nguyện vọng được người lớn lắng nghe, thấu hiểu.</a:t>
            </a:r>
            <a:endParaRPr lang="en-US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05A511-28BE-97F7-66C9-13F56BFA9C71}"/>
              </a:ext>
            </a:extLst>
          </p:cNvPr>
          <p:cNvSpPr txBox="1"/>
          <p:nvPr/>
        </p:nvSpPr>
        <p:spPr>
          <a:xfrm>
            <a:off x="848164" y="3910701"/>
            <a:ext cx="6456875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Trẻ em với việc học tập.</a:t>
            </a:r>
            <a:endParaRPr lang="en-US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6AF929-8E0D-7E3C-5EB2-7ED537503BF4}"/>
              </a:ext>
            </a:extLst>
          </p:cNvPr>
          <p:cNvSpPr txBox="1"/>
          <p:nvPr/>
        </p:nvSpPr>
        <p:spPr>
          <a:xfrm>
            <a:off x="848164" y="4931010"/>
            <a:ext cx="6456875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Bạo hành trẻ 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  <p:sp>
        <p:nvSpPr>
          <p:cNvPr id="2" name="Freeform 3">
            <a:extLst>
              <a:ext uri="{FF2B5EF4-FFF2-40B4-BE49-F238E27FC236}">
                <a16:creationId xmlns:a16="http://schemas.microsoft.com/office/drawing/2014/main" id="{2619702A-39F7-22C4-BE1A-CCE8DDF13F7E}"/>
              </a:ext>
            </a:extLst>
          </p:cNvPr>
          <p:cNvSpPr/>
          <p:nvPr/>
        </p:nvSpPr>
        <p:spPr>
          <a:xfrm rot="-816237">
            <a:off x="9547588" y="2059866"/>
            <a:ext cx="2330959" cy="4417369"/>
          </a:xfrm>
          <a:custGeom>
            <a:avLst/>
            <a:gdLst/>
            <a:ahLst/>
            <a:cxnLst/>
            <a:rect l="l" t="t" r="r" b="b"/>
            <a:pathLst>
              <a:path w="2330959" h="4417369">
                <a:moveTo>
                  <a:pt x="0" y="0"/>
                </a:moveTo>
                <a:lnTo>
                  <a:pt x="2330959" y="0"/>
                </a:lnTo>
                <a:lnTo>
                  <a:pt x="2330959" y="4417369"/>
                </a:lnTo>
                <a:lnTo>
                  <a:pt x="0" y="44173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99826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AF6AE6-250B-5E0E-2C92-0ED024712029}"/>
              </a:ext>
            </a:extLst>
          </p:cNvPr>
          <p:cNvSpPr txBox="1"/>
          <p:nvPr/>
        </p:nvSpPr>
        <p:spPr>
          <a:xfrm>
            <a:off x="991628" y="216496"/>
            <a:ext cx="2778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vi-VN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Tập luyện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C6F80A-3687-4EFF-1C08-97DCABDB7A16}"/>
              </a:ext>
            </a:extLst>
          </p:cNvPr>
          <p:cNvSpPr txBox="1"/>
          <p:nvPr/>
        </p:nvSpPr>
        <p:spPr>
          <a:xfrm>
            <a:off x="789442" y="1869953"/>
            <a:ext cx="563792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tin.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8C3F0E-A1A3-17A5-6FC8-3104F813417E}"/>
              </a:ext>
            </a:extLst>
          </p:cNvPr>
          <p:cNvSpPr txBox="1"/>
          <p:nvPr/>
        </p:nvSpPr>
        <p:spPr>
          <a:xfrm>
            <a:off x="789443" y="3602294"/>
            <a:ext cx="5637923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ập trình bày trước nhóm bạn hoặc người thân và lắng nghe các ý kiến nhận xét, góp ý .</a:t>
            </a:r>
            <a:endParaRPr lang="en-US" sz="3200" dirty="0"/>
          </a:p>
        </p:txBody>
      </p:sp>
      <p:sp>
        <p:nvSpPr>
          <p:cNvPr id="2" name="Freeform 3">
            <a:extLst>
              <a:ext uri="{FF2B5EF4-FFF2-40B4-BE49-F238E27FC236}">
                <a16:creationId xmlns:a16="http://schemas.microsoft.com/office/drawing/2014/main" id="{D6368315-9A1E-8394-81F0-179912CA50F1}"/>
              </a:ext>
            </a:extLst>
          </p:cNvPr>
          <p:cNvSpPr/>
          <p:nvPr/>
        </p:nvSpPr>
        <p:spPr>
          <a:xfrm rot="-816237">
            <a:off x="9547588" y="2059866"/>
            <a:ext cx="2330959" cy="4417369"/>
          </a:xfrm>
          <a:custGeom>
            <a:avLst/>
            <a:gdLst/>
            <a:ahLst/>
            <a:cxnLst/>
            <a:rect l="l" t="t" r="r" b="b"/>
            <a:pathLst>
              <a:path w="2330959" h="4417369">
                <a:moveTo>
                  <a:pt x="0" y="0"/>
                </a:moveTo>
                <a:lnTo>
                  <a:pt x="2330959" y="0"/>
                </a:lnTo>
                <a:lnTo>
                  <a:pt x="2330959" y="4417369"/>
                </a:lnTo>
                <a:lnTo>
                  <a:pt x="0" y="44173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07859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B5E401-FDC4-7068-7810-982B07698B84}"/>
              </a:ext>
            </a:extLst>
          </p:cNvPr>
          <p:cNvSpPr txBox="1"/>
          <p:nvPr/>
        </p:nvSpPr>
        <p:spPr>
          <a:xfrm>
            <a:off x="512054" y="1771515"/>
            <a:ext cx="7046985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Trình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bày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bài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nói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nội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ã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được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chuẩn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bị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373F5D-236D-7FFF-883C-7A72F73194DB}"/>
              </a:ext>
            </a:extLst>
          </p:cNvPr>
          <p:cNvSpPr txBox="1"/>
          <p:nvPr/>
        </p:nvSpPr>
        <p:spPr>
          <a:xfrm>
            <a:off x="512054" y="3165646"/>
            <a:ext cx="7046985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Điều chỉnh giọng nói, tốc độ nói; sử dụng cử chỉ, điệu bộ phù hợp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vi-VN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731406-CA12-DF8A-412B-AF857BE3828F}"/>
              </a:ext>
            </a:extLst>
          </p:cNvPr>
          <p:cNvSpPr txBox="1"/>
          <p:nvPr/>
        </p:nvSpPr>
        <p:spPr>
          <a:xfrm>
            <a:off x="512054" y="4671897"/>
            <a:ext cx="7046985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Có thể sử dụng các phương tiện hỗ trợ 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AF6AE6-250B-5E0E-2C92-0ED024712029}"/>
              </a:ext>
            </a:extLst>
          </p:cNvPr>
          <p:cNvSpPr txBox="1"/>
          <p:nvPr/>
        </p:nvSpPr>
        <p:spPr>
          <a:xfrm>
            <a:off x="2796752" y="120738"/>
            <a:ext cx="60724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TRÌNH BÀY BÀI NÓI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Người nói</a:t>
            </a:r>
            <a:endParaRPr lang="en-US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4347B834-5246-6CDB-1601-41BC79E9330F}"/>
              </a:ext>
            </a:extLst>
          </p:cNvPr>
          <p:cNvSpPr/>
          <p:nvPr/>
        </p:nvSpPr>
        <p:spPr>
          <a:xfrm rot="-816237">
            <a:off x="9547588" y="2059866"/>
            <a:ext cx="2330959" cy="4417369"/>
          </a:xfrm>
          <a:custGeom>
            <a:avLst/>
            <a:gdLst/>
            <a:ahLst/>
            <a:cxnLst/>
            <a:rect l="l" t="t" r="r" b="b"/>
            <a:pathLst>
              <a:path w="2330959" h="4417369">
                <a:moveTo>
                  <a:pt x="0" y="0"/>
                </a:moveTo>
                <a:lnTo>
                  <a:pt x="2330959" y="0"/>
                </a:lnTo>
                <a:lnTo>
                  <a:pt x="2330959" y="4417369"/>
                </a:lnTo>
                <a:lnTo>
                  <a:pt x="0" y="44173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04602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AF6AE6-250B-5E0E-2C92-0ED024712029}"/>
              </a:ext>
            </a:extLst>
          </p:cNvPr>
          <p:cNvSpPr txBox="1"/>
          <p:nvPr/>
        </p:nvSpPr>
        <p:spPr>
          <a:xfrm>
            <a:off x="1256750" y="334110"/>
            <a:ext cx="32415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vi-VN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Người nghe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B5E401-FDC4-7068-7810-982B07698B84}"/>
              </a:ext>
            </a:extLst>
          </p:cNvPr>
          <p:cNvSpPr txBox="1"/>
          <p:nvPr/>
        </p:nvSpPr>
        <p:spPr>
          <a:xfrm>
            <a:off x="505798" y="1405755"/>
            <a:ext cx="677916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Tập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lắng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nội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trình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bày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373F5D-236D-7FFF-883C-7A72F73194DB}"/>
              </a:ext>
            </a:extLst>
          </p:cNvPr>
          <p:cNvSpPr txBox="1"/>
          <p:nvPr/>
        </p:nvSpPr>
        <p:spPr>
          <a:xfrm>
            <a:off x="518160" y="2466580"/>
            <a:ext cx="677916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 chép lại các ý quan trọng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731406-CA12-DF8A-412B-AF857BE3828F}"/>
              </a:ext>
            </a:extLst>
          </p:cNvPr>
          <p:cNvSpPr txBox="1"/>
          <p:nvPr/>
        </p:nvSpPr>
        <p:spPr>
          <a:xfrm>
            <a:off x="518160" y="3527405"/>
            <a:ext cx="6779166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Chú ý thái độ và cách trình bày vấn đề của người nói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421993-521B-C8BA-5602-34F87698DD90}"/>
              </a:ext>
            </a:extLst>
          </p:cNvPr>
          <p:cNvSpPr txBox="1"/>
          <p:nvPr/>
        </p:nvSpPr>
        <p:spPr>
          <a:xfrm>
            <a:off x="505798" y="4925028"/>
            <a:ext cx="6779166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 lại một số nội dung sẽ trao đổi với người nói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2" name="Freeform 3">
            <a:extLst>
              <a:ext uri="{FF2B5EF4-FFF2-40B4-BE49-F238E27FC236}">
                <a16:creationId xmlns:a16="http://schemas.microsoft.com/office/drawing/2014/main" id="{E837B2BA-BED8-45A1-70E1-CE20BA46D668}"/>
              </a:ext>
            </a:extLst>
          </p:cNvPr>
          <p:cNvSpPr/>
          <p:nvPr/>
        </p:nvSpPr>
        <p:spPr>
          <a:xfrm rot="-816237">
            <a:off x="9547588" y="2059866"/>
            <a:ext cx="2330959" cy="4417369"/>
          </a:xfrm>
          <a:custGeom>
            <a:avLst/>
            <a:gdLst/>
            <a:ahLst/>
            <a:cxnLst/>
            <a:rect l="l" t="t" r="r" b="b"/>
            <a:pathLst>
              <a:path w="2330959" h="4417369">
                <a:moveTo>
                  <a:pt x="0" y="0"/>
                </a:moveTo>
                <a:lnTo>
                  <a:pt x="2330959" y="0"/>
                </a:lnTo>
                <a:lnTo>
                  <a:pt x="2330959" y="4417369"/>
                </a:lnTo>
                <a:lnTo>
                  <a:pt x="0" y="44173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19841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AF6AE6-250B-5E0E-2C92-0ED024712029}"/>
              </a:ext>
            </a:extLst>
          </p:cNvPr>
          <p:cNvSpPr txBox="1"/>
          <p:nvPr/>
        </p:nvSpPr>
        <p:spPr>
          <a:xfrm>
            <a:off x="2827232" y="353309"/>
            <a:ext cx="65694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IV</a:t>
            </a: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TRAO ĐỔI VỀ BÀI NÓI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E141AF-0F67-CE42-EA91-0BE7B7DD5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584" y="1268964"/>
            <a:ext cx="4951951" cy="4951951"/>
          </a:xfrm>
          <a:prstGeom prst="rect">
            <a:avLst/>
          </a:prstGeom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1E2D2A31-67EB-FFEF-7E37-A9C63A13CA2C}"/>
              </a:ext>
            </a:extLst>
          </p:cNvPr>
          <p:cNvSpPr/>
          <p:nvPr/>
        </p:nvSpPr>
        <p:spPr>
          <a:xfrm>
            <a:off x="738232" y="2399250"/>
            <a:ext cx="2348918" cy="1029749"/>
          </a:xfrm>
          <a:prstGeom prst="cloudCallout">
            <a:avLst>
              <a:gd name="adj1" fmla="val 71324"/>
              <a:gd name="adj2" fmla="val 5516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B6D03D59-04B7-DA8D-40C2-FBD60E910AC6}"/>
              </a:ext>
            </a:extLst>
          </p:cNvPr>
          <p:cNvSpPr/>
          <p:nvPr/>
        </p:nvSpPr>
        <p:spPr>
          <a:xfrm>
            <a:off x="6763969" y="2265027"/>
            <a:ext cx="2348918" cy="1029749"/>
          </a:xfrm>
          <a:prstGeom prst="cloudCallout">
            <a:avLst>
              <a:gd name="adj1" fmla="val -68319"/>
              <a:gd name="adj2" fmla="val 10486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13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517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8</cp:revision>
  <dcterms:created xsi:type="dcterms:W3CDTF">2022-06-29T22:19:32Z</dcterms:created>
  <dcterms:modified xsi:type="dcterms:W3CDTF">2025-09-30T00:58:48Z</dcterms:modified>
</cp:coreProperties>
</file>