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71" r:id="rId4"/>
    <p:sldId id="279" r:id="rId5"/>
    <p:sldId id="259" r:id="rId6"/>
    <p:sldId id="257" r:id="rId7"/>
    <p:sldId id="272" r:id="rId8"/>
    <p:sldId id="260" r:id="rId9"/>
    <p:sldId id="261" r:id="rId10"/>
    <p:sldId id="273" r:id="rId11"/>
    <p:sldId id="274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63" r:id="rId20"/>
    <p:sldId id="285" r:id="rId21"/>
    <p:sldId id="286" r:id="rId22"/>
    <p:sldId id="287" r:id="rId23"/>
    <p:sldId id="284" r:id="rId24"/>
    <p:sldId id="264" r:id="rId25"/>
    <p:sldId id="269" r:id="rId26"/>
    <p:sldId id="289" r:id="rId27"/>
    <p:sldId id="290" r:id="rId28"/>
    <p:sldId id="270" r:id="rId29"/>
    <p:sldId id="288" r:id="rId30"/>
    <p:sldId id="291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4F920-99D6-4AF3-B8CB-D83C59389515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DEF07-30D4-4DEB-97C9-3C0EFBDEE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0216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7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7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1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9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2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8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5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2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1923-3D77-4B3D-8AA6-4AA728D3CCE4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0FF5-9F1E-47C7-BC8B-A4554B660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6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0.sv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165" y="984569"/>
            <a:ext cx="9144000" cy="70643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806" y="2596198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6434" y="259619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ông dụng của kính lúp | Ứng dụng kính lúp trong đời số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8" y="3595643"/>
            <a:ext cx="3123202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ựa chọn loại kính lúp trong hình 3.1 để thực hiện các công việc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365918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899510" y="945192"/>
            <a:ext cx="102884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hiển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gắn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Ốc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kẹp</a:t>
            </a:r>
            <a:r>
              <a:rPr lang="en-US" sz="2800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giữ</a:t>
            </a:r>
            <a:r>
              <a:rPr lang="en-US" sz="3600" b="1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.</a:t>
            </a:r>
            <a:endParaRPr lang="en-VN" sz="3600" b="1" dirty="0">
              <a:latin typeface="Times New Roman" panose="02020603050405020304" pitchFamily="18" charset="0"/>
              <a:ea typeface="STHupo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945192"/>
            <a:ext cx="4049002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6548" y="568464"/>
            <a:ext cx="7876903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nào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quan sát 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kính lúp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Côn trùng (như ruồi, muỗi, kiến…)</a:t>
            </a:r>
          </a:p>
          <a:p>
            <a:pPr>
              <a:lnSpc>
                <a:spcPct val="120000"/>
              </a:lnSpc>
            </a:pPr>
            <a:r>
              <a:rPr lang="vi-VN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vi-VN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B05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vi-VN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B05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 </a:t>
            </a:r>
            <a:r>
              <a:rPr lang="vi-VN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800" b="0" i="0" dirty="0">
              <a:solidFill>
                <a:srgbClr val="0B05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ấu hỏi Biểu tượng máy tính, câu hỏi, hoạt hình, khu vực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3" y="778095"/>
            <a:ext cx="354782" cy="76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6650" y="3918244"/>
            <a:ext cx="98493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Open Sans"/>
              </a:rPr>
              <a:t>-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– 3000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95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1591197" y="2562269"/>
            <a:ext cx="9973109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3" lvl="0"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–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3" lvl="0"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20 – 100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D.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– 3000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853082" y="4007223"/>
            <a:ext cx="608586" cy="6506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645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832615" y="2673664"/>
            <a:ext cx="487562" cy="5430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  <p:sp>
        <p:nvSpPr>
          <p:cNvPr id="25" name="Rectangle 24"/>
          <p:cNvSpPr/>
          <p:nvPr/>
        </p:nvSpPr>
        <p:spPr>
          <a:xfrm>
            <a:off x="1868126" y="2098666"/>
            <a:ext cx="89298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0B0521"/>
                </a:solidFill>
                <a:latin typeface="Muli"/>
              </a:rPr>
              <a:t>Câu</a:t>
            </a:r>
            <a:r>
              <a:rPr lang="en-US" sz="2800" dirty="0">
                <a:solidFill>
                  <a:srgbClr val="0B0521"/>
                </a:solidFill>
                <a:latin typeface="Muli"/>
              </a:rPr>
              <a:t> 2: </a:t>
            </a:r>
            <a:r>
              <a:rPr lang="en-US" sz="2800" dirty="0" err="1">
                <a:solidFill>
                  <a:srgbClr val="0B0521"/>
                </a:solidFill>
                <a:latin typeface="Muli"/>
              </a:rPr>
              <a:t>Hệ</a:t>
            </a:r>
            <a:r>
              <a:rPr lang="en-US" sz="2800" dirty="0">
                <a:solidFill>
                  <a:srgbClr val="0B0521"/>
                </a:solidFill>
                <a:latin typeface="Muli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Muli"/>
              </a:rPr>
              <a:t>thống</a:t>
            </a:r>
            <a:r>
              <a:rPr lang="en-US" sz="2800" dirty="0">
                <a:solidFill>
                  <a:srgbClr val="0B0521"/>
                </a:solidFill>
                <a:latin typeface="Muli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Muli"/>
              </a:rPr>
              <a:t>quan</a:t>
            </a:r>
            <a:r>
              <a:rPr lang="en-US" sz="2800" dirty="0">
                <a:solidFill>
                  <a:srgbClr val="0B0521"/>
                </a:solidFill>
                <a:latin typeface="Muli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Muli"/>
              </a:rPr>
              <a:t>trọng</a:t>
            </a:r>
            <a:r>
              <a:rPr lang="en-US" sz="2800" dirty="0">
                <a:solidFill>
                  <a:srgbClr val="0B0521"/>
                </a:solidFill>
                <a:latin typeface="Muli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Muli"/>
              </a:rPr>
              <a:t>nhất</a:t>
            </a:r>
            <a:r>
              <a:rPr lang="en-US" sz="2800" dirty="0">
                <a:solidFill>
                  <a:srgbClr val="0B0521"/>
                </a:solidFill>
                <a:latin typeface="Muli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Muli"/>
              </a:rPr>
              <a:t>của</a:t>
            </a:r>
            <a:r>
              <a:rPr lang="en-US" sz="2800" dirty="0">
                <a:solidFill>
                  <a:srgbClr val="0B0521"/>
                </a:solidFill>
                <a:latin typeface="Muli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Muli"/>
              </a:rPr>
              <a:t>kính</a:t>
            </a:r>
            <a:r>
              <a:rPr lang="en-US" sz="2800" dirty="0">
                <a:solidFill>
                  <a:srgbClr val="0B0521"/>
                </a:solidFill>
                <a:latin typeface="Muli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Muli"/>
              </a:rPr>
              <a:t>hiển</a:t>
            </a:r>
            <a:r>
              <a:rPr lang="en-US" sz="2800" dirty="0">
                <a:solidFill>
                  <a:srgbClr val="0B0521"/>
                </a:solidFill>
                <a:latin typeface="Muli"/>
              </a:rPr>
              <a:t> vi </a:t>
            </a:r>
            <a:r>
              <a:rPr lang="en-US" sz="2800" dirty="0" err="1">
                <a:solidFill>
                  <a:srgbClr val="0B0521"/>
                </a:solidFill>
                <a:latin typeface="Muli"/>
              </a:rPr>
              <a:t>là</a:t>
            </a:r>
            <a:endParaRPr lang="en-US" sz="2800" dirty="0">
              <a:solidFill>
                <a:srgbClr val="0B0521"/>
              </a:solidFill>
              <a:latin typeface="Muli"/>
            </a:endParaRP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 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 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B05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0" i="0" dirty="0">
              <a:solidFill>
                <a:srgbClr val="0B05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  <p:sp>
        <p:nvSpPr>
          <p:cNvPr id="25" name="Rectangle 24"/>
          <p:cNvSpPr/>
          <p:nvPr/>
        </p:nvSpPr>
        <p:spPr>
          <a:xfrm>
            <a:off x="1069872" y="2289165"/>
            <a:ext cx="96951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    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 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    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01552" y="2985247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385830" y="2967036"/>
            <a:ext cx="487562" cy="5430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  <p:sp>
        <p:nvSpPr>
          <p:cNvPr id="26" name="Rectangle 25"/>
          <p:cNvSpPr/>
          <p:nvPr/>
        </p:nvSpPr>
        <p:spPr>
          <a:xfrm>
            <a:off x="1450942" y="1495653"/>
            <a:ext cx="84966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Câu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4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Hệ thống giá đỡ của kính hiển vi gồm: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A. Vật kính, thị kính.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B. Chân kính, thân kính, bàn kính, kẹp giữ mẫu.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C. Đèn, gương, màn chắn sáng.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D. Ốc to, ốc nhỏ.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4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881297" y="3128632"/>
            <a:ext cx="487562" cy="5430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  <p:sp>
        <p:nvSpPr>
          <p:cNvPr id="25" name="Rectangle 24"/>
          <p:cNvSpPr/>
          <p:nvPr/>
        </p:nvSpPr>
        <p:spPr>
          <a:xfrm>
            <a:off x="1880684" y="1686560"/>
            <a:ext cx="72706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Câu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5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Khi quan sát vật mẫu bằng kính hiển vi, vật mẫu được đặt lên: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A. Bàn kính.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B. Vật kính.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C. Thị kính.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+mj-lt"/>
              </a:rPr>
              <a:t>D. Giá đỡ.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899937" y="6266330"/>
            <a:ext cx="587773" cy="41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599557" y="741471"/>
            <a:ext cx="7027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kính</a:t>
            </a:r>
            <a:r>
              <a:rPr lang="en-US" sz="36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hiển</a:t>
            </a:r>
            <a:r>
              <a:rPr lang="en-US" sz="36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vi </a:t>
            </a:r>
            <a:r>
              <a:rPr lang="en-US" sz="36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quang</a:t>
            </a:r>
            <a:r>
              <a:rPr lang="en-US" sz="36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học</a:t>
            </a:r>
            <a:endParaRPr lang="en-VN" sz="36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6216" y="1387802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rị yếu sinh lý bằng hành tây">
            <a:extLst>
              <a:ext uri="{FF2B5EF4-FFF2-40B4-BE49-F238E27FC236}">
                <a16:creationId xmlns:a16="http://schemas.microsoft.com/office/drawing/2014/main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03" y="3519335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096912" y="536489"/>
            <a:ext cx="9403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5" name="Table 19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357965"/>
              </p:ext>
            </p:extLst>
          </p:nvPr>
        </p:nvGraphicFramePr>
        <p:xfrm>
          <a:off x="597128" y="1494796"/>
          <a:ext cx="11002205" cy="41528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4922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1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7128" y="1842914"/>
          <a:ext cx="11002205" cy="47227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34365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1230082" y="808166"/>
            <a:ext cx="974271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cm,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230082" y="1680882"/>
            <a:ext cx="510988" cy="537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5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199465" y="714576"/>
            <a:ext cx="945880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kính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hiển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vi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quang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học</a:t>
            </a:r>
            <a:endParaRPr lang="en-US" sz="3200" dirty="0" smtClean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a,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tiến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sát</a:t>
            </a:r>
            <a:endParaRPr lang="en-US" sz="3200" dirty="0" smtClean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b,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cây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 smtClean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  <a:p>
            <a:pPr algn="ctr"/>
            <a:endParaRPr lang="en-VN" sz="36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082" y="1106957"/>
            <a:ext cx="10421855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Bước 1: Chọn vật kính x40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Bước 2: Điều chỉnh ánh sáng cho thích hợp với vật kính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Bước 3: Đặt tiêu bản lên bàn kính, dùng kẹp để giữ tiêu bản. Vặn ốc theo chiều kim đồng hồ để hạ vật kính quan sát gần vào tiêu bản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Bước 4: Mắt nhìn vào thị kính, vặn ốc to theo chiều ngược lại để đưa vật kính lên từ từ, đến khi nhìn thấy tế bào lá cây.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Bước 5: Vặn ốc nhỏ thật chậm, đến khi nhìn thấy tế bào lá cây rõ nét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028" y="387794"/>
            <a:ext cx="8431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a,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sát</a:t>
            </a:r>
            <a:endParaRPr lang="en-US" sz="28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1329" y="1365193"/>
            <a:ext cx="73555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146" name="Picture 2" descr="Quan sát tế bào lá cây bằng kính hiển vi quang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284" y="2426887"/>
            <a:ext cx="4470587" cy="34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0953" y="430696"/>
            <a:ext cx="4073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222222"/>
                </a:solidFill>
                <a:latin typeface="+mj-lt"/>
              </a:rPr>
              <a:t>b) Hình dạng tế bào lá cây</a:t>
            </a:r>
            <a:r>
              <a:rPr lang="vi-VN" dirty="0" smtClean="0">
                <a:solidFill>
                  <a:srgbClr val="222222"/>
                </a:solidFill>
                <a:latin typeface="Verdana" panose="020B0604030504040204" pitchFamily="34" charset="0"/>
              </a:rPr>
              <a:t>:</a:t>
            </a:r>
            <a:endParaRPr lang="vi-VN" dirty="0">
              <a:solidFill>
                <a:srgbClr val="222222"/>
              </a:solidFill>
              <a:latin typeface="Verdana" panose="020B0604030504040204" pitchFamily="34" charset="0"/>
            </a:endParaRPr>
          </a:p>
        </p:txBody>
      </p:sp>
      <p:pic>
        <p:nvPicPr>
          <p:cNvPr id="6150" name="Picture 6" descr="Lục lạp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50" y="2319300"/>
            <a:ext cx="4025691" cy="36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ì Sao Lá Cây Có Màu Xanh Lục, Màu Xanh Của Lá Cây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" y="2319300"/>
            <a:ext cx="3253830" cy="35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858762" y="508955"/>
            <a:ext cx="1100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III.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quản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kính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hiển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vi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quang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học</a:t>
            </a:r>
            <a:endParaRPr lang="en-VN" sz="28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73" y="1361123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Thảo luận nhóm đôi trong thời gian 3 phút, </a:t>
            </a:r>
            <a:r>
              <a:rPr lang="en-US" sz="28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cách</a:t>
            </a:r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1722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458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hiển vi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cần lưu ý điều gì?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Khi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356990" y="5095961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23795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832615" y="4208838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  <p:sp>
        <p:nvSpPr>
          <p:cNvPr id="51" name="Rectangle 50"/>
          <p:cNvSpPr/>
          <p:nvPr/>
        </p:nvSpPr>
        <p:spPr>
          <a:xfrm>
            <a:off x="1915600" y="2000508"/>
            <a:ext cx="85193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hiển vi không dùng để quan sát vật nào dưới đây?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Tế bào của lá. 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Virus corona.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Vi sinh vật.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Con kiến.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500652" y="2685778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  <p:sp>
        <p:nvSpPr>
          <p:cNvPr id="25" name="Rectangle 24"/>
          <p:cNvSpPr/>
          <p:nvPr/>
        </p:nvSpPr>
        <p:spPr>
          <a:xfrm>
            <a:off x="1533578" y="1848562"/>
            <a:ext cx="82744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Câu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Để điều chỉnh độ phóng đại, người ta thay đổi bộ phận nào?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A. Vật kính.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B. Thị kính.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C. Bàn kính.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D. Giá đỡ.</a:t>
            </a:r>
          </a:p>
          <a:p>
            <a:r>
              <a:rPr lang="vi-VN" dirty="0">
                <a:solidFill>
                  <a:srgbClr val="000000"/>
                </a:solidFill>
                <a:latin typeface="Open Sans"/>
              </a:rPr>
              <a:t> </a:t>
            </a:r>
            <a:endParaRPr lang="vi-VN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961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Sử dụng kính hiển vi quang học để quan sát mẫu vật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chua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/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nấm</a:t>
            </a:r>
            <a:r>
              <a:rPr lang="en-VN" sz="36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VN" sz="36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vẽ lại</a:t>
            </a:r>
            <a:r>
              <a:rPr lang="en-US" sz="36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mô</a:t>
            </a:r>
            <a:r>
              <a:rPr lang="en-US" sz="36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tả</a:t>
            </a:r>
            <a:r>
              <a:rPr lang="en-VN" sz="36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-mê-ra (camera) (Hình 4.2) có khả năng phóng to từ 40 lần đến 1000 l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313507"/>
            <a:ext cx="4222751" cy="28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2627" y="3102046"/>
            <a:ext cx="102761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Ca-mê-ra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(camera) (Hình 4.2) có khả năng phóng to từ 40 lần đến 1000 lần, cho phép vừa quan sát vừa chụp ảnh và lưu vào máy tính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Camera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rộng có khả năng quan sát 360 độ. Nó quan sát được toàn bộ khu vực xung quanh, 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ở khắp mọi nơi.</a:t>
            </a:r>
          </a:p>
          <a:p>
            <a:pPr>
              <a:lnSpc>
                <a:spcPct val="12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Camera có khả năng ghi lại hình ảnh vào ban đêm, trong điều kiện ánh sáng cực tối.</a:t>
            </a:r>
          </a:p>
          <a:p>
            <a:pPr>
              <a:lnSpc>
                <a:spcPct val="12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Camera có khả năng ghi hình, thu thập hình ảnh dữ liệu video siêu nét để báo đến “gia chủ” cảnh báo khi có trộm.</a:t>
            </a:r>
          </a:p>
          <a:p>
            <a:pPr>
              <a:lnSpc>
                <a:spcPct val="120000"/>
              </a:lnSpc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Có thể đàm thoại 2 chiều như một chiếc điện thoại.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1230082" y="808166"/>
            <a:ext cx="974271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Câu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4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Cách bảo quản kính lúp nào sau đây là đúng?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A. Không nên lau chùi, vệ sinh kính thường xuyên vì sẽ làm mặt kính bị xước.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B. Sử dụng nước sạch hoặc nước rửa kính chuyên dụng, lau kính bằng khăn mềm</a:t>
            </a:r>
            <a:r>
              <a:rPr lang="vi-VN" sz="2800" dirty="0" smtClean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dirty="0"/>
          </a:p>
        </p:txBody>
      </p:sp>
      <p:sp>
        <p:nvSpPr>
          <p:cNvPr id="3" name="Oval 2"/>
          <p:cNvSpPr/>
          <p:nvPr/>
        </p:nvSpPr>
        <p:spPr>
          <a:xfrm>
            <a:off x="1230082" y="2946050"/>
            <a:ext cx="510988" cy="5378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980506" y="637452"/>
            <a:ext cx="5737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F54AE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HƯỚNG DẪN HỌC BÀI</a:t>
            </a:r>
            <a:endParaRPr lang="en-VN" sz="4000" b="1" dirty="0">
              <a:solidFill>
                <a:srgbClr val="3F54AE"/>
              </a:solidFill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194" name="Picture 2" descr="68,000+ Hình ảnh Bài Tập Về Nhà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06" y="1345338"/>
            <a:ext cx="3812086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68,000+ Hình ảnh Bài Tập Về Nhà tải xuống miễn phí -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6" y="3405044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141391" y="1898137"/>
            <a:ext cx="5128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chiều</a:t>
            </a:r>
            <a:r>
              <a:rPr lang="en-US" sz="2800" b="1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dài</a:t>
            </a:r>
            <a:endParaRPr lang="en-US" sz="2800" b="1" dirty="0" smtClean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995450" y="3937687"/>
            <a:ext cx="487562" cy="5430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08146" y="1856619"/>
            <a:ext cx="892986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Câu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 5</a:t>
            </a:r>
            <a:r>
              <a:rPr lang="vi-VN" sz="2800" dirty="0" smtClean="0">
                <a:solidFill>
                  <a:srgbClr val="C00000"/>
                </a:solidFill>
                <a:latin typeface="+mj-lt"/>
              </a:rPr>
              <a:t>: </a:t>
            </a:r>
            <a:r>
              <a:rPr lang="vi-VN" sz="2800" dirty="0">
                <a:solidFill>
                  <a:srgbClr val="C00000"/>
                </a:solidFill>
                <a:latin typeface="+mj-lt"/>
              </a:rPr>
              <a:t>Ta dùng kính lúp để quan sát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A. Trận bóng đá trên sân vận động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B. Một con ruồi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C. Các chi tiết máy của đồng hồ đeo tay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D. Kích thước của tế bào virus</a:t>
            </a:r>
          </a:p>
        </p:txBody>
      </p:sp>
    </p:spTree>
    <p:extLst>
      <p:ext uri="{BB962C8B-B14F-4D97-AF65-F5344CB8AC3E}">
        <p14:creationId xmlns:p14="http://schemas.microsoft.com/office/powerpoint/2010/main" val="1212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2379877" y="511032"/>
            <a:ext cx="8651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725714" y="5081239"/>
            <a:ext cx="191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5149554" y="5083472"/>
            <a:ext cx="191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Vi </a:t>
            </a:r>
          </a:p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511310" y="5081239"/>
            <a:ext cx="191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Quả </a:t>
            </a:r>
          </a:p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</a:t>
            </a:r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04" y="2615605"/>
            <a:ext cx="4262718" cy="38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4300" b="1" dirty="0">
                <a:solidFill>
                  <a:schemeClr val="bg1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423073" y="420372"/>
            <a:ext cx="102884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TIẾT 6- 7: BÀI 4: </a:t>
            </a:r>
            <a:r>
              <a:rPr lang="en-VN" sz="4400" b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ctr"/>
            <a:r>
              <a:rPr lang="en-VN" sz="4400" b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  <a:endParaRPr lang="en-VN" sz="4400" b="1" dirty="0">
              <a:latin typeface="Times New Roman" panose="02020603050405020304" pitchFamily="18" charset="0"/>
              <a:ea typeface="STHupo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2" descr="hình ảnh : Công cụ khoa học, Kính hiển vi, máy móc, Dụng cụ quang học  5000x3333 - - 1612826 - hình ảnh đẹp - Px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75" y="2615606"/>
            <a:ext cx="4631541" cy="38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899510" y="945192"/>
            <a:ext cx="1028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sz="3600" b="1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</a:t>
            </a:r>
            <a:r>
              <a:rPr lang="en-US" sz="3600" b="1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hiển</a:t>
            </a:r>
            <a:r>
              <a:rPr lang="en-US" sz="3600" b="1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vi </a:t>
            </a:r>
            <a:r>
              <a:rPr lang="en-US" sz="3600" b="1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quang</a:t>
            </a:r>
            <a:r>
              <a:rPr lang="en-US" sz="3600" b="1" dirty="0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học</a:t>
            </a:r>
            <a:endParaRPr lang="en-VN" sz="3600" b="1" dirty="0">
              <a:latin typeface="Times New Roman" panose="02020603050405020304" pitchFamily="18" charset="0"/>
              <a:ea typeface="STHupo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024" y="1591523"/>
            <a:ext cx="5037168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37130" y="2447365"/>
            <a:ext cx="815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1201364" y="2240299"/>
            <a:ext cx="79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Tham khảo SGK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15</a:t>
            </a:r>
            <a:r>
              <a:rPr lang="en-VN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VN" sz="2800" dirty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và thảo luận nhóm  trong thời gian 3 phút,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hiển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.</a:t>
            </a:r>
            <a:endParaRPr lang="en-VN" sz="2800" dirty="0">
              <a:solidFill>
                <a:srgbClr val="002060"/>
              </a:solidFill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82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2534990" y="488789"/>
            <a:ext cx="8554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 smtClean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Núm chỉnh tinh</a:t>
            </a:r>
            <a:endParaRPr lang="en-VN" sz="2800" dirty="0">
              <a:latin typeface="Times New Roman" panose="02020603050405020304" pitchFamily="18" charset="0"/>
              <a:ea typeface="Hiragino Kaku Gothic StdN W8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978436" y="2490050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Times New Roman" panose="02020603050405020304" pitchFamily="18" charset="0"/>
                <a:ea typeface="Hiragino Kaku Gothic StdN W8" panose="020B0800000000000000" pitchFamily="34" charset="-128"/>
                <a:cs typeface="Times New Roman" panose="02020603050405020304" pitchFamily="18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5509716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3206</Words>
  <Application>Microsoft Office PowerPoint</Application>
  <PresentationFormat>Widescreen</PresentationFormat>
  <Paragraphs>800</Paragraphs>
  <Slides>30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Ayuthaya</vt:lpstr>
      <vt:lpstr>Calibri</vt:lpstr>
      <vt:lpstr>Calibri Light</vt:lpstr>
      <vt:lpstr>Hiragino Kaku Gothic StdN W8</vt:lpstr>
      <vt:lpstr>Lucida Grande</vt:lpstr>
      <vt:lpstr>Muli</vt:lpstr>
      <vt:lpstr>Open Sans</vt:lpstr>
      <vt:lpstr>STHupo</vt:lpstr>
      <vt:lpstr>Times New Roman</vt:lpstr>
      <vt:lpstr>Verdana</vt:lpstr>
      <vt:lpstr>Office Theme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2022-09-14T16:53:08Z</dcterms:created>
  <dcterms:modified xsi:type="dcterms:W3CDTF">2022-09-14T22:49:30Z</dcterms:modified>
</cp:coreProperties>
</file>