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0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1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  <p:sldMasterId id="2147483852" r:id="rId12"/>
  </p:sldMasterIdLst>
  <p:sldIdLst>
    <p:sldId id="278" r:id="rId13"/>
    <p:sldId id="291" r:id="rId14"/>
    <p:sldId id="279" r:id="rId15"/>
    <p:sldId id="292" r:id="rId16"/>
    <p:sldId id="281" r:id="rId17"/>
    <p:sldId id="293" r:id="rId18"/>
    <p:sldId id="282" r:id="rId19"/>
    <p:sldId id="283" r:id="rId20"/>
    <p:sldId id="284" r:id="rId21"/>
    <p:sldId id="286" r:id="rId22"/>
    <p:sldId id="285" r:id="rId23"/>
    <p:sldId id="287" r:id="rId24"/>
    <p:sldId id="288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6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2717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390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351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002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807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081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47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9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19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112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3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32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6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32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049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343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504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192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077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406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984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0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8221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965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886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768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56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679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029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912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853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304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5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6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929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089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687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567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47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312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601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198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768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1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76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972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690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56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831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55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595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36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031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199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976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702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091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650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51243-7015-4EC0-880D-EE6F7A3F369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209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4CA7-FEE7-4AD6-94A1-172BC9ACD48C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19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4CA7-FEE7-4AD6-94A1-172BC9ACD48C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375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4CA7-FEE7-4AD6-94A1-172BC9ACD48C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201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FDC8-C482-4569-BACA-074BDC9AC2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59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F843E-FCF6-4686-9301-420EC7EF048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96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192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5D5A-3EAF-4189-9B16-D58B1D95F41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748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F7AD-D6BE-4B51-A921-5EBC3EBD59E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8076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0448-046B-4E4E-829C-7DA95A9B52E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287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CFA6-763B-4EAC-897E-1F87DDFB1CF9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3255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8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B37F-890A-4987-A900-05870847BAE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00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A1E1-041B-4C7B-983A-481C62070C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525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C0FFA-6A12-44E4-8424-75BCF3C9BBB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5416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0803-6C03-41B9-AA17-A8F379B984F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628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792276-ED7D-4178-9659-C9A6B6C4F01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842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D831-7101-4F10-816F-9A58D8DB417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01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0672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BC66-34D2-49F4-8491-1D07F9D2CA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65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45A5-9C4D-4AB9-A525-456D5A6AE28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8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0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4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346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2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8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1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0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17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87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37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61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4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1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79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12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3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08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05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21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7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45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36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6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3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750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29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00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09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48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24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24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7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05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92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2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5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0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73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0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73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49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065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073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23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9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855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286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063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06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45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6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8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806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6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978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5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8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141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640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9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68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984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430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63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98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6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2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675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68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060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949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067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348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516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327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03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044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0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031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25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853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329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227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370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214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344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13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84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1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07/09/2025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896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7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95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6"/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221F54-844D-4906-97F9-0C5EC115A8F0}" type="slidenum">
              <a:rPr lang="en-US" altLang="en-US">
                <a:solidFill>
                  <a:srgbClr val="90C226"/>
                </a:solidFill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90C226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902" r:id="rId3"/>
    <p:sldLayoutId id="2147483900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901" r:id="rId3"/>
    <p:sldLayoutId id="2147483897" r:id="rId4"/>
    <p:sldLayoutId id="2147483880" r:id="rId5"/>
    <p:sldLayoutId id="2147483878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899" r:id="rId12"/>
    <p:sldLayoutId id="2147483898" r:id="rId13"/>
    <p:sldLayoutId id="2147483887" r:id="rId14"/>
    <p:sldLayoutId id="2147483881" r:id="rId15"/>
    <p:sldLayoutId id="2147483879" r:id="rId16"/>
    <p:sldLayoutId id="2147483870" r:id="rId17"/>
    <p:sldLayoutId id="2147483728" r:id="rId18"/>
    <p:sldLayoutId id="2147483729" r:id="rId19"/>
    <p:sldLayoutId id="2147483730" r:id="rId20"/>
    <p:sldLayoutId id="2147483731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9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890" r:id="rId8"/>
    <p:sldLayoutId id="2147483889" r:id="rId9"/>
    <p:sldLayoutId id="2147483888" r:id="rId10"/>
    <p:sldLayoutId id="2147483883" r:id="rId11"/>
    <p:sldLayoutId id="2147483882" r:id="rId12"/>
    <p:sldLayoutId id="2147483871" r:id="rId13"/>
    <p:sldLayoutId id="2147483869" r:id="rId14"/>
    <p:sldLayoutId id="2147483740" r:id="rId15"/>
    <p:sldLayoutId id="2147483741" r:id="rId16"/>
    <p:sldLayoutId id="2147483742" r:id="rId17"/>
    <p:sldLayoutId id="2147483743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2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891" r:id="rId8"/>
    <p:sldLayoutId id="2147483885" r:id="rId9"/>
    <p:sldLayoutId id="2147483884" r:id="rId10"/>
    <p:sldLayoutId id="2147483872" r:id="rId11"/>
    <p:sldLayoutId id="2147483764" r:id="rId12"/>
    <p:sldLayoutId id="2147483765" r:id="rId13"/>
    <p:sldLayoutId id="2147483766" r:id="rId14"/>
    <p:sldLayoutId id="214748376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886" r:id="rId8"/>
    <p:sldLayoutId id="2147483873" r:id="rId9"/>
    <p:sldLayoutId id="2147483776" r:id="rId10"/>
    <p:sldLayoutId id="2147483777" r:id="rId11"/>
    <p:sldLayoutId id="2147483778" r:id="rId12"/>
    <p:sldLayoutId id="21474837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2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874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7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93" r:id="rId8"/>
    <p:sldLayoutId id="2147483892" r:id="rId9"/>
    <p:sldLayoutId id="2147483875" r:id="rId10"/>
    <p:sldLayoutId id="2147483800" r:id="rId11"/>
    <p:sldLayoutId id="2147483801" r:id="rId12"/>
    <p:sldLayoutId id="2147483802" r:id="rId13"/>
    <p:sldLayoutId id="214748380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6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94" r:id="rId8"/>
    <p:sldLayoutId id="2147483876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8018-621B-4F0E-9228-B2DE9D26CA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5FAC-7A53-4E66-BFF2-0B498BE3C7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77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8.gif"/><Relationship Id="rId3" Type="http://schemas.openxmlformats.org/officeDocument/2006/relationships/slideLayout" Target="../slideLayouts/slideLayout14.xml"/><Relationship Id="rId7" Type="http://schemas.openxmlformats.org/officeDocument/2006/relationships/slide" Target="slide20.xml"/><Relationship Id="rId12" Type="http://schemas.openxmlformats.org/officeDocument/2006/relationships/slide" Target="slide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8.xml"/><Relationship Id="rId11" Type="http://schemas.openxmlformats.org/officeDocument/2006/relationships/image" Target="../media/image21.png"/><Relationship Id="rId5" Type="http://schemas.openxmlformats.org/officeDocument/2006/relationships/slide" Target="slide17.xml"/><Relationship Id="rId10" Type="http://schemas.openxmlformats.org/officeDocument/2006/relationships/image" Target="../media/image20.png"/><Relationship Id="rId4" Type="http://schemas.openxmlformats.org/officeDocument/2006/relationships/slide" Target="slide16.xml"/><Relationship Id="rId9" Type="http://schemas.openxmlformats.org/officeDocument/2006/relationships/image" Target="../media/image17.gif"/><Relationship Id="rId1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6.emf"/><Relationship Id="rId7" Type="http://schemas.openxmlformats.org/officeDocument/2006/relationships/oleObject" Target="../embeddings/oleObject2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0.emf"/><Relationship Id="rId7" Type="http://schemas.openxmlformats.org/officeDocument/2006/relationships/image" Target="../media/image12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6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GIAO AN\NĂM HỌC 2021 - 2022\TOÁN 6\MỚI\BỘ ẢNH NÉN POWERPOI\background (1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3" y="0"/>
            <a:ext cx="12518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92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583" y="0"/>
            <a:ext cx="11582400" cy="4075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500"/>
              </a:spcAft>
              <a:tabLst>
                <a:tab pos="502920" algn="l"/>
                <a:tab pos="4996815" algn="l"/>
              </a:tabLst>
            </a:pP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Phiếu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 2: 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3200">
                <a:solidFill>
                  <a:prstClr val="black"/>
                </a:solidFill>
                <a:latin typeface="Times New Roman"/>
                <a:ea typeface="Times New Roman"/>
              </a:rPr>
              <a:t>- 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mô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tả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L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NHA TRANG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liệt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kê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tử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>
                <a:solidFill>
                  <a:prstClr val="black"/>
                </a:solidFill>
                <a:latin typeface="Times New Roman"/>
                <a:ea typeface="Times New Roman"/>
              </a:rPr>
              <a:t>Nam viết: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    L = {N; H; A; T; R; A; N; G}.	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Theo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Nam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hay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? 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sai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sửa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320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……. …………… …………………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3A58E-804D-87CD-4C2C-FD6CC71C50C6}"/>
              </a:ext>
            </a:extLst>
          </p:cNvPr>
          <p:cNvSpPr txBox="1"/>
          <p:nvPr/>
        </p:nvSpPr>
        <p:spPr>
          <a:xfrm>
            <a:off x="3180523" y="2830496"/>
            <a:ext cx="655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Sai. Sửa lại:  L= {N; H; A; T; R; G}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404430" y="731263"/>
                <a:ext cx="11684000" cy="2062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ý: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0; 1; 2; 3;...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 = {0; 1; 2; 3;...}.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n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N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430" y="731263"/>
                <a:ext cx="11684000" cy="2062103"/>
              </a:xfrm>
              <a:prstGeom prst="rect">
                <a:avLst/>
              </a:prstGeom>
              <a:blipFill>
                <a:blip r:embed="rId2"/>
                <a:stretch>
                  <a:fillRect l="-1304" t="-3550" b="-91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890391"/>
            <a:ext cx="1178871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897438" algn="l"/>
              </a:tabLs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N*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là: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= {1; 2; 3;...}.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077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7391" y="957945"/>
                <a:ext cx="12094588" cy="4078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Viết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liệt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chúng: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A = </a:t>
                </a:r>
                <a:r>
                  <a:rPr lang="nl-NL" sz="36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{ x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∈</m:t>
                    </m:r>
                  </m:oMath>
                </a14:m>
                <a:r>
                  <a:rPr lang="nl-NL" sz="36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ℕ</m:t>
                    </m:r>
                  </m:oMath>
                </a14:m>
                <a:r>
                  <a:rPr lang="nl-NL" sz="36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, x &lt; 5}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3600">
                    <a:solidFill>
                      <a:prstClr val="black"/>
                    </a:solidFill>
                    <a:latin typeface="Times New Roman"/>
                    <a:ea typeface="Calibri"/>
                  </a:rPr>
                  <a:t>      </a:t>
                </a:r>
                <a:r>
                  <a:rPr lang="nl-NL" sz="3600" b="1">
                    <a:solidFill>
                      <a:prstClr val="black"/>
                    </a:solidFill>
                    <a:latin typeface="Times New Roman"/>
                    <a:ea typeface="Calibri"/>
                  </a:rPr>
                  <a:t>B</a:t>
                </a:r>
                <a:r>
                  <a:rPr lang="nl-NL" sz="360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:r>
                  <a:rPr lang="nl-NL" sz="36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= { x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∈</m:t>
                    </m:r>
                    <m:sSup>
                      <m:sSupPr>
                        <m:ctrlPr>
                          <a:rPr lang="nl-NL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NL" sz="36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, x &lt; 5}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endParaRPr lang="en-US" sz="3600" dirty="0">
                  <a:solidFill>
                    <a:prstClr val="black"/>
                  </a:solidFill>
                  <a:latin typeface="Times New Roman"/>
                  <a:ea typeface="Calibri"/>
                </a:endParaRPr>
              </a:p>
              <a:p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91" y="957945"/>
                <a:ext cx="12094588" cy="4078039"/>
              </a:xfrm>
              <a:prstGeom prst="rect">
                <a:avLst/>
              </a:prstGeom>
              <a:blipFill>
                <a:blip r:embed="rId2"/>
                <a:stretch>
                  <a:fillRect l="-1512" t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B2AE061-8AF7-A0C5-800B-AC9EA3A2F673}"/>
              </a:ext>
            </a:extLst>
          </p:cNvPr>
          <p:cNvSpPr txBox="1"/>
          <p:nvPr/>
        </p:nvSpPr>
        <p:spPr>
          <a:xfrm>
            <a:off x="3890682" y="277016"/>
            <a:ext cx="363967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TẬP 2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57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3199" y="445256"/>
                <a:ext cx="11672277" cy="271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“?”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hoặc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 5        M ;    9       M ;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Mô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9" y="445256"/>
                <a:ext cx="11672277" cy="2712281"/>
              </a:xfrm>
              <a:prstGeom prst="rect">
                <a:avLst/>
              </a:prstGeom>
              <a:blipFill>
                <a:blip r:embed="rId2"/>
                <a:stretch>
                  <a:fillRect l="-1305" b="-6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504704" y="1891419"/>
            <a:ext cx="508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9436090" y="1801396"/>
            <a:ext cx="508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2AF880D-E197-56D2-CA16-6E8F87BFD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814112"/>
              </p:ext>
            </p:extLst>
          </p:nvPr>
        </p:nvGraphicFramePr>
        <p:xfrm>
          <a:off x="5108131" y="1891419"/>
          <a:ext cx="3079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7055" imgH="127055" progId="Equation.DSMT4">
                  <p:embed/>
                </p:oleObj>
              </mc:Choice>
              <mc:Fallback>
                <p:oleObj name="Equation" r:id="rId3" imgW="127055" imgH="127055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131" y="1891419"/>
                        <a:ext cx="307975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6E28B5D-5AB9-35AF-1CB7-5A4FD55AA916}"/>
              </a:ext>
            </a:extLst>
          </p:cNvPr>
          <p:cNvSpPr txBox="1"/>
          <p:nvPr/>
        </p:nvSpPr>
        <p:spPr>
          <a:xfrm>
            <a:off x="3621578" y="296449"/>
            <a:ext cx="328108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TẬP 3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8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5567" y="1511050"/>
            <a:ext cx="11480511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035751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4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1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53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997" y="478513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6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89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573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hỏi 1: </a:t>
            </a: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</a:rPr>
              <a:t>Cách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225" y="1994791"/>
            <a:ext cx="3766576" cy="770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</a:t>
            </a:r>
            <a:r>
              <a:rPr lang="en-US" sz="440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= [1; 2; 3; 4]     </a:t>
            </a:r>
            <a:endParaRPr lang="en-US" sz="3200">
              <a:latin typeface="Times New Roman"/>
              <a:ea typeface="Calibri"/>
            </a:endParaRPr>
          </a:p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30636" y="1953535"/>
            <a:ext cx="3461599" cy="770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(1; 2; 3; 4)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224" y="2838518"/>
            <a:ext cx="3766577" cy="770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1; 2; 3; 4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636" y="2846763"/>
            <a:ext cx="3461599" cy="770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sz="3200" dirty="0">
                <a:latin typeface="Times New Roman"/>
                <a:ea typeface="Calibri"/>
              </a:rPr>
              <a:t>A = {1; 2; 3; 4}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0617" y="2842957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455"/>
            <a:ext cx="65746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hỏi 2: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Cho B = {2; 3; 4; 5}.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Chọn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sai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5" y="1994791"/>
            <a:ext cx="2439800" cy="770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 A. 2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36" y="1953535"/>
            <a:ext cx="2439801" cy="770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B. 5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5" y="2838518"/>
            <a:ext cx="2439800" cy="770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C.  6 </a:t>
            </a:r>
            <a:r>
              <a:rPr lang="en-US" sz="3200" dirty="0">
                <a:solidFill>
                  <a:prstClr val="black"/>
                </a:solidFill>
                <a:latin typeface="Cambria Math"/>
                <a:ea typeface="Calibri"/>
                <a:cs typeface="Cambria Math"/>
              </a:rPr>
              <a:t>∈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B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37" y="2846763"/>
            <a:ext cx="2439800" cy="770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latin typeface="Times New Roman"/>
                <a:ea typeface="Calibri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∉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85" y="2851180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0" y="5285889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866120" cy="17654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hỏi 3: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10.</a:t>
            </a:r>
            <a:endParaRPr lang="en-US" sz="4000" dirty="0"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5736" y="2658184"/>
            <a:ext cx="4474788" cy="7708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</a:rPr>
              <a:t>A. A = {6; 7; 8; 9}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2724" y="2680862"/>
            <a:ext cx="4375999" cy="7708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{5; 6; 7; 8; 9}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4" y="3884839"/>
            <a:ext cx="4474788" cy="7708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8; 9; 10}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2620" y="3884839"/>
            <a:ext cx="4375999" cy="7708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224" y="2703541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8" y="5468770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2744" y="280538"/>
            <a:ext cx="11131063" cy="1836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hỏi 4: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cụm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“HỌC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SINH”</a:t>
            </a:r>
            <a:endParaRPr lang="en-US" sz="4000" dirty="0">
              <a:latin typeface="Times New Roman"/>
              <a:ea typeface="Calibri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6699" y="2460928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9232" y="2544797"/>
            <a:ext cx="5220349" cy="7505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699" y="3610737"/>
            <a:ext cx="5286607" cy="7708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75041" y="2506285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667621"/>
            <a:ext cx="714375" cy="1190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0909" y="2460928"/>
            <a:ext cx="5326113" cy="7425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 P = {H; O; C; S; I; N; H}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5041" y="2544797"/>
            <a:ext cx="492605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</a:rPr>
              <a:t>B. P = {H; O; C; S;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0997" y="3703757"/>
            <a:ext cx="383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P = {H; C; S; I; N}     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6539232" y="3639042"/>
            <a:ext cx="4976069" cy="7425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D. P = {H; O; C; H;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1DFD3-50E9-30F0-AEA6-B8A937181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GIAO AN\NĂM HỌC 2021 - 2022\TOÁN 6\MỚI\BỘ ẢNH NÉN POWERPOI\background (118).jpg">
            <a:extLst>
              <a:ext uri="{FF2B5EF4-FFF2-40B4-BE49-F238E27FC236}">
                <a16:creationId xmlns:a16="http://schemas.microsoft.com/office/drawing/2014/main" id="{758C7FAE-24B9-C87C-34DC-CD176FE1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3" y="0"/>
            <a:ext cx="12518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6736" y="1095633"/>
            <a:ext cx="10206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I: </a:t>
            </a:r>
          </a:p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HỢP CÁC SỐ TỰ NHIÊN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39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" y="5667621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3" y="1073824"/>
            <a:ext cx="4023360" cy="1097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88" y="2270812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686145" y="1120290"/>
            <a:ext cx="9192960" cy="28130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*) - Biết </a:t>
            </a:r>
            <a:r>
              <a:rPr lang="pt-BR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 ví dụ về </a:t>
            </a:r>
            <a:r>
              <a:rPr lang="pt-BR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 hợp.</a:t>
            </a:r>
            <a:endParaRPr lang="pt-BR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pt-BR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pt-BR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Nắm được hai cách viết tập hợp.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pt-BR" altLang="en-US" sz="3200">
                <a:solidFill>
                  <a:srgbClr val="000000"/>
                </a:solidFill>
                <a:latin typeface="Times New Roman"/>
                <a:ea typeface="Calibri"/>
                <a:cs typeface="Times New Roman" pitchFamily="18" charset="0"/>
              </a:rPr>
              <a:t>H</a:t>
            </a:r>
            <a:r>
              <a:rPr lang="pt-BR" sz="3200">
                <a:solidFill>
                  <a:srgbClr val="000000"/>
                </a:solidFill>
                <a:latin typeface="Times New Roman"/>
                <a:ea typeface="Calibri"/>
              </a:rPr>
              <a:t>oàn </a:t>
            </a:r>
            <a:r>
              <a:rPr lang="pt-BR" sz="3200" dirty="0">
                <a:solidFill>
                  <a:srgbClr val="000000"/>
                </a:solidFill>
                <a:latin typeface="Times New Roman"/>
                <a:ea typeface="Calibri"/>
              </a:rPr>
              <a:t>thành các bài tập</a:t>
            </a:r>
            <a:r>
              <a:rPr lang="pt-BR" sz="3200">
                <a:solidFill>
                  <a:srgbClr val="000000"/>
                </a:solidFill>
                <a:latin typeface="Times New Roman"/>
                <a:ea typeface="Calibri"/>
              </a:rPr>
              <a:t>: bài 1.1 </a:t>
            </a:r>
            <a:r>
              <a:rPr lang="pt-BR" sz="3200">
                <a:solidFill>
                  <a:srgbClr val="000000"/>
                </a:solidFill>
                <a:latin typeface="Times New Roman"/>
                <a:ea typeface="Calibri"/>
                <a:sym typeface="Wingdings" panose="05000000000000000000" pitchFamily="2" charset="2"/>
              </a:rPr>
              <a:t> </a:t>
            </a:r>
            <a:r>
              <a:rPr lang="pt-BR" sz="3200">
                <a:solidFill>
                  <a:srgbClr val="000000"/>
                </a:solidFill>
                <a:latin typeface="Times New Roman"/>
                <a:ea typeface="Calibri"/>
              </a:rPr>
              <a:t>1.5- (sgk/tr8). </a:t>
            </a:r>
            <a:endParaRPr lang="en-US" sz="3200" dirty="0">
              <a:latin typeface="Times New Roman"/>
              <a:ea typeface="Calibri"/>
            </a:endParaRPr>
          </a:p>
          <a:p>
            <a:pPr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90C226"/>
              </a:buClr>
              <a:buSzPct val="115000"/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5781675" algn="l"/>
              </a:tabLst>
            </a:pPr>
            <a:r>
              <a:rPr lang="vi-VN" altLang="en-US" sz="32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altLang="en-US" sz="3200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Xem trước </a:t>
            </a:r>
            <a:r>
              <a:rPr lang="en-US" altLang="en-US" sz="32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“§ 2: </a:t>
            </a:r>
            <a:r>
              <a:rPr lang="en-US" altLang="en-US" sz="32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2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err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200" b="1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sz="32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222738" y="-389175"/>
            <a:ext cx="109728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</p:spTree>
    <p:extLst>
      <p:ext uri="{BB962C8B-B14F-4D97-AF65-F5344CB8AC3E}">
        <p14:creationId xmlns:p14="http://schemas.microsoft.com/office/powerpoint/2010/main" val="12107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4"/>
            <a:ext cx="10769600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62250" y="2752725"/>
            <a:ext cx="5791200" cy="3309505"/>
            <a:chOff x="2286000" y="1690255"/>
            <a:chExt cx="4343400" cy="2743200"/>
          </a:xfrm>
        </p:grpSpPr>
        <p:sp>
          <p:nvSpPr>
            <p:cNvPr id="3" name="Oval 2"/>
            <p:cNvSpPr/>
            <p:nvPr/>
          </p:nvSpPr>
          <p:spPr>
            <a:xfrm>
              <a:off x="2286000" y="1690255"/>
              <a:ext cx="4343400" cy="2743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 rot="19681012">
              <a:off x="2403130" y="2381856"/>
              <a:ext cx="1993369" cy="433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khoa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2312500"/>
              <a:ext cx="1683544" cy="433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44270" y="3230941"/>
              <a:ext cx="2644612" cy="433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25928" y="3736091"/>
              <a:ext cx="1760485" cy="38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…………….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8241008" y="3943707"/>
            <a:ext cx="812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10422" y="3297376"/>
            <a:ext cx="2305304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 HỢP</a:t>
            </a:r>
          </a:p>
        </p:txBody>
      </p:sp>
    </p:spTree>
    <p:extLst>
      <p:ext uri="{BB962C8B-B14F-4D97-AF65-F5344CB8AC3E}">
        <p14:creationId xmlns:p14="http://schemas.microsoft.com/office/powerpoint/2010/main" val="2692449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DD00F-8073-0906-A6AD-2D442A337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GIAO AN\NĂM HỌC 2021 - 2022\TOÁN 6\MỚI\BỘ ẢNH NÉN POWERPOI\background (118).jpg">
            <a:extLst>
              <a:ext uri="{FF2B5EF4-FFF2-40B4-BE49-F238E27FC236}">
                <a16:creationId xmlns:a16="http://schemas.microsoft.com/office/drawing/2014/main" id="{13E061F6-CB73-BA9D-C43F-CCEBF6426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8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2437" y="304804"/>
            <a:ext cx="711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TẬP HỢP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819399" y="1532938"/>
            <a:ext cx="6553201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5995" y="2648525"/>
            <a:ext cx="8172879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Tx/>
              <a:buAutoNum type="arabicPeriod"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Tx/>
              <a:buAutoNum type="arabicPeriod"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7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49" y="99448"/>
            <a:ext cx="5445683" cy="269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102889"/>
            <a:ext cx="4489090" cy="19246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81242" y="5059020"/>
            <a:ext cx="340830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Tập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hợp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học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Times New Roman"/>
                <a:ea typeface="Calibri"/>
              </a:rPr>
              <a:t>sinh</a:t>
            </a:r>
            <a:r>
              <a:rPr lang="fr-FR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fr-FR" sz="2400" b="1" err="1">
                <a:solidFill>
                  <a:prstClr val="black"/>
                </a:solidFill>
                <a:latin typeface="Times New Roman"/>
                <a:ea typeface="Calibri"/>
              </a:rPr>
              <a:t>lớp</a:t>
            </a:r>
            <a:r>
              <a:rPr lang="fr-FR" sz="2400" b="1">
                <a:solidFill>
                  <a:prstClr val="black"/>
                </a:solidFill>
                <a:latin typeface="Times New Roman"/>
                <a:ea typeface="Calibri"/>
              </a:rPr>
              <a:t> 6B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0" y="987960"/>
            <a:ext cx="5148642" cy="212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279" y="5496112"/>
            <a:ext cx="7747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nl-NL" sz="2800">
                <a:solidFill>
                  <a:prstClr val="black"/>
                </a:solidFill>
                <a:latin typeface="Times New Roman"/>
              </a:rPr>
              <a:t>T</a:t>
            </a:r>
            <a:r>
              <a:rPr lang="nl-NL" sz="2800">
                <a:solidFill>
                  <a:prstClr val="black"/>
                </a:solidFill>
                <a:latin typeface="Times New Roman"/>
                <a:ea typeface="Calibri"/>
              </a:rPr>
              <a:t>ìm </a:t>
            </a:r>
            <a:r>
              <a:rPr lang="nl-NL" sz="2800" dirty="0">
                <a:solidFill>
                  <a:prstClr val="black"/>
                </a:solidFill>
                <a:latin typeface="Times New Roman"/>
                <a:ea typeface="Calibri"/>
              </a:rPr>
              <a:t>các ví dụ tương tự về tập hợp trong đời sống?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A3793-F3A9-CF98-34E9-0FF24F423440}"/>
              </a:ext>
            </a:extLst>
          </p:cNvPr>
          <p:cNvSpPr txBox="1"/>
          <p:nvPr/>
        </p:nvSpPr>
        <p:spPr>
          <a:xfrm>
            <a:off x="62753" y="0"/>
            <a:ext cx="7909672" cy="584775"/>
          </a:xfrm>
          <a:prstGeom prst="rect">
            <a:avLst/>
          </a:prstGeom>
          <a:solidFill>
            <a:srgbClr val="FFD2FF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TẬP HỢP VÀ PHẦN TỬ CỦA TẬP HỢP</a:t>
            </a:r>
          </a:p>
        </p:txBody>
      </p:sp>
    </p:spTree>
    <p:extLst>
      <p:ext uri="{BB962C8B-B14F-4D97-AF65-F5344CB8AC3E}">
        <p14:creationId xmlns:p14="http://schemas.microsoft.com/office/powerpoint/2010/main" val="3593174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82032-A3D4-37ED-1908-93C35817E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4FED0B-45F1-D75C-FE3A-C34639B1847D}"/>
              </a:ext>
            </a:extLst>
          </p:cNvPr>
          <p:cNvSpPr txBox="1"/>
          <p:nvPr/>
        </p:nvSpPr>
        <p:spPr>
          <a:xfrm>
            <a:off x="62753" y="0"/>
            <a:ext cx="7909672" cy="584775"/>
          </a:xfrm>
          <a:prstGeom prst="rect">
            <a:avLst/>
          </a:prstGeom>
          <a:solidFill>
            <a:srgbClr val="FFD2FF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TẬP HỢP VÀ PHẦN TỬ CỦA TẬP HỢP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A5E04A3-F298-BB6D-859D-E239D302FD84}"/>
              </a:ext>
            </a:extLst>
          </p:cNvPr>
          <p:cNvSpPr/>
          <p:nvPr/>
        </p:nvSpPr>
        <p:spPr>
          <a:xfrm>
            <a:off x="2465294" y="1228165"/>
            <a:ext cx="6580094" cy="2563906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một tập hợp?</a:t>
            </a:r>
          </a:p>
        </p:txBody>
      </p:sp>
    </p:spTree>
    <p:extLst>
      <p:ext uri="{BB962C8B-B14F-4D97-AF65-F5344CB8AC3E}">
        <p14:creationId xmlns:p14="http://schemas.microsoft.com/office/powerpoint/2010/main" val="4049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" y="20782"/>
            <a:ext cx="6197600" cy="279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5417"/>
            <a:ext cx="5311775" cy="257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43" y="2941630"/>
            <a:ext cx="4006393" cy="283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6400" y="5780200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ta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x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A” , hay “ 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5F71F-C36F-F51D-1178-AF483D8C6711}"/>
              </a:ext>
            </a:extLst>
          </p:cNvPr>
          <p:cNvSpPr txBox="1"/>
          <p:nvPr/>
        </p:nvSpPr>
        <p:spPr>
          <a:xfrm>
            <a:off x="46181" y="3079347"/>
            <a:ext cx="775658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là phần tử của tập A kí hiệu là x      A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2800" i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không là phần tử của tập A kí hiệu là y       A</a:t>
            </a:r>
            <a:endParaRPr lang="nl-NL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439152"/>
              </p:ext>
            </p:extLst>
          </p:nvPr>
        </p:nvGraphicFramePr>
        <p:xfrm>
          <a:off x="5488976" y="3164967"/>
          <a:ext cx="361229" cy="386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7055" imgH="127055" progId="Equation.DSMT4">
                  <p:embed/>
                </p:oleObj>
              </mc:Choice>
              <mc:Fallback>
                <p:oleObj name="Equation" r:id="rId5" imgW="127055" imgH="12705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8976" y="3164967"/>
                        <a:ext cx="361229" cy="386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185502"/>
              </p:ext>
            </p:extLst>
          </p:nvPr>
        </p:nvGraphicFramePr>
        <p:xfrm>
          <a:off x="6436261" y="3551198"/>
          <a:ext cx="558800" cy="49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52280" progId="Equation.DSMT4">
                  <p:embed/>
                </p:oleObj>
              </mc:Choice>
              <mc:Fallback>
                <p:oleObj name="Equation" r:id="rId7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6261" y="3551198"/>
                        <a:ext cx="558800" cy="493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64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830008" y="74374"/>
            <a:ext cx="453406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-960169" y="588238"/>
                <a:ext cx="810670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4508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	   a)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hiệu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vào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trống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0169" y="588238"/>
                <a:ext cx="8106706" cy="523220"/>
              </a:xfrm>
              <a:prstGeom prst="rect">
                <a:avLst/>
              </a:prstGeom>
              <a:blipFill>
                <a:blip r:embed="rId2"/>
                <a:stretch>
                  <a:fillRect t="-11628" r="-376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5417" y="1171880"/>
            <a:ext cx="114829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.... A;      7.... A ;        5.... A;      6 ....A                                                        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-304801" y="1713268"/>
            <a:ext cx="788869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phần tử nằm trong A gồm các </a:t>
            </a:r>
            <a:r>
              <a:rPr lang="nl-NL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số:...............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A không chứa các phần </a:t>
            </a:r>
            <a:r>
              <a:rPr lang="nl-NL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  ..............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3086100" algn="l"/>
                <a:tab pos="5486400" algn="r"/>
              </a:tabLst>
            </a:pPr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Người ta đặt tên tập hợp </a:t>
            </a:r>
            <a:r>
              <a:rPr lang="nl-NL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 ...........................</a:t>
            </a:r>
            <a:endParaRPr lang="nl-NL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74" y="336508"/>
            <a:ext cx="4534063" cy="309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140716"/>
              </p:ext>
            </p:extLst>
          </p:nvPr>
        </p:nvGraphicFramePr>
        <p:xfrm>
          <a:off x="4063053" y="1070598"/>
          <a:ext cx="586316" cy="5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053" y="1070598"/>
                        <a:ext cx="586316" cy="530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899110"/>
              </p:ext>
            </p:extLst>
          </p:nvPr>
        </p:nvGraphicFramePr>
        <p:xfrm>
          <a:off x="5562600" y="1073890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52280" progId="Equation.DSMT4">
                  <p:embed/>
                </p:oleObj>
              </mc:Choice>
              <mc:Fallback>
                <p:oleObj name="Equation" r:id="rId6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2600" y="1073890"/>
                        <a:ext cx="1066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734925"/>
              </p:ext>
            </p:extLst>
          </p:nvPr>
        </p:nvGraphicFramePr>
        <p:xfrm>
          <a:off x="757861" y="1097688"/>
          <a:ext cx="58631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26720" progId="Equation.DSMT4">
                  <p:embed/>
                </p:oleObj>
              </mc:Choice>
              <mc:Fallback>
                <p:oleObj name="Equation" r:id="rId8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861" y="1097688"/>
                        <a:ext cx="58631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26684"/>
              </p:ext>
            </p:extLst>
          </p:nvPr>
        </p:nvGraphicFramePr>
        <p:xfrm>
          <a:off x="2342511" y="1086525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52280" progId="Equation.DSMT4">
                  <p:embed/>
                </p:oleObj>
              </mc:Choice>
              <mc:Fallback>
                <p:oleObj name="Equation" r:id="rId10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511" y="1086525"/>
                        <a:ext cx="106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096000" y="1688122"/>
            <a:ext cx="233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2; 4; 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05345" y="2063816"/>
            <a:ext cx="178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6; 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05345" y="2515883"/>
            <a:ext cx="2414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chữ cái in hoa.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2958" y="3541333"/>
            <a:ext cx="11360728" cy="1861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779077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hap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71" y="496956"/>
            <a:ext cx="4986130" cy="293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33"/>
          <p:cNvSpPr txBox="1">
            <a:spLocks noChangeArrowheads="1"/>
          </p:cNvSpPr>
          <p:nvPr/>
        </p:nvSpPr>
        <p:spPr bwMode="auto">
          <a:xfrm>
            <a:off x="8806069" y="3780991"/>
            <a:ext cx="394258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1.4.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2753" y="1448324"/>
            <a:ext cx="67586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Cách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800" i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P={0; 1; 2; 3; 4; 5}.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696868"/>
            <a:ext cx="92464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Cách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9609" y="4796944"/>
            <a:ext cx="9185276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P (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H.1.4) ta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{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|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6}.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E567E-A956-DE92-73DF-7456D4826B0B}"/>
              </a:ext>
            </a:extLst>
          </p:cNvPr>
          <p:cNvSpPr txBox="1"/>
          <p:nvPr/>
        </p:nvSpPr>
        <p:spPr>
          <a:xfrm>
            <a:off x="62753" y="0"/>
            <a:ext cx="4204447" cy="584775"/>
          </a:xfrm>
          <a:prstGeom prst="rect">
            <a:avLst/>
          </a:prstGeom>
          <a:solidFill>
            <a:srgbClr val="FFD2FF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MÔ TẢ TẬP HỢP</a:t>
            </a:r>
          </a:p>
        </p:txBody>
      </p:sp>
    </p:spTree>
    <p:extLst>
      <p:ext uri="{BB962C8B-B14F-4D97-AF65-F5344CB8AC3E}">
        <p14:creationId xmlns:p14="http://schemas.microsoft.com/office/powerpoint/2010/main" val="13365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1082</Words>
  <Application>Microsoft Office PowerPoint</Application>
  <PresentationFormat>Widescreen</PresentationFormat>
  <Paragraphs>115</Paragraphs>
  <Slides>21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.VnTime</vt:lpstr>
      <vt:lpstr>Arial</vt:lpstr>
      <vt:lpstr>Calibri</vt:lpstr>
      <vt:lpstr>Calibri Light</vt:lpstr>
      <vt:lpstr>Cambria Math</vt:lpstr>
      <vt:lpstr>Tahoma</vt:lpstr>
      <vt:lpstr>Times New Roman</vt:lpstr>
      <vt:lpstr>Trebuchet MS</vt:lpstr>
      <vt:lpstr>Wingdings 3</vt:lpstr>
      <vt:lpstr>Office Theme</vt:lpstr>
      <vt:lpstr>1_Office Theme</vt:lpstr>
      <vt:lpstr>4_Office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1: Cách viết tập hợp nào sau đây đúng?</vt:lpstr>
      <vt:lpstr>PowerPoint Presentation</vt:lpstr>
      <vt:lpstr>PowerPoint Presentation</vt:lpstr>
      <vt:lpstr>PowerPoint Presentation</vt:lpstr>
      <vt:lpstr>PowerPoint Presentation</vt:lpstr>
      <vt:lpstr> HƯỚNG DẪN HỌC Ở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TruongHoan</dc:creator>
  <cp:lastModifiedBy>Ngo Thi Tinh</cp:lastModifiedBy>
  <cp:revision>175</cp:revision>
  <dcterms:created xsi:type="dcterms:W3CDTF">2021-07-09T10:03:12Z</dcterms:created>
  <dcterms:modified xsi:type="dcterms:W3CDTF">2025-09-07T12:29:00Z</dcterms:modified>
</cp:coreProperties>
</file>