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48" r:id="rId3"/>
    <p:sldId id="302" r:id="rId4"/>
    <p:sldId id="292" r:id="rId5"/>
    <p:sldId id="360" r:id="rId6"/>
    <p:sldId id="333" r:id="rId7"/>
    <p:sldId id="387" r:id="rId8"/>
    <p:sldId id="385" r:id="rId9"/>
    <p:sldId id="388" r:id="rId10"/>
    <p:sldId id="336" r:id="rId11"/>
    <p:sldId id="389" r:id="rId12"/>
    <p:sldId id="386" r:id="rId13"/>
    <p:sldId id="390" r:id="rId14"/>
    <p:sldId id="383" r:id="rId15"/>
    <p:sldId id="391" r:id="rId16"/>
    <p:sldId id="394" r:id="rId17"/>
    <p:sldId id="395" r:id="rId18"/>
    <p:sldId id="393" r:id="rId19"/>
    <p:sldId id="335" r:id="rId20"/>
    <p:sldId id="384" r:id="rId21"/>
    <p:sldId id="396" r:id="rId22"/>
    <p:sldId id="315" r:id="rId23"/>
    <p:sldId id="367" r:id="rId24"/>
    <p:sldId id="331" r:id="rId25"/>
    <p:sldId id="295" r:id="rId26"/>
    <p:sldId id="329" r:id="rId27"/>
    <p:sldId id="34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>
        <p:scale>
          <a:sx n="62" d="100"/>
          <a:sy n="62" d="100"/>
        </p:scale>
        <p:origin x="126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06174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</a:t>
            </a:r>
            <a:r>
              <a:rPr lang="en-US" sz="1400" baseline="0" dirty="0">
                <a:solidFill>
                  <a:schemeClr val="bg1"/>
                </a:solidFill>
              </a:rPr>
              <a:t>6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eduhome.com.vn/DHALesson?idGrade=9&amp;idSubject=1&amp;idSeries=32&amp;idTheme=399&amp;IdLevel=1&amp;idThemeServer=49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Student’s Book - Page 10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6" y="498764"/>
            <a:ext cx="9538854" cy="5929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4512" y="3849584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21" y="1349260"/>
            <a:ext cx="2478268" cy="1845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2688" y="507539"/>
            <a:ext cx="6926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Ask and answer, using Possessive ‘s</a:t>
            </a:r>
            <a:endParaRPr lang="en-US" b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02" y="1372262"/>
            <a:ext cx="3027199" cy="1826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96" y="1372262"/>
            <a:ext cx="2640765" cy="18225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75045" y="2548448"/>
            <a:ext cx="449944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47359" y="2559627"/>
            <a:ext cx="449944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40117" y="2548448"/>
            <a:ext cx="449944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1446" y="3224189"/>
            <a:ext cx="2486039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 / sister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69571" y="3224189"/>
            <a:ext cx="2486039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 / dad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15118" y="3194779"/>
            <a:ext cx="2751322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/ mom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1432560" y="4754880"/>
            <a:ext cx="4983480" cy="1264920"/>
          </a:xfrm>
          <a:prstGeom prst="wedgeRoundRectCallout">
            <a:avLst>
              <a:gd name="adj1" fmla="val -65175"/>
              <a:gd name="adj2" fmla="val 5482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Who………………? 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863840" y="4754880"/>
            <a:ext cx="3779520" cy="1264920"/>
          </a:xfrm>
          <a:prstGeom prst="wedgeRoundRectCallout">
            <a:avLst>
              <a:gd name="adj1" fmla="val 59596"/>
              <a:gd name="adj2" fmla="val 5482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…………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76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60"/>
            <a:ext cx="12274875" cy="5985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52229" y="275771"/>
            <a:ext cx="4441371" cy="1204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" name="Straight Connector 4"/>
          <p:cNvCxnSpPr/>
          <p:nvPr/>
        </p:nvCxnSpPr>
        <p:spPr>
          <a:xfrm>
            <a:off x="362858" y="754743"/>
            <a:ext cx="21190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97086" y="754743"/>
            <a:ext cx="2010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33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60"/>
            <a:ext cx="12274875" cy="5985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52229" y="275771"/>
            <a:ext cx="4441371" cy="1204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>
            <a:off x="9509581" y="2919719"/>
            <a:ext cx="1126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do</a:t>
            </a:r>
            <a:endParaRPr lang="en-US" sz="3000" dirty="0">
              <a:solidFill>
                <a:srgbClr val="0070C0"/>
              </a:solidFill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8638734" y="3457709"/>
            <a:ext cx="221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01792" y="3473717"/>
            <a:ext cx="1271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cleans</a:t>
            </a:r>
            <a:endParaRPr lang="en-US" sz="3000" dirty="0">
              <a:solidFill>
                <a:srgbClr val="0070C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220577" y="3962721"/>
            <a:ext cx="167866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48726" y="3459790"/>
            <a:ext cx="1126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make</a:t>
            </a:r>
            <a:endParaRPr lang="en-US" sz="3000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6079678" y="3952102"/>
            <a:ext cx="374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38459" y="3962721"/>
            <a:ext cx="1126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does</a:t>
            </a:r>
            <a:endParaRPr lang="en-US" sz="30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220577" y="4465919"/>
            <a:ext cx="1141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44835" y="3970144"/>
            <a:ext cx="13035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makes</a:t>
            </a:r>
            <a:endParaRPr lang="en-US" sz="3000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672755" y="4445000"/>
            <a:ext cx="931245" cy="37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37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5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69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87"/>
          <a:stretch/>
        </p:blipFill>
        <p:spPr>
          <a:xfrm>
            <a:off x="0" y="1046063"/>
            <a:ext cx="11916229" cy="5357139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3604437" y="1828800"/>
            <a:ext cx="735334" cy="14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640208" y="1836060"/>
            <a:ext cx="876748" cy="72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9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69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87"/>
          <a:stretch/>
        </p:blipFill>
        <p:spPr>
          <a:xfrm>
            <a:off x="0" y="1046063"/>
            <a:ext cx="11916229" cy="53571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850742" y="2815771"/>
            <a:ext cx="740229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" name="Oval 4"/>
          <p:cNvSpPr/>
          <p:nvPr/>
        </p:nvSpPr>
        <p:spPr>
          <a:xfrm>
            <a:off x="7191828" y="3209376"/>
            <a:ext cx="740229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Oval 6"/>
          <p:cNvSpPr/>
          <p:nvPr/>
        </p:nvSpPr>
        <p:spPr>
          <a:xfrm>
            <a:off x="7300684" y="3615776"/>
            <a:ext cx="972459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5036457" y="4022176"/>
            <a:ext cx="899886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Oval 8"/>
          <p:cNvSpPr/>
          <p:nvPr/>
        </p:nvSpPr>
        <p:spPr>
          <a:xfrm>
            <a:off x="5950856" y="4406286"/>
            <a:ext cx="899886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6988629" y="4748572"/>
            <a:ext cx="899886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36969" y="5142177"/>
            <a:ext cx="936173" cy="4465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95884" y="5535782"/>
            <a:ext cx="892631" cy="4465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V="1">
            <a:off x="4943478" y="2796363"/>
            <a:ext cx="1542382" cy="175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928964" y="3164114"/>
            <a:ext cx="1268636" cy="7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43478" y="3572234"/>
            <a:ext cx="1544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943478" y="3942347"/>
            <a:ext cx="1268636" cy="7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923181" y="4344500"/>
            <a:ext cx="197526" cy="72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 flipV="1">
            <a:off x="4943478" y="4744125"/>
            <a:ext cx="461821" cy="24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4943478" y="5105891"/>
            <a:ext cx="2045151" cy="113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4943478" y="5535782"/>
            <a:ext cx="13712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28964" y="5916974"/>
            <a:ext cx="1544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60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5772" y="290284"/>
            <a:ext cx="119162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c. Write sentences using the prompts.</a:t>
            </a:r>
          </a:p>
          <a:p>
            <a:br>
              <a:rPr lang="en-US" sz="3600" b="1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1. Who does the dishes? 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– Joe's mom (does).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((Joe) mom)</a:t>
            </a:r>
          </a:p>
          <a:p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2. _____________________________?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(What/ housework/ sister/ do)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– My sister cleans the kitchen. 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3. Who makes breakfast? – _____________________________.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(My dad)</a:t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endParaRPr lang="vi-VN" sz="3600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777880" y="870857"/>
            <a:ext cx="300731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804716" y="870857"/>
            <a:ext cx="154440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32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5772" y="290284"/>
            <a:ext cx="1191622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c. Write sentences using the prompts.</a:t>
            </a:r>
          </a:p>
          <a:p>
            <a:br>
              <a:rPr lang="en-US" sz="3600" b="1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1. Who does the dishes? 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– Joe's mom (does).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((Joe) mom)</a:t>
            </a:r>
          </a:p>
          <a:p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2. _______________________________________?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(What/ housework/ sister/ do)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– My sister cleans the kitchen. 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3. Who makes breakfast? – ________________________________________.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(My dad)</a:t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endParaRPr lang="vi-VN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4484" y="3014106"/>
            <a:ext cx="7036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housework does your sister do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6999" y="5737928"/>
            <a:ext cx="8097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My dad (makes breakfast) / My dad (does)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1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5772" y="319317"/>
            <a:ext cx="119162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c. Write sentences using the prompts.</a:t>
            </a:r>
            <a:br>
              <a:rPr lang="en-US" sz="3600" b="1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4. _________________________________________?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(Who/ do/ shopping)</a:t>
            </a:r>
            <a:br>
              <a:rPr lang="en-US" sz="3600" dirty="0">
                <a:solidFill>
                  <a:srgbClr val="242021"/>
                </a:solidFill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– I do. </a:t>
            </a:r>
          </a:p>
          <a:p>
            <a:endParaRPr lang="en-US" sz="3600" dirty="0">
              <a:solidFill>
                <a:srgbClr val="242021"/>
              </a:solidFill>
              <a:latin typeface="+mj-lt"/>
            </a:endParaRP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5. Who does the laundry? 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– ___________________________________. 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((Mary) brother)</a:t>
            </a:r>
          </a:p>
          <a:p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6. _________________________________________?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(What/ housework/ they/ do) </a:t>
            </a:r>
            <a:br>
              <a:rPr lang="en-US" sz="3600" dirty="0"/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– They clean the living room. </a:t>
            </a:r>
            <a:endParaRPr lang="vi-VN" sz="36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8370" y="865991"/>
            <a:ext cx="4631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Who does the shopping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7285" y="3558391"/>
            <a:ext cx="6518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Mary’s brother (does the laundry)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285" y="4708842"/>
            <a:ext cx="5502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housework do they do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7285" y="4062511"/>
            <a:ext cx="4365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Mary’s brother (does)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2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8" y="387926"/>
            <a:ext cx="9121501" cy="5985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4656" y="2798058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255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33844" y="914828"/>
            <a:ext cx="425221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Ask your partner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855" y="506456"/>
            <a:ext cx="2197389" cy="14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871330" y="3100252"/>
            <a:ext cx="6125028" cy="1264920"/>
          </a:xfrm>
          <a:prstGeom prst="wedgeRoundRectCallout">
            <a:avLst>
              <a:gd name="adj1" fmla="val -65175"/>
              <a:gd name="adj2" fmla="val 5482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 housework do you do?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878827" y="3100252"/>
            <a:ext cx="3779520" cy="1264920"/>
          </a:xfrm>
          <a:prstGeom prst="wedgeRoundRectCallout">
            <a:avLst>
              <a:gd name="adj1" fmla="val 59596"/>
              <a:gd name="adj2" fmla="val 5482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I…………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76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2220688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DHA on </a:t>
            </a:r>
            <a:r>
              <a:rPr lang="en-US" sz="2000" b="1" dirty="0" err="1"/>
              <a:t>Eduhome</a:t>
            </a:r>
            <a:endParaRPr lang="en-US" sz="2000" b="1" dirty="0"/>
          </a:p>
        </p:txBody>
      </p:sp>
      <p:sp>
        <p:nvSpPr>
          <p:cNvPr id="4" name="Rectangle 3">
            <a:hlinkClick r:id="rId2"/>
          </p:cNvPr>
          <p:cNvSpPr/>
          <p:nvPr/>
        </p:nvSpPr>
        <p:spPr>
          <a:xfrm>
            <a:off x="3633754" y="662409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hlinkClick r:id="rId2"/>
              </a:rPr>
              <a:t>Game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Tiếng anh 6 i-Learn Smart World </a:t>
            </a:r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879" y="1506009"/>
            <a:ext cx="9046549" cy="46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7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 r="2500"/>
          <a:stretch/>
        </p:blipFill>
        <p:spPr>
          <a:xfrm>
            <a:off x="0" y="0"/>
            <a:ext cx="12192000" cy="69030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62427" y="2433533"/>
            <a:ext cx="76464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housework does your mother do?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62427" y="2814754"/>
            <a:ext cx="385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She……………………….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0"/>
            <a:ext cx="2467429" cy="92891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WB page 5</a:t>
            </a:r>
          </a:p>
        </p:txBody>
      </p:sp>
      <p:sp>
        <p:nvSpPr>
          <p:cNvPr id="9" name="Rectangle 8"/>
          <p:cNvSpPr/>
          <p:nvPr/>
        </p:nvSpPr>
        <p:spPr>
          <a:xfrm>
            <a:off x="2162427" y="3556931"/>
            <a:ext cx="7383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housework does your father do?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62427" y="3938152"/>
            <a:ext cx="3688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He……………………….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55173" y="4652761"/>
            <a:ext cx="9286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What housework does your brother or sister do?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5173" y="5033982"/>
            <a:ext cx="4653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He/ She……………………….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55173" y="5757350"/>
            <a:ext cx="6249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Who does the most housework?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55173" y="6138571"/>
            <a:ext cx="41857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……………………….does.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62427" y="1731379"/>
            <a:ext cx="3289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I……………………….</a:t>
            </a:r>
            <a:endParaRPr lang="vi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9" grpId="0" build="p"/>
      <p:bldP spid="10" grpId="0" build="p"/>
      <p:bldP spid="13" grpId="0" build="p"/>
      <p:bldP spid="14" grpId="0" build="p"/>
      <p:bldP spid="15" grpId="0" build="p"/>
      <p:bldP spid="16" grpId="0" build="p"/>
      <p:bldP spid="2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74"/>
            <a:ext cx="10058400" cy="6105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923976" y="2018494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Present Simple.</a:t>
            </a:r>
          </a:p>
          <a:p>
            <a:r>
              <a:rPr lang="en-US" sz="3600" i="1" dirty="0" err="1">
                <a:solidFill>
                  <a:srgbClr val="0070C0"/>
                </a:solidFill>
              </a:rPr>
              <a:t>Wh</a:t>
            </a:r>
            <a:r>
              <a:rPr lang="en-US" sz="3600" i="1" dirty="0">
                <a:solidFill>
                  <a:srgbClr val="0070C0"/>
                </a:solidFill>
              </a:rPr>
              <a:t>- questions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Possessive ‘s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80571" y="1646758"/>
            <a:ext cx="1145903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Review the grammar and practice using them. 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exercise(s)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5).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Notebook </a:t>
            </a:r>
            <a:r>
              <a:rPr lang="en-US" sz="3600" i="1" dirty="0">
                <a:solidFill>
                  <a:srgbClr val="0070C0"/>
                </a:solidFill>
              </a:rPr>
              <a:t>(page 5).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Play the consolation games in </a:t>
            </a:r>
            <a:r>
              <a:rPr lang="en-US" sz="3600" b="1" i="1" dirty="0">
                <a:solidFill>
                  <a:srgbClr val="0070C0"/>
                </a:solidFill>
              </a:rPr>
              <a:t>Tiếng Anh 6 i-Learn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u="sng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11 - SB).</a:t>
            </a:r>
            <a:endParaRPr lang="vi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8343" y="1381472"/>
            <a:ext cx="113988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+mj-lt"/>
              </a:rPr>
              <a:t>use Present Simple and </a:t>
            </a:r>
            <a:r>
              <a:rPr lang="en-US" sz="3600" i="1" dirty="0" err="1">
                <a:solidFill>
                  <a:srgbClr val="0070C0"/>
                </a:solidFill>
                <a:latin typeface="+mj-lt"/>
              </a:rPr>
              <a:t>Wh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- questions to ask about facts;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+mj-lt"/>
              </a:rPr>
              <a:t>use the possessive “</a:t>
            </a:r>
            <a:r>
              <a:rPr lang="en-US" sz="3600" i="1" dirty="0">
                <a:solidFill>
                  <a:srgbClr val="FF0000"/>
                </a:solidFill>
                <a:latin typeface="+mj-lt"/>
              </a:rPr>
              <a:t>‘s</a:t>
            </a:r>
            <a:r>
              <a:rPr lang="en-US" sz="3600" i="1" dirty="0">
                <a:solidFill>
                  <a:srgbClr val="0070C0"/>
                </a:solidFill>
                <a:latin typeface="+mj-lt"/>
              </a:rPr>
              <a:t>”;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+mj-lt"/>
              </a:rPr>
              <a:t>write about what housework they do at home.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"/>
            <a:ext cx="10058400" cy="60483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21" y="968260"/>
            <a:ext cx="2478268" cy="1845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7433" y="321929"/>
            <a:ext cx="8699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Match the chores with the suitable pictures</a:t>
            </a:r>
            <a:endParaRPr lang="en-US" b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41" y="4582318"/>
            <a:ext cx="3127852" cy="1911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40" y="4470191"/>
            <a:ext cx="3127852" cy="1845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21" y="4582318"/>
            <a:ext cx="2716975" cy="1849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02" y="991262"/>
            <a:ext cx="3027199" cy="1826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96" y="991262"/>
            <a:ext cx="2640765" cy="18225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75045" y="2167448"/>
            <a:ext cx="449944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47359" y="2178627"/>
            <a:ext cx="449944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21" y="2945142"/>
            <a:ext cx="3434785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 the kitchen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40117" y="2167448"/>
            <a:ext cx="449944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0426" y="5773649"/>
            <a:ext cx="449944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05666" y="5847941"/>
            <a:ext cx="449944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081048" y="5676467"/>
            <a:ext cx="449944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49296" y="2813779"/>
            <a:ext cx="2787660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the bed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53562" y="3667862"/>
            <a:ext cx="2636499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dinner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6372" y="3714840"/>
            <a:ext cx="2680041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dishes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721" y="3706311"/>
            <a:ext cx="3260613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shopping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4019" y="2925320"/>
            <a:ext cx="3026368" cy="646331"/>
          </a:xfrm>
          <a:prstGeom prst="rect">
            <a:avLst/>
          </a:prstGeom>
          <a:solidFill>
            <a:schemeClr val="bg1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 laundry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67539 -0.19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76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34166 -0.110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33385 -0.09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-0.34857 0.3129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30273 0.309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082 0.41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6" y="415636"/>
            <a:ext cx="9663546" cy="6012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1851" y="39624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5282" y="931981"/>
            <a:ext cx="5510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(+) S + V</a:t>
            </a:r>
            <a:r>
              <a:rPr lang="en-US" sz="3600" baseline="-25000" dirty="0">
                <a:solidFill>
                  <a:srgbClr val="0070C0"/>
                </a:solidFill>
              </a:rPr>
              <a:t>1</a:t>
            </a:r>
            <a:r>
              <a:rPr lang="en-US" sz="3600" baseline="30000" dirty="0">
                <a:solidFill>
                  <a:srgbClr val="0070C0"/>
                </a:solidFill>
              </a:rPr>
              <a:t>s/es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en-US" sz="3600" baseline="300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(-) S + do/ does + not + </a:t>
            </a:r>
            <a:r>
              <a:rPr lang="en-US" sz="3600" dirty="0" err="1">
                <a:solidFill>
                  <a:srgbClr val="0070C0"/>
                </a:solidFill>
              </a:rPr>
              <a:t>V</a:t>
            </a:r>
            <a:r>
              <a:rPr lang="en-US" sz="3600" baseline="-25000" dirty="0" err="1">
                <a:solidFill>
                  <a:srgbClr val="0070C0"/>
                </a:solidFill>
              </a:rPr>
              <a:t>inf</a:t>
            </a:r>
            <a:r>
              <a:rPr lang="en-US" sz="3600" dirty="0">
                <a:solidFill>
                  <a:srgbClr val="0070C0"/>
                </a:solidFill>
              </a:rPr>
              <a:t>….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(?) Do/ Does + S + </a:t>
            </a:r>
            <a:r>
              <a:rPr lang="en-US" sz="3600" dirty="0" err="1">
                <a:solidFill>
                  <a:srgbClr val="0070C0"/>
                </a:solidFill>
              </a:rPr>
              <a:t>V</a:t>
            </a:r>
            <a:r>
              <a:rPr lang="en-US" sz="3600" baseline="-25000" dirty="0" err="1">
                <a:solidFill>
                  <a:srgbClr val="0070C0"/>
                </a:solidFill>
              </a:rPr>
              <a:t>inf</a:t>
            </a:r>
            <a:r>
              <a:rPr lang="en-US" sz="3600" dirty="0">
                <a:solidFill>
                  <a:srgbClr val="0070C0"/>
                </a:solidFill>
              </a:rPr>
              <a:t>….?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6734" y="2641462"/>
            <a:ext cx="5217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Yes, S + do/ does.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No, S + do/ does + not.</a:t>
            </a:r>
          </a:p>
        </p:txBody>
      </p:sp>
      <p:sp>
        <p:nvSpPr>
          <p:cNvPr id="5" name="Rectangle 4"/>
          <p:cNvSpPr/>
          <p:nvPr/>
        </p:nvSpPr>
        <p:spPr>
          <a:xfrm>
            <a:off x="486232" y="477056"/>
            <a:ext cx="5529941" cy="3763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486231" y="4191543"/>
            <a:ext cx="11364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Ex: She does exercise every morning.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They don’t have a house.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  Do you like cats? – Yes, I do.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281" y="388960"/>
            <a:ext cx="161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FORM: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8098" y="1551588"/>
            <a:ext cx="4619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ea typeface="Times New Roman" panose="02020603050405020304" pitchFamily="18" charset="0"/>
              </a:rPr>
              <a:t>PRESENT SIMPLE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ea typeface="Times New Roman" panose="02020603050405020304" pitchFamily="18" charset="0"/>
              </a:rPr>
              <a:t>(Revision) </a:t>
            </a:r>
            <a:endParaRPr lang="en-US" sz="4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41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145" y="1426371"/>
            <a:ext cx="5885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(?) </a:t>
            </a:r>
            <a:r>
              <a:rPr lang="en-US" sz="3600" dirty="0" err="1">
                <a:solidFill>
                  <a:srgbClr val="0070C0"/>
                </a:solidFill>
              </a:rPr>
              <a:t>Wh</a:t>
            </a:r>
            <a:r>
              <a:rPr lang="en-US" sz="3600" dirty="0">
                <a:solidFill>
                  <a:srgbClr val="0070C0"/>
                </a:solidFill>
              </a:rPr>
              <a:t> + do/ does + S + </a:t>
            </a:r>
            <a:r>
              <a:rPr lang="en-US" sz="3600" dirty="0" err="1">
                <a:solidFill>
                  <a:srgbClr val="0070C0"/>
                </a:solidFill>
              </a:rPr>
              <a:t>V</a:t>
            </a:r>
            <a:r>
              <a:rPr lang="en-US" sz="3600" baseline="-25000" dirty="0" err="1">
                <a:solidFill>
                  <a:srgbClr val="0070C0"/>
                </a:solidFill>
              </a:rPr>
              <a:t>inf</a:t>
            </a:r>
            <a:r>
              <a:rPr lang="en-US" sz="3600" dirty="0">
                <a:solidFill>
                  <a:srgbClr val="0070C0"/>
                </a:solidFill>
              </a:rPr>
              <a:t>….?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9627" y="2529181"/>
            <a:ext cx="418918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i="1" u="sng" dirty="0"/>
              <a:t>Answer:</a:t>
            </a:r>
            <a:r>
              <a:rPr lang="en-US" sz="3600" dirty="0">
                <a:solidFill>
                  <a:srgbClr val="0070C0"/>
                </a:solidFill>
              </a:rPr>
              <a:t> S + V</a:t>
            </a:r>
            <a:r>
              <a:rPr lang="en-US" sz="3600" baseline="-25000" dirty="0">
                <a:solidFill>
                  <a:srgbClr val="0070C0"/>
                </a:solidFill>
              </a:rPr>
              <a:t>1</a:t>
            </a:r>
            <a:r>
              <a:rPr lang="en-US" sz="3600" baseline="30000" dirty="0">
                <a:solidFill>
                  <a:srgbClr val="0070C0"/>
                </a:solidFill>
              </a:rPr>
              <a:t>s/</a:t>
            </a:r>
            <a:r>
              <a:rPr lang="en-US" sz="3600" baseline="30000" dirty="0" err="1">
                <a:solidFill>
                  <a:srgbClr val="0070C0"/>
                </a:solidFill>
              </a:rPr>
              <a:t>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7535" y="172731"/>
            <a:ext cx="461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ea typeface="Times New Roman" panose="02020603050405020304" pitchFamily="18" charset="0"/>
              </a:rPr>
              <a:t>PRESENT SIMPLE </a:t>
            </a:r>
            <a:endParaRPr lang="en-US" sz="40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599" y="807078"/>
            <a:ext cx="31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Wh</a:t>
            </a:r>
            <a:r>
              <a:rPr lang="en-US" sz="3600" b="1" i="1" dirty="0">
                <a:solidFill>
                  <a:srgbClr val="FF0000"/>
                </a:solidFill>
                <a:ea typeface="Times New Roman" panose="02020603050405020304" pitchFamily="18" charset="0"/>
              </a:rPr>
              <a:t>- questions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7" y="1037945"/>
            <a:ext cx="5885542" cy="16540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9145" y="807078"/>
            <a:ext cx="5885541" cy="24695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1267825" y="3169363"/>
            <a:ext cx="78181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Ex: </a:t>
            </a:r>
            <a:r>
              <a:rPr lang="en-US" sz="3600" dirty="0">
                <a:latin typeface="+mj-lt"/>
              </a:rPr>
              <a:t>What housework </a:t>
            </a:r>
            <a:r>
              <a:rPr lang="en-US" sz="3600" b="1" dirty="0">
                <a:latin typeface="+mj-lt"/>
              </a:rPr>
              <a:t>do </a:t>
            </a:r>
            <a:r>
              <a:rPr lang="en-US" sz="3600" dirty="0">
                <a:latin typeface="+mj-lt"/>
              </a:rPr>
              <a:t>you do?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      What housework </a:t>
            </a:r>
            <a:r>
              <a:rPr lang="en-US" sz="3600" b="1" dirty="0">
                <a:latin typeface="+mj-lt"/>
              </a:rPr>
              <a:t>does </a:t>
            </a:r>
            <a:r>
              <a:rPr lang="en-US" sz="3600" dirty="0">
                <a:latin typeface="+mj-lt"/>
              </a:rPr>
              <a:t>your sister do?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      Who </a:t>
            </a:r>
            <a:r>
              <a:rPr lang="en-US" sz="3600" b="1" dirty="0">
                <a:latin typeface="+mj-lt"/>
              </a:rPr>
              <a:t>does </a:t>
            </a:r>
            <a:r>
              <a:rPr lang="en-US" sz="3600" dirty="0">
                <a:latin typeface="+mj-lt"/>
              </a:rPr>
              <a:t>the shopping?</a:t>
            </a:r>
            <a:endParaRPr lang="vi-VN" sz="36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67824" y="4820649"/>
            <a:ext cx="85619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I/ You/ We/ They </a:t>
            </a:r>
            <a:r>
              <a:rPr lang="en-US" sz="3600" b="1" dirty="0">
                <a:solidFill>
                  <a:srgbClr val="242021"/>
                </a:solidFill>
                <a:latin typeface="+mj-lt"/>
              </a:rPr>
              <a:t>do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the </a:t>
            </a:r>
            <a:r>
              <a:rPr lang="en-US" sz="3600" dirty="0">
                <a:solidFill>
                  <a:srgbClr val="00ADEE"/>
                </a:solidFill>
                <a:latin typeface="+mj-lt"/>
              </a:rPr>
              <a:t>dishes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.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He/ She/ It/ Ken's father </a:t>
            </a:r>
            <a:r>
              <a:rPr lang="en-US" sz="3600" b="1" dirty="0">
                <a:solidFill>
                  <a:srgbClr val="242021"/>
                </a:solidFill>
                <a:latin typeface="+mj-lt"/>
              </a:rPr>
              <a:t>cleans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the </a:t>
            </a:r>
            <a:r>
              <a:rPr lang="en-US" sz="3600" dirty="0">
                <a:solidFill>
                  <a:srgbClr val="00ADEE"/>
                </a:solidFill>
                <a:latin typeface="+mj-lt"/>
              </a:rPr>
              <a:t>kitchen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.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endParaRPr lang="vi-VN" sz="3600" dirty="0"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97288" y="4805409"/>
            <a:ext cx="86806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*We can also use short answers.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i="1" dirty="0">
                <a:solidFill>
                  <a:srgbClr val="242021"/>
                </a:solidFill>
                <a:latin typeface="+mj-lt"/>
              </a:rPr>
              <a:t>E.g. "Who cleans the kitchen?</a:t>
            </a:r>
            <a:br>
              <a:rPr lang="en-US" sz="3600" i="1" dirty="0">
                <a:solidFill>
                  <a:srgbClr val="242021"/>
                </a:solidFill>
                <a:latin typeface="+mj-lt"/>
              </a:rPr>
            </a:br>
            <a:r>
              <a:rPr lang="en-US" sz="3600" i="1" dirty="0">
                <a:solidFill>
                  <a:srgbClr val="242021"/>
                </a:solidFill>
                <a:latin typeface="+mj-lt"/>
              </a:rPr>
              <a:t>My mother./ My mother does.</a:t>
            </a:r>
            <a:r>
              <a:rPr lang="en-US" sz="3600" dirty="0"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endParaRPr lang="vi-VN" sz="36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269" y="1867610"/>
            <a:ext cx="5885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     Who + V</a:t>
            </a:r>
            <a:r>
              <a:rPr lang="en-US" sz="3600" baseline="-25000" dirty="0">
                <a:solidFill>
                  <a:srgbClr val="0070C0"/>
                </a:solidFill>
              </a:rPr>
              <a:t>1</a:t>
            </a:r>
            <a:r>
              <a:rPr lang="en-US" sz="3600" baseline="30000" dirty="0">
                <a:solidFill>
                  <a:srgbClr val="0070C0"/>
                </a:solidFill>
              </a:rPr>
              <a:t>s/</a:t>
            </a:r>
            <a:r>
              <a:rPr lang="en-US" sz="3600" baseline="30000" dirty="0" err="1">
                <a:solidFill>
                  <a:srgbClr val="0070C0"/>
                </a:solidFill>
              </a:rPr>
              <a:t>es</a:t>
            </a:r>
            <a:r>
              <a:rPr lang="en-US" sz="3600" dirty="0">
                <a:solidFill>
                  <a:srgbClr val="0070C0"/>
                </a:solidFill>
              </a:rPr>
              <a:t>……?</a:t>
            </a:r>
          </a:p>
        </p:txBody>
      </p:sp>
    </p:spTree>
    <p:extLst>
      <p:ext uri="{BB962C8B-B14F-4D97-AF65-F5344CB8AC3E}">
        <p14:creationId xmlns:p14="http://schemas.microsoft.com/office/powerpoint/2010/main" val="31418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5" grpId="0"/>
      <p:bldP spid="16" grpId="0"/>
      <p:bldP spid="16" grpId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6231" y="523955"/>
            <a:ext cx="4619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ea typeface="Times New Roman" panose="02020603050405020304" pitchFamily="18" charset="0"/>
              </a:rPr>
              <a:t>POSSESSIVE ‘S</a:t>
            </a:r>
          </a:p>
        </p:txBody>
      </p:sp>
      <p:sp>
        <p:nvSpPr>
          <p:cNvPr id="2" name="Rectangle 1"/>
          <p:cNvSpPr/>
          <p:nvPr/>
        </p:nvSpPr>
        <p:spPr>
          <a:xfrm>
            <a:off x="915192" y="3689517"/>
            <a:ext cx="5516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Ex: Who </a:t>
            </a:r>
            <a:r>
              <a:rPr lang="en-US" sz="3600" b="1" dirty="0">
                <a:solidFill>
                  <a:srgbClr val="0070C0"/>
                </a:solidFill>
              </a:rPr>
              <a:t>does </a:t>
            </a:r>
            <a:r>
              <a:rPr lang="en-US" sz="3600" dirty="0">
                <a:solidFill>
                  <a:srgbClr val="0070C0"/>
                </a:solidFill>
              </a:rPr>
              <a:t>the shopping?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8988" y="4335848"/>
            <a:ext cx="2729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Ken’s mother.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524480"/>
            <a:ext cx="10819608" cy="316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8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6815</TotalTime>
  <Words>718</Words>
  <Application>Microsoft Office PowerPoint</Application>
  <PresentationFormat>Widescreen</PresentationFormat>
  <Paragraphs>133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178</cp:revision>
  <dcterms:created xsi:type="dcterms:W3CDTF">2020-12-08T03:17:05Z</dcterms:created>
  <dcterms:modified xsi:type="dcterms:W3CDTF">2023-07-28T18:20:12Z</dcterms:modified>
</cp:coreProperties>
</file>