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49" r:id="rId3"/>
    <p:sldId id="302" r:id="rId4"/>
    <p:sldId id="292" r:id="rId5"/>
    <p:sldId id="360" r:id="rId6"/>
    <p:sldId id="381" r:id="rId7"/>
    <p:sldId id="379" r:id="rId8"/>
    <p:sldId id="382" r:id="rId9"/>
    <p:sldId id="383" r:id="rId10"/>
    <p:sldId id="384" r:id="rId11"/>
    <p:sldId id="385" r:id="rId12"/>
    <p:sldId id="387" r:id="rId13"/>
    <p:sldId id="386" r:id="rId14"/>
    <p:sldId id="345" r:id="rId15"/>
    <p:sldId id="370" r:id="rId16"/>
    <p:sldId id="388" r:id="rId17"/>
    <p:sldId id="372" r:id="rId18"/>
    <p:sldId id="380" r:id="rId19"/>
    <p:sldId id="315" r:id="rId20"/>
    <p:sldId id="367" r:id="rId21"/>
    <p:sldId id="331" r:id="rId22"/>
    <p:sldId id="295" r:id="rId23"/>
    <p:sldId id="329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62B"/>
    <a:srgbClr val="F58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2" autoAdjust="0"/>
    <p:restoredTop sz="94657"/>
  </p:normalViewPr>
  <p:slideViewPr>
    <p:cSldViewPr snapToGrid="0">
      <p:cViewPr>
        <p:scale>
          <a:sx n="50" d="100"/>
          <a:sy n="50" d="100"/>
        </p:scale>
        <p:origin x="1191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16477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Home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</a:t>
            </a:r>
            <a:r>
              <a:rPr lang="en-US" sz="1400" baseline="0" dirty="0">
                <a:solidFill>
                  <a:schemeClr val="bg1"/>
                </a:solidFill>
              </a:rPr>
              <a:t>6</a:t>
            </a:r>
            <a:r>
              <a:rPr lang="en-US" sz="1400" baseline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7.wdp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duhome.com.vn/DHALesson?idGrade=9&amp;idSubject=1&amp;idSeries=32&amp;idTheme=399&amp;IdLevel=1&amp;idThemeServer=4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4514" y="2509937"/>
            <a:ext cx="6596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Unit 1: Home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00B0F0"/>
                </a:solidFill>
              </a:rPr>
              <a:t>Student’s Book </a:t>
            </a:r>
            <a:r>
              <a:rPr lang="en-US" sz="3200" dirty="0">
                <a:solidFill>
                  <a:srgbClr val="00B0F0"/>
                </a:solidFill>
              </a:rPr>
              <a:t>- Page 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3097" y="222025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98296" y="1973516"/>
            <a:ext cx="1156904" cy="856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ectangle 34"/>
          <p:cNvSpPr/>
          <p:nvPr/>
        </p:nvSpPr>
        <p:spPr>
          <a:xfrm>
            <a:off x="2890669" y="5167513"/>
            <a:ext cx="742898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right intonation with a partner.</a:t>
            </a:r>
          </a:p>
        </p:txBody>
      </p:sp>
      <p:pic>
        <p:nvPicPr>
          <p:cNvPr id="3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5" y="4759141"/>
            <a:ext cx="2197389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6" y="1273399"/>
            <a:ext cx="10343385" cy="1934257"/>
          </a:xfrm>
          <a:prstGeom prst="rect">
            <a:avLst/>
          </a:prstGeom>
        </p:spPr>
      </p:pic>
      <p:pic>
        <p:nvPicPr>
          <p:cNvPr id="5" name="CD1-TRACK 0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6984" y="2305858"/>
            <a:ext cx="609600" cy="609600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 flipV="1">
            <a:off x="2541451" y="1915887"/>
            <a:ext cx="3056906" cy="609171"/>
          </a:xfrm>
          <a:prstGeom prst="arc">
            <a:avLst>
              <a:gd name="adj1" fmla="val 16200000"/>
              <a:gd name="adj2" fmla="val 21342139"/>
            </a:avLst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n w="381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Arc 7"/>
          <p:cNvSpPr/>
          <p:nvPr/>
        </p:nvSpPr>
        <p:spPr>
          <a:xfrm>
            <a:off x="3993520" y="2995102"/>
            <a:ext cx="2757715" cy="804022"/>
          </a:xfrm>
          <a:prstGeom prst="arc">
            <a:avLst>
              <a:gd name="adj1" fmla="val 16200000"/>
              <a:gd name="adj2" fmla="val 20653320"/>
            </a:avLst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5314" r="12440" b="15314"/>
          <a:stretch/>
        </p:blipFill>
        <p:spPr>
          <a:xfrm>
            <a:off x="854685" y="2032702"/>
            <a:ext cx="449580" cy="415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14665" r="11150" b="8203"/>
          <a:stretch/>
        </p:blipFill>
        <p:spPr>
          <a:xfrm>
            <a:off x="750027" y="2610658"/>
            <a:ext cx="434340" cy="4383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750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 animBg="1"/>
      <p:bldP spid="18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41430"/>
            <a:ext cx="11088914" cy="51187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01784" y="2929828"/>
            <a:ext cx="250915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balcony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5614" y="2900800"/>
            <a:ext cx="2387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house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487" y="2929828"/>
            <a:ext cx="24964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pool 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3600" y="4752815"/>
            <a:ext cx="24964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garage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43514" y="4738301"/>
            <a:ext cx="24347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gym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5614" y="4723783"/>
            <a:ext cx="24347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garage 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0171" y="4723784"/>
            <a:ext cx="24347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yard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7C73B4-335D-B75E-3456-A30171017365}"/>
              </a:ext>
            </a:extLst>
          </p:cNvPr>
          <p:cNvSpPr/>
          <p:nvPr/>
        </p:nvSpPr>
        <p:spPr>
          <a:xfrm>
            <a:off x="868135" y="2929828"/>
            <a:ext cx="24483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An apartment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41430"/>
            <a:ext cx="11088914" cy="511874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74057" y="5617028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Does it have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857999" y="5416628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it does.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857998" y="5979885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it doesn’t.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905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41430"/>
            <a:ext cx="11088914" cy="511874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74057" y="5617028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Does it have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857999" y="5416628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it does.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857998" y="5979885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it doesn’t.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4570" y="834963"/>
            <a:ext cx="377525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Use your own ideas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83429" y="2830286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8868226" y="2900800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8868226" y="4647373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6335485" y="4631460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3548741" y="4603429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/>
          <p:cNvSpPr/>
          <p:nvPr/>
        </p:nvSpPr>
        <p:spPr>
          <a:xfrm>
            <a:off x="849082" y="4647373"/>
            <a:ext cx="58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898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513940"/>
            <a:ext cx="9577139" cy="5886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7920" y="2995705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7909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5" y="307909"/>
            <a:ext cx="10338355" cy="440042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213510" y="1538088"/>
            <a:ext cx="2053690" cy="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5997511" y="1541721"/>
            <a:ext cx="1881215" cy="104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240355" y="1826091"/>
            <a:ext cx="28714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8609688" y="1546416"/>
            <a:ext cx="1097643" cy="1769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528" y="1949781"/>
            <a:ext cx="20193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balcony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528" y="2622008"/>
            <a:ext cx="20193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garage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528" y="3293391"/>
            <a:ext cx="20193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A gym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84382" y="1880569"/>
            <a:ext cx="92503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you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074057" y="5693228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Does it have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6857996" y="5733059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it does.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57997" y="6246973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it doesn’t.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121876" y="4618395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 you live in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857998" y="4513766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 do.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6857997" y="5038923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 don’t.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073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7909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Pre-Speaking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5" y="307909"/>
            <a:ext cx="10338355" cy="440042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63115" y="1880569"/>
            <a:ext cx="93566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you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074057" y="5693228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Does it have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6857996" y="5733059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it does.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57997" y="6246973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it doesn’t.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1121876" y="4618395"/>
            <a:ext cx="4601029" cy="725715"/>
          </a:xfrm>
          <a:prstGeom prst="wedgeRoundRectCallout">
            <a:avLst>
              <a:gd name="adj1" fmla="val -68184"/>
              <a:gd name="adj2" fmla="val 5583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Do you live in a ____?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857998" y="4513766"/>
            <a:ext cx="4601029" cy="461659"/>
          </a:xfrm>
          <a:prstGeom prst="wedgeRoundRectCallout">
            <a:avLst>
              <a:gd name="adj1" fmla="val 63047"/>
              <a:gd name="adj2" fmla="val 4584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Yes, I do.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6857997" y="5038923"/>
            <a:ext cx="4601029" cy="461659"/>
          </a:xfrm>
          <a:prstGeom prst="wedgeRoundRectCallout">
            <a:avLst>
              <a:gd name="adj1" fmla="val 63993"/>
              <a:gd name="adj2" fmla="val -2960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ysClr val="windowText" lastClr="000000"/>
                </a:solidFill>
              </a:rPr>
              <a:t>No, I don’t.</a:t>
            </a:r>
            <a:endParaRPr lang="vi-VN" sz="35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046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Post-Speaking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8171" y="2552441"/>
            <a:ext cx="9506857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In our group, </a:t>
            </a:r>
            <a:r>
              <a:rPr lang="en-US" sz="3600" u="sng" dirty="0">
                <a:solidFill>
                  <a:srgbClr val="242021"/>
                </a:solidFill>
                <a:latin typeface="+mj-lt"/>
              </a:rPr>
              <a:t>two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people live in houses. </a:t>
            </a:r>
          </a:p>
          <a:p>
            <a:r>
              <a:rPr lang="en-US" sz="3600" u="sng" dirty="0">
                <a:solidFill>
                  <a:srgbClr val="242021"/>
                </a:solidFill>
                <a:latin typeface="+mj-lt"/>
              </a:rPr>
              <a:t>Two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people live in apartments. </a:t>
            </a:r>
          </a:p>
          <a:p>
            <a:r>
              <a:rPr lang="en-US" sz="3600" u="sng" dirty="0">
                <a:solidFill>
                  <a:srgbClr val="242021"/>
                </a:solidFill>
                <a:latin typeface="+mj-lt"/>
              </a:rPr>
              <a:t>Three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people have balconies.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…………………………..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…………………………..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…………………………..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801257" y="416558"/>
            <a:ext cx="8868230" cy="1404777"/>
          </a:xfrm>
          <a:prstGeom prst="wedgeEllipseCallout">
            <a:avLst>
              <a:gd name="adj1" fmla="val -50141"/>
              <a:gd name="adj2" fmla="val 6663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FuturaLT-Heavy"/>
              </a:rPr>
              <a:t>b. Report to the class about your group.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endParaRPr lang="vi-VN" sz="35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04177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2202027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DHA on </a:t>
            </a:r>
            <a:r>
              <a:rPr lang="en-US" sz="2000" b="1" dirty="0" err="1"/>
              <a:t>Eduhome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580" y="1626181"/>
            <a:ext cx="8711352" cy="4508301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2738404" y="607778"/>
            <a:ext cx="7602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hlinkClick r:id="rId3"/>
              </a:rPr>
              <a:t>Click here to play the game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615469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32494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15847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4619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73026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98266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7618" y="385352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577" y="484814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3647" y="485392"/>
            <a:ext cx="1100469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short paragraph about your friend’s house, </a:t>
            </a:r>
          </a:p>
          <a:p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information you have.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about 30-50 words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5487" y="2712099"/>
            <a:ext cx="6371772" cy="23083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242021"/>
                </a:solidFill>
                <a:latin typeface="+mj-lt"/>
              </a:rPr>
              <a:t>Example: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      A lives in a/ an …………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      It has a ………..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      It doesn’t have a …………..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40"/>
            <a:ext cx="10058400" cy="60700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2391" y="2294265"/>
            <a:ext cx="990486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u="sng" dirty="0">
                <a:solidFill>
                  <a:srgbClr val="FF0000"/>
                </a:solidFill>
              </a:rPr>
              <a:t>Speaking:</a:t>
            </a:r>
          </a:p>
          <a:p>
            <a:endParaRPr lang="en-US" sz="3600" i="1" u="sng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- rise intonation at the end of Y/N questions;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- ask and answer about our houses.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799" y="1795613"/>
            <a:ext cx="113284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vocabulary and grammar notes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Notebook</a:t>
            </a:r>
            <a:r>
              <a:rPr lang="en-US" sz="3600" i="1" dirty="0">
                <a:solidFill>
                  <a:schemeClr val="tx2"/>
                </a:solidFill>
              </a:rPr>
              <a:t>.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>
                <a:solidFill>
                  <a:schemeClr val="tx2"/>
                </a:solidFill>
              </a:rPr>
              <a:t>Tiếng Anh 6 i-Learn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9 - SB).</a:t>
            </a:r>
            <a:endParaRPr lang="vi-VN" sz="3600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rise intonation at the end of Y/N questions;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and answer about their houses.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" y="651417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08562"/>
            <a:ext cx="10058400" cy="5992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3503" y="438537"/>
            <a:ext cx="72550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964" y="1330056"/>
            <a:ext cx="6143693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Excuse me. Could I ask you some questions?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Jim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Oh, you're in class 6A, aren't you?</a:t>
            </a:r>
            <a:br>
              <a:rPr lang="en-US" sz="2500" i="1" dirty="0">
                <a:solidFill>
                  <a:srgbClr val="242021"/>
                </a:solidFill>
                <a:latin typeface="+mj-lt"/>
              </a:rPr>
            </a:br>
            <a:r>
              <a:rPr lang="en-US" sz="2500" i="1" u="sng" dirty="0">
                <a:solidFill>
                  <a:srgbClr val="242021"/>
                </a:solidFill>
                <a:latin typeface="+mj-lt"/>
              </a:rPr>
              <a:t>Jenny</a:t>
            </a:r>
            <a:r>
              <a:rPr lang="en-US" sz="2500" i="1" dirty="0">
                <a:solidFill>
                  <a:srgbClr val="242021"/>
                </a:solidFill>
                <a:latin typeface="+mj-lt"/>
              </a:rPr>
              <a:t>: Yes, that's right. My name's Jenny. I'm doing a survey for my geography class.</a:t>
            </a:r>
            <a:r>
              <a:rPr lang="en-US" sz="2500" dirty="0">
                <a:latin typeface="+mj-lt"/>
              </a:rPr>
              <a:t> </a:t>
            </a:r>
          </a:p>
          <a:p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My name's Jim. What do you want to know?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Thank you, Jim. </a:t>
            </a:r>
            <a:r>
              <a:rPr lang="en-US" sz="2500" i="1" u="sng" dirty="0">
                <a:solidFill>
                  <a:srgbClr val="FF0000"/>
                </a:solidFill>
                <a:latin typeface="+mj-lt"/>
              </a:rPr>
              <a:t>Do you live in a house?</a:t>
            </a:r>
            <a:br>
              <a:rPr lang="en-US" sz="2500" i="1" u="sng" dirty="0">
                <a:solidFill>
                  <a:srgbClr val="FF0000"/>
                </a:solidFill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 don't. I live in an apartment.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How many bedrooms does it have?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Two.</a:t>
            </a:r>
            <a:br>
              <a:rPr lang="en-US" sz="2500" i="1" dirty="0">
                <a:latin typeface="+mj-lt"/>
              </a:rPr>
            </a:br>
            <a:endParaRPr lang="vi-VN" sz="25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9535" y="1330056"/>
            <a:ext cx="5700501" cy="47089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</a:t>
            </a:r>
            <a:r>
              <a:rPr lang="en-US" sz="2500" i="1" u="sng" dirty="0">
                <a:solidFill>
                  <a:srgbClr val="FF0000"/>
                </a:solidFill>
                <a:latin typeface="+mj-lt"/>
              </a:rPr>
              <a:t>Does it have a pool?</a:t>
            </a:r>
            <a:br>
              <a:rPr lang="en-US" sz="2500" i="1" u="sng" dirty="0">
                <a:solidFill>
                  <a:srgbClr val="FF0000"/>
                </a:solidFill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a small one.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</a:t>
            </a:r>
            <a:r>
              <a:rPr lang="en-US" sz="2500" i="1" u="sng" dirty="0">
                <a:solidFill>
                  <a:srgbClr val="FF0000"/>
                </a:solidFill>
                <a:latin typeface="+mj-lt"/>
              </a:rPr>
              <a:t>Does it have a garage?</a:t>
            </a:r>
            <a:br>
              <a:rPr lang="en-US" sz="2500" i="1" u="sng" dirty="0">
                <a:solidFill>
                  <a:srgbClr val="FF0000"/>
                </a:solidFill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No, it doesn't.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</a:t>
            </a:r>
            <a:r>
              <a:rPr lang="en-US" sz="2500" i="1" u="sng" dirty="0">
                <a:solidFill>
                  <a:srgbClr val="FF0000"/>
                </a:solidFill>
                <a:latin typeface="+mj-lt"/>
              </a:rPr>
              <a:t>Does it have a gym?</a:t>
            </a:r>
            <a:br>
              <a:rPr lang="en-US" sz="2500" i="1" u="sng" dirty="0">
                <a:solidFill>
                  <a:srgbClr val="FF0000"/>
                </a:solidFill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There's a gym in the basement.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</a:t>
            </a:r>
            <a:r>
              <a:rPr lang="en-US" sz="2500" i="1" u="sng" dirty="0">
                <a:solidFill>
                  <a:srgbClr val="FF0000"/>
                </a:solidFill>
                <a:latin typeface="+mj-lt"/>
              </a:rPr>
              <a:t>Does it have a balcony?</a:t>
            </a:r>
            <a:br>
              <a:rPr lang="en-US" sz="2500" i="1" u="sng" dirty="0">
                <a:solidFill>
                  <a:srgbClr val="FF0000"/>
                </a:solidFill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Yes, it does. I can see the city from it.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Great! Thank you for your help.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Jim</a:t>
            </a:r>
            <a:r>
              <a:rPr lang="en-US" sz="2500" i="1" dirty="0">
                <a:latin typeface="+mj-lt"/>
              </a:rPr>
              <a:t>: You're welcome.</a:t>
            </a:r>
            <a:br>
              <a:rPr lang="en-US" sz="2500" i="1" dirty="0">
                <a:latin typeface="+mj-lt"/>
              </a:rPr>
            </a:br>
            <a:r>
              <a:rPr lang="en-US" sz="2500" i="1" u="sng" dirty="0">
                <a:latin typeface="+mj-lt"/>
              </a:rPr>
              <a:t>Jenny</a:t>
            </a:r>
            <a:r>
              <a:rPr lang="en-US" sz="2500" i="1" dirty="0">
                <a:latin typeface="+mj-lt"/>
              </a:rPr>
              <a:t>: Goodbye.</a:t>
            </a:r>
            <a:endParaRPr lang="vi-VN" sz="2500" dirty="0">
              <a:latin typeface="+mj-lt"/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57" y="384337"/>
            <a:ext cx="1242290" cy="7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9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6" y="394894"/>
            <a:ext cx="9724965" cy="2943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81" y="3569659"/>
            <a:ext cx="7068536" cy="25054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2174835" y="4354513"/>
            <a:ext cx="1141679" cy="99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7097486" y="4369441"/>
            <a:ext cx="10045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>
            <a:off x="2174835" y="4916623"/>
            <a:ext cx="4922651" cy="115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8826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  <p:pic>
        <p:nvPicPr>
          <p:cNvPr id="6" name="CD1-TRACK 06">
            <a:hlinkClick r:id="" action="ppaction://media"/>
            <a:extLst>
              <a:ext uri="{FF2B5EF4-FFF2-40B4-BE49-F238E27FC236}">
                <a16:creationId xmlns:a16="http://schemas.microsoft.com/office/drawing/2014/main" id="{6CF99909-F7D1-4E80-A17D-1726F159CD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4019" y="4407334"/>
            <a:ext cx="571795" cy="5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81" y="928059"/>
            <a:ext cx="9011202" cy="3193998"/>
          </a:xfrm>
          <a:prstGeom prst="rect">
            <a:avLst/>
          </a:prstGeom>
        </p:spPr>
      </p:pic>
      <p:pic>
        <p:nvPicPr>
          <p:cNvPr id="2" name="CD1-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3097" y="222025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98296" y="1973516"/>
            <a:ext cx="1156904" cy="856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5" name="Rectangle 34"/>
          <p:cNvSpPr/>
          <p:nvPr/>
        </p:nvSpPr>
        <p:spPr>
          <a:xfrm>
            <a:off x="5864244" y="5138914"/>
            <a:ext cx="425221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with a partner.</a:t>
            </a:r>
          </a:p>
        </p:txBody>
      </p:sp>
      <p:pic>
        <p:nvPicPr>
          <p:cNvPr id="3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55" y="4759141"/>
            <a:ext cx="2197389" cy="14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rc 38"/>
          <p:cNvSpPr/>
          <p:nvPr/>
        </p:nvSpPr>
        <p:spPr>
          <a:xfrm flipV="1">
            <a:off x="3732053" y="2829858"/>
            <a:ext cx="5118644" cy="609171"/>
          </a:xfrm>
          <a:prstGeom prst="arc">
            <a:avLst>
              <a:gd name="adj1" fmla="val 16200000"/>
              <a:gd name="adj2" fmla="val 21447523"/>
            </a:avLst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n w="381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41" name="Arc 40"/>
          <p:cNvSpPr/>
          <p:nvPr/>
        </p:nvSpPr>
        <p:spPr>
          <a:xfrm flipV="1">
            <a:off x="6538753" y="3475957"/>
            <a:ext cx="2567147" cy="609171"/>
          </a:xfrm>
          <a:prstGeom prst="arc">
            <a:avLst>
              <a:gd name="adj1" fmla="val 16200000"/>
              <a:gd name="adj2" fmla="val 21447523"/>
            </a:avLst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>
              <a:ln w="381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40573-F351-0726-8953-CD804AE17E1B}"/>
              </a:ext>
            </a:extLst>
          </p:cNvPr>
          <p:cNvSpPr txBox="1"/>
          <p:nvPr/>
        </p:nvSpPr>
        <p:spPr>
          <a:xfrm flipH="1">
            <a:off x="2080510" y="4019880"/>
            <a:ext cx="4458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2">
                    <a:lumMod val="50000"/>
                  </a:schemeClr>
                </a:solidFill>
              </a:rPr>
              <a:t>Click on the sentence to hear</a:t>
            </a:r>
          </a:p>
        </p:txBody>
      </p:sp>
    </p:spTree>
    <p:extLst>
      <p:ext uri="{BB962C8B-B14F-4D97-AF65-F5344CB8AC3E}">
        <p14:creationId xmlns:p14="http://schemas.microsoft.com/office/powerpoint/2010/main" val="121990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3097" y="2220258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98296" y="1973516"/>
            <a:ext cx="1156904" cy="856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6" y="1273399"/>
            <a:ext cx="10343385" cy="193425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/>
          <p:nvPr/>
        </p:nvCxnSpPr>
        <p:spPr>
          <a:xfrm flipV="1">
            <a:off x="1367800" y="1942020"/>
            <a:ext cx="934254" cy="99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 flipV="1">
            <a:off x="3285460" y="1942020"/>
            <a:ext cx="7538740" cy="99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340" y="6506554"/>
            <a:ext cx="3340255" cy="292309"/>
          </a:xfrm>
          <a:prstGeom prst="rect">
            <a:avLst/>
          </a:prstGeom>
          <a:solidFill>
            <a:srgbClr val="F58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Tiếng</a:t>
            </a:r>
            <a:r>
              <a:rPr lang="en-US" dirty="0"/>
              <a:t> Anh 6 i-Learn Smart World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763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6553</TotalTime>
  <Words>694</Words>
  <Application>Microsoft Office PowerPoint</Application>
  <PresentationFormat>Widescreen</PresentationFormat>
  <Paragraphs>105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FuturaLT-Heavy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177</cp:revision>
  <dcterms:created xsi:type="dcterms:W3CDTF">2020-12-08T03:17:05Z</dcterms:created>
  <dcterms:modified xsi:type="dcterms:W3CDTF">2023-07-28T17:50:08Z</dcterms:modified>
</cp:coreProperties>
</file>