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48" r:id="rId3"/>
    <p:sldId id="302" r:id="rId4"/>
    <p:sldId id="292" r:id="rId5"/>
    <p:sldId id="360" r:id="rId6"/>
    <p:sldId id="333" r:id="rId7"/>
    <p:sldId id="384" r:id="rId8"/>
    <p:sldId id="385" r:id="rId9"/>
    <p:sldId id="387" r:id="rId10"/>
    <p:sldId id="336" r:id="rId11"/>
    <p:sldId id="383" r:id="rId12"/>
    <p:sldId id="389" r:id="rId13"/>
    <p:sldId id="388" r:id="rId14"/>
    <p:sldId id="335" r:id="rId15"/>
    <p:sldId id="390" r:id="rId16"/>
    <p:sldId id="315" r:id="rId17"/>
    <p:sldId id="367" r:id="rId18"/>
    <p:sldId id="391" r:id="rId19"/>
    <p:sldId id="331" r:id="rId20"/>
    <p:sldId id="295" r:id="rId21"/>
    <p:sldId id="329" r:id="rId22"/>
    <p:sldId id="3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3" autoAdjust="0"/>
    <p:restoredTop sz="94657"/>
  </p:normalViewPr>
  <p:slideViewPr>
    <p:cSldViewPr snapToGrid="0">
      <p:cViewPr varScale="1">
        <p:scale>
          <a:sx n="106" d="100"/>
          <a:sy n="106" d="100"/>
        </p:scale>
        <p:origin x="11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1132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1.2: Grammar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Student’s Book </a:t>
            </a:r>
            <a:r>
              <a:rPr lang="en-US" sz="3200" dirty="0">
                <a:solidFill>
                  <a:srgbClr val="00B0F0"/>
                </a:solidFill>
              </a:rPr>
              <a:t>- Page 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8" y="526472"/>
            <a:ext cx="9497291" cy="5902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0657" y="3821874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881"/>
            <a:ext cx="12216426" cy="3654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8377" y="1813273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have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0677" y="2257773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99077" y="2257773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lives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5188" y="2707344"/>
            <a:ext cx="2286000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doesn’t have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4077" y="3090262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live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538" y="3526164"/>
            <a:ext cx="103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have</a:t>
            </a:r>
            <a:endParaRPr lang="en-US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92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30"/>
            <a:ext cx="12075886" cy="5469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0991" y="2422605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Yes, it does.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0991" y="3373290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No, it doesn’t.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0990" y="4323975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No, it doesn’t.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0990" y="5274660"/>
            <a:ext cx="247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Yes, it does.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0" name="Explosion 2 9"/>
          <p:cNvSpPr/>
          <p:nvPr/>
        </p:nvSpPr>
        <p:spPr>
          <a:xfrm>
            <a:off x="-130628" y="510430"/>
            <a:ext cx="6168571" cy="5904883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Now, practice the conversation with your partner. </a:t>
            </a:r>
            <a:endParaRPr lang="vi-VN" sz="36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06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8"/>
            <a:ext cx="1744825" cy="7091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4" r="4095" b="3814"/>
          <a:stretch/>
        </p:blipFill>
        <p:spPr>
          <a:xfrm>
            <a:off x="111965" y="1147663"/>
            <a:ext cx="12058032" cy="50934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97486" y="2685143"/>
            <a:ext cx="812800" cy="469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145315" y="2701833"/>
            <a:ext cx="1589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45315" y="3069771"/>
            <a:ext cx="1306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380515" y="3084286"/>
            <a:ext cx="812800" cy="420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145315" y="3468914"/>
            <a:ext cx="1589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569203" y="3505200"/>
            <a:ext cx="1023253" cy="446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5132321" y="3854579"/>
            <a:ext cx="144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388430" y="3854579"/>
            <a:ext cx="812800" cy="527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5145315" y="4260850"/>
            <a:ext cx="19594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253391" y="4202663"/>
            <a:ext cx="812800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145315" y="4672558"/>
            <a:ext cx="486006" cy="7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293430" y="4635242"/>
            <a:ext cx="812800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217434" y="5038725"/>
            <a:ext cx="1983466" cy="97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583492" y="5020907"/>
            <a:ext cx="1008964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217434" y="5445910"/>
            <a:ext cx="1306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275174" y="5406572"/>
            <a:ext cx="812800" cy="537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217434" y="5847908"/>
            <a:ext cx="15171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08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" y="415636"/>
            <a:ext cx="9082437" cy="5999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7675" y="295348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4" y="398919"/>
            <a:ext cx="2462710" cy="123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01954" y="398919"/>
            <a:ext cx="8756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Work in pairs. Ask and answer, using the cues.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902" y="1657767"/>
            <a:ext cx="87566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0070C0"/>
                </a:solidFill>
              </a:rPr>
              <a:t>A</a:t>
            </a:r>
            <a:r>
              <a:rPr lang="en-US" sz="3600" dirty="0">
                <a:solidFill>
                  <a:srgbClr val="0070C0"/>
                </a:solidFill>
              </a:rPr>
              <a:t>. Hi, B. you/ live/ apartment?</a:t>
            </a:r>
          </a:p>
          <a:p>
            <a:r>
              <a:rPr lang="en-US" sz="3600" u="sng" dirty="0">
                <a:solidFill>
                  <a:srgbClr val="0070C0"/>
                </a:solidFill>
              </a:rPr>
              <a:t>B</a:t>
            </a:r>
            <a:r>
              <a:rPr lang="en-US" sz="3600" dirty="0">
                <a:solidFill>
                  <a:srgbClr val="0070C0"/>
                </a:solidFill>
              </a:rPr>
              <a:t>. Hello A. No, I/ not. I/ live/ house.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it/ have/ pool?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B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Yes.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it/ have/ gym?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B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No.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it/ have/ yard?</a:t>
            </a:r>
          </a:p>
          <a:p>
            <a:r>
              <a:rPr lang="en-US" sz="3600" u="sng" dirty="0">
                <a:solidFill>
                  <a:srgbClr val="0070C0"/>
                </a:solidFill>
                <a:latin typeface="+mj-lt"/>
              </a:rPr>
              <a:t>B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 Yes.</a:t>
            </a:r>
          </a:p>
          <a:p>
            <a:endParaRPr lang="en-US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9543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4333" y="1983627"/>
            <a:ext cx="1054773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 dirty="0">
                <a:solidFill>
                  <a:srgbClr val="0070C0"/>
                </a:solidFill>
              </a:rPr>
              <a:t>Work in groups</a:t>
            </a:r>
            <a:r>
              <a:rPr lang="en-US" sz="3600" i="1" dirty="0">
                <a:solidFill>
                  <a:srgbClr val="0070C0"/>
                </a:solidFill>
              </a:rPr>
              <a:t>: Talk about your house/ apartment.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Use the grammar point: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                              Present Simple tense.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2456283" y="31950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06A1F-F279-FD9E-ED2D-C45DC616D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66" y="1435681"/>
            <a:ext cx="8711352" cy="45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9686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24"/>
            <a:ext cx="10058400" cy="6067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801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8518" y="2062943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The Present Simple tense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52944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grammar and practice using them. 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exercise(s)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Workbook</a:t>
            </a:r>
            <a:r>
              <a:rPr lang="en-US" sz="3600" i="1" dirty="0">
                <a:solidFill>
                  <a:schemeClr val="tx2"/>
                </a:solidFill>
              </a:rPr>
              <a:t> (page 5).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Complete the grammar notes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Notebook </a:t>
            </a:r>
            <a:r>
              <a:rPr lang="en-US" sz="3600" i="1" dirty="0">
                <a:solidFill>
                  <a:schemeClr val="tx2"/>
                </a:solidFill>
              </a:rPr>
              <a:t>(page 3).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.</a:t>
            </a:r>
            <a:endParaRPr lang="vi-VN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8 - SB).</a:t>
            </a:r>
            <a:endParaRPr lang="vi-VN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Use the Present Simple tense correctly.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352425"/>
            <a:ext cx="10058400" cy="6076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24" y="379869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3605" y="908795"/>
            <a:ext cx="6255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Work in pairs. Ask and answer.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88686" y="2888343"/>
            <a:ext cx="5660571" cy="870857"/>
          </a:xfrm>
          <a:prstGeom prst="wedgeEllipseCallout">
            <a:avLst>
              <a:gd name="adj1" fmla="val -46158"/>
              <a:gd name="adj2" fmla="val 675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Where do you live? </a:t>
            </a:r>
            <a:endParaRPr lang="vi-VN" sz="360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306457" y="2852056"/>
            <a:ext cx="5660571" cy="870857"/>
          </a:xfrm>
          <a:prstGeom prst="wedgeEllipseCallout">
            <a:avLst>
              <a:gd name="adj1" fmla="val 43842"/>
              <a:gd name="adj2" fmla="val 7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I live in </a:t>
            </a:r>
            <a:r>
              <a:rPr lang="en-US" sz="3600" u="sng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a house</a:t>
            </a:r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0" y="4989586"/>
            <a:ext cx="5660571" cy="870857"/>
          </a:xfrm>
          <a:prstGeom prst="wedgeEllipseCallout">
            <a:avLst>
              <a:gd name="adj1" fmla="val -46158"/>
              <a:gd name="adj2" fmla="val 675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Does it have </a:t>
            </a:r>
            <a:r>
              <a:rPr lang="en-US" sz="3600" u="sng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a yard</a:t>
            </a:r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531429" y="4525127"/>
            <a:ext cx="5660571" cy="1382187"/>
          </a:xfrm>
          <a:prstGeom prst="wedgeEllipseCallout">
            <a:avLst>
              <a:gd name="adj1" fmla="val 43842"/>
              <a:gd name="adj2" fmla="val 7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Yes, it does./</a:t>
            </a:r>
            <a:endParaRPr lang="en-US" sz="3600" u="sng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No, it doesn’t.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9" r="16511"/>
          <a:stretch/>
        </p:blipFill>
        <p:spPr>
          <a:xfrm>
            <a:off x="309139" y="532440"/>
            <a:ext cx="5579702" cy="5832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8206" y="398803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9765" y="2525493"/>
            <a:ext cx="541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GRAMMAR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7992" y="3664865"/>
            <a:ext cx="541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Present Simple tense</a:t>
            </a: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377" y="278386"/>
            <a:ext cx="161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FORM: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9834" y="843418"/>
            <a:ext cx="161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891" y="1431693"/>
            <a:ext cx="5312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(+) S + am/ is/ are + ….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(-) S + am/ is/ are + not ….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(?) Am/ Is/ Are + S + ….?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5" y="3296475"/>
            <a:ext cx="5312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 + am/ is/ are.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No, S + am/ is/ are + not.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120" y="4607260"/>
            <a:ext cx="8737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He </a:t>
            </a:r>
            <a:r>
              <a:rPr lang="en-US" sz="3600" u="sng" dirty="0">
                <a:solidFill>
                  <a:srgbClr val="0070C0"/>
                </a:solidFill>
              </a:rPr>
              <a:t>is</a:t>
            </a:r>
            <a:r>
              <a:rPr lang="en-US" sz="3600" dirty="0">
                <a:solidFill>
                  <a:srgbClr val="0070C0"/>
                </a:solidFill>
              </a:rPr>
              <a:t> a student.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They </a:t>
            </a:r>
            <a:r>
              <a:rPr lang="en-US" sz="3600" u="sng" dirty="0">
                <a:solidFill>
                  <a:srgbClr val="0070C0"/>
                </a:solidFill>
              </a:rPr>
              <a:t>are</a:t>
            </a:r>
            <a:r>
              <a:rPr lang="en-US" sz="3600" dirty="0">
                <a:solidFill>
                  <a:srgbClr val="0070C0"/>
                </a:solidFill>
              </a:rPr>
              <a:t> not desks. They </a:t>
            </a:r>
            <a:r>
              <a:rPr lang="en-US" sz="3600" u="sng" dirty="0">
                <a:solidFill>
                  <a:srgbClr val="0070C0"/>
                </a:solidFill>
              </a:rPr>
              <a:t>are</a:t>
            </a:r>
            <a:r>
              <a:rPr lang="en-US" sz="3600" dirty="0">
                <a:solidFill>
                  <a:srgbClr val="0070C0"/>
                </a:solidFill>
              </a:rPr>
              <a:t> tables.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</a:t>
            </a:r>
            <a:r>
              <a:rPr lang="en-US" sz="3600" u="sng" dirty="0">
                <a:solidFill>
                  <a:srgbClr val="0070C0"/>
                </a:solidFill>
              </a:rPr>
              <a:t>Are</a:t>
            </a:r>
            <a:r>
              <a:rPr lang="en-US" sz="3600" dirty="0">
                <a:solidFill>
                  <a:srgbClr val="0070C0"/>
                </a:solidFill>
              </a:rPr>
              <a:t> you a doctor? - No, I </a:t>
            </a:r>
            <a:r>
              <a:rPr lang="en-US" sz="3600" u="sng" dirty="0">
                <a:solidFill>
                  <a:srgbClr val="0070C0"/>
                </a:solidFill>
              </a:rPr>
              <a:t>am</a:t>
            </a:r>
            <a:r>
              <a:rPr lang="en-US" sz="3600" dirty="0">
                <a:solidFill>
                  <a:srgbClr val="0070C0"/>
                </a:solidFill>
              </a:rPr>
              <a:t> a student.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2171" y="843418"/>
            <a:ext cx="5747657" cy="376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582050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282" y="931981"/>
            <a:ext cx="551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(+) S+ V</a:t>
            </a:r>
            <a:r>
              <a:rPr lang="en-US" sz="3600" baseline="-250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s/es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baseline="300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(-) S + do/ does + not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(?) Do/ Does + S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775" y="2674417"/>
            <a:ext cx="5217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 + do/ does.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No, S + do/ does + not.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232" y="343706"/>
            <a:ext cx="5529941" cy="376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6016173" y="1975031"/>
            <a:ext cx="588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(?) </a:t>
            </a:r>
            <a:r>
              <a:rPr lang="en-US" sz="3600" dirty="0" err="1">
                <a:solidFill>
                  <a:srgbClr val="0070C0"/>
                </a:solidFill>
              </a:rPr>
              <a:t>Wh</a:t>
            </a:r>
            <a:r>
              <a:rPr lang="en-US" sz="3600" dirty="0">
                <a:solidFill>
                  <a:srgbClr val="0070C0"/>
                </a:solidFill>
              </a:rPr>
              <a:t> + do/ does + S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….?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6173" y="343706"/>
            <a:ext cx="5885541" cy="376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6633042" y="2686307"/>
            <a:ext cx="52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 + V</a:t>
            </a:r>
            <a:r>
              <a:rPr lang="en-US" sz="3600" baseline="-250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s/</a:t>
            </a:r>
            <a:r>
              <a:rPr lang="en-US" sz="3600" baseline="30000" dirty="0" err="1">
                <a:solidFill>
                  <a:srgbClr val="0070C0"/>
                </a:solidFill>
              </a:rPr>
              <a:t>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231" y="4172493"/>
            <a:ext cx="11364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She </a:t>
            </a:r>
            <a:r>
              <a:rPr lang="en-US" sz="3600" u="sng" dirty="0">
                <a:solidFill>
                  <a:srgbClr val="0070C0"/>
                </a:solidFill>
              </a:rPr>
              <a:t>does</a:t>
            </a:r>
            <a:r>
              <a:rPr lang="en-US" sz="3600" dirty="0">
                <a:solidFill>
                  <a:srgbClr val="0070C0"/>
                </a:solidFill>
              </a:rPr>
              <a:t> exercise every morning.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They </a:t>
            </a:r>
            <a:r>
              <a:rPr lang="en-US" sz="3600" u="sng" dirty="0">
                <a:solidFill>
                  <a:srgbClr val="0070C0"/>
                </a:solidFill>
              </a:rPr>
              <a:t>don’t have</a:t>
            </a:r>
            <a:r>
              <a:rPr lang="en-US" sz="3600" dirty="0">
                <a:solidFill>
                  <a:srgbClr val="0070C0"/>
                </a:solidFill>
              </a:rPr>
              <a:t> a house.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</a:t>
            </a:r>
            <a:r>
              <a:rPr lang="en-US" sz="3600" u="sng" dirty="0">
                <a:solidFill>
                  <a:srgbClr val="0070C0"/>
                </a:solidFill>
              </a:rPr>
              <a:t>Do</a:t>
            </a:r>
            <a:r>
              <a:rPr lang="en-US" sz="3600" dirty="0">
                <a:solidFill>
                  <a:srgbClr val="0070C0"/>
                </a:solidFill>
              </a:rPr>
              <a:t> you </a:t>
            </a:r>
            <a:r>
              <a:rPr lang="en-US" sz="3600" u="sng" dirty="0">
                <a:solidFill>
                  <a:srgbClr val="0070C0"/>
                </a:solidFill>
              </a:rPr>
              <a:t>like</a:t>
            </a:r>
            <a:r>
              <a:rPr lang="en-US" sz="3600" dirty="0">
                <a:solidFill>
                  <a:srgbClr val="0070C0"/>
                </a:solidFill>
              </a:rPr>
              <a:t> cats? - Yes, I </a:t>
            </a:r>
            <a:r>
              <a:rPr lang="en-US" sz="3600" u="sng" dirty="0">
                <a:solidFill>
                  <a:srgbClr val="0070C0"/>
                </a:solidFill>
              </a:rPr>
              <a:t>do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Where </a:t>
            </a:r>
            <a:r>
              <a:rPr lang="en-US" sz="3600" u="sng" dirty="0">
                <a:solidFill>
                  <a:srgbClr val="0070C0"/>
                </a:solidFill>
              </a:rPr>
              <a:t>does</a:t>
            </a:r>
            <a:r>
              <a:rPr lang="en-US" sz="3600" dirty="0">
                <a:solidFill>
                  <a:srgbClr val="0070C0"/>
                </a:solidFill>
              </a:rPr>
              <a:t> he live? - He </a:t>
            </a:r>
            <a:r>
              <a:rPr lang="en-US" sz="3600" u="sng" dirty="0">
                <a:solidFill>
                  <a:srgbClr val="0070C0"/>
                </a:solidFill>
              </a:rPr>
              <a:t>lives</a:t>
            </a:r>
            <a:r>
              <a:rPr lang="en-US" sz="3600" dirty="0">
                <a:solidFill>
                  <a:srgbClr val="0070C0"/>
                </a:solidFill>
              </a:rPr>
              <a:t> in an apartment.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281" y="258334"/>
            <a:ext cx="161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FORM: 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2988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777" y="721073"/>
            <a:ext cx="229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USAGE: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749" y="1367404"/>
            <a:ext cx="10203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We use the 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Present Simple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tense to talk about things that are facts or are true for a long time.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7" y="3429000"/>
            <a:ext cx="229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SIGNALS: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49" y="3933793"/>
            <a:ext cx="10203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always, usually, often, rarely…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once, twice, … times,…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+mj-lt"/>
              </a:rPr>
              <a:t>every….</a:t>
            </a:r>
          </a:p>
        </p:txBody>
      </p:sp>
    </p:spTree>
    <p:extLst>
      <p:ext uri="{BB962C8B-B14F-4D97-AF65-F5344CB8AC3E}">
        <p14:creationId xmlns:p14="http://schemas.microsoft.com/office/powerpoint/2010/main" val="38407172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6605</TotalTime>
  <Words>551</Words>
  <Application>Microsoft Office PowerPoint</Application>
  <PresentationFormat>Widescreen</PresentationFormat>
  <Paragraphs>92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Hiền Mai</cp:lastModifiedBy>
  <cp:revision>184</cp:revision>
  <dcterms:created xsi:type="dcterms:W3CDTF">2020-12-08T03:17:05Z</dcterms:created>
  <dcterms:modified xsi:type="dcterms:W3CDTF">2025-09-09T01:29:34Z</dcterms:modified>
</cp:coreProperties>
</file>