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65" r:id="rId3"/>
    <p:sldId id="366" r:id="rId4"/>
    <p:sldId id="259" r:id="rId5"/>
    <p:sldId id="306" r:id="rId6"/>
    <p:sldId id="385" r:id="rId7"/>
    <p:sldId id="268" r:id="rId8"/>
    <p:sldId id="270" r:id="rId9"/>
    <p:sldId id="275" r:id="rId10"/>
    <p:sldId id="311" r:id="rId11"/>
    <p:sldId id="344" r:id="rId12"/>
    <p:sldId id="312" r:id="rId13"/>
    <p:sldId id="375" r:id="rId14"/>
    <p:sldId id="395" r:id="rId15"/>
    <p:sldId id="390" r:id="rId16"/>
    <p:sldId id="396" r:id="rId17"/>
    <p:sldId id="386" r:id="rId18"/>
    <p:sldId id="397" r:id="rId19"/>
    <p:sldId id="398" r:id="rId20"/>
    <p:sldId id="399"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3969" autoAdjust="0"/>
  </p:normalViewPr>
  <p:slideViewPr>
    <p:cSldViewPr snapToGrid="0">
      <p:cViewPr varScale="1">
        <p:scale>
          <a:sx n="68" d="100"/>
          <a:sy n="68" d="100"/>
        </p:scale>
        <p:origin x="7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3E5E8-C353-46ED-B6EA-F202BD9A86E0}"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DEF4B-A1EA-4B4C-8F9B-6B8CBBB3963B}" type="slidenum">
              <a:rPr lang="en-US" smtClean="0"/>
              <a:t>‹#›</a:t>
            </a:fld>
            <a:endParaRPr lang="en-US"/>
          </a:p>
        </p:txBody>
      </p:sp>
    </p:spTree>
    <p:extLst>
      <p:ext uri="{BB962C8B-B14F-4D97-AF65-F5344CB8AC3E}">
        <p14:creationId xmlns:p14="http://schemas.microsoft.com/office/powerpoint/2010/main" val="78071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95DEF4B-A1EA-4B4C-8F9B-6B8CBBB3963B}" type="slidenum">
              <a:rPr lang="en-US" smtClean="0"/>
              <a:t>7</a:t>
            </a:fld>
            <a:endParaRPr lang="en-US"/>
          </a:p>
        </p:txBody>
      </p:sp>
    </p:spTree>
    <p:extLst>
      <p:ext uri="{BB962C8B-B14F-4D97-AF65-F5344CB8AC3E}">
        <p14:creationId xmlns:p14="http://schemas.microsoft.com/office/powerpoint/2010/main" val="122206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2676-557A-4D99-97F5-E67029A4B5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AA939E-EA53-4FB5-AE7F-F2AB727B8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4C385F-AE34-4FE8-9AB8-2664216BA9DA}"/>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F7C567E0-395A-4EBA-A531-384012BC8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0ABC3-A8CD-41A7-B620-147FBD208C43}"/>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59089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CF3E-47AB-488E-A0E7-F5F295B85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E1325-87A5-464E-843D-9D9A31440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AC301-07ED-4C27-A0F5-09C017EC4B9A}"/>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4F629E8D-203B-40A2-AEDD-88B7DBCAA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D3287-26F2-41C8-9E8A-01B1BB31F0F5}"/>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80733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8A28A-2A0D-47EE-9407-EE07197E6C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C5E72-389C-4AA4-A0B8-1CF9AD5B92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4AB2E-B864-456C-A9D5-35D3F1B6C803}"/>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66DE9562-1DFC-4A27-B7E6-78C318515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C7930-7C7B-4CCB-BC56-E607006FB092}"/>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405664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5991-7299-44D3-B07C-E252D6B05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43BBA-2449-4731-B219-B9F09CD643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01318-81F1-4FBC-BFD8-5307B48A872D}"/>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126DDCF1-FE20-4AB9-B21B-B6291E9EE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406F7-E28C-46D3-B875-F2C5B82F1040}"/>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38521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5019-DB9B-4B68-BE4F-240A8AEDB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BFD7E-2540-468D-A599-8A0009ED9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4AE23-6258-4D70-8785-A07AD3152766}"/>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C3FCED9D-292E-46C3-BDDE-B88A60686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C88BD-D64C-4A68-8C21-5E054520058E}"/>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225867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3A86-5B40-4C8B-AA84-7B97EA665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BFC1C-9226-4807-B250-6E7B47CD2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71B818-F35F-4DF2-8E55-7B78EC867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D0A5B1-0764-4A0C-824F-C1674B992FBB}"/>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6" name="Footer Placeholder 5">
            <a:extLst>
              <a:ext uri="{FF2B5EF4-FFF2-40B4-BE49-F238E27FC236}">
                <a16:creationId xmlns:a16="http://schemas.microsoft.com/office/drawing/2014/main" id="{DCAB9FF5-8909-49C7-9245-FBD5A7C13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DD08-6200-431C-8EE8-38EC2B19F329}"/>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179141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9F4CC-5012-4BE7-BB14-9FC9E429F2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A26129-A287-46F0-8FB8-A21480EE38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E620C-B5A8-4434-9F72-1BFF0BFBAB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411B4-C018-4364-998B-290F280EE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4F360B-A1BA-498C-9F0A-FCFD7B335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7D2984-0D55-48A0-95BF-0C309FF6ADC8}"/>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8" name="Footer Placeholder 7">
            <a:extLst>
              <a:ext uri="{FF2B5EF4-FFF2-40B4-BE49-F238E27FC236}">
                <a16:creationId xmlns:a16="http://schemas.microsoft.com/office/drawing/2014/main" id="{C28D6B75-B6B4-4F7B-A73E-83AEA2B6A7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206AFE-7FE3-4052-AE4A-9CFAFAB0E7D5}"/>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370426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DA02-3B31-4D5A-B2D4-A00A55612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F3C32B-85F8-4181-82CD-64901DB923AF}"/>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4" name="Footer Placeholder 3">
            <a:extLst>
              <a:ext uri="{FF2B5EF4-FFF2-40B4-BE49-F238E27FC236}">
                <a16:creationId xmlns:a16="http://schemas.microsoft.com/office/drawing/2014/main" id="{AE5926D0-E5BB-45B2-B401-80E3CEF72D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25D9CB-EDBE-4DC4-87BA-A37A75DFC805}"/>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137965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C01D8-498B-414D-BA16-05E6CA17899E}"/>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3" name="Footer Placeholder 2">
            <a:extLst>
              <a:ext uri="{FF2B5EF4-FFF2-40B4-BE49-F238E27FC236}">
                <a16:creationId xmlns:a16="http://schemas.microsoft.com/office/drawing/2014/main" id="{3E8374DA-8BFA-42E2-8378-655F1364C6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DD0C5-5E14-47A6-8D43-081409B58CC9}"/>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1627929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521BC-C2D3-43A4-A0EF-4B7309228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70214-872B-4618-86E1-B52839EC24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78390C-4521-44B9-9C83-A569AB39C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023E5D-9B23-4DE3-B983-00831113F49F}"/>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6" name="Footer Placeholder 5">
            <a:extLst>
              <a:ext uri="{FF2B5EF4-FFF2-40B4-BE49-F238E27FC236}">
                <a16:creationId xmlns:a16="http://schemas.microsoft.com/office/drawing/2014/main" id="{B698E51B-C835-4B02-B458-16E3CDCEF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23819-33AE-4314-81B0-47EB249ABC9C}"/>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109440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7FA8-3E68-4FF0-B246-1E833FF8A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32E496-45D2-4747-AFF9-B1A66D3303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A3E4B7-79D7-4DA8-9161-7A6600A3A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C247C-8D9D-4A57-819A-E6C554A0DEDF}"/>
              </a:ext>
            </a:extLst>
          </p:cNvPr>
          <p:cNvSpPr>
            <a:spLocks noGrp="1"/>
          </p:cNvSpPr>
          <p:nvPr>
            <p:ph type="dt" sz="half" idx="10"/>
          </p:nvPr>
        </p:nvSpPr>
        <p:spPr/>
        <p:txBody>
          <a:bodyPr/>
          <a:lstStyle/>
          <a:p>
            <a:fld id="{F19913EF-493C-4F1F-BF4B-84DE9AE2BCEC}" type="datetimeFigureOut">
              <a:rPr lang="en-US" smtClean="0"/>
              <a:t>3/24/2025</a:t>
            </a:fld>
            <a:endParaRPr lang="en-US"/>
          </a:p>
        </p:txBody>
      </p:sp>
      <p:sp>
        <p:nvSpPr>
          <p:cNvPr id="6" name="Footer Placeholder 5">
            <a:extLst>
              <a:ext uri="{FF2B5EF4-FFF2-40B4-BE49-F238E27FC236}">
                <a16:creationId xmlns:a16="http://schemas.microsoft.com/office/drawing/2014/main" id="{0920596F-A311-4A7A-8A2A-858FE83B1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5866B-FC72-4B9C-82B8-40BDCC1899D7}"/>
              </a:ext>
            </a:extLst>
          </p:cNvPr>
          <p:cNvSpPr>
            <a:spLocks noGrp="1"/>
          </p:cNvSpPr>
          <p:nvPr>
            <p:ph type="sldNum" sz="quarter" idx="12"/>
          </p:nvPr>
        </p:nvSpPr>
        <p:spPr/>
        <p:txBody>
          <a:bodyPr/>
          <a:lstStyle/>
          <a:p>
            <a:fld id="{1BABA72D-A1FE-4396-8498-E7B5AD731257}" type="slidenum">
              <a:rPr lang="en-US" smtClean="0"/>
              <a:t>‹#›</a:t>
            </a:fld>
            <a:endParaRPr lang="en-US"/>
          </a:p>
        </p:txBody>
      </p:sp>
    </p:spTree>
    <p:extLst>
      <p:ext uri="{BB962C8B-B14F-4D97-AF65-F5344CB8AC3E}">
        <p14:creationId xmlns:p14="http://schemas.microsoft.com/office/powerpoint/2010/main" val="95250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E70212-B335-4148-8402-F916655BA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A5BD43-85B9-47E2-8A11-DF3A9CC20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B9743-4D23-47CB-A8F3-FEAD4AD34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913EF-493C-4F1F-BF4B-84DE9AE2BCEC}" type="datetimeFigureOut">
              <a:rPr lang="en-US" smtClean="0"/>
              <a:t>3/24/2025</a:t>
            </a:fld>
            <a:endParaRPr lang="en-US"/>
          </a:p>
        </p:txBody>
      </p:sp>
      <p:sp>
        <p:nvSpPr>
          <p:cNvPr id="5" name="Footer Placeholder 4">
            <a:extLst>
              <a:ext uri="{FF2B5EF4-FFF2-40B4-BE49-F238E27FC236}">
                <a16:creationId xmlns:a16="http://schemas.microsoft.com/office/drawing/2014/main" id="{EDE49379-9DC8-46C4-86ED-1200C87EC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17771-5FD3-4FE2-A53C-9F4504865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BA72D-A1FE-4396-8498-E7B5AD731257}" type="slidenum">
              <a:rPr lang="en-US" smtClean="0"/>
              <a:t>‹#›</a:t>
            </a:fld>
            <a:endParaRPr lang="en-US"/>
          </a:p>
        </p:txBody>
      </p:sp>
    </p:spTree>
    <p:extLst>
      <p:ext uri="{BB962C8B-B14F-4D97-AF65-F5344CB8AC3E}">
        <p14:creationId xmlns:p14="http://schemas.microsoft.com/office/powerpoint/2010/main" val="3677336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4.svg"/><Relationship Id="rId3" Type="http://schemas.openxmlformats.org/officeDocument/2006/relationships/image" Target="../media/image35.wmf"/><Relationship Id="rId7" Type="http://schemas.openxmlformats.org/officeDocument/2006/relationships/image" Target="../media/image39.jpeg"/><Relationship Id="rId12" Type="http://schemas.openxmlformats.org/officeDocument/2006/relationships/image" Target="../media/image33.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26.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wmf"/><Relationship Id="rId11" Type="http://schemas.openxmlformats.org/officeDocument/2006/relationships/image" Target="../media/image48.emf"/><Relationship Id="rId5" Type="http://schemas.openxmlformats.org/officeDocument/2006/relationships/oleObject" Target="../embeddings/oleObject4.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oleObject" Target="../embeddings/oleObject1.bin"/><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2671" y="446642"/>
            <a:ext cx="9611805" cy="5181600"/>
          </a:xfrm>
          <a:prstGeom prst="rect">
            <a:avLst/>
          </a:prstGeom>
        </p:spPr>
      </p:pic>
      <p:pic>
        <p:nvPicPr>
          <p:cNvPr id="5" name="Picture 5"/>
          <p:cNvPicPr>
            <a:picLocks noChangeAspect="1"/>
          </p:cNvPicPr>
          <p:nvPr/>
        </p:nvPicPr>
        <p:blipFill>
          <a:blip r:embed="rId4"/>
          <a:srcRect/>
          <a:stretch>
            <a:fillRect/>
          </a:stretch>
        </p:blipFill>
        <p:spPr>
          <a:xfrm>
            <a:off x="10061508" y="4334728"/>
            <a:ext cx="2445322" cy="2955072"/>
          </a:xfrm>
          <a:prstGeom prst="rect">
            <a:avLst/>
          </a:prstGeom>
        </p:spPr>
      </p:pic>
      <p:pic>
        <p:nvPicPr>
          <p:cNvPr id="6" name="Picture 6"/>
          <p:cNvPicPr>
            <a:picLocks noChangeAspect="1"/>
          </p:cNvPicPr>
          <p:nvPr/>
        </p:nvPicPr>
        <p:blipFill>
          <a:blip r:embed="rId5"/>
          <a:srcRect/>
          <a:stretch>
            <a:fillRect/>
          </a:stretch>
        </p:blipFill>
        <p:spPr>
          <a:xfrm rot="-3777034">
            <a:off x="9496622" y="-145973"/>
            <a:ext cx="1475719" cy="1676953"/>
          </a:xfrm>
          <a:prstGeom prst="rect">
            <a:avLst/>
          </a:prstGeom>
        </p:spPr>
      </p:pic>
      <p:sp>
        <p:nvSpPr>
          <p:cNvPr id="9" name="Google Shape;99;p1"/>
          <p:cNvSpPr txBox="1"/>
          <p:nvPr/>
        </p:nvSpPr>
        <p:spPr>
          <a:xfrm>
            <a:off x="2259335" y="1063953"/>
            <a:ext cx="7174845" cy="2646852"/>
          </a:xfrm>
          <a:prstGeom prst="rect">
            <a:avLst/>
          </a:prstGeom>
          <a:noFill/>
          <a:ln>
            <a:noFill/>
          </a:ln>
        </p:spPr>
        <p:txBody>
          <a:bodyPr spcFirstLastPara="1" wrap="square" lIns="60950" tIns="30467" rIns="60950" bIns="30467" anchor="t" anchorCtr="0">
            <a:spAutoFit/>
          </a:bodyPr>
          <a:lstStyle/>
          <a:p>
            <a:pPr algn="ctr">
              <a:lnSpc>
                <a:spcPct val="150000"/>
              </a:lnSpc>
            </a:pPr>
            <a:r>
              <a:rPr lang="en-US" sz="3600" b="1" dirty="0">
                <a:solidFill>
                  <a:schemeClr val="bg1"/>
                </a:solidFill>
                <a:latin typeface="Arial"/>
                <a:ea typeface="Arial"/>
                <a:cs typeface="Arial"/>
                <a:sym typeface="Arial"/>
              </a:rPr>
              <a:t>CHÀO MỪNG CÁC EM </a:t>
            </a:r>
            <a:endParaRPr sz="3600" dirty="0">
              <a:solidFill>
                <a:schemeClr val="bg1"/>
              </a:solidFill>
            </a:endParaRPr>
          </a:p>
          <a:p>
            <a:pPr algn="ctr">
              <a:lnSpc>
                <a:spcPct val="150000"/>
              </a:lnSpc>
            </a:pPr>
            <a:r>
              <a:rPr lang="en-US" sz="3600" b="1" dirty="0">
                <a:solidFill>
                  <a:schemeClr val="bg1"/>
                </a:solidFill>
                <a:latin typeface="Arial"/>
                <a:ea typeface="Arial"/>
                <a:cs typeface="Arial"/>
                <a:sym typeface="Arial"/>
              </a:rPr>
              <a:t>ĐẾN VỚI BÀI HỌC HÔM NAY!</a:t>
            </a:r>
          </a:p>
          <a:p>
            <a:pPr algn="ctr">
              <a:lnSpc>
                <a:spcPct val="150000"/>
              </a:lnSpc>
            </a:pPr>
            <a:endParaRPr lang="en-US" sz="4000" b="1" dirty="0">
              <a:solidFill>
                <a:schemeClr val="bg1"/>
              </a:solidFill>
              <a:latin typeface="Arial"/>
              <a:ea typeface="Arial"/>
              <a:cs typeface="Arial"/>
              <a:sym typeface="Arial"/>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__autoId2" descr="small_dnu1257750276">
            <a:extLst>
              <a:ext uri="{FF2B5EF4-FFF2-40B4-BE49-F238E27FC236}">
                <a16:creationId xmlns:a16="http://schemas.microsoft.com/office/drawing/2014/main" id="{413468FD-EA86-4A19-B812-4946D5A68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695" y="71435"/>
            <a:ext cx="4114800" cy="523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6">
            <a:extLst>
              <a:ext uri="{FF2B5EF4-FFF2-40B4-BE49-F238E27FC236}">
                <a16:creationId xmlns:a16="http://schemas.microsoft.com/office/drawing/2014/main" id="{29A7B185-65B8-41C5-BFD2-AC0222156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617" y="165100"/>
            <a:ext cx="4745631" cy="37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3" descr="3_12_1305153824_46_1304908499-matthew-williamson-2011-bag-collection-1">
            <a:extLst>
              <a:ext uri="{FF2B5EF4-FFF2-40B4-BE49-F238E27FC236}">
                <a16:creationId xmlns:a16="http://schemas.microsoft.com/office/drawing/2014/main" id="{73BC0892-2530-48B1-A7EC-43939CD51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694" y="3630505"/>
            <a:ext cx="4114801" cy="377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4" descr="haiyen-bg0001_300x0">
            <a:extLst>
              <a:ext uri="{FF2B5EF4-FFF2-40B4-BE49-F238E27FC236}">
                <a16:creationId xmlns:a16="http://schemas.microsoft.com/office/drawing/2014/main" id="{806AE83C-50FE-484D-91E2-866737E49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285" y="3918768"/>
            <a:ext cx="2432324" cy="348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3CF2-BE1C-0824-4EF2-FF4FA15A7A7A}"/>
              </a:ext>
            </a:extLst>
          </p:cNvPr>
          <p:cNvPicPr>
            <a:picLocks noChangeAspect="1"/>
          </p:cNvPicPr>
          <p:nvPr/>
        </p:nvPicPr>
        <p:blipFill>
          <a:blip r:embed="rId6"/>
          <a:stretch>
            <a:fillRect/>
          </a:stretch>
        </p:blipFill>
        <p:spPr>
          <a:xfrm rot="4915387">
            <a:off x="10964175" y="-99739"/>
            <a:ext cx="1390009" cy="1182727"/>
          </a:xfrm>
          <a:prstGeom prst="rect">
            <a:avLst/>
          </a:prstGeom>
        </p:spPr>
      </p:pic>
      <p:pic>
        <p:nvPicPr>
          <p:cNvPr id="3" name="Picture 38">
            <a:extLst>
              <a:ext uri="{FF2B5EF4-FFF2-40B4-BE49-F238E27FC236}">
                <a16:creationId xmlns:a16="http://schemas.microsoft.com/office/drawing/2014/main" id="{F27D3B68-6973-65C5-6CEA-D38563E9B1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53394" y="5287994"/>
            <a:ext cx="1538606" cy="1570006"/>
          </a:xfrm>
          <a:prstGeom prst="rect">
            <a:avLst/>
          </a:prstGeom>
        </p:spPr>
      </p:pic>
    </p:spTree>
    <p:extLst>
      <p:ext uri="{BB962C8B-B14F-4D97-AF65-F5344CB8AC3E}">
        <p14:creationId xmlns:p14="http://schemas.microsoft.com/office/powerpoint/2010/main" val="8172785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Effect transition="in" filter="box(in)">
                                      <p:cBhvr>
                                        <p:cTn id="7" dur="500"/>
                                        <p:tgtEl>
                                          <p:spTgt spid="148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nodeType="clickEffect">
                                  <p:stCondLst>
                                    <p:cond delay="0"/>
                                  </p:stCondLst>
                                  <p:childTnLst>
                                    <p:set>
                                      <p:cBhvr>
                                        <p:cTn id="11" dur="1" fill="hold">
                                          <p:stCondLst>
                                            <p:cond delay="0"/>
                                          </p:stCondLst>
                                        </p:cTn>
                                        <p:tgtEl>
                                          <p:spTgt spid="148484"/>
                                        </p:tgtEl>
                                        <p:attrNameLst>
                                          <p:attrName>style.visibility</p:attrName>
                                        </p:attrNameLst>
                                      </p:cBhvr>
                                      <p:to>
                                        <p:strVal val="visible"/>
                                      </p:to>
                                    </p:set>
                                    <p:anim calcmode="lin" valueType="num">
                                      <p:cBhvr>
                                        <p:cTn id="12" dur="5000" fill="hold"/>
                                        <p:tgtEl>
                                          <p:spTgt spid="148484"/>
                                        </p:tgtEl>
                                        <p:attrNameLst>
                                          <p:attrName>ppt_w</p:attrName>
                                        </p:attrNameLst>
                                      </p:cBhvr>
                                      <p:tavLst>
                                        <p:tav tm="0" fmla="#ppt_w*sin(2.5*pi*$)">
                                          <p:val>
                                            <p:fltVal val="0"/>
                                          </p:val>
                                        </p:tav>
                                        <p:tav tm="100000">
                                          <p:val>
                                            <p:fltVal val="1"/>
                                          </p:val>
                                        </p:tav>
                                      </p:tavLst>
                                    </p:anim>
                                    <p:anim calcmode="lin" valueType="num">
                                      <p:cBhvr>
                                        <p:cTn id="13" dur="5000" fill="hold"/>
                                        <p:tgtEl>
                                          <p:spTgt spid="14848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484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48485"/>
                                        </p:tgtEl>
                                        <p:attrNameLst>
                                          <p:attrName>style.visibility</p:attrName>
                                        </p:attrNameLst>
                                      </p:cBhvr>
                                      <p:to>
                                        <p:strVal val="visible"/>
                                      </p:to>
                                    </p:set>
                                    <p:animEffect transition="in" filter="diamond(in)">
                                      <p:cBhvr>
                                        <p:cTn id="22" dur="20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7" name="Object 3">
            <a:extLst>
              <a:ext uri="{FF2B5EF4-FFF2-40B4-BE49-F238E27FC236}">
                <a16:creationId xmlns:a16="http://schemas.microsoft.com/office/drawing/2014/main" id="{8F6D4718-F320-46E2-8022-E7FC9FA40F31}"/>
              </a:ext>
            </a:extLst>
          </p:cNvPr>
          <p:cNvGraphicFramePr>
            <a:graphicFrameLocks noChangeAspect="1"/>
          </p:cNvGraphicFramePr>
          <p:nvPr>
            <p:extLst>
              <p:ext uri="{D42A27DB-BD31-4B8C-83A1-F6EECF244321}">
                <p14:modId xmlns:p14="http://schemas.microsoft.com/office/powerpoint/2010/main" val="1784458384"/>
              </p:ext>
            </p:extLst>
          </p:nvPr>
        </p:nvGraphicFramePr>
        <p:xfrm>
          <a:off x="2790494" y="971550"/>
          <a:ext cx="1447800" cy="1377950"/>
        </p:xfrm>
        <a:graphic>
          <a:graphicData uri="http://schemas.openxmlformats.org/presentationml/2006/ole">
            <mc:AlternateContent xmlns:mc="http://schemas.openxmlformats.org/markup-compatibility/2006">
              <mc:Choice xmlns:v="urn:schemas-microsoft-com:vml" Requires="v">
                <p:oleObj name="Clip" r:id="rId2" imgW="3063600" imgH="3147480" progId="MS_ClipArt_Gallery.2">
                  <p:embed/>
                </p:oleObj>
              </mc:Choice>
              <mc:Fallback>
                <p:oleObj name="Clip" r:id="rId2" imgW="3063600" imgH="3147480" progId="MS_ClipArt_Gallery.2">
                  <p:embed/>
                  <p:pic>
                    <p:nvPicPr>
                      <p:cNvPr id="221187" name="Object 3">
                        <a:extLst>
                          <a:ext uri="{FF2B5EF4-FFF2-40B4-BE49-F238E27FC236}">
                            <a16:creationId xmlns:a16="http://schemas.microsoft.com/office/drawing/2014/main" id="{8F6D4718-F320-46E2-8022-E7FC9FA40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494" y="971550"/>
                        <a:ext cx="1447800"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1188" name="Picture 4" descr="o-hoi2">
            <a:extLst>
              <a:ext uri="{FF2B5EF4-FFF2-40B4-BE49-F238E27FC236}">
                <a16:creationId xmlns:a16="http://schemas.microsoft.com/office/drawing/2014/main" id="{D348C0D9-AC5F-4D6B-8938-277CAB02B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894" y="966788"/>
            <a:ext cx="15128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5" descr="thm">
            <a:extLst>
              <a:ext uri="{FF2B5EF4-FFF2-40B4-BE49-F238E27FC236}">
                <a16:creationId xmlns:a16="http://schemas.microsoft.com/office/drawing/2014/main" id="{1B5D9EFA-966F-44C5-B6B1-CB1918247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1094" y="1047750"/>
            <a:ext cx="1371600" cy="1301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1190" name="Picture 6" descr="Dong ho">
            <a:extLst>
              <a:ext uri="{FF2B5EF4-FFF2-40B4-BE49-F238E27FC236}">
                <a16:creationId xmlns:a16="http://schemas.microsoft.com/office/drawing/2014/main" id="{940B371B-622D-4FA5-AD8D-30495D82CF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6894" y="1033463"/>
            <a:ext cx="1371600" cy="1300162"/>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221191" name="Picture 7" descr="a1">
            <a:extLst>
              <a:ext uri="{FF2B5EF4-FFF2-40B4-BE49-F238E27FC236}">
                <a16:creationId xmlns:a16="http://schemas.microsoft.com/office/drawing/2014/main" id="{720A6A87-4F42-4363-8061-1B1BC131EF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0" y="3205163"/>
            <a:ext cx="1885950" cy="1885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1192" name="Picture 8" descr="cannao_com22">
            <a:extLst>
              <a:ext uri="{FF2B5EF4-FFF2-40B4-BE49-F238E27FC236}">
                <a16:creationId xmlns:a16="http://schemas.microsoft.com/office/drawing/2014/main" id="{C5BCC2C2-1A08-4144-A503-D0AABA280D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3181351"/>
            <a:ext cx="19812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3" name="Picture 9" descr="11">
            <a:extLst>
              <a:ext uri="{FF2B5EF4-FFF2-40B4-BE49-F238E27FC236}">
                <a16:creationId xmlns:a16="http://schemas.microsoft.com/office/drawing/2014/main" id="{DC057D22-EF97-4DA3-A281-4E3AAD8990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7913" y="3181351"/>
            <a:ext cx="1981200" cy="1914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1194" name="Picture 10" descr="nfchd copy">
            <a:extLst>
              <a:ext uri="{FF2B5EF4-FFF2-40B4-BE49-F238E27FC236}">
                <a16:creationId xmlns:a16="http://schemas.microsoft.com/office/drawing/2014/main" id="{BE848F21-7ED1-473B-9061-8F1B3188A3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1989" y="3181350"/>
            <a:ext cx="18875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1B250F1-9257-6C24-9599-1DE4A615EFD0}"/>
              </a:ext>
            </a:extLst>
          </p:cNvPr>
          <p:cNvPicPr>
            <a:picLocks noChangeAspect="1"/>
          </p:cNvPicPr>
          <p:nvPr/>
        </p:nvPicPr>
        <p:blipFill>
          <a:blip r:embed="rId11"/>
          <a:stretch>
            <a:fillRect/>
          </a:stretch>
        </p:blipFill>
        <p:spPr>
          <a:xfrm rot="4915387">
            <a:off x="10964175" y="-99739"/>
            <a:ext cx="1390009" cy="1182727"/>
          </a:xfrm>
          <a:prstGeom prst="rect">
            <a:avLst/>
          </a:prstGeom>
        </p:spPr>
      </p:pic>
      <p:pic>
        <p:nvPicPr>
          <p:cNvPr id="3" name="Picture 38">
            <a:extLst>
              <a:ext uri="{FF2B5EF4-FFF2-40B4-BE49-F238E27FC236}">
                <a16:creationId xmlns:a16="http://schemas.microsoft.com/office/drawing/2014/main" id="{78877C4C-7F69-F8D2-B267-D8ABE5E8B1C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53394" y="5287994"/>
            <a:ext cx="1538606" cy="1570006"/>
          </a:xfrm>
          <a:prstGeom prst="rect">
            <a:avLst/>
          </a:prstGeom>
        </p:spPr>
      </p:pic>
    </p:spTree>
    <p:extLst>
      <p:ext uri="{BB962C8B-B14F-4D97-AF65-F5344CB8AC3E}">
        <p14:creationId xmlns:p14="http://schemas.microsoft.com/office/powerpoint/2010/main" val="32616906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1187"/>
                                        </p:tgtEl>
                                        <p:attrNameLst>
                                          <p:attrName>style.visibility</p:attrName>
                                        </p:attrNameLst>
                                      </p:cBhvr>
                                      <p:to>
                                        <p:strVal val="visible"/>
                                      </p:to>
                                    </p:set>
                                    <p:anim calcmode="lin" valueType="num">
                                      <p:cBhvr>
                                        <p:cTn id="7" dur="500" fill="hold"/>
                                        <p:tgtEl>
                                          <p:spTgt spid="221187"/>
                                        </p:tgtEl>
                                        <p:attrNameLst>
                                          <p:attrName>ppt_w</p:attrName>
                                        </p:attrNameLst>
                                      </p:cBhvr>
                                      <p:tavLst>
                                        <p:tav tm="0">
                                          <p:val>
                                            <p:fltVal val="0"/>
                                          </p:val>
                                        </p:tav>
                                        <p:tav tm="100000">
                                          <p:val>
                                            <p:strVal val="#ppt_w"/>
                                          </p:val>
                                        </p:tav>
                                      </p:tavLst>
                                    </p:anim>
                                    <p:anim calcmode="lin" valueType="num">
                                      <p:cBhvr>
                                        <p:cTn id="8" dur="500" fill="hold"/>
                                        <p:tgtEl>
                                          <p:spTgt spid="22118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0" presetClass="entr" presetSubtype="0" fill="hold" nodeType="afterEffect">
                                  <p:stCondLst>
                                    <p:cond delay="0"/>
                                  </p:stCondLst>
                                  <p:childTnLst>
                                    <p:set>
                                      <p:cBhvr>
                                        <p:cTn id="11" dur="1" fill="hold">
                                          <p:stCondLst>
                                            <p:cond delay="0"/>
                                          </p:stCondLst>
                                        </p:cTn>
                                        <p:tgtEl>
                                          <p:spTgt spid="221190"/>
                                        </p:tgtEl>
                                        <p:attrNameLst>
                                          <p:attrName>style.visibility</p:attrName>
                                        </p:attrNameLst>
                                      </p:cBhvr>
                                      <p:to>
                                        <p:strVal val="visible"/>
                                      </p:to>
                                    </p:set>
                                    <p:animEffect transition="in" filter="fade">
                                      <p:cBhvr>
                                        <p:cTn id="12" dur="800" decel="100000"/>
                                        <p:tgtEl>
                                          <p:spTgt spid="221190"/>
                                        </p:tgtEl>
                                      </p:cBhvr>
                                    </p:animEffect>
                                    <p:anim calcmode="lin" valueType="num">
                                      <p:cBhvr>
                                        <p:cTn id="13" dur="800" decel="100000" fill="hold"/>
                                        <p:tgtEl>
                                          <p:spTgt spid="221190"/>
                                        </p:tgtEl>
                                        <p:attrNameLst>
                                          <p:attrName>style.rotation</p:attrName>
                                        </p:attrNameLst>
                                      </p:cBhvr>
                                      <p:tavLst>
                                        <p:tav tm="0">
                                          <p:val>
                                            <p:fltVal val="-90"/>
                                          </p:val>
                                        </p:tav>
                                        <p:tav tm="100000">
                                          <p:val>
                                            <p:fltVal val="0"/>
                                          </p:val>
                                        </p:tav>
                                      </p:tavLst>
                                    </p:anim>
                                    <p:anim calcmode="lin" valueType="num">
                                      <p:cBhvr>
                                        <p:cTn id="14" dur="800" decel="100000" fill="hold"/>
                                        <p:tgtEl>
                                          <p:spTgt spid="221190"/>
                                        </p:tgtEl>
                                        <p:attrNameLst>
                                          <p:attrName>ppt_x</p:attrName>
                                        </p:attrNameLst>
                                      </p:cBhvr>
                                      <p:tavLst>
                                        <p:tav tm="0">
                                          <p:val>
                                            <p:strVal val="#ppt_x+0.4"/>
                                          </p:val>
                                        </p:tav>
                                        <p:tav tm="100000">
                                          <p:val>
                                            <p:strVal val="#ppt_x-0.05"/>
                                          </p:val>
                                        </p:tav>
                                      </p:tavLst>
                                    </p:anim>
                                    <p:anim calcmode="lin" valueType="num">
                                      <p:cBhvr>
                                        <p:cTn id="15" dur="800" decel="100000" fill="hold"/>
                                        <p:tgtEl>
                                          <p:spTgt spid="22119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2119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21190"/>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500"/>
                            </p:stCondLst>
                            <p:childTnLst>
                              <p:par>
                                <p:cTn id="19" presetID="19" presetClass="entr" presetSubtype="10" fill="hold" nodeType="afterEffect">
                                  <p:stCondLst>
                                    <p:cond delay="0"/>
                                  </p:stCondLst>
                                  <p:childTnLst>
                                    <p:set>
                                      <p:cBhvr>
                                        <p:cTn id="20" dur="1" fill="hold">
                                          <p:stCondLst>
                                            <p:cond delay="0"/>
                                          </p:stCondLst>
                                        </p:cTn>
                                        <p:tgtEl>
                                          <p:spTgt spid="221188"/>
                                        </p:tgtEl>
                                        <p:attrNameLst>
                                          <p:attrName>style.visibility</p:attrName>
                                        </p:attrNameLst>
                                      </p:cBhvr>
                                      <p:to>
                                        <p:strVal val="visible"/>
                                      </p:to>
                                    </p:set>
                                    <p:anim calcmode="lin" valueType="num">
                                      <p:cBhvr>
                                        <p:cTn id="21" dur="5000" fill="hold"/>
                                        <p:tgtEl>
                                          <p:spTgt spid="221188"/>
                                        </p:tgtEl>
                                        <p:attrNameLst>
                                          <p:attrName>ppt_w</p:attrName>
                                        </p:attrNameLst>
                                      </p:cBhvr>
                                      <p:tavLst>
                                        <p:tav tm="0" fmla="#ppt_w*sin(2.5*pi*$)">
                                          <p:val>
                                            <p:fltVal val="0"/>
                                          </p:val>
                                        </p:tav>
                                        <p:tav tm="100000">
                                          <p:val>
                                            <p:fltVal val="1"/>
                                          </p:val>
                                        </p:tav>
                                      </p:tavLst>
                                    </p:anim>
                                    <p:anim calcmode="lin" valueType="num">
                                      <p:cBhvr>
                                        <p:cTn id="22" dur="5000" fill="hold"/>
                                        <p:tgtEl>
                                          <p:spTgt spid="221188"/>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6500"/>
                            </p:stCondLst>
                            <p:childTnLst>
                              <p:par>
                                <p:cTn id="24" presetID="30" presetClass="entr" presetSubtype="0" fill="hold" nodeType="afterEffect">
                                  <p:stCondLst>
                                    <p:cond delay="0"/>
                                  </p:stCondLst>
                                  <p:childTnLst>
                                    <p:set>
                                      <p:cBhvr>
                                        <p:cTn id="25" dur="1" fill="hold">
                                          <p:stCondLst>
                                            <p:cond delay="0"/>
                                          </p:stCondLst>
                                        </p:cTn>
                                        <p:tgtEl>
                                          <p:spTgt spid="221189"/>
                                        </p:tgtEl>
                                        <p:attrNameLst>
                                          <p:attrName>style.visibility</p:attrName>
                                        </p:attrNameLst>
                                      </p:cBhvr>
                                      <p:to>
                                        <p:strVal val="visible"/>
                                      </p:to>
                                    </p:set>
                                    <p:animEffect transition="in" filter="fade">
                                      <p:cBhvr>
                                        <p:cTn id="26" dur="800" decel="100000"/>
                                        <p:tgtEl>
                                          <p:spTgt spid="221189"/>
                                        </p:tgtEl>
                                      </p:cBhvr>
                                    </p:animEffect>
                                    <p:anim calcmode="lin" valueType="num">
                                      <p:cBhvr>
                                        <p:cTn id="27" dur="800" decel="100000" fill="hold"/>
                                        <p:tgtEl>
                                          <p:spTgt spid="221189"/>
                                        </p:tgtEl>
                                        <p:attrNameLst>
                                          <p:attrName>style.rotation</p:attrName>
                                        </p:attrNameLst>
                                      </p:cBhvr>
                                      <p:tavLst>
                                        <p:tav tm="0">
                                          <p:val>
                                            <p:fltVal val="-90"/>
                                          </p:val>
                                        </p:tav>
                                        <p:tav tm="100000">
                                          <p:val>
                                            <p:fltVal val="0"/>
                                          </p:val>
                                        </p:tav>
                                      </p:tavLst>
                                    </p:anim>
                                    <p:anim calcmode="lin" valueType="num">
                                      <p:cBhvr>
                                        <p:cTn id="28" dur="800" decel="100000" fill="hold"/>
                                        <p:tgtEl>
                                          <p:spTgt spid="221189"/>
                                        </p:tgtEl>
                                        <p:attrNameLst>
                                          <p:attrName>ppt_x</p:attrName>
                                        </p:attrNameLst>
                                      </p:cBhvr>
                                      <p:tavLst>
                                        <p:tav tm="0">
                                          <p:val>
                                            <p:strVal val="#ppt_x+0.4"/>
                                          </p:val>
                                        </p:tav>
                                        <p:tav tm="100000">
                                          <p:val>
                                            <p:strVal val="#ppt_x-0.05"/>
                                          </p:val>
                                        </p:tav>
                                      </p:tavLst>
                                    </p:anim>
                                    <p:anim calcmode="lin" valueType="num">
                                      <p:cBhvr>
                                        <p:cTn id="29" dur="800" decel="100000" fill="hold"/>
                                        <p:tgtEl>
                                          <p:spTgt spid="22118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22118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221189"/>
                                        </p:tgtEl>
                                        <p:attrNameLst>
                                          <p:attrName>ppt_y</p:attrName>
                                        </p:attrNameLst>
                                      </p:cBhvr>
                                      <p:tavLst>
                                        <p:tav tm="0">
                                          <p:val>
                                            <p:strVal val="#ppt_y+0.1"/>
                                          </p:val>
                                        </p:tav>
                                        <p:tav tm="100000">
                                          <p:val>
                                            <p:strVal val="#ppt_y"/>
                                          </p:val>
                                        </p:tav>
                                      </p:tavLst>
                                    </p:anim>
                                  </p:childTnLst>
                                </p:cTn>
                              </p:par>
                            </p:childTnLst>
                          </p:cTn>
                        </p:par>
                        <p:par>
                          <p:cTn id="32" fill="hold" nodeType="afterGroup">
                            <p:stCondLst>
                              <p:cond delay="7500"/>
                            </p:stCondLst>
                            <p:childTnLst>
                              <p:par>
                                <p:cTn id="33" presetID="8" presetClass="entr" presetSubtype="16" fill="hold" nodeType="afterEffect">
                                  <p:stCondLst>
                                    <p:cond delay="0"/>
                                  </p:stCondLst>
                                  <p:childTnLst>
                                    <p:set>
                                      <p:cBhvr>
                                        <p:cTn id="34" dur="1" fill="hold">
                                          <p:stCondLst>
                                            <p:cond delay="0"/>
                                          </p:stCondLst>
                                        </p:cTn>
                                        <p:tgtEl>
                                          <p:spTgt spid="221191"/>
                                        </p:tgtEl>
                                        <p:attrNameLst>
                                          <p:attrName>style.visibility</p:attrName>
                                        </p:attrNameLst>
                                      </p:cBhvr>
                                      <p:to>
                                        <p:strVal val="visible"/>
                                      </p:to>
                                    </p:set>
                                    <p:animEffect transition="in" filter="diamond(in)">
                                      <p:cBhvr>
                                        <p:cTn id="35" dur="2000"/>
                                        <p:tgtEl>
                                          <p:spTgt spid="221191"/>
                                        </p:tgtEl>
                                      </p:cBhvr>
                                    </p:animEffect>
                                  </p:childTnLst>
                                </p:cTn>
                              </p:par>
                            </p:childTnLst>
                          </p:cTn>
                        </p:par>
                        <p:par>
                          <p:cTn id="36" fill="hold" nodeType="afterGroup">
                            <p:stCondLst>
                              <p:cond delay="9500"/>
                            </p:stCondLst>
                            <p:childTnLst>
                              <p:par>
                                <p:cTn id="37" presetID="35" presetClass="entr" presetSubtype="0" fill="hold" nodeType="afterEffect">
                                  <p:stCondLst>
                                    <p:cond delay="0"/>
                                  </p:stCondLst>
                                  <p:childTnLst>
                                    <p:set>
                                      <p:cBhvr>
                                        <p:cTn id="38" dur="1" fill="hold">
                                          <p:stCondLst>
                                            <p:cond delay="0"/>
                                          </p:stCondLst>
                                        </p:cTn>
                                        <p:tgtEl>
                                          <p:spTgt spid="221192"/>
                                        </p:tgtEl>
                                        <p:attrNameLst>
                                          <p:attrName>style.visibility</p:attrName>
                                        </p:attrNameLst>
                                      </p:cBhvr>
                                      <p:to>
                                        <p:strVal val="visible"/>
                                      </p:to>
                                    </p:set>
                                    <p:animEffect transition="in" filter="fade">
                                      <p:cBhvr>
                                        <p:cTn id="39" dur="2000"/>
                                        <p:tgtEl>
                                          <p:spTgt spid="221192"/>
                                        </p:tgtEl>
                                      </p:cBhvr>
                                    </p:animEffect>
                                    <p:anim calcmode="lin" valueType="num">
                                      <p:cBhvr>
                                        <p:cTn id="40" dur="2000" fill="hold"/>
                                        <p:tgtEl>
                                          <p:spTgt spid="221192"/>
                                        </p:tgtEl>
                                        <p:attrNameLst>
                                          <p:attrName>style.rotation</p:attrName>
                                        </p:attrNameLst>
                                      </p:cBhvr>
                                      <p:tavLst>
                                        <p:tav tm="0">
                                          <p:val>
                                            <p:fltVal val="720"/>
                                          </p:val>
                                        </p:tav>
                                        <p:tav tm="100000">
                                          <p:val>
                                            <p:fltVal val="0"/>
                                          </p:val>
                                        </p:tav>
                                      </p:tavLst>
                                    </p:anim>
                                    <p:anim calcmode="lin" valueType="num">
                                      <p:cBhvr>
                                        <p:cTn id="41" dur="2000" fill="hold"/>
                                        <p:tgtEl>
                                          <p:spTgt spid="221192"/>
                                        </p:tgtEl>
                                        <p:attrNameLst>
                                          <p:attrName>ppt_h</p:attrName>
                                        </p:attrNameLst>
                                      </p:cBhvr>
                                      <p:tavLst>
                                        <p:tav tm="0">
                                          <p:val>
                                            <p:fltVal val="0"/>
                                          </p:val>
                                        </p:tav>
                                        <p:tav tm="100000">
                                          <p:val>
                                            <p:strVal val="#ppt_h"/>
                                          </p:val>
                                        </p:tav>
                                      </p:tavLst>
                                    </p:anim>
                                    <p:anim calcmode="lin" valueType="num">
                                      <p:cBhvr>
                                        <p:cTn id="42" dur="2000" fill="hold"/>
                                        <p:tgtEl>
                                          <p:spTgt spid="221192"/>
                                        </p:tgtEl>
                                        <p:attrNameLst>
                                          <p:attrName>ppt_w</p:attrName>
                                        </p:attrNameLst>
                                      </p:cBhvr>
                                      <p:tavLst>
                                        <p:tav tm="0">
                                          <p:val>
                                            <p:fltVal val="0"/>
                                          </p:val>
                                        </p:tav>
                                        <p:tav tm="100000">
                                          <p:val>
                                            <p:strVal val="#ppt_w"/>
                                          </p:val>
                                        </p:tav>
                                      </p:tavLst>
                                    </p:anim>
                                  </p:childTnLst>
                                </p:cTn>
                              </p:par>
                            </p:childTnLst>
                          </p:cTn>
                        </p:par>
                        <p:par>
                          <p:cTn id="43" fill="hold" nodeType="afterGroup">
                            <p:stCondLst>
                              <p:cond delay="11500"/>
                            </p:stCondLst>
                            <p:childTnLst>
                              <p:par>
                                <p:cTn id="44" presetID="19" presetClass="entr" presetSubtype="10" fill="hold" nodeType="afterEffect">
                                  <p:stCondLst>
                                    <p:cond delay="0"/>
                                  </p:stCondLst>
                                  <p:childTnLst>
                                    <p:set>
                                      <p:cBhvr>
                                        <p:cTn id="45" dur="1" fill="hold">
                                          <p:stCondLst>
                                            <p:cond delay="0"/>
                                          </p:stCondLst>
                                        </p:cTn>
                                        <p:tgtEl>
                                          <p:spTgt spid="221193"/>
                                        </p:tgtEl>
                                        <p:attrNameLst>
                                          <p:attrName>style.visibility</p:attrName>
                                        </p:attrNameLst>
                                      </p:cBhvr>
                                      <p:to>
                                        <p:strVal val="visible"/>
                                      </p:to>
                                    </p:set>
                                    <p:anim calcmode="lin" valueType="num">
                                      <p:cBhvr>
                                        <p:cTn id="46" dur="5000" fill="hold"/>
                                        <p:tgtEl>
                                          <p:spTgt spid="221193"/>
                                        </p:tgtEl>
                                        <p:attrNameLst>
                                          <p:attrName>ppt_w</p:attrName>
                                        </p:attrNameLst>
                                      </p:cBhvr>
                                      <p:tavLst>
                                        <p:tav tm="0" fmla="#ppt_w*sin(2.5*pi*$)">
                                          <p:val>
                                            <p:fltVal val="0"/>
                                          </p:val>
                                        </p:tav>
                                        <p:tav tm="100000">
                                          <p:val>
                                            <p:fltVal val="1"/>
                                          </p:val>
                                        </p:tav>
                                      </p:tavLst>
                                    </p:anim>
                                    <p:anim calcmode="lin" valueType="num">
                                      <p:cBhvr>
                                        <p:cTn id="47" dur="5000" fill="hold"/>
                                        <p:tgtEl>
                                          <p:spTgt spid="221193"/>
                                        </p:tgtEl>
                                        <p:attrNameLst>
                                          <p:attrName>ppt_h</p:attrName>
                                        </p:attrNameLst>
                                      </p:cBhvr>
                                      <p:tavLst>
                                        <p:tav tm="0">
                                          <p:val>
                                            <p:strVal val="#ppt_h"/>
                                          </p:val>
                                        </p:tav>
                                        <p:tav tm="100000">
                                          <p:val>
                                            <p:strVal val="#ppt_h"/>
                                          </p:val>
                                        </p:tav>
                                      </p:tavLst>
                                    </p:anim>
                                  </p:childTnLst>
                                </p:cTn>
                              </p:par>
                            </p:childTnLst>
                          </p:cTn>
                        </p:par>
                        <p:par>
                          <p:cTn id="48" fill="hold" nodeType="afterGroup">
                            <p:stCondLst>
                              <p:cond delay="16500"/>
                            </p:stCondLst>
                            <p:childTnLst>
                              <p:par>
                                <p:cTn id="49" presetID="23" presetClass="entr" presetSubtype="16" fill="hold" nodeType="afterEffect">
                                  <p:stCondLst>
                                    <p:cond delay="0"/>
                                  </p:stCondLst>
                                  <p:childTnLst>
                                    <p:set>
                                      <p:cBhvr>
                                        <p:cTn id="50" dur="1" fill="hold">
                                          <p:stCondLst>
                                            <p:cond delay="0"/>
                                          </p:stCondLst>
                                        </p:cTn>
                                        <p:tgtEl>
                                          <p:spTgt spid="221194"/>
                                        </p:tgtEl>
                                        <p:attrNameLst>
                                          <p:attrName>style.visibility</p:attrName>
                                        </p:attrNameLst>
                                      </p:cBhvr>
                                      <p:to>
                                        <p:strVal val="visible"/>
                                      </p:to>
                                    </p:set>
                                    <p:anim calcmode="lin" valueType="num">
                                      <p:cBhvr>
                                        <p:cTn id="51" dur="500" fill="hold"/>
                                        <p:tgtEl>
                                          <p:spTgt spid="221194"/>
                                        </p:tgtEl>
                                        <p:attrNameLst>
                                          <p:attrName>ppt_w</p:attrName>
                                        </p:attrNameLst>
                                      </p:cBhvr>
                                      <p:tavLst>
                                        <p:tav tm="0">
                                          <p:val>
                                            <p:fltVal val="0"/>
                                          </p:val>
                                        </p:tav>
                                        <p:tav tm="100000">
                                          <p:val>
                                            <p:strVal val="#ppt_w"/>
                                          </p:val>
                                        </p:tav>
                                      </p:tavLst>
                                    </p:anim>
                                    <p:anim calcmode="lin" valueType="num">
                                      <p:cBhvr>
                                        <p:cTn id="52" dur="500" fill="hold"/>
                                        <p:tgtEl>
                                          <p:spTgt spid="221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Content Placeholder 5">
            <a:extLst>
              <a:ext uri="{FF2B5EF4-FFF2-40B4-BE49-F238E27FC236}">
                <a16:creationId xmlns:a16="http://schemas.microsoft.com/office/drawing/2014/main" id="{8CF0F55C-A812-4540-9153-F087D9165D90}"/>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76200"/>
            <a:ext cx="9601200" cy="6781800"/>
          </a:xfrm>
        </p:spPr>
      </p:pic>
      <p:sp>
        <p:nvSpPr>
          <p:cNvPr id="3" name="Right Arrow 2">
            <a:hlinkClick r:id="" action="ppaction://noaction"/>
            <a:extLst>
              <a:ext uri="{FF2B5EF4-FFF2-40B4-BE49-F238E27FC236}">
                <a16:creationId xmlns:a16="http://schemas.microsoft.com/office/drawing/2014/main" id="{78397B73-8FB4-42E7-B6A3-0134A8065324}"/>
              </a:ext>
            </a:extLst>
          </p:cNvPr>
          <p:cNvSpPr/>
          <p:nvPr/>
        </p:nvSpPr>
        <p:spPr>
          <a:xfrm>
            <a:off x="10287000" y="64770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DD909CFB-E555-9DEB-B27F-EB1DCE02C902}"/>
              </a:ext>
            </a:extLst>
          </p:cNvPr>
          <p:cNvPicPr>
            <a:picLocks noChangeAspect="1"/>
          </p:cNvPicPr>
          <p:nvPr/>
        </p:nvPicPr>
        <p:blipFill>
          <a:blip r:embed="rId3"/>
          <a:stretch>
            <a:fillRect/>
          </a:stretch>
        </p:blipFill>
        <p:spPr>
          <a:xfrm rot="4915387">
            <a:off x="10964175" y="-99739"/>
            <a:ext cx="1390009" cy="1182727"/>
          </a:xfrm>
          <a:prstGeom prst="rect">
            <a:avLst/>
          </a:prstGeom>
        </p:spPr>
      </p:pic>
      <p:pic>
        <p:nvPicPr>
          <p:cNvPr id="4" name="Picture 38">
            <a:extLst>
              <a:ext uri="{FF2B5EF4-FFF2-40B4-BE49-F238E27FC236}">
                <a16:creationId xmlns:a16="http://schemas.microsoft.com/office/drawing/2014/main" id="{BD5211BB-BDFC-D251-6FEF-BEF0B0128A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53394" y="5287994"/>
            <a:ext cx="1538606" cy="1570006"/>
          </a:xfrm>
          <a:prstGeom prst="rect">
            <a:avLst/>
          </a:prstGeom>
        </p:spPr>
      </p:pic>
    </p:spTree>
    <p:extLst>
      <p:ext uri="{BB962C8B-B14F-4D97-AF65-F5344CB8AC3E}">
        <p14:creationId xmlns:p14="http://schemas.microsoft.com/office/powerpoint/2010/main" val="139838057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51F2-BDA1-5A60-A19D-79C20AAEEF81}"/>
              </a:ext>
            </a:extLst>
          </p:cNvPr>
          <p:cNvPicPr>
            <a:picLocks noChangeAspect="1"/>
          </p:cNvPicPr>
          <p:nvPr/>
        </p:nvPicPr>
        <p:blipFill>
          <a:blip r:embed="rId2"/>
          <a:stretch>
            <a:fillRect/>
          </a:stretch>
        </p:blipFill>
        <p:spPr>
          <a:xfrm>
            <a:off x="353962" y="1253613"/>
            <a:ext cx="11414233" cy="3429000"/>
          </a:xfrm>
          <a:prstGeom prst="rect">
            <a:avLst/>
          </a:prstGeom>
        </p:spPr>
      </p:pic>
      <p:pic>
        <p:nvPicPr>
          <p:cNvPr id="6" name="Picture 5"/>
          <p:cNvPicPr>
            <a:picLocks noChangeAspect="1"/>
          </p:cNvPicPr>
          <p:nvPr/>
        </p:nvPicPr>
        <p:blipFill>
          <a:blip r:embed="rId3"/>
          <a:stretch>
            <a:fillRect/>
          </a:stretch>
        </p:blipFill>
        <p:spPr>
          <a:xfrm rot="4915387">
            <a:off x="10964175" y="-99739"/>
            <a:ext cx="1390009" cy="1182727"/>
          </a:xfrm>
          <a:prstGeom prst="rect">
            <a:avLst/>
          </a:prstGeom>
        </p:spPr>
      </p:pic>
    </p:spTree>
    <p:extLst>
      <p:ext uri="{BB962C8B-B14F-4D97-AF65-F5344CB8AC3E}">
        <p14:creationId xmlns:p14="http://schemas.microsoft.com/office/powerpoint/2010/main" val="96892237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92481-F279-1D60-6CB9-E4D897B115DC}"/>
              </a:ext>
            </a:extLst>
          </p:cNvPr>
          <p:cNvPicPr>
            <a:picLocks noChangeAspect="1"/>
          </p:cNvPicPr>
          <p:nvPr/>
        </p:nvPicPr>
        <p:blipFill>
          <a:blip r:embed="rId2"/>
          <a:stretch>
            <a:fillRect/>
          </a:stretch>
        </p:blipFill>
        <p:spPr>
          <a:xfrm rot="4545141">
            <a:off x="11287023" y="-36115"/>
            <a:ext cx="934935" cy="795515"/>
          </a:xfrm>
          <a:prstGeom prst="rect">
            <a:avLst/>
          </a:prstGeom>
        </p:spPr>
      </p:pic>
      <p:sp>
        <p:nvSpPr>
          <p:cNvPr id="2" name="Rectangle 1">
            <a:extLst>
              <a:ext uri="{FF2B5EF4-FFF2-40B4-BE49-F238E27FC236}">
                <a16:creationId xmlns:a16="http://schemas.microsoft.com/office/drawing/2014/main" id="{A3470789-B086-40A0-9863-DB05EEEA7739}"/>
              </a:ext>
            </a:extLst>
          </p:cNvPr>
          <p:cNvSpPr>
            <a:spLocks noChangeArrowheads="1"/>
          </p:cNvSpPr>
          <p:nvPr/>
        </p:nvSpPr>
        <p:spPr bwMode="auto">
          <a:xfrm>
            <a:off x="669576" y="286623"/>
            <a:ext cx="88578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Arial" panose="020B0604020202020204" pitchFamily="34" charset="0"/>
              </a:rPr>
              <a:t>Ví dụ 3: </a:t>
            </a:r>
            <a:r>
              <a:rPr kumimoji="0" lang="en-US" altLang="en-US" sz="2400" b="0" i="0" u="none" strike="noStrike" cap="none" normalizeH="0" baseline="0">
                <a:ln>
                  <a:noFill/>
                </a:ln>
                <a:solidFill>
                  <a:schemeClr val="tx1"/>
                </a:solidFill>
                <a:effectLst/>
                <a:latin typeface="Arial" panose="020B0604020202020204" pitchFamily="34" charset="0"/>
              </a:rPr>
              <a:t>Cho tam giác đều ABC có cạnh 6 cm. Trên cạnh AB lấy các điểm M, N; trên cạnh BC lấy các điểm P, Q; trên cạnh CA lấy các điểm E, F, sao cho các đoạn thẳng AM, MN, NB, BP, PQ, QC, CE, EF, FA đều bằng 2 cm như Hình 9.43. Hỏi MNPQEF có là một lục giác đều hay không?</a:t>
            </a:r>
          </a:p>
        </p:txBody>
      </p:sp>
      <p:pic>
        <p:nvPicPr>
          <p:cNvPr id="10" name="Picture 9">
            <a:extLst>
              <a:ext uri="{FF2B5EF4-FFF2-40B4-BE49-F238E27FC236}">
                <a16:creationId xmlns:a16="http://schemas.microsoft.com/office/drawing/2014/main" id="{2892B9D8-2191-43EE-B749-7C727C56600B}"/>
              </a:ext>
            </a:extLst>
          </p:cNvPr>
          <p:cNvPicPr>
            <a:picLocks noChangeAspect="1"/>
          </p:cNvPicPr>
          <p:nvPr/>
        </p:nvPicPr>
        <p:blipFill>
          <a:blip r:embed="rId3"/>
          <a:stretch>
            <a:fillRect/>
          </a:stretch>
        </p:blipFill>
        <p:spPr>
          <a:xfrm>
            <a:off x="599307" y="2115961"/>
            <a:ext cx="7320578" cy="4742039"/>
          </a:xfrm>
          <a:prstGeom prst="rect">
            <a:avLst/>
          </a:prstGeom>
        </p:spPr>
      </p:pic>
      <p:pic>
        <p:nvPicPr>
          <p:cNvPr id="11" name="Picture 10">
            <a:extLst>
              <a:ext uri="{FF2B5EF4-FFF2-40B4-BE49-F238E27FC236}">
                <a16:creationId xmlns:a16="http://schemas.microsoft.com/office/drawing/2014/main" id="{67590935-1B02-430F-BC66-049DC6B83CB9}"/>
              </a:ext>
            </a:extLst>
          </p:cNvPr>
          <p:cNvPicPr>
            <a:picLocks noChangeAspect="1"/>
          </p:cNvPicPr>
          <p:nvPr/>
        </p:nvPicPr>
        <p:blipFill>
          <a:blip r:embed="rId4"/>
          <a:stretch>
            <a:fillRect/>
          </a:stretch>
        </p:blipFill>
        <p:spPr>
          <a:xfrm>
            <a:off x="7867846" y="1969352"/>
            <a:ext cx="3798128" cy="4339998"/>
          </a:xfrm>
          <a:prstGeom prst="rect">
            <a:avLst/>
          </a:prstGeom>
        </p:spPr>
      </p:pic>
    </p:spTree>
    <p:extLst>
      <p:ext uri="{BB962C8B-B14F-4D97-AF65-F5344CB8AC3E}">
        <p14:creationId xmlns:p14="http://schemas.microsoft.com/office/powerpoint/2010/main" val="25770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E62670-9218-1992-4889-A5AE6A13CC32}"/>
              </a:ext>
            </a:extLst>
          </p:cNvPr>
          <p:cNvPicPr>
            <a:picLocks noChangeAspect="1"/>
          </p:cNvPicPr>
          <p:nvPr/>
        </p:nvPicPr>
        <p:blipFill>
          <a:blip r:embed="rId2"/>
          <a:stretch>
            <a:fillRect/>
          </a:stretch>
        </p:blipFill>
        <p:spPr>
          <a:xfrm rot="4545141">
            <a:off x="10833065" y="-83986"/>
            <a:ext cx="1390009" cy="1182727"/>
          </a:xfrm>
          <a:prstGeom prst="rect">
            <a:avLst/>
          </a:prstGeom>
        </p:spPr>
      </p:pic>
      <p:pic>
        <p:nvPicPr>
          <p:cNvPr id="7" name="Picture 6">
            <a:extLst>
              <a:ext uri="{FF2B5EF4-FFF2-40B4-BE49-F238E27FC236}">
                <a16:creationId xmlns:a16="http://schemas.microsoft.com/office/drawing/2014/main" id="{2FE89C3A-88E1-381B-BC9E-7F0574B4CC80}"/>
              </a:ext>
            </a:extLst>
          </p:cNvPr>
          <p:cNvPicPr>
            <a:picLocks noChangeAspect="1"/>
          </p:cNvPicPr>
          <p:nvPr/>
        </p:nvPicPr>
        <p:blipFill>
          <a:blip r:embed="rId3"/>
          <a:stretch>
            <a:fillRect/>
          </a:stretch>
        </p:blipFill>
        <p:spPr>
          <a:xfrm>
            <a:off x="457200" y="3091298"/>
            <a:ext cx="2039009" cy="1023502"/>
          </a:xfrm>
          <a:prstGeom prst="rect">
            <a:avLst/>
          </a:prstGeom>
        </p:spPr>
      </p:pic>
      <p:sp>
        <p:nvSpPr>
          <p:cNvPr id="3" name="Rectangle 1">
            <a:extLst>
              <a:ext uri="{FF2B5EF4-FFF2-40B4-BE49-F238E27FC236}">
                <a16:creationId xmlns:a16="http://schemas.microsoft.com/office/drawing/2014/main" id="{471D230A-12FC-4389-BAFC-6DA1995464E7}"/>
              </a:ext>
            </a:extLst>
          </p:cNvPr>
          <p:cNvSpPr>
            <a:spLocks noChangeArrowheads="1"/>
          </p:cNvSpPr>
          <p:nvPr/>
        </p:nvSpPr>
        <p:spPr bwMode="auto">
          <a:xfrm>
            <a:off x="958646" y="220309"/>
            <a:ext cx="985192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Arial" panose="020B0604020202020204" pitchFamily="34" charset="0"/>
                <a:cs typeface="Arial" panose="020B0604020202020204" pitchFamily="34" charset="0"/>
              </a:rPr>
              <a:t>Luyện tập 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Cho M,N,P,Q,K lần lượt là trung điểm của các cạnh AB,BC,CD,DE và EA của ngũ giác đều ABCDE (H.9.44). Hỏi MNPQK có phải là ngũ giác đều hay không?</a:t>
            </a:r>
          </a:p>
        </p:txBody>
      </p:sp>
      <p:pic>
        <p:nvPicPr>
          <p:cNvPr id="10" name="Picture 9">
            <a:extLst>
              <a:ext uri="{FF2B5EF4-FFF2-40B4-BE49-F238E27FC236}">
                <a16:creationId xmlns:a16="http://schemas.microsoft.com/office/drawing/2014/main" id="{331A8866-507B-4BFF-8C9B-26DD026C7593}"/>
              </a:ext>
            </a:extLst>
          </p:cNvPr>
          <p:cNvPicPr>
            <a:picLocks noChangeAspect="1"/>
          </p:cNvPicPr>
          <p:nvPr/>
        </p:nvPicPr>
        <p:blipFill>
          <a:blip r:embed="rId4"/>
          <a:stretch>
            <a:fillRect/>
          </a:stretch>
        </p:blipFill>
        <p:spPr>
          <a:xfrm>
            <a:off x="3970881" y="1997250"/>
            <a:ext cx="3963752" cy="4503101"/>
          </a:xfrm>
          <a:prstGeom prst="rect">
            <a:avLst/>
          </a:prstGeom>
        </p:spPr>
      </p:pic>
    </p:spTree>
    <p:extLst>
      <p:ext uri="{BB962C8B-B14F-4D97-AF65-F5344CB8AC3E}">
        <p14:creationId xmlns:p14="http://schemas.microsoft.com/office/powerpoint/2010/main" val="369650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E3FD78-3BA6-9734-7EE5-A73C70A0463D}"/>
              </a:ext>
            </a:extLst>
          </p:cNvPr>
          <p:cNvSpPr txBox="1"/>
          <p:nvPr/>
        </p:nvSpPr>
        <p:spPr>
          <a:xfrm>
            <a:off x="718429" y="110942"/>
            <a:ext cx="11673268" cy="7037388"/>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marL="342900" indent="-342900" algn="just">
              <a:spcBef>
                <a:spcPts val="200"/>
              </a:spcBef>
              <a:spcAft>
                <a:spcPts val="200"/>
              </a:spcAft>
              <a:buFontTx/>
              <a:buChar char="-"/>
            </a:pPr>
            <a:r>
              <a:rPr lang="vi-VN"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ABCDEF là ngũ giác đều nên </a:t>
            </a:r>
          </a:p>
          <a:p>
            <a:pPr algn="just">
              <a:spcBef>
                <a:spcPts val="200"/>
              </a:spcBef>
              <a:spcAft>
                <a:spcPts val="200"/>
              </a:spcAft>
            </a:pPr>
            <a:r>
              <a:rPr lang="vi-VN" sz="2600" dirty="0">
                <a:latin typeface="Times New Roman" panose="02020603050405020304" pitchFamily="18" charset="0"/>
                <a:ea typeface="Arial" panose="020B0604020202020204" pitchFamily="34" charset="0"/>
                <a:cs typeface="Times New Roman" panose="02020603050405020304" pitchFamily="18" charset="0"/>
              </a:rPr>
              <a:t>Xét </a:t>
            </a:r>
            <a:r>
              <a:rPr lang="vi-VN" sz="2600" b="1" dirty="0">
                <a:latin typeface="+mj-lt"/>
              </a:rPr>
              <a:t>∆</a:t>
            </a:r>
            <a:r>
              <a:rPr lang="vi-VN" sz="2600" dirty="0">
                <a:latin typeface="+mj-lt"/>
              </a:rPr>
              <a:t>AKM và </a:t>
            </a:r>
            <a:r>
              <a:rPr lang="vi-VN" sz="2600" b="1" dirty="0"/>
              <a:t>∆</a:t>
            </a:r>
            <a:r>
              <a:rPr lang="vi-VN" sz="2600" dirty="0">
                <a:latin typeface="+mj-lt"/>
              </a:rPr>
              <a:t>BMN có AK = BM (gt);		         ; </a:t>
            </a:r>
            <a:r>
              <a:rPr lang="vi-VN" sz="2600" dirty="0">
                <a:latin typeface="+mj-lt"/>
                <a:ea typeface="Arial" panose="020B0604020202020204" pitchFamily="34" charset="0"/>
                <a:cs typeface="Times New Roman" panose="02020603050405020304" pitchFamily="18" charset="0"/>
              </a:rPr>
              <a:t>AM = BN (gt)</a:t>
            </a:r>
            <a:endParaRPr lang="en-US" sz="2600" dirty="0">
              <a:latin typeface="+mj-lt"/>
              <a:ea typeface="Arial" panose="020B0604020202020204" pitchFamily="34" charset="0"/>
              <a:cs typeface="Times New Roman" panose="02020603050405020304" pitchFamily="18" charset="0"/>
            </a:endParaRPr>
          </a:p>
          <a:p>
            <a:pPr algn="just">
              <a:spcBef>
                <a:spcPts val="200"/>
              </a:spcBef>
              <a:spcAft>
                <a:spcPts val="200"/>
              </a:spcAft>
            </a:pPr>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vi-VN" sz="2600" b="1" dirty="0">
                <a:latin typeface="+mj-lt"/>
              </a:rPr>
              <a:t>∆</a:t>
            </a:r>
            <a:r>
              <a:rPr lang="vi-VN" sz="2600" dirty="0">
                <a:latin typeface="+mj-lt"/>
              </a:rPr>
              <a:t>AKM = </a:t>
            </a:r>
            <a:r>
              <a:rPr lang="vi-VN" sz="2600" b="1" dirty="0">
                <a:latin typeface="+mj-lt"/>
              </a:rPr>
              <a:t>∆</a:t>
            </a:r>
            <a:r>
              <a:rPr lang="vi-VN" sz="2600" dirty="0">
                <a:latin typeface="+mj-lt"/>
              </a:rPr>
              <a:t>BMN (c.g.c)</a:t>
            </a:r>
            <a:r>
              <a:rPr lang="en-US" sz="2600">
                <a:latin typeface="+mj-lt"/>
              </a:rPr>
              <a:t>. </a:t>
            </a:r>
          </a:p>
          <a:p>
            <a:pPr algn="just">
              <a:spcBef>
                <a:spcPts val="200"/>
              </a:spcBef>
              <a:spcAft>
                <a:spcPts val="200"/>
              </a:spcAft>
            </a:pPr>
            <a:r>
              <a:rPr lang="en-US" sz="2600">
                <a:latin typeface="Times New Roman" panose="02020603050405020304" pitchFamily="18" charset="0"/>
                <a:cs typeface="Times New Roman" panose="02020603050405020304" pitchFamily="18" charset="0"/>
              </a:rPr>
              <a:t>Nên</a:t>
            </a:r>
            <a:r>
              <a:rPr lang="vi-VN" sz="2600">
                <a:latin typeface="+mj-lt"/>
              </a:rPr>
              <a:t> </a:t>
            </a:r>
            <a:r>
              <a:rPr lang="vi-VN" sz="2600" dirty="0">
                <a:latin typeface="+mj-lt"/>
              </a:rPr>
              <a:t>KM = MN (2 cạnh tương ứng)</a:t>
            </a:r>
          </a:p>
          <a:p>
            <a:pPr algn="just">
              <a:spcBef>
                <a:spcPts val="200"/>
              </a:spcBef>
              <a:spcAft>
                <a:spcPts val="200"/>
              </a:spcAft>
            </a:pPr>
            <a:r>
              <a:rPr lang="vi-VN" sz="2600" dirty="0">
                <a:latin typeface="+mj-lt"/>
              </a:rPr>
              <a:t>C/minh tương tự có: </a:t>
            </a:r>
            <a:r>
              <a:rPr lang="vi-VN" sz="2600" b="1" dirty="0">
                <a:latin typeface="+mj-lt"/>
              </a:rPr>
              <a:t>∆</a:t>
            </a:r>
            <a:r>
              <a:rPr lang="vi-VN" sz="2600" dirty="0">
                <a:latin typeface="+mj-lt"/>
              </a:rPr>
              <a:t>CNP = </a:t>
            </a:r>
            <a:r>
              <a:rPr lang="vi-VN" sz="2600" b="1" dirty="0">
                <a:latin typeface="+mj-lt"/>
              </a:rPr>
              <a:t>∆</a:t>
            </a:r>
            <a:r>
              <a:rPr lang="vi-VN" sz="2600" dirty="0">
                <a:latin typeface="+mj-lt"/>
              </a:rPr>
              <a:t>BMN; </a:t>
            </a:r>
            <a:r>
              <a:rPr lang="vi-VN" sz="2600" b="1" dirty="0">
                <a:latin typeface="+mj-lt"/>
              </a:rPr>
              <a:t>∆</a:t>
            </a:r>
            <a:r>
              <a:rPr lang="vi-VN" sz="2600" dirty="0">
                <a:latin typeface="+mj-lt"/>
              </a:rPr>
              <a:t>CNP = </a:t>
            </a:r>
            <a:r>
              <a:rPr lang="vi-VN" sz="2600" b="1" dirty="0">
                <a:latin typeface="+mj-lt"/>
              </a:rPr>
              <a:t>∆</a:t>
            </a:r>
            <a:r>
              <a:rPr lang="vi-VN" sz="2600" dirty="0">
                <a:latin typeface="+mj-lt"/>
              </a:rPr>
              <a:t>DPQ; </a:t>
            </a:r>
          </a:p>
          <a:p>
            <a:pPr algn="just">
              <a:spcBef>
                <a:spcPts val="200"/>
              </a:spcBef>
              <a:spcAft>
                <a:spcPts val="200"/>
              </a:spcAft>
            </a:pPr>
            <a:r>
              <a:rPr lang="vi-VN" sz="2600" b="1" dirty="0">
                <a:latin typeface="+mj-lt"/>
              </a:rPr>
              <a:t>∆</a:t>
            </a:r>
            <a:r>
              <a:rPr lang="vi-VN" sz="2600" dirty="0">
                <a:latin typeface="+mj-lt"/>
              </a:rPr>
              <a:t>DPQ = </a:t>
            </a:r>
            <a:r>
              <a:rPr lang="vi-VN" sz="2600" b="1" dirty="0">
                <a:latin typeface="+mj-lt"/>
              </a:rPr>
              <a:t>∆</a:t>
            </a:r>
            <a:r>
              <a:rPr lang="vi-VN" sz="2600" dirty="0">
                <a:latin typeface="+mj-lt"/>
              </a:rPr>
              <a:t>EQK; </a:t>
            </a:r>
            <a:r>
              <a:rPr lang="vi-VN" sz="2600" b="1" dirty="0">
                <a:latin typeface="+mj-lt"/>
              </a:rPr>
              <a:t>∆</a:t>
            </a:r>
            <a:r>
              <a:rPr lang="vi-VN" sz="2600" dirty="0">
                <a:latin typeface="+mj-lt"/>
              </a:rPr>
              <a:t>EQK = </a:t>
            </a:r>
            <a:r>
              <a:rPr lang="vi-VN" sz="2600" b="1" dirty="0">
                <a:latin typeface="+mj-lt"/>
              </a:rPr>
              <a:t>∆</a:t>
            </a:r>
            <a:r>
              <a:rPr lang="vi-VN" sz="2600" dirty="0">
                <a:latin typeface="+mj-lt"/>
              </a:rPr>
              <a:t>AKM </a:t>
            </a:r>
          </a:p>
          <a:p>
            <a:pPr algn="just">
              <a:spcBef>
                <a:spcPts val="200"/>
              </a:spcBef>
              <a:spcAft>
                <a:spcPts val="200"/>
              </a:spcAft>
            </a:pPr>
            <a:r>
              <a:rPr lang="en-US" sz="2600" dirty="0">
                <a:latin typeface="Times New Roman" panose="02020603050405020304" pitchFamily="18" charset="0"/>
                <a:cs typeface="Times New Roman" panose="02020603050405020304" pitchFamily="18" charset="0"/>
              </a:rPr>
              <a:t>M</a:t>
            </a:r>
            <a:r>
              <a:rPr lang="vi-VN" sz="2600" dirty="0">
                <a:latin typeface="+mj-lt"/>
              </a:rPr>
              <a:t>à các cặp tam giác cân tại A, B, C, D, E</a:t>
            </a:r>
          </a:p>
          <a:p>
            <a:pPr algn="just">
              <a:spcBef>
                <a:spcPts val="200"/>
              </a:spcBef>
              <a:spcAft>
                <a:spcPts val="200"/>
              </a:spcAft>
            </a:pPr>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vi-VN" sz="2600" b="1" dirty="0">
                <a:latin typeface="+mj-lt"/>
              </a:rPr>
              <a:t>∆</a:t>
            </a:r>
            <a:r>
              <a:rPr lang="vi-VN" sz="2600" dirty="0">
                <a:latin typeface="+mj-lt"/>
              </a:rPr>
              <a:t>AKM = </a:t>
            </a:r>
            <a:r>
              <a:rPr lang="vi-VN" sz="2600" b="1" dirty="0">
                <a:latin typeface="+mj-lt"/>
              </a:rPr>
              <a:t>∆</a:t>
            </a:r>
            <a:r>
              <a:rPr lang="vi-VN" sz="2600" dirty="0">
                <a:latin typeface="+mj-lt"/>
              </a:rPr>
              <a:t>BMN = </a:t>
            </a:r>
            <a:r>
              <a:rPr lang="vi-VN" sz="2600" b="1" dirty="0">
                <a:latin typeface="+mj-lt"/>
              </a:rPr>
              <a:t>∆</a:t>
            </a:r>
            <a:r>
              <a:rPr lang="vi-VN" sz="2600" dirty="0">
                <a:latin typeface="+mj-lt"/>
              </a:rPr>
              <a:t>CNP = </a:t>
            </a:r>
            <a:r>
              <a:rPr lang="vi-VN" sz="2600" b="1" dirty="0">
                <a:latin typeface="+mj-lt"/>
              </a:rPr>
              <a:t>∆</a:t>
            </a:r>
            <a:r>
              <a:rPr lang="vi-VN" sz="2600" dirty="0">
                <a:latin typeface="+mj-lt"/>
              </a:rPr>
              <a:t>DPQ = </a:t>
            </a:r>
            <a:r>
              <a:rPr lang="vi-VN" sz="2600" b="1" dirty="0">
                <a:latin typeface="+mj-lt"/>
              </a:rPr>
              <a:t>∆</a:t>
            </a:r>
            <a:r>
              <a:rPr lang="vi-VN" sz="2600" dirty="0">
                <a:latin typeface="+mj-lt"/>
              </a:rPr>
              <a:t>QEK</a:t>
            </a:r>
          </a:p>
          <a:p>
            <a:pPr algn="just">
              <a:spcBef>
                <a:spcPts val="200"/>
              </a:spcBef>
              <a:spcAft>
                <a:spcPts val="200"/>
              </a:spcAft>
            </a:pPr>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a:t>
            </a:r>
            <a:r>
              <a:rPr lang="vi-VN" sz="2600" dirty="0">
                <a:latin typeface="+mj-lt"/>
              </a:rPr>
              <a:t> KM = MN = NP = PQ = QK</a:t>
            </a:r>
          </a:p>
          <a:p>
            <a:pPr algn="just">
              <a:spcBef>
                <a:spcPts val="200"/>
              </a:spcBef>
              <a:spcAft>
                <a:spcPts val="200"/>
              </a:spcAft>
            </a:pPr>
            <a:endParaRPr lang="en-US" sz="2600" dirty="0">
              <a:latin typeface="Times New Roman" panose="02020603050405020304" pitchFamily="18" charset="0"/>
              <a:cs typeface="Times New Roman" panose="02020603050405020304" pitchFamily="18" charset="0"/>
            </a:endParaRPr>
          </a:p>
          <a:p>
            <a:pPr algn="just">
              <a:spcBef>
                <a:spcPts val="200"/>
              </a:spcBef>
              <a:spcAft>
                <a:spcPts val="200"/>
              </a:spcAft>
            </a:pPr>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a:t>
            </a:r>
            <a:r>
              <a:rPr lang="vi-VN" sz="2600" dirty="0">
                <a:latin typeface="+mj-lt"/>
              </a:rPr>
              <a:t> </a:t>
            </a:r>
          </a:p>
          <a:p>
            <a:pPr algn="just">
              <a:spcBef>
                <a:spcPts val="200"/>
              </a:spcBef>
              <a:spcAft>
                <a:spcPts val="200"/>
              </a:spcAft>
            </a:pPr>
            <a:r>
              <a:rPr lang="vi-VN" sz="2600" dirty="0">
                <a:latin typeface="+mj-lt"/>
              </a:rPr>
              <a:t> </a:t>
            </a:r>
          </a:p>
          <a:p>
            <a:pPr algn="just">
              <a:spcBef>
                <a:spcPts val="200"/>
              </a:spcBef>
              <a:spcAft>
                <a:spcPts val="200"/>
              </a:spcAft>
            </a:pPr>
            <a:endParaRPr lang="en-US" sz="2600" dirty="0">
              <a:latin typeface="Times New Roman" panose="02020603050405020304" pitchFamily="18" charset="0"/>
              <a:cs typeface="Times New Roman" panose="02020603050405020304" pitchFamily="18" charset="0"/>
            </a:endParaRPr>
          </a:p>
          <a:p>
            <a:pPr algn="just">
              <a:spcBef>
                <a:spcPts val="200"/>
              </a:spcBef>
              <a:spcAft>
                <a:spcPts val="200"/>
              </a:spcAft>
            </a:pPr>
            <a:r>
              <a:rPr lang="en-US" sz="2600" dirty="0" err="1">
                <a:latin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a:t>
            </a:r>
            <a:r>
              <a:rPr lang="vi-VN" sz="2600" dirty="0">
                <a:latin typeface="+mj-lt"/>
              </a:rPr>
              <a:t> Ngũ giác KMNPQ là ngũ giác đều</a:t>
            </a:r>
            <a:r>
              <a:rPr lang="en-US" sz="2600" dirty="0">
                <a:latin typeface="+mj-lt"/>
              </a:rPr>
              <a:t>.</a:t>
            </a:r>
            <a:endParaRPr lang="vi-VN" sz="2600" dirty="0">
              <a:latin typeface="+mj-lt"/>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36700B-C241-6A02-241D-6BBB439618E7}"/>
              </a:ext>
            </a:extLst>
          </p:cNvPr>
          <p:cNvSpPr txBox="1"/>
          <p:nvPr/>
        </p:nvSpPr>
        <p:spPr>
          <a:xfrm>
            <a:off x="19533" y="0"/>
            <a:ext cx="1019855" cy="742511"/>
          </a:xfrm>
          <a:prstGeom prst="rect">
            <a:avLst/>
          </a:prstGeom>
          <a:noFill/>
        </p:spPr>
        <p:txBody>
          <a:bodyPr wrap="square">
            <a:spAutoFit/>
          </a:bodyPr>
          <a:lstStyle/>
          <a:p>
            <a:pPr algn="just">
              <a:lnSpc>
                <a:spcPct val="150000"/>
              </a:lnSpc>
              <a:spcAft>
                <a:spcPts val="533"/>
              </a:spcAft>
            </a:pPr>
            <a:r>
              <a:rPr lang="vi-VN" sz="32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Giải</a:t>
            </a:r>
          </a:p>
        </p:txBody>
      </p:sp>
      <p:pic>
        <p:nvPicPr>
          <p:cNvPr id="5" name="Picture 4">
            <a:extLst>
              <a:ext uri="{FF2B5EF4-FFF2-40B4-BE49-F238E27FC236}">
                <a16:creationId xmlns:a16="http://schemas.microsoft.com/office/drawing/2014/main" id="{D0723A03-218A-2585-54F9-BE574C404EFB}"/>
              </a:ext>
            </a:extLst>
          </p:cNvPr>
          <p:cNvPicPr>
            <a:picLocks noChangeAspect="1"/>
          </p:cNvPicPr>
          <p:nvPr/>
        </p:nvPicPr>
        <p:blipFill>
          <a:blip r:embed="rId2"/>
          <a:stretch>
            <a:fillRect/>
          </a:stretch>
        </p:blipFill>
        <p:spPr>
          <a:xfrm>
            <a:off x="-43677" y="2741860"/>
            <a:ext cx="621605" cy="994568"/>
          </a:xfrm>
          <a:prstGeom prst="rect">
            <a:avLst/>
          </a:prstGeom>
        </p:spPr>
      </p:pic>
      <p:graphicFrame>
        <p:nvGraphicFramePr>
          <p:cNvPr id="6" name="Object 5">
            <a:extLst>
              <a:ext uri="{FF2B5EF4-FFF2-40B4-BE49-F238E27FC236}">
                <a16:creationId xmlns:a16="http://schemas.microsoft.com/office/drawing/2014/main" id="{A5B0F2F3-7ED3-F046-4B2D-944572C5871A}"/>
              </a:ext>
            </a:extLst>
          </p:cNvPr>
          <p:cNvGraphicFramePr>
            <a:graphicFrameLocks noChangeAspect="1"/>
          </p:cNvGraphicFramePr>
          <p:nvPr>
            <p:extLst>
              <p:ext uri="{D42A27DB-BD31-4B8C-83A1-F6EECF244321}">
                <p14:modId xmlns:p14="http://schemas.microsoft.com/office/powerpoint/2010/main" val="2385886415"/>
              </p:ext>
            </p:extLst>
          </p:nvPr>
        </p:nvGraphicFramePr>
        <p:xfrm>
          <a:off x="5904375" y="371255"/>
          <a:ext cx="3068803" cy="480334"/>
        </p:xfrm>
        <a:graphic>
          <a:graphicData uri="http://schemas.openxmlformats.org/presentationml/2006/ole">
            <mc:AlternateContent xmlns:mc="http://schemas.openxmlformats.org/markup-compatibility/2006">
              <mc:Choice xmlns:v="urn:schemas-microsoft-com:vml" Requires="v">
                <p:oleObj name="Equation" r:id="rId3" imgW="1460160" imgH="228600" progId="Equation.DSMT4">
                  <p:embed/>
                </p:oleObj>
              </mc:Choice>
              <mc:Fallback>
                <p:oleObj name="Equation" r:id="rId3" imgW="1460160" imgH="228600" progId="Equation.DSMT4">
                  <p:embed/>
                  <p:pic>
                    <p:nvPicPr>
                      <p:cNvPr id="0" name=""/>
                      <p:cNvPicPr/>
                      <p:nvPr/>
                    </p:nvPicPr>
                    <p:blipFill>
                      <a:blip r:embed="rId4"/>
                      <a:stretch>
                        <a:fillRect/>
                      </a:stretch>
                    </p:blipFill>
                    <p:spPr>
                      <a:xfrm>
                        <a:off x="5904375" y="371255"/>
                        <a:ext cx="3068803" cy="48033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B90DBFE-103F-D0A4-9BA4-8234D0CF0EFA}"/>
              </a:ext>
            </a:extLst>
          </p:cNvPr>
          <p:cNvGraphicFramePr>
            <a:graphicFrameLocks noChangeAspect="1"/>
          </p:cNvGraphicFramePr>
          <p:nvPr>
            <p:extLst>
              <p:ext uri="{D42A27DB-BD31-4B8C-83A1-F6EECF244321}">
                <p14:modId xmlns:p14="http://schemas.microsoft.com/office/powerpoint/2010/main" val="801636862"/>
              </p:ext>
            </p:extLst>
          </p:nvPr>
        </p:nvGraphicFramePr>
        <p:xfrm>
          <a:off x="6555063" y="834327"/>
          <a:ext cx="1767429" cy="536063"/>
        </p:xfrm>
        <a:graphic>
          <a:graphicData uri="http://schemas.openxmlformats.org/presentationml/2006/ole">
            <mc:AlternateContent xmlns:mc="http://schemas.openxmlformats.org/markup-compatibility/2006">
              <mc:Choice xmlns:v="urn:schemas-microsoft-com:vml" Requires="v">
                <p:oleObj name="Equation" r:id="rId5" imgW="838080" imgH="253800" progId="Equation.DSMT4">
                  <p:embed/>
                </p:oleObj>
              </mc:Choice>
              <mc:Fallback>
                <p:oleObj name="Equation" r:id="rId5" imgW="838080" imgH="253800" progId="Equation.DSMT4">
                  <p:embed/>
                  <p:pic>
                    <p:nvPicPr>
                      <p:cNvPr id="0" name=""/>
                      <p:cNvPicPr/>
                      <p:nvPr/>
                    </p:nvPicPr>
                    <p:blipFill>
                      <a:blip r:embed="rId6"/>
                      <a:stretch>
                        <a:fillRect/>
                      </a:stretch>
                    </p:blipFill>
                    <p:spPr>
                      <a:xfrm>
                        <a:off x="6555063" y="834327"/>
                        <a:ext cx="1767429" cy="5360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9DAAAFC-CC24-F04E-E920-DA68518BBF76}"/>
              </a:ext>
            </a:extLst>
          </p:cNvPr>
          <p:cNvGraphicFramePr>
            <a:graphicFrameLocks noChangeAspect="1"/>
          </p:cNvGraphicFramePr>
          <p:nvPr>
            <p:extLst>
              <p:ext uri="{D42A27DB-BD31-4B8C-83A1-F6EECF244321}">
                <p14:modId xmlns:p14="http://schemas.microsoft.com/office/powerpoint/2010/main" val="3053221766"/>
              </p:ext>
            </p:extLst>
          </p:nvPr>
        </p:nvGraphicFramePr>
        <p:xfrm>
          <a:off x="2208030" y="4861024"/>
          <a:ext cx="9180806" cy="573206"/>
        </p:xfrm>
        <a:graphic>
          <a:graphicData uri="http://schemas.openxmlformats.org/presentationml/2006/ole">
            <mc:AlternateContent xmlns:mc="http://schemas.openxmlformats.org/markup-compatibility/2006">
              <mc:Choice xmlns:v="urn:schemas-microsoft-com:vml" Requires="v">
                <p:oleObj name="Equation" r:id="rId7" imgW="4711680" imgH="253800" progId="Equation.DSMT4">
                  <p:embed/>
                </p:oleObj>
              </mc:Choice>
              <mc:Fallback>
                <p:oleObj name="Equation" r:id="rId7" imgW="4711680" imgH="253800" progId="Equation.DSMT4">
                  <p:embed/>
                  <p:pic>
                    <p:nvPicPr>
                      <p:cNvPr id="0" name=""/>
                      <p:cNvPicPr/>
                      <p:nvPr/>
                    </p:nvPicPr>
                    <p:blipFill>
                      <a:blip r:embed="rId8"/>
                      <a:stretch>
                        <a:fillRect/>
                      </a:stretch>
                    </p:blipFill>
                    <p:spPr>
                      <a:xfrm>
                        <a:off x="2208030" y="4861024"/>
                        <a:ext cx="9180806" cy="573206"/>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057C14-0DCB-5E32-2290-460005D1EDDC}"/>
              </a:ext>
            </a:extLst>
          </p:cNvPr>
          <p:cNvGraphicFramePr>
            <a:graphicFrameLocks noChangeAspect="1"/>
          </p:cNvGraphicFramePr>
          <p:nvPr>
            <p:extLst>
              <p:ext uri="{D42A27DB-BD31-4B8C-83A1-F6EECF244321}">
                <p14:modId xmlns:p14="http://schemas.microsoft.com/office/powerpoint/2010/main" val="1278889714"/>
              </p:ext>
            </p:extLst>
          </p:nvPr>
        </p:nvGraphicFramePr>
        <p:xfrm>
          <a:off x="1039388" y="5454188"/>
          <a:ext cx="8105775" cy="531813"/>
        </p:xfrm>
        <a:graphic>
          <a:graphicData uri="http://schemas.openxmlformats.org/presentationml/2006/ole">
            <mc:AlternateContent xmlns:mc="http://schemas.openxmlformats.org/markup-compatibility/2006">
              <mc:Choice xmlns:v="urn:schemas-microsoft-com:vml" Requires="v">
                <p:oleObj name="Equation" r:id="rId9" imgW="3873240" imgH="253800" progId="Equation.DSMT4">
                  <p:embed/>
                </p:oleObj>
              </mc:Choice>
              <mc:Fallback>
                <p:oleObj name="Equation" r:id="rId9" imgW="3873240" imgH="253800" progId="Equation.DSMT4">
                  <p:embed/>
                  <p:pic>
                    <p:nvPicPr>
                      <p:cNvPr id="0" name=""/>
                      <p:cNvPicPr/>
                      <p:nvPr/>
                    </p:nvPicPr>
                    <p:blipFill>
                      <a:blip r:embed="rId10"/>
                      <a:stretch>
                        <a:fillRect/>
                      </a:stretch>
                    </p:blipFill>
                    <p:spPr>
                      <a:xfrm>
                        <a:off x="1039388" y="5454188"/>
                        <a:ext cx="8105775" cy="531813"/>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F1AC7EDA-B2A9-4DC2-9DE8-2B014206D464}"/>
              </a:ext>
            </a:extLst>
          </p:cNvPr>
          <p:cNvPicPr>
            <a:picLocks noChangeAspect="1"/>
          </p:cNvPicPr>
          <p:nvPr/>
        </p:nvPicPr>
        <p:blipFill>
          <a:blip r:embed="rId11"/>
          <a:stretch>
            <a:fillRect/>
          </a:stretch>
        </p:blipFill>
        <p:spPr>
          <a:xfrm>
            <a:off x="8626454" y="1304076"/>
            <a:ext cx="3231249" cy="3670926"/>
          </a:xfrm>
          <a:prstGeom prst="rect">
            <a:avLst/>
          </a:prstGeom>
        </p:spPr>
      </p:pic>
    </p:spTree>
    <p:extLst>
      <p:ext uri="{BB962C8B-B14F-4D97-AF65-F5344CB8AC3E}">
        <p14:creationId xmlns:p14="http://schemas.microsoft.com/office/powerpoint/2010/main" val="308671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p:cNvPicPr>
            <a:picLocks noChangeAspect="1"/>
          </p:cNvPicPr>
          <p:nvPr/>
        </p:nvPicPr>
        <p:blipFill>
          <a:blip r:embed="rId2"/>
          <a:srcRect/>
          <a:stretch>
            <a:fillRect/>
          </a:stretch>
        </p:blipFill>
        <p:spPr>
          <a:xfrm rot="-712563">
            <a:off x="-262959" y="6105024"/>
            <a:ext cx="907822" cy="765105"/>
          </a:xfrm>
          <a:prstGeom prst="rect">
            <a:avLst/>
          </a:prstGeom>
        </p:spPr>
      </p:pic>
      <p:pic>
        <p:nvPicPr>
          <p:cNvPr id="30" name="Picture 7"/>
          <p:cNvPicPr>
            <a:picLocks noChangeAspect="1"/>
          </p:cNvPicPr>
          <p:nvPr/>
        </p:nvPicPr>
        <p:blipFill>
          <a:blip r:embed="rId3"/>
          <a:srcRect/>
          <a:stretch>
            <a:fillRect/>
          </a:stretch>
        </p:blipFill>
        <p:spPr>
          <a:xfrm rot="9406961" flipH="1" flipV="1">
            <a:off x="11289595" y="5898521"/>
            <a:ext cx="1254976" cy="1178108"/>
          </a:xfrm>
          <a:prstGeom prst="rect">
            <a:avLst/>
          </a:prstGeom>
        </p:spPr>
      </p:pic>
      <p:pic>
        <p:nvPicPr>
          <p:cNvPr id="10" name="Picture 5">
            <a:extLst>
              <a:ext uri="{FF2B5EF4-FFF2-40B4-BE49-F238E27FC236}">
                <a16:creationId xmlns:a16="http://schemas.microsoft.com/office/drawing/2014/main" id="{44B7D0B0-3ABC-9DCC-C6AD-5AA358BBC0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910" y="2659180"/>
            <a:ext cx="871999" cy="806599"/>
          </a:xfrm>
          <a:prstGeom prst="rect">
            <a:avLst/>
          </a:prstGeom>
        </p:spPr>
      </p:pic>
      <p:sp>
        <p:nvSpPr>
          <p:cNvPr id="12" name="TextBox 11">
            <a:extLst>
              <a:ext uri="{FF2B5EF4-FFF2-40B4-BE49-F238E27FC236}">
                <a16:creationId xmlns:a16="http://schemas.microsoft.com/office/drawing/2014/main" id="{597B7177-A9E7-3983-95CB-C9CEFDF2D4BA}"/>
              </a:ext>
            </a:extLst>
          </p:cNvPr>
          <p:cNvSpPr txBox="1"/>
          <p:nvPr/>
        </p:nvSpPr>
        <p:spPr>
          <a:xfrm>
            <a:off x="1297138" y="3146821"/>
            <a:ext cx="10179318" cy="1112361"/>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marL="342900" indent="-342900" algn="just">
              <a:spcBef>
                <a:spcPts val="200"/>
              </a:spcBef>
              <a:spcAft>
                <a:spcPts val="200"/>
              </a:spcAft>
              <a:buFontTx/>
              <a:buChar char="-"/>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 đường tròn có số đo là bao nhiêu độ?</a:t>
            </a:r>
          </a:p>
          <a:p>
            <a:pPr marL="342900" indent="-342900" algn="just">
              <a:spcBef>
                <a:spcPts val="200"/>
              </a:spcBef>
              <a:spcAft>
                <a:spcPts val="200"/>
              </a:spcAft>
              <a:buFontTx/>
              <a:buChar char="-"/>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Bát giác đều có bao nhiêu góc và các góc đó thế nào với nhau?</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CF6766D-B6B4-739E-E884-BFEA405BB172}"/>
              </a:ext>
            </a:extLst>
          </p:cNvPr>
          <p:cNvSpPr txBox="1"/>
          <p:nvPr/>
        </p:nvSpPr>
        <p:spPr>
          <a:xfrm>
            <a:off x="1144629" y="4585439"/>
            <a:ext cx="10366347" cy="2065814"/>
          </a:xfrm>
          <a:prstGeom prst="wedgeRoundRectCallout">
            <a:avLst>
              <a:gd name="adj1" fmla="val -53042"/>
              <a:gd name="adj2" fmla="val -11855"/>
              <a:gd name="adj3" fmla="val 16667"/>
            </a:avLst>
          </a:prstGeom>
          <a:solidFill>
            <a:schemeClr val="bg1"/>
          </a:solidFill>
          <a:ln>
            <a:solidFill>
              <a:srgbClr val="00B0F0"/>
            </a:solidFill>
          </a:ln>
        </p:spPr>
        <p:txBody>
          <a:bodyPr wrap="square">
            <a:spAutoFit/>
          </a:bodyPr>
          <a:lstStyle/>
          <a:p>
            <a:pPr marL="342900" indent="-342900" algn="just">
              <a:spcBef>
                <a:spcPts val="200"/>
              </a:spcBef>
              <a:spcAft>
                <a:spcPts val="200"/>
              </a:spcAft>
              <a:buFontTx/>
              <a:buChar char="-"/>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 đường tròn có số đo là 360</a:t>
            </a:r>
            <a:r>
              <a:rPr lang="vi-VN" sz="2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p>
          <a:p>
            <a:pPr marL="342900" indent="-342900" algn="just">
              <a:spcBef>
                <a:spcPts val="200"/>
              </a:spcBef>
              <a:spcAft>
                <a:spcPts val="200"/>
              </a:spcAft>
              <a:buFontTx/>
              <a:buChar char="-"/>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Bát giác đều có 8 góc và các góc đó bằng nhau. </a:t>
            </a:r>
            <a:r>
              <a:rPr lang="vi-VN" sz="2800" dirty="0">
                <a:latin typeface="+mj-lt"/>
              </a:rPr>
              <a:t>Mỗi góc của bát giác đều là góc nội tiếp chắn cung có số đo bằng (6:8).</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360</a:t>
            </a:r>
            <a:r>
              <a:rPr lang="vi-VN" sz="2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270</a:t>
            </a:r>
            <a:r>
              <a:rPr lang="vi-VN" sz="2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vi-VN" dirty="0"/>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 số đo mỗi góc của bát giác là 270</a:t>
            </a:r>
            <a:r>
              <a:rPr lang="vi-VN" sz="2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2 = 135</a:t>
            </a:r>
            <a:r>
              <a:rPr lang="vi-VN" sz="28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a:t>
            </a:r>
            <a:endParaRPr lang="en-US" sz="2800" baseline="300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178DBC-6948-0C90-FF81-801751A315C4}"/>
              </a:ext>
            </a:extLst>
          </p:cNvPr>
          <p:cNvSpPr txBox="1"/>
          <p:nvPr/>
        </p:nvSpPr>
        <p:spPr>
          <a:xfrm>
            <a:off x="4588643" y="2369104"/>
            <a:ext cx="1019855" cy="577850"/>
          </a:xfrm>
          <a:prstGeom prst="rect">
            <a:avLst/>
          </a:prstGeom>
          <a:noFill/>
        </p:spPr>
        <p:txBody>
          <a:bodyPr wrap="square">
            <a:spAutoFit/>
          </a:bodyPr>
          <a:lstStyle/>
          <a:p>
            <a:pPr algn="just">
              <a:lnSpc>
                <a:spcPct val="150000"/>
              </a:lnSpc>
              <a:spcAft>
                <a:spcPts val="533"/>
              </a:spcAft>
            </a:pPr>
            <a:r>
              <a:rPr lang="en-US" sz="2400" b="1" u="sng" dirty="0" err="1">
                <a:solidFill>
                  <a:srgbClr val="002060"/>
                </a:solidFill>
                <a:latin typeface="Arial (Body)"/>
                <a:ea typeface="Arial" panose="020B0604020202020204" pitchFamily="34" charset="0"/>
                <a:cs typeface="Times New Roman" panose="02020603050405020304" pitchFamily="18" charset="0"/>
              </a:rPr>
              <a:t>Gợi</a:t>
            </a:r>
            <a:r>
              <a:rPr lang="en-US" sz="2400" b="1" u="sng" dirty="0">
                <a:solidFill>
                  <a:srgbClr val="002060"/>
                </a:solidFill>
                <a:latin typeface="Arial (Body)"/>
                <a:ea typeface="Arial" panose="020B0604020202020204" pitchFamily="34" charset="0"/>
                <a:cs typeface="Times New Roman" panose="02020603050405020304" pitchFamily="18" charset="0"/>
              </a:rPr>
              <a:t> ý</a:t>
            </a:r>
          </a:p>
        </p:txBody>
      </p:sp>
      <p:pic>
        <p:nvPicPr>
          <p:cNvPr id="7" name="Picture 6">
            <a:extLst>
              <a:ext uri="{FF2B5EF4-FFF2-40B4-BE49-F238E27FC236}">
                <a16:creationId xmlns:a16="http://schemas.microsoft.com/office/drawing/2014/main" id="{50696E72-69B0-9B00-C6ED-FE5AB457F017}"/>
              </a:ext>
            </a:extLst>
          </p:cNvPr>
          <p:cNvPicPr>
            <a:picLocks noChangeAspect="1"/>
          </p:cNvPicPr>
          <p:nvPr/>
        </p:nvPicPr>
        <p:blipFill>
          <a:blip r:embed="rId6"/>
          <a:stretch>
            <a:fillRect/>
          </a:stretch>
        </p:blipFill>
        <p:spPr>
          <a:xfrm>
            <a:off x="0" y="4597317"/>
            <a:ext cx="762106" cy="1219370"/>
          </a:xfrm>
          <a:prstGeom prst="rect">
            <a:avLst/>
          </a:prstGeom>
        </p:spPr>
      </p:pic>
      <p:pic>
        <p:nvPicPr>
          <p:cNvPr id="5" name="Picture 4">
            <a:extLst>
              <a:ext uri="{FF2B5EF4-FFF2-40B4-BE49-F238E27FC236}">
                <a16:creationId xmlns:a16="http://schemas.microsoft.com/office/drawing/2014/main" id="{1ED7452D-3965-41F5-A31B-EF4E813DD29E}"/>
              </a:ext>
            </a:extLst>
          </p:cNvPr>
          <p:cNvPicPr>
            <a:picLocks noChangeAspect="1"/>
          </p:cNvPicPr>
          <p:nvPr/>
        </p:nvPicPr>
        <p:blipFill>
          <a:blip r:embed="rId7"/>
          <a:stretch>
            <a:fillRect/>
          </a:stretch>
        </p:blipFill>
        <p:spPr>
          <a:xfrm>
            <a:off x="108308" y="135039"/>
            <a:ext cx="619125" cy="600075"/>
          </a:xfrm>
          <a:prstGeom prst="rect">
            <a:avLst/>
          </a:prstGeom>
        </p:spPr>
      </p:pic>
      <p:pic>
        <p:nvPicPr>
          <p:cNvPr id="9" name="Picture 8">
            <a:extLst>
              <a:ext uri="{FF2B5EF4-FFF2-40B4-BE49-F238E27FC236}">
                <a16:creationId xmlns:a16="http://schemas.microsoft.com/office/drawing/2014/main" id="{407C7F5D-7B8E-47E9-87F0-9274604B218C}"/>
              </a:ext>
            </a:extLst>
          </p:cNvPr>
          <p:cNvPicPr>
            <a:picLocks noChangeAspect="1"/>
          </p:cNvPicPr>
          <p:nvPr/>
        </p:nvPicPr>
        <p:blipFill>
          <a:blip r:embed="rId8"/>
          <a:stretch>
            <a:fillRect/>
          </a:stretch>
        </p:blipFill>
        <p:spPr>
          <a:xfrm>
            <a:off x="9241021" y="191729"/>
            <a:ext cx="2687412" cy="3038168"/>
          </a:xfrm>
          <a:prstGeom prst="rect">
            <a:avLst/>
          </a:prstGeom>
        </p:spPr>
      </p:pic>
      <p:sp>
        <p:nvSpPr>
          <p:cNvPr id="11" name="Rectangle 1">
            <a:extLst>
              <a:ext uri="{FF2B5EF4-FFF2-40B4-BE49-F238E27FC236}">
                <a16:creationId xmlns:a16="http://schemas.microsoft.com/office/drawing/2014/main" id="{A88DFCE8-E755-4F94-823B-9DD99128A684}"/>
              </a:ext>
            </a:extLst>
          </p:cNvPr>
          <p:cNvSpPr>
            <a:spLocks noChangeArrowheads="1"/>
          </p:cNvSpPr>
          <p:nvPr/>
        </p:nvSpPr>
        <p:spPr bwMode="auto">
          <a:xfrm>
            <a:off x="914400" y="220310"/>
            <a:ext cx="787563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Arial" panose="020B0604020202020204" pitchFamily="34" charset="0"/>
              </a:rPr>
              <a:t>Thử thách nhỏ 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Cho một bát giác đều (đa giác đều 8 cạnh) nội tiếp một đường tròn tâm O (H.9.45). Hỏi mỗi góc của bát giác đều có số đo bằng bao nhiêu?</a:t>
            </a:r>
          </a:p>
        </p:txBody>
      </p:sp>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DBAC8-23B6-4C3D-B11F-8BC8D66B9A4C}"/>
              </a:ext>
            </a:extLst>
          </p:cNvPr>
          <p:cNvPicPr>
            <a:picLocks noChangeAspect="1"/>
          </p:cNvPicPr>
          <p:nvPr/>
        </p:nvPicPr>
        <p:blipFill>
          <a:blip r:embed="rId2"/>
          <a:stretch>
            <a:fillRect/>
          </a:stretch>
        </p:blipFill>
        <p:spPr>
          <a:xfrm>
            <a:off x="9374443" y="738494"/>
            <a:ext cx="2704486" cy="2858453"/>
          </a:xfrm>
          <a:prstGeom prst="rect">
            <a:avLst/>
          </a:prstGeom>
        </p:spPr>
      </p:pic>
      <p:pic>
        <p:nvPicPr>
          <p:cNvPr id="5" name="Picture 4">
            <a:extLst>
              <a:ext uri="{FF2B5EF4-FFF2-40B4-BE49-F238E27FC236}">
                <a16:creationId xmlns:a16="http://schemas.microsoft.com/office/drawing/2014/main" id="{88702A1F-E919-48B7-A4D3-BF17ED185D0D}"/>
              </a:ext>
            </a:extLst>
          </p:cNvPr>
          <p:cNvPicPr>
            <a:picLocks noChangeAspect="1"/>
          </p:cNvPicPr>
          <p:nvPr/>
        </p:nvPicPr>
        <p:blipFill>
          <a:blip r:embed="rId3"/>
          <a:stretch>
            <a:fillRect/>
          </a:stretch>
        </p:blipFill>
        <p:spPr>
          <a:xfrm>
            <a:off x="9163049" y="3917078"/>
            <a:ext cx="2912211" cy="2660701"/>
          </a:xfrm>
          <a:prstGeom prst="rect">
            <a:avLst/>
          </a:prstGeom>
        </p:spPr>
      </p:pic>
      <p:pic>
        <p:nvPicPr>
          <p:cNvPr id="7" name="Picture 6">
            <a:extLst>
              <a:ext uri="{FF2B5EF4-FFF2-40B4-BE49-F238E27FC236}">
                <a16:creationId xmlns:a16="http://schemas.microsoft.com/office/drawing/2014/main" id="{EA6C398A-C8D4-4280-8CEF-90FDD95CDC50}"/>
              </a:ext>
            </a:extLst>
          </p:cNvPr>
          <p:cNvPicPr>
            <a:picLocks noChangeAspect="1"/>
          </p:cNvPicPr>
          <p:nvPr/>
        </p:nvPicPr>
        <p:blipFill>
          <a:blip r:embed="rId4"/>
          <a:stretch>
            <a:fillRect/>
          </a:stretch>
        </p:blipFill>
        <p:spPr>
          <a:xfrm>
            <a:off x="354269" y="935447"/>
            <a:ext cx="658225" cy="4079005"/>
          </a:xfrm>
          <a:prstGeom prst="rect">
            <a:avLst/>
          </a:prstGeom>
        </p:spPr>
      </p:pic>
      <p:sp>
        <p:nvSpPr>
          <p:cNvPr id="8" name="Rectangle 1">
            <a:extLst>
              <a:ext uri="{FF2B5EF4-FFF2-40B4-BE49-F238E27FC236}">
                <a16:creationId xmlns:a16="http://schemas.microsoft.com/office/drawing/2014/main" id="{A8109273-DB1A-44DE-A601-2562798DDD7F}"/>
              </a:ext>
            </a:extLst>
          </p:cNvPr>
          <p:cNvSpPr>
            <a:spLocks noChangeArrowheads="1"/>
          </p:cNvSpPr>
          <p:nvPr/>
        </p:nvSpPr>
        <p:spPr bwMode="auto">
          <a:xfrm>
            <a:off x="951271" y="813357"/>
            <a:ext cx="842870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Phép quay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Để bày bàn ăn cho nhiều người, các nhà hàng thường sử dụng bàn xoay có dạng hình tròn và quay được quanh tâm của hình tròn. Đặt một chiếc cốc nhỏ ở vị trí điểm A trên bàn xoay có dạng hình tròn với tâm O sao cho điểm A khác điểm O. Khi quay bàn xoay thuận chiều quay của kim đồng hồ thì chiếc cốc di chuyển đến một vị trí mới là điểm B (H.9.46).</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Em hãy so sánh khoảng cách từ hai điểm A và B đến điểm O. Hai điểm A, B có cùng nằm trên một đường tròn tâm O hay không?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Trên bàn xoay tâm O, vẽ tam giác đều ABC nội tiếp một đường tròn (O) và hai tia OA, OB (H.9.47). Khi quay bàn xoay thuận chiều quay của kim đồng hồ để tia OA di chuyển trùng với tia OB (ở vị trí ban đầu), điểm</a:t>
            </a:r>
          </a:p>
        </p:txBody>
      </p:sp>
      <p:sp>
        <p:nvSpPr>
          <p:cNvPr id="10" name="TextBox 9">
            <a:extLst>
              <a:ext uri="{FF2B5EF4-FFF2-40B4-BE49-F238E27FC236}">
                <a16:creationId xmlns:a16="http://schemas.microsoft.com/office/drawing/2014/main" id="{7A3FD68F-ED9F-42CC-B7F9-1A86EF9DD8ED}"/>
              </a:ext>
            </a:extLst>
          </p:cNvPr>
          <p:cNvSpPr txBox="1"/>
          <p:nvPr/>
        </p:nvSpPr>
        <p:spPr>
          <a:xfrm>
            <a:off x="320778" y="132424"/>
            <a:ext cx="6098458"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0000"/>
                </a:solidFill>
                <a:effectLst/>
                <a:latin typeface="Arial" panose="020B0604020202020204" pitchFamily="34" charset="0"/>
              </a:rPr>
              <a:t>2. PHÉP QUAY</a:t>
            </a:r>
          </a:p>
        </p:txBody>
      </p:sp>
    </p:spTree>
    <p:extLst>
      <p:ext uri="{BB962C8B-B14F-4D97-AF65-F5344CB8AC3E}">
        <p14:creationId xmlns:p14="http://schemas.microsoft.com/office/powerpoint/2010/main" val="61384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1DFD2-C3AC-4D44-8748-D0826BCB2757}"/>
              </a:ext>
            </a:extLst>
          </p:cNvPr>
          <p:cNvPicPr>
            <a:picLocks noChangeAspect="1"/>
          </p:cNvPicPr>
          <p:nvPr/>
        </p:nvPicPr>
        <p:blipFill>
          <a:blip r:embed="rId2"/>
          <a:stretch>
            <a:fillRect/>
          </a:stretch>
        </p:blipFill>
        <p:spPr>
          <a:xfrm>
            <a:off x="3208542" y="3767752"/>
            <a:ext cx="6242717" cy="2913268"/>
          </a:xfrm>
          <a:prstGeom prst="rect">
            <a:avLst/>
          </a:prstGeom>
        </p:spPr>
      </p:pic>
      <p:grpSp>
        <p:nvGrpSpPr>
          <p:cNvPr id="9" name="Group 8">
            <a:extLst>
              <a:ext uri="{FF2B5EF4-FFF2-40B4-BE49-F238E27FC236}">
                <a16:creationId xmlns:a16="http://schemas.microsoft.com/office/drawing/2014/main" id="{C36DA488-ECD6-4A34-999F-A00AECB82BBA}"/>
              </a:ext>
            </a:extLst>
          </p:cNvPr>
          <p:cNvGrpSpPr/>
          <p:nvPr/>
        </p:nvGrpSpPr>
        <p:grpSpPr>
          <a:xfrm>
            <a:off x="1238864" y="450504"/>
            <a:ext cx="10722078" cy="2677656"/>
            <a:chOff x="929148" y="332517"/>
            <a:chExt cx="10722078" cy="2677656"/>
          </a:xfrm>
        </p:grpSpPr>
        <p:sp>
          <p:nvSpPr>
            <p:cNvPr id="5" name="TextBox 4">
              <a:extLst>
                <a:ext uri="{FF2B5EF4-FFF2-40B4-BE49-F238E27FC236}">
                  <a16:creationId xmlns:a16="http://schemas.microsoft.com/office/drawing/2014/main" id="{073E57D8-7FAD-4194-9B90-4D582E5B302B}"/>
                </a:ext>
              </a:extLst>
            </p:cNvPr>
            <p:cNvSpPr txBox="1"/>
            <p:nvPr/>
          </p:nvSpPr>
          <p:spPr>
            <a:xfrm>
              <a:off x="1135626" y="332517"/>
              <a:ext cx="10515600" cy="2677656"/>
            </a:xfrm>
            <a:prstGeom prst="rect">
              <a:avLst/>
            </a:prstGeom>
            <a:solidFill>
              <a:srgbClr val="FFFF00"/>
            </a:solidFill>
          </p:spPr>
          <p:txBody>
            <a:bodyPr wrap="square">
              <a:spAutoFit/>
            </a:bodyPr>
            <a:lstStyle/>
            <a:p>
              <a:pPr algn="just"/>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Phép quay thuận chiếu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o</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(0</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rPr>
                <a:t>0</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&lt;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o </a:t>
              </a:r>
              <a:r>
                <a:rPr lang="en-US" sz="2800" kern="1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 &lt; 360</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0</a:t>
              </a:r>
              <a:r>
                <a:rPr lang="en-US" sz="2800" kern="1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tâm O giữ nguyên điểm O, biến điểm A khác điểm O thành điểm B thuộc đường tròn (O, OA) sao cho tia OA quay thuận chiều quay của kim đồng hồ đến tia OB thì điểm A tạo nên cung AB có số đo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o</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(H.9.48a). </a:t>
              </a:r>
            </a:p>
            <a:p>
              <a:pPr algn="just"/>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Định nghĩa tương tự cho phép quay ngược chiều </a:t>
              </a:r>
              <a:r>
                <a:rPr lang="en-US" sz="2800" kern="100">
                  <a:effectLst/>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sym typeface="Lamsymbol" panose="05010101010101010101" pitchFamily="2" charset="2"/>
                </a:rPr>
                <a:t>o</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tâm O (H.9.48b).</a:t>
              </a:r>
            </a:p>
            <a:p>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Phép quay </a:t>
              </a:r>
              <a:r>
                <a:rPr lang="en-US" sz="2800" kern="100">
                  <a:latin typeface="Times New Roman" panose="02020603050405020304" pitchFamily="18" charset="0"/>
                  <a:ea typeface="Calibri" panose="020F0502020204030204" pitchFamily="34" charset="0"/>
                  <a:cs typeface="Times New Roman" panose="02020603050405020304" pitchFamily="18" charset="0"/>
                </a:rPr>
                <a:t>0</a:t>
              </a:r>
              <a:r>
                <a:rPr lang="en-US" sz="2800" kern="100" baseline="30000">
                  <a:latin typeface="Times New Roman" panose="02020603050405020304" pitchFamily="18" charset="0"/>
                  <a:ea typeface="Calibri" panose="020F0502020204030204" pitchFamily="34" charset="0"/>
                  <a:cs typeface="Times New Roman" panose="02020603050405020304" pitchFamily="18" charset="0"/>
                </a:rPr>
                <a:t>0</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và phép quay 360</a:t>
              </a:r>
              <a:r>
                <a:rPr lang="en-US" sz="2800" kern="1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giữ nguyên mọi điểm.</a:t>
              </a:r>
            </a:p>
          </p:txBody>
        </p:sp>
        <p:sp>
          <p:nvSpPr>
            <p:cNvPr id="6" name="Rectangle: Rounded Corners 5">
              <a:extLst>
                <a:ext uri="{FF2B5EF4-FFF2-40B4-BE49-F238E27FC236}">
                  <a16:creationId xmlns:a16="http://schemas.microsoft.com/office/drawing/2014/main" id="{ECE54E17-6276-4D16-985B-505805AC3567}"/>
                </a:ext>
              </a:extLst>
            </p:cNvPr>
            <p:cNvSpPr/>
            <p:nvPr/>
          </p:nvSpPr>
          <p:spPr>
            <a:xfrm>
              <a:off x="929148" y="339213"/>
              <a:ext cx="191729" cy="26252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993BB51-8F11-490D-BCF8-55C53352CB3F}"/>
              </a:ext>
            </a:extLst>
          </p:cNvPr>
          <p:cNvPicPr>
            <a:picLocks noChangeAspect="1"/>
          </p:cNvPicPr>
          <p:nvPr/>
        </p:nvPicPr>
        <p:blipFill>
          <a:blip r:embed="rId3"/>
          <a:stretch>
            <a:fillRect/>
          </a:stretch>
        </p:blipFill>
        <p:spPr>
          <a:xfrm>
            <a:off x="0" y="117526"/>
            <a:ext cx="1006117" cy="767377"/>
          </a:xfrm>
          <a:prstGeom prst="rect">
            <a:avLst/>
          </a:prstGeom>
        </p:spPr>
      </p:pic>
    </p:spTree>
    <p:extLst>
      <p:ext uri="{BB962C8B-B14F-4D97-AF65-F5344CB8AC3E}">
        <p14:creationId xmlns:p14="http://schemas.microsoft.com/office/powerpoint/2010/main" val="321387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ũ giác đều">
            <a:hlinkClick r:id="" action="ppaction://media"/>
            <a:extLst>
              <a:ext uri="{FF2B5EF4-FFF2-40B4-BE49-F238E27FC236}">
                <a16:creationId xmlns:a16="http://schemas.microsoft.com/office/drawing/2014/main" id="{D2391E92-1A91-4C9D-8EF2-84E5B5A449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grpSp>
        <p:nvGrpSpPr>
          <p:cNvPr id="8" name="Group 7">
            <a:extLst>
              <a:ext uri="{FF2B5EF4-FFF2-40B4-BE49-F238E27FC236}">
                <a16:creationId xmlns:a16="http://schemas.microsoft.com/office/drawing/2014/main" id="{42B97DF3-53F3-42EA-B618-26F370DEEB0F}"/>
              </a:ext>
            </a:extLst>
          </p:cNvPr>
          <p:cNvGrpSpPr/>
          <p:nvPr/>
        </p:nvGrpSpPr>
        <p:grpSpPr>
          <a:xfrm>
            <a:off x="266382" y="247015"/>
            <a:ext cx="11659235" cy="6560820"/>
            <a:chOff x="266382" y="247015"/>
            <a:chExt cx="11659235" cy="6560820"/>
          </a:xfrm>
        </p:grpSpPr>
        <p:sp>
          <p:nvSpPr>
            <p:cNvPr id="6" name="Rectangle 5">
              <a:extLst>
                <a:ext uri="{FF2B5EF4-FFF2-40B4-BE49-F238E27FC236}">
                  <a16:creationId xmlns:a16="http://schemas.microsoft.com/office/drawing/2014/main" id="{6B6A2F8A-95A0-425F-AA10-47FD890EB76B}"/>
                </a:ext>
              </a:extLst>
            </p:cNvPr>
            <p:cNvSpPr/>
            <p:nvPr/>
          </p:nvSpPr>
          <p:spPr>
            <a:xfrm>
              <a:off x="266382" y="247015"/>
              <a:ext cx="11659235" cy="6560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CE435E-89AB-4FA4-A520-6FA85855213C}"/>
                </a:ext>
              </a:extLst>
            </p:cNvPr>
            <p:cNvSpPr txBox="1"/>
            <p:nvPr/>
          </p:nvSpPr>
          <p:spPr>
            <a:xfrm>
              <a:off x="1740955" y="2440858"/>
              <a:ext cx="8405494" cy="1446550"/>
            </a:xfrm>
            <a:prstGeom prst="rect">
              <a:avLst/>
            </a:prstGeom>
            <a:solidFill>
              <a:schemeClr val="accent2">
                <a:lumMod val="20000"/>
                <a:lumOff val="80000"/>
              </a:schemeClr>
            </a:solid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video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endParaRPr lang="en-US" sz="4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91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0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1446039" y="6120033"/>
            <a:ext cx="789056" cy="772289"/>
          </a:xfrm>
          <a:prstGeom prst="rect">
            <a:avLst/>
          </a:prstGeom>
        </p:spPr>
      </p:pic>
      <p:grpSp>
        <p:nvGrpSpPr>
          <p:cNvPr id="15" name="Google Shape;1097;p63"/>
          <p:cNvGrpSpPr/>
          <p:nvPr/>
        </p:nvGrpSpPr>
        <p:grpSpPr>
          <a:xfrm>
            <a:off x="378530" y="2322873"/>
            <a:ext cx="3270683" cy="3036527"/>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18" name="Google Shape;1100;p63"/>
            <p:cNvSpPr txBox="1"/>
            <p:nvPr/>
          </p:nvSpPr>
          <p:spPr>
            <a:xfrm>
              <a:off x="1215181" y="4119901"/>
              <a:ext cx="4030937" cy="2040297"/>
            </a:xfrm>
            <a:prstGeom prst="rect">
              <a:avLst/>
            </a:prstGeom>
            <a:noFill/>
            <a:ln>
              <a:noFill/>
            </a:ln>
          </p:spPr>
          <p:txBody>
            <a:bodyPr spcFirstLastPara="1" wrap="square" lIns="60950" tIns="30467" rIns="60950" bIns="30467" anchor="t" anchorCtr="0">
              <a:spAutoFit/>
            </a:bodyPr>
            <a:lstStyle/>
            <a:p>
              <a:pPr lvl="0" algn="ctr">
                <a:lnSpc>
                  <a:spcPct val="150000"/>
                </a:lnSpc>
              </a:pP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Ghi</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nhớ</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kiến</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thức</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trọng</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tâm</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4013201" y="2322873"/>
            <a:ext cx="3528336" cy="3036527"/>
            <a:chOff x="6899688" y="2868931"/>
            <a:chExt cx="4797759"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22" name="Google Shape;1104;p63"/>
            <p:cNvSpPr txBox="1"/>
            <p:nvPr/>
          </p:nvSpPr>
          <p:spPr>
            <a:xfrm>
              <a:off x="6899688" y="3516929"/>
              <a:ext cx="4632565" cy="2502569"/>
            </a:xfrm>
            <a:prstGeom prst="rect">
              <a:avLst/>
            </a:prstGeom>
            <a:noFill/>
            <a:ln>
              <a:noFill/>
            </a:ln>
          </p:spPr>
          <p:txBody>
            <a:bodyPr spcFirstLastPara="1" wrap="square" lIns="60950" tIns="30467" rIns="60950" bIns="30467" anchor="t" anchorCtr="0">
              <a:spAutoFit/>
            </a:bodyPr>
            <a:lstStyle/>
            <a:p>
              <a:pPr algn="ctr">
                <a:lnSpc>
                  <a:spcPct val="150000"/>
                </a:lnSpc>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Hoàn thành bài tập </a:t>
              </a:r>
              <a:r>
                <a:rPr lang="vi-VN" sz="2800" kern="0" dirty="0">
                  <a:effectLst/>
                  <a:latin typeface="Times New Roman" panose="02020603050405020304" pitchFamily="18" charset="0"/>
                  <a:ea typeface="Times New Roman" panose="02020603050405020304" pitchFamily="18" charset="0"/>
                  <a:cs typeface="Times New Roman" panose="02020603050405020304" pitchFamily="18" charset="0"/>
                </a:rPr>
                <a:t>9.24, 9.26 và 9.27</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trong SGK </a:t>
              </a:r>
              <a:r>
                <a:rPr lang="en-US" sz="2800" dirty="0" err="1">
                  <a:solidFill>
                    <a:schemeClr val="dk1"/>
                  </a:solidFill>
                  <a:latin typeface="Times New Roman" panose="02020603050405020304" pitchFamily="18" charset="0"/>
                  <a:ea typeface="Arial"/>
                  <a:cs typeface="Times New Roman" panose="02020603050405020304" pitchFamily="18" charset="0"/>
                  <a:sym typeface="Arial"/>
                </a:rPr>
                <a:t>trang</a:t>
              </a:r>
              <a:r>
                <a:rPr lang="en-US" sz="2800" dirty="0">
                  <a:solidFill>
                    <a:schemeClr val="dk1"/>
                  </a:solidFill>
                  <a:latin typeface="Times New Roman" panose="02020603050405020304" pitchFamily="18" charset="0"/>
                  <a:ea typeface="Arial"/>
                  <a:cs typeface="Times New Roman" panose="02020603050405020304" pitchFamily="18" charset="0"/>
                  <a:sym typeface="Arial"/>
                </a:rPr>
                <a:t> 89.</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7834420" y="2322873"/>
            <a:ext cx="3646067" cy="3036527"/>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26" name="Google Shape;1108;p63"/>
            <p:cNvSpPr txBox="1"/>
            <p:nvPr/>
          </p:nvSpPr>
          <p:spPr>
            <a:xfrm>
              <a:off x="12519767" y="4274526"/>
              <a:ext cx="4539800" cy="2035893"/>
            </a:xfrm>
            <a:prstGeom prst="rect">
              <a:avLst/>
            </a:prstGeom>
            <a:noFill/>
            <a:ln>
              <a:noFill/>
            </a:ln>
          </p:spPr>
          <p:txBody>
            <a:bodyPr spcFirstLastPara="1" wrap="square" lIns="60950" tIns="30467" rIns="60950" bIns="30467" anchor="t" anchorCtr="0">
              <a:spAutoFit/>
            </a:bodyPr>
            <a:lstStyle/>
            <a:p>
              <a:pPr lvl="0" algn="ctr">
                <a:lnSpc>
                  <a:spcPct val="150000"/>
                </a:lnSpc>
              </a:pPr>
              <a:r>
                <a:rPr lang="vi-VN" sz="2800" dirty="0">
                  <a:solidFill>
                    <a:schemeClr val="dk1"/>
                  </a:solidFill>
                  <a:latin typeface="Times New Roman" panose="02020603050405020304" pitchFamily="18" charset="0"/>
                  <a:ea typeface="Arial"/>
                  <a:cs typeface="Times New Roman" panose="02020603050405020304" pitchFamily="18" charset="0"/>
                  <a:sym typeface="Arial"/>
                </a:rPr>
                <a:t>Chuẩn bị bài mới</a:t>
              </a:r>
              <a:r>
                <a:rPr lang="vi-VN" sz="2800">
                  <a:solidFill>
                    <a:schemeClr val="dk1"/>
                  </a:solidFill>
                  <a:latin typeface="Times New Roman" panose="02020603050405020304" pitchFamily="18" charset="0"/>
                  <a:ea typeface="Arial"/>
                  <a:cs typeface="Times New Roman" panose="02020603050405020304" pitchFamily="18" charset="0"/>
                  <a:sym typeface="Arial"/>
                </a:rPr>
                <a:t>: </a:t>
              </a:r>
              <a:r>
                <a:rPr lang="vi-VN" sz="2800" b="1" i="1">
                  <a:solidFill>
                    <a:schemeClr val="dk1"/>
                  </a:solidFill>
                  <a:latin typeface="Times New Roman" panose="02020603050405020304" pitchFamily="18" charset="0"/>
                  <a:ea typeface="Arial"/>
                  <a:cs typeface="Times New Roman" panose="02020603050405020304" pitchFamily="18" charset="0"/>
                  <a:sym typeface="Arial"/>
                </a:rPr>
                <a:t>“Tiết 2: Phép quay”.</a:t>
              </a:r>
              <a:endParaRPr lang="vi-VN" sz="28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3048000" y="683793"/>
            <a:ext cx="6146800" cy="9652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1" name="TextBox 5"/>
            <p:cNvSpPr txBox="1"/>
            <p:nvPr/>
          </p:nvSpPr>
          <p:spPr>
            <a:xfrm>
              <a:off x="5638800" y="310817"/>
              <a:ext cx="8539952" cy="1098474"/>
            </a:xfrm>
            <a:prstGeom prst="rect">
              <a:avLst/>
            </a:prstGeom>
          </p:spPr>
          <p:txBody>
            <a:bodyPr wrap="square" lIns="0" tIns="0" rIns="0" bIns="0" rtlCol="0" anchor="t">
              <a:spAutoFit/>
            </a:bodyPr>
            <a:lstStyle/>
            <a:p>
              <a:pPr algn="ctr">
                <a:lnSpc>
                  <a:spcPts val="6400"/>
                </a:lnSpc>
              </a:pPr>
              <a:r>
                <a:rPr lang="en-US" sz="4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1254097" y="134665"/>
            <a:ext cx="626184" cy="648056"/>
          </a:xfrm>
          <a:prstGeom prst="rect">
            <a:avLst/>
          </a:prstGeom>
        </p:spPr>
      </p:pic>
      <p:pic>
        <p:nvPicPr>
          <p:cNvPr id="34" name="Picture 7"/>
          <p:cNvPicPr>
            <a:picLocks noChangeAspect="1"/>
          </p:cNvPicPr>
          <p:nvPr/>
        </p:nvPicPr>
        <p:blipFill>
          <a:blip r:embed="rId4"/>
          <a:srcRect/>
          <a:stretch>
            <a:fillRect/>
          </a:stretch>
        </p:blipFill>
        <p:spPr>
          <a:xfrm>
            <a:off x="59182" y="6206389"/>
            <a:ext cx="638696" cy="599576"/>
          </a:xfrm>
          <a:prstGeom prst="rect">
            <a:avLst/>
          </a:prstGeom>
        </p:spPr>
      </p:pic>
      <p:pic>
        <p:nvPicPr>
          <p:cNvPr id="35" name="Picture 5"/>
          <p:cNvPicPr>
            <a:picLocks noChangeAspect="1"/>
          </p:cNvPicPr>
          <p:nvPr/>
        </p:nvPicPr>
        <p:blipFill>
          <a:blip r:embed="rId5"/>
          <a:srcRect/>
          <a:stretch>
            <a:fillRect/>
          </a:stretch>
        </p:blipFill>
        <p:spPr>
          <a:xfrm>
            <a:off x="-31216" y="52035"/>
            <a:ext cx="657070" cy="59957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98800" y="176722"/>
            <a:ext cx="6146801" cy="9652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TextBox 5"/>
            <p:cNvSpPr txBox="1"/>
            <p:nvPr/>
          </p:nvSpPr>
          <p:spPr>
            <a:xfrm>
              <a:off x="5638801" y="342900"/>
              <a:ext cx="5334000" cy="1098474"/>
            </a:xfrm>
            <a:prstGeom prst="rect">
              <a:avLst/>
            </a:prstGeom>
          </p:spPr>
          <p:txBody>
            <a:bodyPr wrap="square" lIns="0" tIns="0" rIns="0" bIns="0" rtlCol="0" anchor="t">
              <a:spAutoFit/>
            </a:bodyPr>
            <a:lstStyle/>
            <a:p>
              <a:pPr algn="ctr">
                <a:lnSpc>
                  <a:spcPts val="6400"/>
                </a:lnSpc>
              </a:pPr>
              <a:r>
                <a:rPr lang="en-US" sz="4000" b="1" dirty="0">
                  <a:solidFill>
                    <a:srgbClr val="FF0000"/>
                  </a:solidFill>
                  <a:latin typeface="Times New Roman" panose="02020603050405020304" pitchFamily="18" charset="0"/>
                  <a:cs typeface="Times New Roman" panose="02020603050405020304" pitchFamily="18" charset="0"/>
                </a:rPr>
                <a:t>CÂU </a:t>
              </a:r>
              <a:r>
                <a:rPr lang="vi-VN" sz="4000" b="1" dirty="0">
                  <a:solidFill>
                    <a:srgbClr val="FF0000"/>
                  </a:solidFill>
                  <a:latin typeface="Times New Roman" panose="02020603050405020304" pitchFamily="18" charset="0"/>
                  <a:cs typeface="Times New Roman" panose="02020603050405020304" pitchFamily="18" charset="0"/>
                </a:rPr>
                <a:t>HỎI</a:t>
              </a:r>
              <a:r>
                <a:rPr lang="en-US" sz="4000" b="1" dirty="0">
                  <a:solidFill>
                    <a:srgbClr val="FF0000"/>
                  </a:solidFill>
                  <a:latin typeface="Times New Roman" panose="02020603050405020304" pitchFamily="18" charset="0"/>
                  <a:cs typeface="Times New Roman" panose="02020603050405020304" pitchFamily="18" charset="0"/>
                </a:rPr>
                <a:t> TÌNH HUỐNG</a:t>
              </a:r>
            </a:p>
          </p:txBody>
        </p:sp>
      </p:grpSp>
      <p:sp>
        <p:nvSpPr>
          <p:cNvPr id="6" name="Rectangle 5"/>
          <p:cNvSpPr/>
          <p:nvPr/>
        </p:nvSpPr>
        <p:spPr>
          <a:xfrm>
            <a:off x="1270002" y="904690"/>
            <a:ext cx="10397259" cy="6842066"/>
          </a:xfrm>
          <a:prstGeom prst="rect">
            <a:avLst/>
          </a:prstGeom>
        </p:spPr>
        <p:txBody>
          <a:bodyPr wrap="square">
            <a:spAutoFit/>
          </a:bodyPr>
          <a:lstStyle/>
          <a:p>
            <a:pPr algn="just">
              <a:lnSpc>
                <a:spcPct val="200000"/>
              </a:lnSpc>
              <a:spcBef>
                <a:spcPts val="200"/>
              </a:spcBef>
              <a:spcAft>
                <a:spcPts val="200"/>
              </a:spcAft>
            </a:pPr>
            <a:r>
              <a:rPr lang="vi-VN" sz="2667" b="1" dirty="0">
                <a:latin typeface="Times New Roman" panose="02020603050405020304" pitchFamily="18" charset="0"/>
                <a:ea typeface="Calibri" panose="020F0502020204030204" pitchFamily="34" charset="0"/>
                <a:cs typeface="Times New Roman" panose="02020603050405020304" pitchFamily="18" charset="0"/>
              </a:rPr>
              <a:t>Em hãy cho biết hình ảnh hiện lên trong video là:</a:t>
            </a:r>
          </a:p>
          <a:p>
            <a:pPr algn="just">
              <a:lnSpc>
                <a:spcPct val="200000"/>
              </a:lnSpc>
              <a:spcBef>
                <a:spcPts val="200"/>
              </a:spcBef>
              <a:spcAft>
                <a:spcPts val="200"/>
              </a:spcAft>
            </a:pPr>
            <a:r>
              <a:rPr lang="en-US" sz="2667" b="1" dirty="0">
                <a:latin typeface="Times New Roman" panose="02020603050405020304" pitchFamily="18" charset="0"/>
                <a:ea typeface="Calibri" panose="020F0502020204030204" pitchFamily="34" charset="0"/>
                <a:cs typeface="Times New Roman" panose="02020603050405020304" pitchFamily="18" charset="0"/>
              </a:rPr>
              <a:t>A: </a:t>
            </a:r>
            <a:r>
              <a:rPr lang="vi-VN" sz="2667" b="1" dirty="0">
                <a:latin typeface="Times New Roman" panose="02020603050405020304" pitchFamily="18" charset="0"/>
                <a:ea typeface="Calibri" panose="020F0502020204030204" pitchFamily="34" charset="0"/>
                <a:cs typeface="Times New Roman" panose="02020603050405020304" pitchFamily="18" charset="0"/>
              </a:rPr>
              <a:t>“Tứ giác có bốn cạnh bằng nhau”</a:t>
            </a:r>
          </a:p>
          <a:p>
            <a:pPr algn="just">
              <a:lnSpc>
                <a:spcPct val="200000"/>
              </a:lnSpc>
              <a:spcBef>
                <a:spcPts val="200"/>
              </a:spcBef>
              <a:spcAft>
                <a:spcPts val="200"/>
              </a:spcAft>
            </a:pPr>
            <a:r>
              <a:rPr lang="en-US" sz="2667" b="1" dirty="0">
                <a:latin typeface="Times New Roman" panose="02020603050405020304" pitchFamily="18" charset="0"/>
                <a:ea typeface="Calibri" panose="020F0502020204030204" pitchFamily="34" charset="0"/>
                <a:cs typeface="Times New Roman" panose="02020603050405020304" pitchFamily="18" charset="0"/>
              </a:rPr>
              <a:t>B: </a:t>
            </a:r>
            <a:r>
              <a:rPr lang="vi-VN" sz="2667" b="1" dirty="0">
                <a:latin typeface="Times New Roman" panose="02020603050405020304" pitchFamily="18" charset="0"/>
                <a:ea typeface="Calibri" panose="020F0502020204030204" pitchFamily="34" charset="0"/>
                <a:cs typeface="Times New Roman" panose="02020603050405020304" pitchFamily="18" charset="0"/>
              </a:rPr>
              <a:t>“Hình có 5 cạnh bằng nhau”</a:t>
            </a:r>
          </a:p>
          <a:p>
            <a:pPr algn="just">
              <a:lnSpc>
                <a:spcPct val="200000"/>
              </a:lnSpc>
              <a:spcBef>
                <a:spcPts val="200"/>
              </a:spcBef>
              <a:spcAft>
                <a:spcPts val="200"/>
              </a:spcAft>
            </a:pPr>
            <a:r>
              <a:rPr lang="vi-VN" sz="2667" b="1" dirty="0">
                <a:latin typeface="Times New Roman" panose="02020603050405020304" pitchFamily="18" charset="0"/>
                <a:ea typeface="Calibri" panose="020F0502020204030204" pitchFamily="34" charset="0"/>
                <a:cs typeface="Times New Roman" panose="02020603050405020304" pitchFamily="18" charset="0"/>
              </a:rPr>
              <a:t>C: “Hình có 6 cạnh bằng nhau”</a:t>
            </a:r>
          </a:p>
          <a:p>
            <a:pPr algn="ctr">
              <a:lnSpc>
                <a:spcPct val="200000"/>
              </a:lnSpc>
              <a:spcBef>
                <a:spcPts val="200"/>
              </a:spcBef>
              <a:spcAft>
                <a:spcPts val="200"/>
              </a:spcAft>
            </a:pPr>
            <a:r>
              <a:rPr lang="en-US" sz="2667" b="1" u="sng" dirty="0" err="1">
                <a:latin typeface="Times New Roman" panose="02020603050405020304" pitchFamily="18" charset="0"/>
                <a:ea typeface="Calibri" panose="020F0502020204030204" pitchFamily="34" charset="0"/>
                <a:cs typeface="Times New Roman" panose="02020603050405020304" pitchFamily="18" charset="0"/>
              </a:rPr>
              <a:t>Giải</a:t>
            </a:r>
            <a:endParaRPr lang="en-US" sz="2667" b="1" u="sng"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Bef>
                <a:spcPts val="200"/>
              </a:spcBef>
              <a:spcAft>
                <a:spcPts val="200"/>
              </a:spcAft>
            </a:pPr>
            <a:r>
              <a:rPr lang="vi-VN" sz="26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vẽ xuất hiện trong video là </a:t>
            </a:r>
            <a:r>
              <a:rPr lang="vi-VN" sz="2667" b="1" dirty="0">
                <a:latin typeface="Times New Roman" panose="02020603050405020304" pitchFamily="18" charset="0"/>
                <a:ea typeface="Calibri" panose="020F0502020204030204" pitchFamily="34" charset="0"/>
                <a:cs typeface="Times New Roman" panose="02020603050405020304" pitchFamily="18" charset="0"/>
              </a:rPr>
              <a:t>“Hình có 5 cạnh bằng nhau”</a:t>
            </a:r>
            <a:r>
              <a:rPr lang="vi-VN" sz="26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667" b="1"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spcBef>
                <a:spcPts val="200"/>
              </a:spcBef>
              <a:spcAft>
                <a:spcPts val="200"/>
              </a:spcAft>
            </a:pPr>
            <a:r>
              <a:rPr lang="vi-VN" sz="26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quả câu B </a:t>
            </a:r>
            <a:r>
              <a:rPr lang="en-US" sz="26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200000"/>
              </a:lnSpc>
              <a:spcBef>
                <a:spcPts val="200"/>
              </a:spcBef>
              <a:spcAft>
                <a:spcPts val="200"/>
              </a:spcAft>
            </a:pPr>
            <a:endParaRPr lang="en-US" sz="2667" b="1" u="sng"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31600" y="463414"/>
            <a:ext cx="782213" cy="696881"/>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172002" y="374376"/>
            <a:ext cx="1455907" cy="373242"/>
          </a:xfrm>
          <a:prstGeom prst="rect">
            <a:avLst/>
          </a:prstGeom>
        </p:spPr>
      </p:pic>
      <p:pic>
        <p:nvPicPr>
          <p:cNvPr id="8" name="Picture 7"/>
          <p:cNvPicPr>
            <a:picLocks noChangeAspect="1"/>
          </p:cNvPicPr>
          <p:nvPr/>
        </p:nvPicPr>
        <p:blipFill>
          <a:blip r:embed="rId6"/>
          <a:stretch>
            <a:fillRect/>
          </a:stretch>
        </p:blipFill>
        <p:spPr>
          <a:xfrm>
            <a:off x="192996" y="811854"/>
            <a:ext cx="1036410" cy="959187"/>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1427220" y="5579744"/>
            <a:ext cx="749819" cy="109973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anim calcmode="lin" valueType="num">
                                      <p:cBhvr>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circle(in)">
                                      <p:cBhvr>
                                        <p:cTn id="38" dur="20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wipe(down)">
                                      <p:cBhvr>
                                        <p:cTn id="4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270000" y="689423"/>
            <a:ext cx="9956800" cy="5707367"/>
          </a:xfrm>
          <a:prstGeom prst="rect">
            <a:avLst/>
          </a:prstGeom>
        </p:spPr>
      </p:pic>
      <p:sp>
        <p:nvSpPr>
          <p:cNvPr id="21" name="Google Shape;133;p3"/>
          <p:cNvSpPr/>
          <p:nvPr/>
        </p:nvSpPr>
        <p:spPr>
          <a:xfrm>
            <a:off x="2407168" y="1967788"/>
            <a:ext cx="7682463" cy="2369853"/>
          </a:xfrm>
          <a:prstGeom prst="rect">
            <a:avLst/>
          </a:prstGeom>
          <a:noFill/>
          <a:ln>
            <a:noFill/>
          </a:ln>
        </p:spPr>
        <p:txBody>
          <a:bodyPr spcFirstLastPara="1" wrap="square" lIns="60950" tIns="30467" rIns="60950" bIns="30467" anchor="t" anchorCtr="0">
            <a:spAutoFit/>
          </a:bodyPr>
          <a:lstStyle/>
          <a:p>
            <a:pPr lvl="0" algn="ctr">
              <a:lnSpc>
                <a:spcPct val="150000"/>
              </a:lnSpc>
            </a:pPr>
            <a:r>
              <a:rPr lang="vi-VN" sz="5000" b="1" dirty="0">
                <a:solidFill>
                  <a:srgbClr val="FFFF00"/>
                </a:solidFill>
                <a:latin typeface="Times New Roman" panose="02020603050405020304" pitchFamily="18" charset="0"/>
                <a:ea typeface="Arial"/>
                <a:cs typeface="Times New Roman" panose="02020603050405020304" pitchFamily="18" charset="0"/>
                <a:sym typeface="Arial"/>
              </a:rPr>
              <a:t>BÀI 30: </a:t>
            </a:r>
          </a:p>
          <a:p>
            <a:pPr lvl="0" algn="ctr">
              <a:lnSpc>
                <a:spcPct val="150000"/>
              </a:lnSpc>
            </a:pPr>
            <a:r>
              <a:rPr lang="vi-VN" sz="5000" b="1" dirty="0">
                <a:solidFill>
                  <a:srgbClr val="FFFF00"/>
                </a:solidFill>
                <a:latin typeface="Times New Roman" panose="02020603050405020304" pitchFamily="18" charset="0"/>
                <a:ea typeface="Arial"/>
                <a:cs typeface="Times New Roman" panose="02020603050405020304" pitchFamily="18" charset="0"/>
                <a:sym typeface="Arial"/>
              </a:rPr>
              <a:t>ĐA GIÁC ĐỀU</a:t>
            </a:r>
            <a:endParaRPr lang="vi-VN" sz="5000" b="1" dirty="0">
              <a:solidFill>
                <a:srgbClr val="FFFF00"/>
              </a:solidFill>
              <a:latin typeface="Times New Roman" panose="02020603050405020304" pitchFamily="18" charset="0"/>
              <a:ea typeface="Calibri"/>
              <a:cs typeface="Times New Roman" panose="02020603050405020304" pitchFamily="18" charset="0"/>
              <a:sym typeface="Calibri"/>
            </a:endParaRPr>
          </a:p>
        </p:txBody>
      </p:sp>
      <p:pic>
        <p:nvPicPr>
          <p:cNvPr id="5" name="Picture 4"/>
          <p:cNvPicPr>
            <a:picLocks noChangeAspect="1"/>
          </p:cNvPicPr>
          <p:nvPr/>
        </p:nvPicPr>
        <p:blipFill>
          <a:blip r:embed="rId3"/>
          <a:stretch>
            <a:fillRect/>
          </a:stretch>
        </p:blipFill>
        <p:spPr>
          <a:xfrm>
            <a:off x="105987" y="3265776"/>
            <a:ext cx="2226427" cy="3263491"/>
          </a:xfrm>
          <a:prstGeom prst="rect">
            <a:avLst/>
          </a:prstGeom>
        </p:spPr>
      </p:pic>
      <p:pic>
        <p:nvPicPr>
          <p:cNvPr id="12" name="Picture 4"/>
          <p:cNvPicPr>
            <a:picLocks noChangeAspect="1"/>
          </p:cNvPicPr>
          <p:nvPr/>
        </p:nvPicPr>
        <p:blipFill>
          <a:blip r:embed="rId4"/>
          <a:srcRect/>
          <a:stretch>
            <a:fillRect/>
          </a:stretch>
        </p:blipFill>
        <p:spPr>
          <a:xfrm flipH="1">
            <a:off x="9777742" y="140025"/>
            <a:ext cx="2319029" cy="1278365"/>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4187" y="-42916"/>
            <a:ext cx="9093200" cy="1067675"/>
            <a:chOff x="2727158" y="2685491"/>
            <a:chExt cx="13639800" cy="2594367"/>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sz="1200">
                  <a:latin typeface="Times New Roman" panose="02020603050405020304" pitchFamily="18" charset="0"/>
                  <a:cs typeface="Times New Roman" panose="02020603050405020304" pitchFamily="18" charset="0"/>
                </a:endParaRPr>
              </a:p>
            </p:txBody>
          </p:sp>
        </p:grpSp>
        <p:sp>
          <p:nvSpPr>
            <p:cNvPr id="3" name="Rectangle 2"/>
            <p:cNvSpPr/>
            <p:nvPr/>
          </p:nvSpPr>
          <p:spPr>
            <a:xfrm>
              <a:off x="6724169" y="2685491"/>
              <a:ext cx="5645777" cy="1256209"/>
            </a:xfrm>
            <a:prstGeom prst="rect">
              <a:avLst/>
            </a:prstGeom>
          </p:spPr>
          <p:txBody>
            <a:bodyPr wrap="none">
              <a:spAutoFit/>
            </a:bodyPr>
            <a:lstStyle/>
            <a:p>
              <a:pPr algn="just" defTabSz="609630">
                <a:lnSpc>
                  <a:spcPct val="150000"/>
                </a:lnSpc>
                <a:tabLst>
                  <a:tab pos="240042" algn="l"/>
                  <a:tab pos="480084" algn="l"/>
                </a:tabLst>
                <a:defRPr/>
              </a:pPr>
              <a:r>
                <a:rPr lang="nl-NL" sz="36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vi-VN" sz="36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 GIÁC ĐỀU</a:t>
              </a:r>
              <a:endParaRPr lang="en-US" sz="3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089" y="0"/>
            <a:ext cx="782213" cy="696881"/>
          </a:xfrm>
          <a:prstGeom prst="rect">
            <a:avLst/>
          </a:prstGeom>
        </p:spPr>
      </p:pic>
      <p:sp>
        <p:nvSpPr>
          <p:cNvPr id="2" name="Rectangle 1">
            <a:extLst>
              <a:ext uri="{FF2B5EF4-FFF2-40B4-BE49-F238E27FC236}">
                <a16:creationId xmlns:a16="http://schemas.microsoft.com/office/drawing/2014/main" id="{F27C0A23-B22B-2F5E-236D-B87777078C84}"/>
              </a:ext>
            </a:extLst>
          </p:cNvPr>
          <p:cNvSpPr/>
          <p:nvPr/>
        </p:nvSpPr>
        <p:spPr>
          <a:xfrm>
            <a:off x="83206" y="779859"/>
            <a:ext cx="2157963" cy="837473"/>
          </a:xfrm>
          <a:prstGeom prst="rect">
            <a:avLst/>
          </a:prstGeom>
        </p:spPr>
        <p:txBody>
          <a:bodyPr wrap="none">
            <a:spAutoFit/>
          </a:bodyPr>
          <a:lstStyle/>
          <a:p>
            <a:pPr algn="just" defTabSz="609630">
              <a:lnSpc>
                <a:spcPct val="150000"/>
              </a:lnSpc>
              <a:tabLst>
                <a:tab pos="240042" algn="l"/>
                <a:tab pos="480084" algn="l"/>
              </a:tabLst>
              <a:defRPr/>
            </a:pPr>
            <a:r>
              <a:rPr lang="vi-VN" sz="36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a:t>
            </a:r>
            <a:r>
              <a:rPr lang="nl-NL" sz="36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 giác</a:t>
            </a:r>
            <a:endParaRPr lang="en-US" sz="3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9">
            <a:extLst>
              <a:ext uri="{FF2B5EF4-FFF2-40B4-BE49-F238E27FC236}">
                <a16:creationId xmlns:a16="http://schemas.microsoft.com/office/drawing/2014/main" id="{1166E580-A731-F11D-CB07-8410B710B084}"/>
              </a:ext>
            </a:extLst>
          </p:cNvPr>
          <p:cNvSpPr txBox="1">
            <a:spLocks noChangeArrowheads="1"/>
          </p:cNvSpPr>
          <p:nvPr/>
        </p:nvSpPr>
        <p:spPr bwMode="auto">
          <a:xfrm>
            <a:off x="200783" y="3458841"/>
            <a:ext cx="119912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400" dirty="0"/>
              <a:t>*  </a:t>
            </a:r>
            <a:r>
              <a:rPr lang="en-US" altLang="en-US" sz="2400" dirty="0" err="1"/>
              <a:t>Đa</a:t>
            </a:r>
            <a:r>
              <a:rPr lang="en-US" altLang="en-US" sz="2400" dirty="0"/>
              <a:t> </a:t>
            </a:r>
            <a:r>
              <a:rPr lang="en-US" altLang="en-US" sz="2400" dirty="0" err="1"/>
              <a:t>giác</a:t>
            </a:r>
            <a:r>
              <a:rPr lang="en-US" altLang="en-US" sz="2400" dirty="0"/>
              <a:t> </a:t>
            </a:r>
            <a:r>
              <a:rPr lang="en-US" altLang="en-US" sz="2400" dirty="0">
                <a:solidFill>
                  <a:srgbClr val="FF3300"/>
                </a:solidFill>
              </a:rPr>
              <a:t>ABCDE</a:t>
            </a:r>
            <a:r>
              <a:rPr lang="en-US" altLang="en-US" sz="2400" dirty="0"/>
              <a:t> </a:t>
            </a:r>
            <a:r>
              <a:rPr lang="en-US" altLang="en-US" sz="2400" i="1" dirty="0"/>
              <a:t>( H.9.38a) Là hình </a:t>
            </a:r>
            <a:r>
              <a:rPr lang="en-US" altLang="en-US" sz="2400" i="1" dirty="0" err="1"/>
              <a:t>gồm</a:t>
            </a:r>
            <a:r>
              <a:rPr lang="en-US" altLang="en-US" sz="2400" i="1" dirty="0"/>
              <a:t> </a:t>
            </a:r>
            <a:r>
              <a:rPr lang="en-US" altLang="en-US" sz="2400" i="1" dirty="0" err="1"/>
              <a:t>năm</a:t>
            </a:r>
            <a:r>
              <a:rPr lang="en-US" altLang="en-US" sz="2400" i="1" dirty="0"/>
              <a:t> đoạn </a:t>
            </a:r>
            <a:r>
              <a:rPr lang="en-US" altLang="en-US" sz="2400" i="1" dirty="0" err="1"/>
              <a:t>thẳng</a:t>
            </a:r>
            <a:r>
              <a:rPr lang="en-US" altLang="en-US" sz="2400" i="1" dirty="0"/>
              <a:t> </a:t>
            </a:r>
            <a:r>
              <a:rPr lang="en-US" altLang="en-US" sz="2400" i="1" dirty="0">
                <a:solidFill>
                  <a:srgbClr val="FF3300"/>
                </a:solidFill>
              </a:rPr>
              <a:t>AB, BC, CD, DE, EA,</a:t>
            </a:r>
            <a:r>
              <a:rPr lang="en-US" altLang="en-US" sz="2400" i="1" dirty="0"/>
              <a:t> trong đó </a:t>
            </a:r>
            <a:r>
              <a:rPr lang="en-US" altLang="en-US" sz="2400" i="1" dirty="0" err="1"/>
              <a:t>bất</a:t>
            </a:r>
            <a:r>
              <a:rPr lang="en-US" altLang="en-US" sz="2400" i="1" dirty="0"/>
              <a:t> </a:t>
            </a:r>
            <a:r>
              <a:rPr lang="en-US" altLang="en-US" sz="2400" i="1" dirty="0" err="1"/>
              <a:t>kì</a:t>
            </a:r>
            <a:r>
              <a:rPr lang="en-US" altLang="en-US" sz="2400" i="1" dirty="0"/>
              <a:t> </a:t>
            </a:r>
            <a:r>
              <a:rPr lang="en-US" altLang="en-US" sz="2400" i="1" dirty="0" err="1"/>
              <a:t>hai</a:t>
            </a:r>
            <a:r>
              <a:rPr lang="en-US" altLang="en-US" sz="2400" i="1" dirty="0"/>
              <a:t> đoạn </a:t>
            </a:r>
            <a:r>
              <a:rPr lang="en-US" altLang="en-US" sz="2400" i="1" dirty="0" err="1"/>
              <a:t>thẳng</a:t>
            </a:r>
            <a:r>
              <a:rPr lang="en-US" altLang="en-US" sz="2400" i="1" dirty="0"/>
              <a:t> nào có </a:t>
            </a:r>
            <a:r>
              <a:rPr lang="en-US" altLang="en-US" sz="2400" i="1" dirty="0" err="1"/>
              <a:t>cùng</a:t>
            </a:r>
            <a:r>
              <a:rPr lang="en-US" altLang="en-US" sz="2400" i="1" dirty="0"/>
              <a:t> </a:t>
            </a:r>
            <a:r>
              <a:rPr lang="en-US" altLang="en-US" sz="2400" i="1" dirty="0" err="1"/>
              <a:t>một</a:t>
            </a:r>
            <a:r>
              <a:rPr lang="en-US" altLang="en-US" sz="2400" i="1" dirty="0"/>
              <a:t> điểm </a:t>
            </a:r>
            <a:r>
              <a:rPr lang="en-US" altLang="en-US" sz="2400" i="1" dirty="0" err="1"/>
              <a:t>chung</a:t>
            </a:r>
            <a:r>
              <a:rPr lang="en-US" altLang="en-US" sz="2400" i="1" dirty="0"/>
              <a:t> cũng không </a:t>
            </a:r>
            <a:r>
              <a:rPr lang="en-US" altLang="en-US" sz="2400" i="1" dirty="0" err="1"/>
              <a:t>cùng</a:t>
            </a:r>
            <a:r>
              <a:rPr lang="en-US" altLang="en-US" sz="2400" i="1" dirty="0"/>
              <a:t> </a:t>
            </a:r>
            <a:r>
              <a:rPr lang="en-US" altLang="en-US" sz="2400" i="1" dirty="0" err="1"/>
              <a:t>nằm</a:t>
            </a:r>
            <a:r>
              <a:rPr lang="en-US" altLang="en-US" sz="2400" i="1" dirty="0"/>
              <a:t> trên </a:t>
            </a:r>
            <a:r>
              <a:rPr lang="en-US" altLang="en-US" sz="2400" i="1" dirty="0" err="1"/>
              <a:t>một</a:t>
            </a:r>
            <a:r>
              <a:rPr lang="en-US" altLang="en-US" sz="2400" i="1" dirty="0"/>
              <a:t> </a:t>
            </a:r>
            <a:r>
              <a:rPr lang="en-US" altLang="en-US" sz="2400" i="1" dirty="0" err="1"/>
              <a:t>đường</a:t>
            </a:r>
            <a:r>
              <a:rPr lang="en-US" altLang="en-US" sz="2400" i="1" dirty="0"/>
              <a:t> </a:t>
            </a:r>
            <a:r>
              <a:rPr lang="en-US" altLang="en-US" sz="2400" i="1" dirty="0" err="1"/>
              <a:t>thẳng</a:t>
            </a:r>
            <a:r>
              <a:rPr lang="en-US" altLang="en-US" sz="2400" i="1" dirty="0"/>
              <a:t>.</a:t>
            </a:r>
          </a:p>
        </p:txBody>
      </p:sp>
      <p:sp>
        <p:nvSpPr>
          <p:cNvPr id="7" name="Text Box 10">
            <a:extLst>
              <a:ext uri="{FF2B5EF4-FFF2-40B4-BE49-F238E27FC236}">
                <a16:creationId xmlns:a16="http://schemas.microsoft.com/office/drawing/2014/main" id="{FFB51446-87AB-E575-5AB6-328250D09E7F}"/>
              </a:ext>
            </a:extLst>
          </p:cNvPr>
          <p:cNvSpPr txBox="1">
            <a:spLocks noChangeArrowheads="1"/>
          </p:cNvSpPr>
          <p:nvPr/>
        </p:nvSpPr>
        <p:spPr bwMode="auto">
          <a:xfrm>
            <a:off x="483078" y="4311724"/>
            <a:ext cx="969330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ts val="600"/>
              </a:spcBef>
            </a:pPr>
            <a:r>
              <a:rPr lang="vi-VN" altLang="en-US" sz="2400" b="1" dirty="0"/>
              <a:t>* Đa giác ABCDE có: +) 5 đỉnh là các điểm </a:t>
            </a:r>
            <a:r>
              <a:rPr lang="vi-VN" altLang="en-US" sz="2400" b="1" dirty="0">
                <a:solidFill>
                  <a:srgbClr val="FF3300"/>
                </a:solidFill>
              </a:rPr>
              <a:t>A, B, C, D, E</a:t>
            </a:r>
            <a:r>
              <a:rPr lang="vi-VN" altLang="en-US" sz="2400" b="1" dirty="0"/>
              <a:t>.</a:t>
            </a:r>
          </a:p>
          <a:p>
            <a:pPr eaLnBrk="1" hangingPunct="1">
              <a:spcBef>
                <a:spcPts val="600"/>
              </a:spcBef>
            </a:pPr>
            <a:r>
              <a:rPr lang="vi-VN" altLang="en-US" sz="2400" b="1" dirty="0"/>
              <a:t>+) 5 cạnh là các đoạn thẳng </a:t>
            </a:r>
            <a:r>
              <a:rPr lang="vi-VN" altLang="en-US" sz="2400" b="1" dirty="0">
                <a:solidFill>
                  <a:srgbClr val="FF3300"/>
                </a:solidFill>
              </a:rPr>
              <a:t>AB, BC, CD, DE, EA</a:t>
            </a:r>
            <a:r>
              <a:rPr lang="vi-VN" altLang="en-US" sz="2400" b="1" dirty="0"/>
              <a:t>.</a:t>
            </a:r>
          </a:p>
          <a:p>
            <a:pPr eaLnBrk="1" hangingPunct="1">
              <a:spcBef>
                <a:spcPts val="600"/>
              </a:spcBef>
            </a:pPr>
            <a:r>
              <a:rPr lang="vi-VN" altLang="en-US" sz="2400" b="1" dirty="0"/>
              <a:t>+) 5 góc là các góc EAB, ABC, BCD, CDE, DEA </a:t>
            </a:r>
          </a:p>
        </p:txBody>
      </p:sp>
      <p:sp>
        <p:nvSpPr>
          <p:cNvPr id="10" name="Text Box 9">
            <a:extLst>
              <a:ext uri="{FF2B5EF4-FFF2-40B4-BE49-F238E27FC236}">
                <a16:creationId xmlns:a16="http://schemas.microsoft.com/office/drawing/2014/main" id="{6B52C2C2-1E07-6317-2333-87FF6D77C7BB}"/>
              </a:ext>
            </a:extLst>
          </p:cNvPr>
          <p:cNvSpPr txBox="1">
            <a:spLocks noChangeArrowheads="1"/>
          </p:cNvSpPr>
          <p:nvPr/>
        </p:nvSpPr>
        <p:spPr bwMode="auto">
          <a:xfrm>
            <a:off x="278594" y="5657671"/>
            <a:ext cx="119134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vi-VN" altLang="en-US" sz="2400" b="1" i="1" dirty="0">
                <a:solidFill>
                  <a:srgbClr val="FF0000"/>
                </a:solidFill>
              </a:rPr>
              <a:t>*  Nếu với 1 cạnh bất kì, các đỉnh không thuộc cạnh đó đều nằm về một phía đối với đường thẳng chứa cạnh đó thì đa giác được gọi là đa giác lồi. Các đa giác Hình 9.38a, b, d là các đa giác lồi. Đa giác hình 9.38c không phải là đa giác lồi.</a:t>
            </a:r>
          </a:p>
        </p:txBody>
      </p:sp>
      <p:pic>
        <p:nvPicPr>
          <p:cNvPr id="9" name="Picture 8">
            <a:extLst>
              <a:ext uri="{FF2B5EF4-FFF2-40B4-BE49-F238E27FC236}">
                <a16:creationId xmlns:a16="http://schemas.microsoft.com/office/drawing/2014/main" id="{9EE8E294-A50A-4558-B88D-5617C098AD22}"/>
              </a:ext>
            </a:extLst>
          </p:cNvPr>
          <p:cNvPicPr>
            <a:picLocks noChangeAspect="1"/>
          </p:cNvPicPr>
          <p:nvPr/>
        </p:nvPicPr>
        <p:blipFill>
          <a:blip r:embed="rId4"/>
          <a:stretch>
            <a:fillRect/>
          </a:stretch>
        </p:blipFill>
        <p:spPr>
          <a:xfrm>
            <a:off x="2294142" y="1106283"/>
            <a:ext cx="8059226" cy="2226852"/>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heckerboard(across)">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605034" y="54039"/>
            <a:ext cx="3141672" cy="631832"/>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30467" rIns="60950" bIns="30467" anchor="ctr" anchorCtr="0">
            <a:noAutofit/>
          </a:bodyPr>
          <a:lstStyle/>
          <a:p>
            <a:pPr algn="ctr"/>
            <a:r>
              <a:rPr lang="vi-VN" sz="2800" b="1" dirty="0">
                <a:solidFill>
                  <a:srgbClr val="FFFF00"/>
                </a:solidFill>
                <a:latin typeface="+mj-lt"/>
                <a:ea typeface="Arial"/>
                <a:cs typeface="Arial"/>
                <a:sym typeface="Arial"/>
              </a:rPr>
              <a:t>b. ĐA GIÁC ĐỀU</a:t>
            </a:r>
          </a:p>
        </p:txBody>
      </p:sp>
      <p:pic>
        <p:nvPicPr>
          <p:cNvPr id="37" name="Picture 36"/>
          <p:cNvPicPr>
            <a:picLocks noChangeAspect="1"/>
          </p:cNvPicPr>
          <p:nvPr/>
        </p:nvPicPr>
        <p:blipFill>
          <a:blip r:embed="rId2"/>
          <a:stretch>
            <a:fillRect/>
          </a:stretch>
        </p:blipFill>
        <p:spPr>
          <a:xfrm>
            <a:off x="10873212" y="5883742"/>
            <a:ext cx="1332076" cy="959922"/>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176907" y="6062941"/>
            <a:ext cx="1563883" cy="400923"/>
          </a:xfrm>
          <a:prstGeom prst="rect">
            <a:avLst/>
          </a:prstGeom>
        </p:spPr>
      </p:pic>
      <p:sp>
        <p:nvSpPr>
          <p:cNvPr id="4" name="Rectangle 1">
            <a:extLst>
              <a:ext uri="{FF2B5EF4-FFF2-40B4-BE49-F238E27FC236}">
                <a16:creationId xmlns:a16="http://schemas.microsoft.com/office/drawing/2014/main" id="{57FD10C2-BE53-4A48-B201-ACC423CAF0D7}"/>
              </a:ext>
            </a:extLst>
          </p:cNvPr>
          <p:cNvSpPr>
            <a:spLocks noChangeArrowheads="1"/>
          </p:cNvSpPr>
          <p:nvPr/>
        </p:nvSpPr>
        <p:spPr bwMode="auto">
          <a:xfrm>
            <a:off x="412955" y="747136"/>
            <a:ext cx="10515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Arial" panose="020B0604020202020204" pitchFamily="34" charset="0"/>
                <a:cs typeface="Arial" panose="020B0604020202020204" pitchFamily="34" charset="0"/>
              </a:rPr>
              <a:t>HĐ1: </a:t>
            </a: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Ta đã biết các tam giác đều và hình vuông có các đỉnh nằm trên một đường tròn. Ta dựng một đa giác lồi 5 cạnh có các đỉnh nằm trên một đường tròn như sau:</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rPr>
              <a:t>- Vẽ đường tròn tâm O bán kính R.</a:t>
            </a:r>
          </a:p>
          <a:p>
            <a:pPr eaLnBrk="0" fontAlgn="base" hangingPunct="0">
              <a:spcBef>
                <a:spcPct val="0"/>
              </a:spcBef>
              <a:spcAft>
                <a:spcPct val="0"/>
              </a:spcAft>
            </a:pPr>
            <a:r>
              <a:rPr lang="en-US" sz="2400" kern="100">
                <a:effectLst/>
                <a:latin typeface="Arial" panose="020B0604020202020204" pitchFamily="34" charset="0"/>
                <a:ea typeface="Calibri" panose="020F0502020204030204" pitchFamily="34" charset="0"/>
                <a:cs typeface="Arial" panose="020B0604020202020204" pitchFamily="34" charset="0"/>
              </a:rPr>
              <a:t>- Lần lượt lấy các điểm A, B, C, D, E trên đường tròn theo thứ tự ngược chiều kim đồng hồ (hoặc theo chiều kim đồng hồ) sao cho:</a:t>
            </a:r>
          </a:p>
          <a:p>
            <a:pPr eaLnBrk="0" fontAlgn="base" hangingPunct="0">
              <a:spcBef>
                <a:spcPct val="0"/>
              </a:spcBef>
              <a:spcAft>
                <a:spcPct val="0"/>
              </a:spcAft>
            </a:pPr>
            <a:endParaRPr lang="en-US" sz="2400" kern="100">
              <a:effectLst/>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en-US" sz="2400" kern="100">
              <a:effectLst/>
              <a:latin typeface="Arial" panose="020B0604020202020204" pitchFamily="34" charset="0"/>
              <a:ea typeface="Calibri" panose="020F0502020204030204" pitchFamily="34" charset="0"/>
              <a:cs typeface="Arial" panose="020B0604020202020204" pitchFamily="34" charset="0"/>
            </a:endParaRPr>
          </a:p>
          <a:p>
            <a:pPr marL="342900" indent="-342900" eaLnBrk="0" fontAlgn="base" hangingPunct="0">
              <a:spcBef>
                <a:spcPct val="0"/>
              </a:spcBef>
              <a:spcAft>
                <a:spcPct val="0"/>
              </a:spcAft>
              <a:buFontTx/>
              <a:buChar char="-"/>
            </a:pPr>
            <a:r>
              <a:rPr lang="en-US" sz="2400" kern="100">
                <a:latin typeface="Arial" panose="020B0604020202020204" pitchFamily="34" charset="0"/>
                <a:cs typeface="Arial" panose="020B0604020202020204" pitchFamily="34" charset="0"/>
              </a:rPr>
              <a:t>Em hãy giải thích vì sao các cạnh và các góc </a:t>
            </a:r>
          </a:p>
          <a:p>
            <a:pPr marL="342900" indent="-342900" eaLnBrk="0" fontAlgn="base" hangingPunct="0">
              <a:spcBef>
                <a:spcPct val="0"/>
              </a:spcBef>
              <a:spcAft>
                <a:spcPct val="0"/>
              </a:spcAft>
              <a:buFontTx/>
              <a:buChar char="-"/>
            </a:pPr>
            <a:r>
              <a:rPr lang="en-US" sz="2400" kern="100">
                <a:latin typeface="Arial" panose="020B0604020202020204" pitchFamily="34" charset="0"/>
                <a:cs typeface="Arial" panose="020B0604020202020204" pitchFamily="34" charset="0"/>
              </a:rPr>
              <a:t>của đa giác ABCDE bằng nhau (H.9.39).</a:t>
            </a:r>
          </a:p>
        </p:txBody>
      </p:sp>
      <p:graphicFrame>
        <p:nvGraphicFramePr>
          <p:cNvPr id="10" name="Object 9">
            <a:extLst>
              <a:ext uri="{FF2B5EF4-FFF2-40B4-BE49-F238E27FC236}">
                <a16:creationId xmlns:a16="http://schemas.microsoft.com/office/drawing/2014/main" id="{0BBCF42E-1EA6-47FD-8ABC-6EB117856366}"/>
              </a:ext>
            </a:extLst>
          </p:cNvPr>
          <p:cNvGraphicFramePr>
            <a:graphicFrameLocks noChangeAspect="1"/>
          </p:cNvGraphicFramePr>
          <p:nvPr>
            <p:extLst>
              <p:ext uri="{D42A27DB-BD31-4B8C-83A1-F6EECF244321}">
                <p14:modId xmlns:p14="http://schemas.microsoft.com/office/powerpoint/2010/main" val="2716111828"/>
              </p:ext>
            </p:extLst>
          </p:nvPr>
        </p:nvGraphicFramePr>
        <p:xfrm>
          <a:off x="1049182" y="2908146"/>
          <a:ext cx="6177527" cy="955931"/>
        </p:xfrm>
        <a:graphic>
          <a:graphicData uri="http://schemas.openxmlformats.org/presentationml/2006/ole">
            <mc:AlternateContent xmlns:mc="http://schemas.openxmlformats.org/markup-compatibility/2006">
              <mc:Choice xmlns:v="urn:schemas-microsoft-com:vml" Requires="v">
                <p:oleObj name="Equation" r:id="rId5" imgW="3073689" imgH="418698" progId="Equation.DSMT4">
                  <p:embed/>
                </p:oleObj>
              </mc:Choice>
              <mc:Fallback>
                <p:oleObj name="Equation" r:id="rId5" imgW="3073689" imgH="418698" progId="Equation.DSMT4">
                  <p:embed/>
                  <p:pic>
                    <p:nvPicPr>
                      <p:cNvPr id="0" name=""/>
                      <p:cNvPicPr/>
                      <p:nvPr/>
                    </p:nvPicPr>
                    <p:blipFill>
                      <a:blip r:embed="rId6"/>
                      <a:stretch>
                        <a:fillRect/>
                      </a:stretch>
                    </p:blipFill>
                    <p:spPr>
                      <a:xfrm>
                        <a:off x="1049182" y="2908146"/>
                        <a:ext cx="6177527" cy="955931"/>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B9A1FF87-69B2-419C-B1AF-FC247445339C}"/>
              </a:ext>
            </a:extLst>
          </p:cNvPr>
          <p:cNvPicPr>
            <a:picLocks noChangeAspect="1"/>
          </p:cNvPicPr>
          <p:nvPr/>
        </p:nvPicPr>
        <p:blipFill>
          <a:blip r:embed="rId7"/>
          <a:stretch>
            <a:fillRect/>
          </a:stretch>
        </p:blipFill>
        <p:spPr>
          <a:xfrm>
            <a:off x="7428272" y="2532762"/>
            <a:ext cx="3559276" cy="404529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144865" y="3613355"/>
            <a:ext cx="12047135" cy="3002356"/>
          </a:xfrm>
          <a:prstGeom prst="roundRect">
            <a:avLst>
              <a:gd name="adj" fmla="val 16667"/>
            </a:avLst>
          </a:prstGeom>
          <a:solidFill>
            <a:srgbClr val="FFFF00">
              <a:alpha val="14000"/>
            </a:srgbClr>
          </a:solidFill>
          <a:ln>
            <a:noFill/>
          </a:ln>
          <a:effectLst>
            <a:outerShdw blurRad="190500" dist="228600" dir="2700000" algn="ctr">
              <a:srgbClr val="000000">
                <a:alpha val="29803"/>
              </a:srgbClr>
            </a:outerShdw>
          </a:effectLst>
        </p:spPr>
        <p:txBody>
          <a:bodyPr spcFirstLastPara="1" wrap="square" lIns="60950" tIns="30467" rIns="60950" bIns="30467" anchor="ctr" anchorCtr="0">
            <a:noAutofit/>
          </a:bodyPr>
          <a:lstStyle/>
          <a:p>
            <a:pPr algn="just">
              <a:lnSpc>
                <a:spcPct val="150000"/>
              </a:lnSpc>
            </a:pPr>
            <a:endParaRPr sz="2667">
              <a:solidFill>
                <a:srgbClr val="000099"/>
              </a:solidFill>
              <a:latin typeface="Arial"/>
              <a:ea typeface="Arial"/>
              <a:cs typeface="Arial"/>
              <a:sym typeface="Arial"/>
            </a:endParaRPr>
          </a:p>
        </p:txBody>
      </p:sp>
      <p:grpSp>
        <p:nvGrpSpPr>
          <p:cNvPr id="4" name="Group 3"/>
          <p:cNvGrpSpPr/>
          <p:nvPr/>
        </p:nvGrpSpPr>
        <p:grpSpPr>
          <a:xfrm>
            <a:off x="406243" y="2464037"/>
            <a:ext cx="2977965" cy="824414"/>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sz="1200">
                  <a:solidFill>
                    <a:srgbClr val="FF0000"/>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sz="1200">
                  <a:solidFill>
                    <a:srgbClr val="FF0000"/>
                  </a:solidFill>
                </a:endParaRPr>
              </a:p>
            </p:txBody>
          </p:sp>
        </p:grpSp>
        <p:sp>
          <p:nvSpPr>
            <p:cNvPr id="27" name="Google Shape;197;p7"/>
            <p:cNvSpPr txBox="1"/>
            <p:nvPr/>
          </p:nvSpPr>
          <p:spPr>
            <a:xfrm>
              <a:off x="7240637" y="291382"/>
              <a:ext cx="4419480" cy="1081420"/>
            </a:xfrm>
            <a:prstGeom prst="rect">
              <a:avLst/>
            </a:prstGeom>
            <a:noFill/>
            <a:ln>
              <a:noFill/>
            </a:ln>
          </p:spPr>
          <p:txBody>
            <a:bodyPr spcFirstLastPara="1" wrap="square" lIns="60950" tIns="30467" rIns="60950" bIns="30467" anchor="t" anchorCtr="0">
              <a:spAutoFit/>
            </a:bodyPr>
            <a:lstStyle/>
            <a:p>
              <a:pPr algn="ctr"/>
              <a:r>
                <a:rPr lang="vi-VN" sz="3667" b="1" dirty="0">
                  <a:solidFill>
                    <a:srgbClr val="FF0000"/>
                  </a:solidFill>
                  <a:latin typeface="+mj-lt"/>
                  <a:ea typeface="Arial"/>
                  <a:cs typeface="Arial"/>
                  <a:sym typeface="Arial"/>
                </a:rPr>
                <a:t>Định nghĩa</a:t>
              </a: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43040" y="5722650"/>
            <a:ext cx="782213" cy="696881"/>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005653">
            <a:off x="474912" y="5884469"/>
            <a:ext cx="1455907" cy="373242"/>
          </a:xfrm>
          <a:prstGeom prst="rect">
            <a:avLst/>
          </a:prstGeom>
        </p:spPr>
      </p:pic>
      <p:pic>
        <p:nvPicPr>
          <p:cNvPr id="6" name="Picture 5"/>
          <p:cNvPicPr>
            <a:picLocks noChangeAspect="1"/>
          </p:cNvPicPr>
          <p:nvPr/>
        </p:nvPicPr>
        <p:blipFill>
          <a:blip r:embed="rId7"/>
          <a:stretch>
            <a:fillRect/>
          </a:stretch>
        </p:blipFill>
        <p:spPr>
          <a:xfrm>
            <a:off x="72432" y="-76258"/>
            <a:ext cx="1254567" cy="1252205"/>
          </a:xfrm>
          <a:prstGeom prst="rect">
            <a:avLst/>
          </a:prstGeom>
        </p:spPr>
      </p:pic>
      <p:pic>
        <p:nvPicPr>
          <p:cNvPr id="7" name="Picture 6"/>
          <p:cNvPicPr>
            <a:picLocks noChangeAspect="1"/>
          </p:cNvPicPr>
          <p:nvPr/>
        </p:nvPicPr>
        <p:blipFill>
          <a:blip r:embed="rId8"/>
          <a:stretch>
            <a:fillRect/>
          </a:stretch>
        </p:blipFill>
        <p:spPr>
          <a:xfrm>
            <a:off x="11124285" y="18005"/>
            <a:ext cx="1044285" cy="880183"/>
          </a:xfrm>
          <a:prstGeom prst="rect">
            <a:avLst/>
          </a:prstGeom>
        </p:spPr>
      </p:pic>
      <p:sp>
        <p:nvSpPr>
          <p:cNvPr id="3" name="Text Box 2">
            <a:extLst>
              <a:ext uri="{FF2B5EF4-FFF2-40B4-BE49-F238E27FC236}">
                <a16:creationId xmlns:a16="http://schemas.microsoft.com/office/drawing/2014/main" id="{DB34AA64-F0E1-4879-2246-89D8F586C3C2}"/>
              </a:ext>
            </a:extLst>
          </p:cNvPr>
          <p:cNvSpPr txBox="1">
            <a:spLocks noChangeArrowheads="1"/>
          </p:cNvSpPr>
          <p:nvPr/>
        </p:nvSpPr>
        <p:spPr bwMode="auto">
          <a:xfrm>
            <a:off x="1326999" y="227263"/>
            <a:ext cx="9601556"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eaLnBrk="1" hangingPunct="1">
              <a:spcBef>
                <a:spcPct val="50000"/>
              </a:spcBef>
            </a:pPr>
            <a:r>
              <a:rPr lang="vi-VN" altLang="en-US" sz="2800" b="1" i="1" dirty="0">
                <a:cs typeface="Times New Roman" panose="02020603050405020304" pitchFamily="18" charset="0"/>
              </a:rPr>
              <a:t>Đa giác ABCDE như hình 9.39 được gọi là một đa giác đều.</a:t>
            </a:r>
          </a:p>
        </p:txBody>
      </p:sp>
      <p:sp>
        <p:nvSpPr>
          <p:cNvPr id="8" name="Text Box 2">
            <a:extLst>
              <a:ext uri="{FF2B5EF4-FFF2-40B4-BE49-F238E27FC236}">
                <a16:creationId xmlns:a16="http://schemas.microsoft.com/office/drawing/2014/main" id="{86A4FF7D-B63C-E9BB-0BF2-31E6C168EBED}"/>
              </a:ext>
            </a:extLst>
          </p:cNvPr>
          <p:cNvSpPr txBox="1">
            <a:spLocks noChangeArrowheads="1"/>
          </p:cNvSpPr>
          <p:nvPr/>
        </p:nvSpPr>
        <p:spPr bwMode="auto">
          <a:xfrm>
            <a:off x="655469" y="3975740"/>
            <a:ext cx="11108657" cy="52322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eaLnBrk="1" hangingPunct="1">
              <a:spcBef>
                <a:spcPct val="50000"/>
              </a:spcBef>
            </a:pPr>
            <a:r>
              <a:rPr lang="vi-VN" altLang="en-US" sz="2800" b="1" i="1" dirty="0">
                <a:solidFill>
                  <a:srgbClr val="002060"/>
                </a:solidFill>
                <a:latin typeface="+mj-lt"/>
                <a:cs typeface="Arial" panose="020B0604020202020204" pitchFamily="34" charset="0"/>
              </a:rPr>
              <a:t>Đa giác đều là đa giác lồi có các cạnh bằng nhau và các góc bằng nhau.</a:t>
            </a:r>
          </a:p>
        </p:txBody>
      </p:sp>
      <p:sp>
        <p:nvSpPr>
          <p:cNvPr id="10" name="Rectangle 2">
            <a:extLst>
              <a:ext uri="{FF2B5EF4-FFF2-40B4-BE49-F238E27FC236}">
                <a16:creationId xmlns:a16="http://schemas.microsoft.com/office/drawing/2014/main" id="{9E2D5921-AABA-4EC7-9F18-BA0EE4AAFCA2}"/>
              </a:ext>
            </a:extLst>
          </p:cNvPr>
          <p:cNvSpPr>
            <a:spLocks noChangeArrowheads="1"/>
          </p:cNvSpPr>
          <p:nvPr/>
        </p:nvSpPr>
        <p:spPr bwMode="auto">
          <a:xfrm>
            <a:off x="768883" y="4540851"/>
            <a:ext cx="101301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a:ln>
                  <a:noFill/>
                </a:ln>
                <a:solidFill>
                  <a:srgbClr val="000099"/>
                </a:solidFill>
                <a:effectLst/>
                <a:latin typeface="Arial" panose="020B0604020202020204" pitchFamily="34" charset="0"/>
              </a:rPr>
              <a:t>Người ta chứng minh được rằng các đỉnh của mỗi đa giác đều luôn cùng nằm trên một đường tròn, được gọi là đường tròn ngoại tiếp đa giác, tâm đường tròn được gọi là tâm của đa giác và đa giác được gọi là nội tiếp đường tròn đó.</a:t>
            </a:r>
          </a:p>
        </p:txBody>
      </p:sp>
      <p:pic>
        <p:nvPicPr>
          <p:cNvPr id="12" name="Picture 11">
            <a:extLst>
              <a:ext uri="{FF2B5EF4-FFF2-40B4-BE49-F238E27FC236}">
                <a16:creationId xmlns:a16="http://schemas.microsoft.com/office/drawing/2014/main" id="{41DED35F-E650-47E6-AD4F-D0B952B1D5A3}"/>
              </a:ext>
            </a:extLst>
          </p:cNvPr>
          <p:cNvPicPr>
            <a:picLocks noChangeAspect="1"/>
          </p:cNvPicPr>
          <p:nvPr/>
        </p:nvPicPr>
        <p:blipFill>
          <a:blip r:embed="rId9"/>
          <a:stretch>
            <a:fillRect/>
          </a:stretch>
        </p:blipFill>
        <p:spPr>
          <a:xfrm>
            <a:off x="6828503" y="512235"/>
            <a:ext cx="3215148" cy="3654180"/>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2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200"/>
                                        <p:tgtEl>
                                          <p:spTgt spid="8"/>
                                        </p:tgtEl>
                                        <p:attrNameLst>
                                          <p:attrName>fillcolor</p:attrName>
                                        </p:attrNameLst>
                                      </p:cBhvr>
                                      <p:tavLst>
                                        <p:tav tm="0">
                                          <p:val>
                                            <p:clrVal>
                                              <a:schemeClr val="accent2"/>
                                            </p:clrVal>
                                          </p:val>
                                        </p:tav>
                                        <p:tav tm="50000">
                                          <p:val>
                                            <p:clrVal>
                                              <a:schemeClr val="hlink"/>
                                            </p:clrVal>
                                          </p:val>
                                        </p:tav>
                                      </p:tavLst>
                                    </p:anim>
                                    <p:set>
                                      <p:cBhvr>
                                        <p:cTn id="14" dur="200"/>
                                        <p:tgtEl>
                                          <p:spTgt spid="8"/>
                                        </p:tgtEl>
                                        <p:attrNameLst>
                                          <p:attrName>fill.type</p:attrName>
                                        </p:attrNameLst>
                                      </p:cBhvr>
                                      <p:to>
                                        <p:strVal val="solid"/>
                                      </p:to>
                                    </p:se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1176000" y="-25400"/>
            <a:ext cx="806048" cy="866718"/>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33331" y="2569464"/>
            <a:ext cx="1567449" cy="859536"/>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943"/>
            </a:xfrm>
            <a:prstGeom prst="rect">
              <a:avLst/>
            </a:prstGeom>
            <a:noFill/>
            <a:ln>
              <a:noFill/>
            </a:ln>
          </p:spPr>
          <p:txBody>
            <a:bodyPr spcFirstLastPara="1" wrap="square" lIns="60950" tIns="30467" rIns="60950" bIns="30467" anchor="t" anchorCtr="0">
              <a:spAutoFit/>
            </a:bodyPr>
            <a:lstStyle/>
            <a:p>
              <a:pPr algn="ctr" defTabSz="609630">
                <a:defRPr/>
              </a:pPr>
              <a:r>
                <a:rPr lang="en-US" sz="2667" b="1" dirty="0" err="1">
                  <a:solidFill>
                    <a:srgbClr val="C00000"/>
                  </a:solidFill>
                  <a:latin typeface="Arial"/>
                  <a:ea typeface="Arial"/>
                  <a:cs typeface="Arial"/>
                  <a:sym typeface="Arial"/>
                </a:rPr>
                <a:t>Giải</a:t>
              </a:r>
              <a:endParaRPr sz="2667" b="1" dirty="0">
                <a:solidFill>
                  <a:srgbClr val="C00000"/>
                </a:solidFill>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419020" y="3824988"/>
            <a:ext cx="7677845" cy="1545295"/>
          </a:xfrm>
          <a:prstGeom prst="rect">
            <a:avLst/>
          </a:prstGeom>
          <a:noFill/>
        </p:spPr>
        <p:txBody>
          <a:bodyPr wrap="square">
            <a:spAutoFit/>
          </a:bodyPr>
          <a:lstStyle/>
          <a:p>
            <a:pPr>
              <a:lnSpc>
                <a:spcPct val="150000"/>
              </a:lnSpc>
              <a:spcAft>
                <a:spcPts val="533"/>
              </a:spcAft>
            </a:pPr>
            <a:r>
              <a:rPr lang="vi-VN" sz="3200" kern="100" dirty="0">
                <a:latin typeface="Times New Roman" panose="02020603050405020304" pitchFamily="18" charset="0"/>
                <a:ea typeface="Times New Roman" panose="02020603050405020304" pitchFamily="18" charset="0"/>
                <a:cs typeface="Times New Roman" panose="02020603050405020304" pitchFamily="18" charset="0"/>
              </a:rPr>
              <a:t>Độ dài các cạnh của lục giác đều bằng 2cm.</a:t>
            </a:r>
            <a:endParaRPr lang="vi-VN" sz="32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533"/>
              </a:spcAft>
            </a:pPr>
            <a:r>
              <a:rPr lang="vi-VN" sz="3200" kern="100" dirty="0">
                <a:latin typeface="Times New Roman" panose="02020603050405020304" pitchFamily="18" charset="0"/>
                <a:ea typeface="Times New Roman" panose="02020603050405020304" pitchFamily="18" charset="0"/>
                <a:cs typeface="Times New Roman" panose="02020603050405020304" pitchFamily="18" charset="0"/>
              </a:rPr>
              <a:t>Số đo các góc của lục giác đều bằng 120 độ.</a:t>
            </a:r>
            <a:endParaRPr lang="vi-VN" sz="32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FAC8BE5-B6DB-8862-171C-8E5BC34FD8A1}"/>
              </a:ext>
            </a:extLst>
          </p:cNvPr>
          <p:cNvPicPr>
            <a:picLocks noChangeAspect="1"/>
          </p:cNvPicPr>
          <p:nvPr/>
        </p:nvPicPr>
        <p:blipFill>
          <a:blip r:embed="rId4"/>
          <a:stretch>
            <a:fillRect/>
          </a:stretch>
        </p:blipFill>
        <p:spPr>
          <a:xfrm>
            <a:off x="0" y="0"/>
            <a:ext cx="1142999" cy="990600"/>
          </a:xfrm>
          <a:prstGeom prst="rect">
            <a:avLst/>
          </a:prstGeom>
        </p:spPr>
      </p:pic>
      <p:sp>
        <p:nvSpPr>
          <p:cNvPr id="5" name="Rectangle 1">
            <a:extLst>
              <a:ext uri="{FF2B5EF4-FFF2-40B4-BE49-F238E27FC236}">
                <a16:creationId xmlns:a16="http://schemas.microsoft.com/office/drawing/2014/main" id="{E5E477B3-4D0A-4187-A265-3F24F45C8C26}"/>
              </a:ext>
            </a:extLst>
          </p:cNvPr>
          <p:cNvSpPr>
            <a:spLocks noChangeArrowheads="1"/>
          </p:cNvSpPr>
          <p:nvPr/>
        </p:nvSpPr>
        <p:spPr bwMode="auto">
          <a:xfrm>
            <a:off x="1187736" y="150994"/>
            <a:ext cx="859044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rPr>
              <a:t>Nếu một lục giác đều (đa giác đều 6 cạnh) nội tiếp đường tròn bán kính 2 cm (H.9.40) thì độ dài các cạnh của lục giác đều bằng bao nhiêu centimét? Số đo các góc của lục giác đều bằng bao nhiêu độ?</a:t>
            </a:r>
          </a:p>
        </p:txBody>
      </p:sp>
      <p:pic>
        <p:nvPicPr>
          <p:cNvPr id="9" name="Picture 8">
            <a:extLst>
              <a:ext uri="{FF2B5EF4-FFF2-40B4-BE49-F238E27FC236}">
                <a16:creationId xmlns:a16="http://schemas.microsoft.com/office/drawing/2014/main" id="{DB828664-A174-4A79-8C49-ACF8F5DC5034}"/>
              </a:ext>
            </a:extLst>
          </p:cNvPr>
          <p:cNvPicPr>
            <a:picLocks noChangeAspect="1"/>
          </p:cNvPicPr>
          <p:nvPr/>
        </p:nvPicPr>
        <p:blipFill>
          <a:blip r:embed="rId5"/>
          <a:stretch>
            <a:fillRect/>
          </a:stretch>
        </p:blipFill>
        <p:spPr>
          <a:xfrm>
            <a:off x="7949380" y="1876069"/>
            <a:ext cx="3991897" cy="4236446"/>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4424199">
            <a:off x="10727692" y="-36691"/>
            <a:ext cx="1390009" cy="1182727"/>
          </a:xfrm>
          <a:prstGeom prst="rect">
            <a:avLst/>
          </a:prstGeom>
        </p:spPr>
      </p:pic>
      <p:sp>
        <p:nvSpPr>
          <p:cNvPr id="6" name="Rectangle 5">
            <a:extLst>
              <a:ext uri="{FF2B5EF4-FFF2-40B4-BE49-F238E27FC236}">
                <a16:creationId xmlns:a16="http://schemas.microsoft.com/office/drawing/2014/main" id="{F15C54DD-7014-E3AD-7523-908DCCD5498C}"/>
              </a:ext>
            </a:extLst>
          </p:cNvPr>
          <p:cNvSpPr/>
          <p:nvPr/>
        </p:nvSpPr>
        <p:spPr>
          <a:xfrm>
            <a:off x="8276897" y="0"/>
            <a:ext cx="1371600" cy="630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F6B2A49-B0B3-45F4-A7AA-34EF3DFDE523}"/>
              </a:ext>
            </a:extLst>
          </p:cNvPr>
          <p:cNvPicPr>
            <a:picLocks noChangeAspect="1"/>
          </p:cNvPicPr>
          <p:nvPr/>
        </p:nvPicPr>
        <p:blipFill>
          <a:blip r:embed="rId3"/>
          <a:stretch>
            <a:fillRect/>
          </a:stretch>
        </p:blipFill>
        <p:spPr>
          <a:xfrm>
            <a:off x="1912374" y="557440"/>
            <a:ext cx="8544234" cy="1923821"/>
          </a:xfrm>
          <a:prstGeom prst="rect">
            <a:avLst/>
          </a:prstGeom>
        </p:spPr>
      </p:pic>
      <p:pic>
        <p:nvPicPr>
          <p:cNvPr id="8" name="Picture 7">
            <a:extLst>
              <a:ext uri="{FF2B5EF4-FFF2-40B4-BE49-F238E27FC236}">
                <a16:creationId xmlns:a16="http://schemas.microsoft.com/office/drawing/2014/main" id="{F02EFD2A-9897-433C-A847-E35507DFE23C}"/>
              </a:ext>
            </a:extLst>
          </p:cNvPr>
          <p:cNvPicPr>
            <a:picLocks noChangeAspect="1"/>
          </p:cNvPicPr>
          <p:nvPr/>
        </p:nvPicPr>
        <p:blipFill>
          <a:blip r:embed="rId4"/>
          <a:stretch>
            <a:fillRect/>
          </a:stretch>
        </p:blipFill>
        <p:spPr>
          <a:xfrm>
            <a:off x="2696344" y="3596573"/>
            <a:ext cx="7670609" cy="3084446"/>
          </a:xfrm>
          <a:prstGeom prst="rect">
            <a:avLst/>
          </a:prstGeom>
        </p:spPr>
      </p:pic>
      <p:sp>
        <p:nvSpPr>
          <p:cNvPr id="12" name="TextBox 11">
            <a:extLst>
              <a:ext uri="{FF2B5EF4-FFF2-40B4-BE49-F238E27FC236}">
                <a16:creationId xmlns:a16="http://schemas.microsoft.com/office/drawing/2014/main" id="{D0629AB8-1BDA-4284-A948-A1825AD64A59}"/>
              </a:ext>
            </a:extLst>
          </p:cNvPr>
          <p:cNvSpPr txBox="1"/>
          <p:nvPr/>
        </p:nvSpPr>
        <p:spPr>
          <a:xfrm>
            <a:off x="232286" y="162232"/>
            <a:ext cx="10371803" cy="461665"/>
          </a:xfrm>
          <a:prstGeom prst="rect">
            <a:avLst/>
          </a:prstGeom>
          <a:noFill/>
        </p:spPr>
        <p:txBody>
          <a:bodyPr wrap="square">
            <a:spAutoFit/>
          </a:bodyPr>
          <a:lstStyle/>
          <a:p>
            <a:r>
              <a:rPr lang="en-US" sz="2400" b="1">
                <a:solidFill>
                  <a:srgbClr val="FF0000"/>
                </a:solidFill>
                <a:effectLst/>
                <a:latin typeface="Times New Roman" panose="02020603050405020304" pitchFamily="18" charset="0"/>
                <a:ea typeface="Times New Roman" panose="02020603050405020304" pitchFamily="18" charset="0"/>
              </a:rPr>
              <a:t>Ví dụ 1: </a:t>
            </a:r>
            <a:r>
              <a:rPr lang="en-US" sz="2400">
                <a:effectLst/>
                <a:latin typeface="Times New Roman" panose="02020603050405020304" pitchFamily="18" charset="0"/>
                <a:ea typeface="Times New Roman" panose="02020603050405020304" pitchFamily="18" charset="0"/>
              </a:rPr>
              <a:t>a) Dưới đây là hình các đa giác đều thường gặp trong hình học (H.9.41).</a:t>
            </a:r>
          </a:p>
        </p:txBody>
      </p:sp>
      <p:sp>
        <p:nvSpPr>
          <p:cNvPr id="15" name="TextBox 14">
            <a:extLst>
              <a:ext uri="{FF2B5EF4-FFF2-40B4-BE49-F238E27FC236}">
                <a16:creationId xmlns:a16="http://schemas.microsoft.com/office/drawing/2014/main" id="{EC302ACB-F6D5-461E-ACCE-67F38196A3CD}"/>
              </a:ext>
            </a:extLst>
          </p:cNvPr>
          <p:cNvSpPr txBox="1"/>
          <p:nvPr/>
        </p:nvSpPr>
        <p:spPr>
          <a:xfrm>
            <a:off x="589935" y="2393758"/>
            <a:ext cx="11149781" cy="1200329"/>
          </a:xfrm>
          <a:prstGeom prst="rect">
            <a:avLst/>
          </a:prstGeom>
          <a:noFill/>
        </p:spPr>
        <p:txBody>
          <a:bodyPr wrap="square">
            <a:spAutoFit/>
          </a:bodyPr>
          <a:lstStyle/>
          <a:p>
            <a:pPr algn="just"/>
            <a:r>
              <a:rPr lang="en-US" sz="2400">
                <a:effectLst/>
                <a:latin typeface="Times New Roman" panose="02020603050405020304" pitchFamily="18" charset="0"/>
                <a:ea typeface="Calibri" panose="020F0502020204030204" pitchFamily="34" charset="0"/>
              </a:rPr>
              <a:t>b) Trong nghệ thuật, kiến trúc, công nghệ chế tạo và thế giới tự nhiên có nhiều hình phẳng có dạng đa giác đều. Những hình phẳng này không chỉ đẹp vì sự cân đối hài hòa mà còn tối ưu trong việc sắp xếp và sử dụng (H.9.42)</a:t>
            </a:r>
            <a:endParaRPr lang="en-US" sz="2400"/>
          </a:p>
        </p:txBody>
      </p:sp>
    </p:spTree>
    <p:extLst>
      <p:ext uri="{BB962C8B-B14F-4D97-AF65-F5344CB8AC3E}">
        <p14:creationId xmlns:p14="http://schemas.microsoft.com/office/powerpoint/2010/main" val="1185007549"/>
      </p:ext>
    </p:extLst>
  </p:cSld>
  <p:clrMapOvr>
    <a:masterClrMapping/>
  </p:clrMapOvr>
  <p:transition spd="med">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7611120</TotalTime>
  <Words>1363</Words>
  <Application>Microsoft Office PowerPoint</Application>
  <PresentationFormat>Widescreen</PresentationFormat>
  <Paragraphs>76</Paragraphs>
  <Slides>21</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9" baseType="lpstr">
      <vt:lpstr>Arial</vt:lpstr>
      <vt:lpstr>Arial (Body)</vt:lpstr>
      <vt:lpstr>Calibri</vt:lpstr>
      <vt:lpstr>Calibri Light</vt:lpstr>
      <vt:lpstr>Times New Roman</vt:lpstr>
      <vt:lpstr>Office Theme</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7</cp:revision>
  <dcterms:created xsi:type="dcterms:W3CDTF">2021-12-16T09:07:48Z</dcterms:created>
  <dcterms:modified xsi:type="dcterms:W3CDTF">2025-03-24T07:19:53Z</dcterms:modified>
</cp:coreProperties>
</file>