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606" r:id="rId2"/>
    <p:sldId id="685" r:id="rId3"/>
    <p:sldId id="795" r:id="rId4"/>
    <p:sldId id="610" r:id="rId5"/>
    <p:sldId id="607" r:id="rId6"/>
    <p:sldId id="782" r:id="rId7"/>
    <p:sldId id="707" r:id="rId8"/>
    <p:sldId id="709" r:id="rId9"/>
    <p:sldId id="796" r:id="rId10"/>
    <p:sldId id="632" r:id="rId11"/>
    <p:sldId id="797" r:id="rId12"/>
    <p:sldId id="809" r:id="rId13"/>
    <p:sldId id="810" r:id="rId14"/>
    <p:sldId id="811" r:id="rId15"/>
    <p:sldId id="812" r:id="rId16"/>
    <p:sldId id="813" r:id="rId17"/>
    <p:sldId id="634" r:id="rId18"/>
    <p:sldId id="808" r:id="rId19"/>
    <p:sldId id="804" r:id="rId20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8867AD-EF16-4402-9E9E-3FA5D933B004}">
          <p14:sldIdLst>
            <p14:sldId id="606"/>
            <p14:sldId id="685"/>
            <p14:sldId id="795"/>
            <p14:sldId id="610"/>
            <p14:sldId id="607"/>
            <p14:sldId id="782"/>
            <p14:sldId id="707"/>
            <p14:sldId id="709"/>
            <p14:sldId id="796"/>
            <p14:sldId id="632"/>
            <p14:sldId id="797"/>
            <p14:sldId id="809"/>
            <p14:sldId id="810"/>
            <p14:sldId id="811"/>
            <p14:sldId id="812"/>
            <p14:sldId id="813"/>
            <p14:sldId id="634"/>
            <p14:sldId id="808"/>
            <p14:sldId id="8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6821"/>
    <a:srgbClr val="FDF4DB"/>
    <a:srgbClr val="E5F6DE"/>
    <a:srgbClr val="DEF3D5"/>
    <a:srgbClr val="C4E9B5"/>
    <a:srgbClr val="0E3E16"/>
    <a:srgbClr val="0B2F11"/>
    <a:srgbClr val="0F4117"/>
    <a:srgbClr val="0C3613"/>
    <a:srgbClr val="1B4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33" autoAdjust="0"/>
    <p:restoredTop sz="94719" autoAdjust="0"/>
  </p:normalViewPr>
  <p:slideViewPr>
    <p:cSldViewPr>
      <p:cViewPr varScale="1">
        <p:scale>
          <a:sx n="68" d="100"/>
          <a:sy n="68" d="100"/>
        </p:scale>
        <p:origin x="924" y="72"/>
      </p:cViewPr>
      <p:guideLst>
        <p:guide orient="horz" pos="2160"/>
        <p:guide pos="3839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553F7-B9DF-40E4-9460-D9E3E4AC60B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F3B7D-E3BB-4AF2-97E7-41990B224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73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15C7A-4801-44EB-B672-EBD8CFBB3F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14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13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31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64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06374"/>
            <a:ext cx="2742486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06374"/>
            <a:ext cx="802431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4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3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200151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200151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85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21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1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2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77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11894-28B8-4005-BA35-73238799DD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0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898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slide" Target="slide13.xml"/><Relationship Id="rId18" Type="http://schemas.openxmlformats.org/officeDocument/2006/relationships/slide" Target="slide17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6.xml"/><Relationship Id="rId12" Type="http://schemas.openxmlformats.org/officeDocument/2006/relationships/image" Target="../media/image30.emf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emf"/><Relationship Id="rId20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slide" Target="slide14.xml"/><Relationship Id="rId5" Type="http://schemas.openxmlformats.org/officeDocument/2006/relationships/image" Target="../media/image24.png"/><Relationship Id="rId15" Type="http://schemas.openxmlformats.org/officeDocument/2006/relationships/slide" Target="slide12.xml"/><Relationship Id="rId10" Type="http://schemas.openxmlformats.org/officeDocument/2006/relationships/image" Target="../media/image29.emf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11.xml"/><Relationship Id="rId9" Type="http://schemas.openxmlformats.org/officeDocument/2006/relationships/slide" Target="slide15.xml"/><Relationship Id="rId1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11.xml"/><Relationship Id="rId4" Type="http://schemas.openxmlformats.org/officeDocument/2006/relationships/image" Target="../media/image43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1.png"/><Relationship Id="rId4" Type="http://schemas.openxmlformats.org/officeDocument/2006/relationships/image" Target="../media/image44.png"/><Relationship Id="rId9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3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png"/><Relationship Id="rId5" Type="http://schemas.openxmlformats.org/officeDocument/2006/relationships/image" Target="../media/image231.png"/><Relationship Id="rId10" Type="http://schemas.openxmlformats.org/officeDocument/2006/relationships/image" Target="../media/image15.emf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ơ cấu dân số theo giới là gì? Công thức tính và Ý nghĩ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99" y="100013"/>
            <a:ext cx="2720181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433314" y="990600"/>
            <a:ext cx="7261298" cy="4038600"/>
            <a:chOff x="3884611" y="873348"/>
            <a:chExt cx="7261298" cy="4038600"/>
          </a:xfrm>
        </p:grpSpPr>
        <p:grpSp>
          <p:nvGrpSpPr>
            <p:cNvPr id="32" name="Group 31"/>
            <p:cNvGrpSpPr/>
            <p:nvPr/>
          </p:nvGrpSpPr>
          <p:grpSpPr>
            <a:xfrm>
              <a:off x="3884611" y="873348"/>
              <a:ext cx="7113588" cy="3679650"/>
              <a:chOff x="4546582" y="875759"/>
              <a:chExt cx="8488783" cy="367965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4546582" y="875759"/>
                <a:ext cx="8488783" cy="3679650"/>
              </a:xfrm>
              <a:prstGeom prst="roundRect">
                <a:avLst>
                  <a:gd name="adj" fmla="val 406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766333" y="1000590"/>
                <a:ext cx="8087170" cy="3554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     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Trong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cuộc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thi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đấu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thể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thao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người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ta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thường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tổ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chức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thi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bắn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cung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Thuở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xưa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cây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cung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được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làm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ra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bằng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cách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buộc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một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sợi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dây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(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gọi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dây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cung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)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vào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đầu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một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đạon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tre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(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hoặc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gỗ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)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đàn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hồi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cao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. </a:t>
                </a:r>
              </a:p>
              <a:p>
                <a:pPr algn="just"/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Đoạn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tre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bị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kéo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căng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cong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lại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tạo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nên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hình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ảnh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một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phần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500" b="1" dirty="0">
                    <a:latin typeface="Arial" pitchFamily="34" charset="0"/>
                    <a:cs typeface="Arial" pitchFamily="34" charset="0"/>
                  </a:rPr>
                  <a:t>đường tròn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,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đó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 algn="just"/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cũng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chính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hình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ảnh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“</a:t>
                </a:r>
                <a:r>
                  <a:rPr lang="en-US" sz="2500" b="1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cung</a:t>
                </a:r>
                <a:r>
                  <a:rPr lang="en-US" sz="25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” </a:t>
                </a:r>
              </a:p>
              <a:p>
                <a:pPr algn="just"/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trong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Toán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dirty="0" err="1">
                    <a:latin typeface="Arial" pitchFamily="34" charset="0"/>
                    <a:cs typeface="Arial" pitchFamily="34" charset="0"/>
                  </a:rPr>
                  <a:t>học</a:t>
                </a:r>
                <a:r>
                  <a:rPr lang="en-US" sz="2500" b="1" dirty="0">
                    <a:latin typeface="Arial" pitchFamily="34" charset="0"/>
                    <a:cs typeface="Arial" pitchFamily="34" charset="0"/>
                  </a:rPr>
                  <a:t>.</a:t>
                </a:r>
                <a:endParaRPr lang="vi-VN" sz="25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78999" y="3295953"/>
              <a:ext cx="1366910" cy="1615995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8075612" y="990600"/>
            <a:ext cx="3657600" cy="3608969"/>
            <a:chOff x="7770812" y="1191631"/>
            <a:chExt cx="3657600" cy="3608969"/>
          </a:xfrm>
        </p:grpSpPr>
        <p:pic>
          <p:nvPicPr>
            <p:cNvPr id="81510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0812" y="1258429"/>
              <a:ext cx="3657600" cy="3542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770812" y="1191631"/>
              <a:ext cx="3657600" cy="3608969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1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0983" y="5638800"/>
            <a:ext cx="1746254" cy="1354444"/>
          </a:xfrm>
          <a:prstGeom prst="rect">
            <a:avLst/>
          </a:prstGeom>
        </p:spPr>
      </p:pic>
      <p:pic>
        <p:nvPicPr>
          <p:cNvPr id="6348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2" y="1219200"/>
            <a:ext cx="8950325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36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45623" y="4876800"/>
            <a:ext cx="304800" cy="304800"/>
          </a:xfrm>
          <a:prstGeom prst="rect">
            <a:avLst/>
          </a:prstGeom>
        </p:spPr>
      </p:pic>
      <p:pic>
        <p:nvPicPr>
          <p:cNvPr id="13" name="Picture 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2" y="4248462"/>
            <a:ext cx="206692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2" y="4257675"/>
            <a:ext cx="206692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1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2" y="4295775"/>
            <a:ext cx="206692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7" y="2705100"/>
            <a:ext cx="206692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7" y="2743200"/>
            <a:ext cx="20669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r="8867" b="31537"/>
          <a:stretch/>
        </p:blipFill>
        <p:spPr bwMode="auto">
          <a:xfrm>
            <a:off x="3884611" y="228600"/>
            <a:ext cx="4504339" cy="79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2" y="5459475"/>
            <a:ext cx="1234576" cy="107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8949" y="838200"/>
            <a:ext cx="1866633" cy="186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2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15 0.26943 C -0.06111 0.28469 -0.06319 0.28446 -0.06997 0.29533 C -0.0701 0.29718 -0.06997 0.29973 -0.07075 0.30111 C -0.07166 0.30273 -0.07362 0.30181 -0.07466 0.30273 C -0.07765 0.30643 -0.07909 0.31291 -0.08248 0.31545 C -0.09186 0.32239 -0.08651 0.31777 -0.09811 0.33025 C -0.09941 0.33187 -0.0998 0.33465 -0.10098 0.3365 C -0.10919 0.34968 -0.0985 0.32794 -0.1071 0.34436 C -0.11205 0.35431 -0.11088 0.35754 -0.11974 0.36425 C -0.12625 0.37951 -0.11544 0.35546 -0.12547 0.37327 C -0.13173 0.3846 -0.1256 0.3772 -0.13029 0.38738 C -0.13277 0.3927 -0.13551 0.39755 -0.13824 0.40264 C -0.13902 0.40426 -0.13902 0.40703 -0.13994 0.40865 C -0.14397 0.41629 -0.14932 0.42322 -0.15388 0.43039 C -0.15609 0.43409 -0.15752 0.43895 -0.15961 0.44219 C -0.16222 0.44658 -0.16482 0.45051 -0.16743 0.45468 C -0.16834 0.45583 -0.16834 0.45791 -0.16925 0.45953 C -0.17199 0.463 -0.17537 0.46485 -0.17811 0.46855 C -0.18332 0.48474 -0.17668 0.4667 -0.1828 0.4778 C -0.18906 0.4889 -0.19349 0.49954 -0.20248 0.50648 C -0.20599 0.51411 -0.20977 0.51527 -0.2142 0.52036 C -0.21772 0.52429 -0.21954 0.52891 -0.2241 0.53099 C -0.22723 0.53863 -0.23388 0.54395 -0.23857 0.5495 C -0.25068 0.56383 -0.26332 0.57817 -0.27739 0.58627 C -0.28222 0.59182 -0.28625 0.59182 -0.29121 0.59552 C -0.30293 0.60431 -0.31114 0.61194 -0.32443 0.61402 C -0.33277 0.61841 -0.34098 0.62373 -0.34984 0.62605 C -0.35609 0.63067 -0.36156 0.63368 -0.36821 0.6353 C -0.38046 0.64154 -0.39309 0.64478 -0.40521 0.65079 C -0.41798 0.65657 -0.43036 0.6642 -0.44326 0.66767 C -0.44951 0.67369 -0.45329 0.67507 -0.46072 0.67669 C -0.52651 0.70791 -0.59752 0.70953 -0.66567 0.71185 C -0.69941 0.71878 -0.68078 0.71531 -0.7544 0.71185 C -0.76599 0.71115 -0.77902 0.70768 -0.79049 0.70421 C -0.79531 0.70306 -0.80508 0.69982 -0.80508 0.70005 C -0.80951 0.69496 -0.81342 0.69334 -0.81876 0.69219 C -0.82593 0.68664 -0.83101 0.67808 -0.83726 0.67045 C -0.84039 0.66675 -0.84391 0.66467 -0.84717 0.6612 C -0.8516 0.65634 -0.85524 0.6494 -0.85967 0.64455 C -0.86371 0.63992 -0.86762 0.63576 -0.8714 0.63067 C -0.8787 0.62119 -0.88665 0.60662 -0.89577 0.60153 C -0.89707 0.59899 -0.89824 0.59621 -0.89967 0.5939 C -0.90046 0.59274 -0.90189 0.59228 -0.90267 0.59089 C -0.90958 0.57725 -0.8985 0.59182 -0.90853 0.58025 C -0.91023 0.57054 -0.90801 0.58025 -0.91244 0.571 C -0.91349 0.56892 -0.91765 0.55643 -0.91831 0.55435 C -0.92391 0.53516 -0.93212 0.52036 -0.93967 0.5037 C -0.94202 0.49839 -0.94319 0.49145 -0.94658 0.48821 C -0.95062 0.48451 -0.95479 0.48335 -0.95922 0.48243 C -0.96391 0.47202 -0.96117 0.47896 -0.96599 0.46393 C -0.96704 0.46069 -0.96899 0.45468 -0.96899 0.45491 C -0.97134 0.43733 -0.9742 0.41975 -0.97681 0.40264 C -0.97889 0.389 -0.97928 0.37489 -0.98163 0.36124 C -0.98124 0.32193 -0.98098 0.28261 -0.98059 0.24353 C -0.98033 0.21508 -0.98059 0.18155 -0.97577 0.1531 C -0.97524 0.14593 -0.97368 0.10963 -0.97094 0.10084 C -0.96534 0.0828 -0.93798 0.07655 -0.92899 0.06707 C -0.91909 0.05666 -0.90762 0.05389 -0.89668 0.0458 C -0.8929 0.04302 -0.88365 0.03377 -0.88013 0.03215 C -0.8559 0.02036 -0.80547 0.02128 -0.78163 0.01989 C -0.77577 0.02012 -0.7699 0.02012 -0.76417 0.02128 C -0.75805 0.02244 -0.75062 0.03423 -0.74463 0.03816 C -0.72951 0.04834 -0.71453 0.0562 -0.69772 0.05944 C -0.68717 0.06453 -0.67765 0.06985 -0.66879 0.07956 C -0.66463 0.08858 -0.66749 0.0828 -0.65889 0.09621 C -0.65629 0.09991 -0.64899 0.10246 -0.64899 0.10269 C -0.64313 0.10963 -0.63648 0.11471 -0.63062 0.12234 C -0.62072 0.13483 -0.61121 0.14663 -0.6013 0.15912 C -0.59661 0.16536 -0.59036 0.17484 -0.58463 0.18039 C -0.57941 0.19311 -0.58007 0.20745 -0.5759 0.22017 C -0.57681 0.24607 -0.57498 0.27221 -0.57915 0.29695 C -0.58189 0.31545 -0.58866 0.34066 -0.59857 0.35361 C -0.603 0.35963 -0.6099 0.36217 -0.61485 0.36587 C -0.62202 0.37119 -0.62919 0.37928 -0.63648 0.38414 C -0.64156 0.38761 -0.65355 0.39154 -0.65967 0.39339 C -0.68235 0.39154 -0.6972 0.4001 -0.71244 0.37813 C -0.71805 0.3698 -0.72313 0.35939 -0.72912 0.35199 C -0.73264 0.34783 -0.74176 0.34436 -0.74176 0.34459 C -0.75257 0.32725 -0.75987 0.30782 -0.76417 0.28446 C -0.7673 0.26689 -0.76665 0.24908 -0.77199 0.23266 C -0.77016 0.16305 -0.77446 0.16721 -0.76026 0.12234 C -0.75896 0.11263 -0.75596 0.10708 -0.75349 0.0976 C -0.74801 0.07702 -0.74397 0.0451 -0.72808 0.03978 C -0.72261 0.03539 -0.71752 0.03261 -0.71153 0.03053 C -0.69746 0.01989 -0.71518 0.03192 -0.69681 0.02429 C -0.69342 0.0229 -0.69055 0.01989 -0.68717 0.01827 C -0.67557 0.01226 -0.66463 0.00949 -0.65303 0.0044 C -0.6456 0.00139 -0.63909 -0.003 -0.63166 -0.00485 C -0.62554 -0.01133 -0.61902 -0.01248 -0.61225 -0.01387 C -0.60365 -0.01272 -0.59479 -0.01387 -0.58671 -0.00925 C -0.57941 -0.00508 -0.57342 -0.00161 -0.56521 -4.35708E-6 C -0.55244 0.00579 -0.53954 0.00717 -0.52625 0.00902 C -0.51244 0.01365 -0.49902 0.02197 -0.48508 0.02753 C -0.48274 0.02938 -0.47752 0.03308 -0.47544 0.03654 C -0.4684 0.04857 -0.47231 0.04695 -0.46567 0.0532 C -0.45928 0.05944 -0.4529 0.0636 -0.44612 0.06869 C -0.437 0.07517 -0.42906 0.08372 -0.41994 0.08997 C -0.41668 0.09714 -0.41342 0.10269 -0.40808 0.10546 C -0.40495 0.11309 -0.403 0.12119 -0.39948 0.12836 C -0.39818 0.13553 -0.39466 0.14131 -0.3927 0.14825 C -0.38997 0.15727 -0.38958 0.16721 -0.38671 0.176 C -0.38593 0.1908 -0.38423 0.20074 -0.38085 0.21439 C -0.38137 0.2285 -0.38046 0.23451 -0.38384 0.24469 " pathEditMode="relative" rAng="0" ptsTypes="ffffffffffffffffffffffffffffffffffffffffffffffffffffffffffffffffffffffffffffffffffffffffffffffffffffff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24" y="83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86 -0.01643 C -0.18112 -0.01666 -0.1668 -0.02014 -0.13125 -0.0199 C -0.07709 -0.01967 -0.05573 -0.01713 -0.00573 -0.01967 C 0.02552 -0.02106 0.06263 -0.02453 0.08984 -0.02453 C 0.15104 -0.02453 0.1638 -0.02083 0.1638 -0.01736 C 0.16536 -0.0125 0.08554 -0.00833 -0.01159 -0.00787 C -0.1099 -0.0074 -0.19089 -0.01273 -0.18386 -0.01643 Z " pathEditMode="relative" rAng="0" ptsTypes="fffffff">
                                      <p:cBhvr>
                                        <p:cTn id="10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623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808412" y="4267200"/>
            <a:ext cx="380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Chọn đáp án </a:t>
            </a:r>
            <a:r>
              <a:rPr lang="en-US" sz="3600" b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</a:t>
            </a:r>
          </a:p>
        </p:txBody>
      </p:sp>
      <p:sp>
        <p:nvSpPr>
          <p:cNvPr id="4" name="Oval 3"/>
          <p:cNvSpPr/>
          <p:nvPr/>
        </p:nvSpPr>
        <p:spPr>
          <a:xfrm>
            <a:off x="1632985" y="3344093"/>
            <a:ext cx="629752" cy="629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9218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769" y="4724400"/>
            <a:ext cx="19272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3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551612" y="2856127"/>
            <a:ext cx="380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Chọn đáp án </a:t>
            </a:r>
            <a:r>
              <a:rPr lang="en-US" sz="3600" b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</a:t>
            </a:r>
          </a:p>
        </p:txBody>
      </p:sp>
      <p:sp>
        <p:nvSpPr>
          <p:cNvPr id="21" name="Oval 20"/>
          <p:cNvSpPr/>
          <p:nvPr/>
        </p:nvSpPr>
        <p:spPr>
          <a:xfrm>
            <a:off x="3465512" y="1922263"/>
            <a:ext cx="629752" cy="629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769" y="4724400"/>
            <a:ext cx="19272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66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6418262" y="1942415"/>
            <a:ext cx="629752" cy="629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83559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0" y="2667000"/>
            <a:ext cx="4746308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949949" y="2819400"/>
            <a:ext cx="380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Chọn đáp án </a:t>
            </a:r>
            <a:r>
              <a:rPr lang="en-US" sz="3600" b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</a:t>
            </a:r>
          </a:p>
        </p:txBody>
      </p:sp>
      <p:pic>
        <p:nvPicPr>
          <p:cNvPr id="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769" y="4724400"/>
            <a:ext cx="19272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63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960812" y="3962400"/>
            <a:ext cx="380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Chọn đáp án </a:t>
            </a:r>
            <a:r>
              <a:rPr lang="en-US" sz="3600" b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A</a:t>
            </a:r>
          </a:p>
        </p:txBody>
      </p:sp>
      <p:sp>
        <p:nvSpPr>
          <p:cNvPr id="21" name="Oval 20"/>
          <p:cNvSpPr/>
          <p:nvPr/>
        </p:nvSpPr>
        <p:spPr>
          <a:xfrm>
            <a:off x="2093912" y="1302434"/>
            <a:ext cx="685799" cy="68579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769" y="4724400"/>
            <a:ext cx="19272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31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027612" y="2728437"/>
            <a:ext cx="3809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Chọn đáp án </a:t>
            </a:r>
            <a:r>
              <a:rPr lang="en-US" sz="3000" b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</a:t>
            </a:r>
          </a:p>
        </p:txBody>
      </p:sp>
      <p:sp>
        <p:nvSpPr>
          <p:cNvPr id="28" name="Oval 27"/>
          <p:cNvSpPr/>
          <p:nvPr/>
        </p:nvSpPr>
        <p:spPr>
          <a:xfrm>
            <a:off x="3614449" y="1679709"/>
            <a:ext cx="692727" cy="6927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84529" y="3581400"/>
            <a:ext cx="2495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800" b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Giải thích :</a:t>
            </a:r>
            <a:endParaRPr lang="en-US" sz="2800" b="1">
              <a:solidFill>
                <a:srgbClr val="C0000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468571"/>
              </p:ext>
            </p:extLst>
          </p:nvPr>
        </p:nvGraphicFramePr>
        <p:xfrm>
          <a:off x="4334163" y="4017168"/>
          <a:ext cx="5264150" cy="167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54000" imgH="583920" progId="Equation.DSMT4">
                  <p:embed/>
                </p:oleObj>
              </mc:Choice>
              <mc:Fallback>
                <p:oleObj name="Equation" r:id="rId3" imgW="185400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4163" y="4017168"/>
                        <a:ext cx="5264150" cy="167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769" y="4724400"/>
            <a:ext cx="19272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46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8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979612" y="653711"/>
            <a:ext cx="9906000" cy="1617570"/>
          </a:xfrm>
          <a:prstGeom prst="roundRect">
            <a:avLst>
              <a:gd name="adj" fmla="val 5381"/>
            </a:avLst>
          </a:prstGeom>
          <a:solidFill>
            <a:srgbClr val="CAE6EE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6" y="610594"/>
            <a:ext cx="1806542" cy="157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2" y="2410325"/>
            <a:ext cx="1395474" cy="33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132012" y="746719"/>
                <a:ext cx="9601200" cy="1524562"/>
              </a:xfrm>
              <a:prstGeom prst="rect">
                <a:avLst/>
              </a:prstGeom>
              <a:noFill/>
            </p:spPr>
            <p:txBody>
              <a:bodyPr wrap="square" lIns="121899" tIns="60949" rIns="121899" bIns="60949" rtlCol="0">
                <a:spAutoFit/>
              </a:bodyPr>
              <a:lstStyle/>
              <a:p>
                <a:pPr algn="just"/>
                <a:r>
                  <a:rPr lang="en-US" sz="2600" b="1">
                    <a:latin typeface="Arial" pitchFamily="34" charset="0"/>
                    <a:cs typeface="Arial" pitchFamily="34" charset="0"/>
                  </a:rPr>
                  <a:t>Cho nửa </a:t>
                </a:r>
                <a:r>
                  <a:rPr lang="vi-VN" sz="2600" b="1">
                    <a:latin typeface="Arial" pitchFamily="34" charset="0"/>
                    <a:cs typeface="Arial" pitchFamily="34" charset="0"/>
                  </a:rPr>
                  <a:t>đường tròn</a:t>
                </a:r>
                <a:r>
                  <a:rPr lang="en-US" sz="2600" b="1">
                    <a:latin typeface="Arial" pitchFamily="34" charset="0"/>
                    <a:cs typeface="Arial" pitchFamily="34" charset="0"/>
                  </a:rPr>
                  <a:t> đường kính AB và một điểm M tuỳ ý thuộc nửa </a:t>
                </a:r>
                <a:r>
                  <a:rPr lang="vi-VN" sz="2600" b="1">
                    <a:latin typeface="Arial" pitchFamily="34" charset="0"/>
                    <a:cs typeface="Arial" pitchFamily="34" charset="0"/>
                  </a:rPr>
                  <a:t>đường tròn</a:t>
                </a:r>
                <a:r>
                  <a:rPr lang="en-US" sz="2600" b="1">
                    <a:latin typeface="Arial" pitchFamily="34" charset="0"/>
                    <a:cs typeface="Arial" pitchFamily="34" charset="0"/>
                  </a:rPr>
                  <a:t> đó. Chứng minh rằng khoảng cách từ M đến AB không lớn hơn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2600" b="1" i="1" smtClean="0">
                            <a:latin typeface="Cambria Math"/>
                            <a:cs typeface="Arial" pitchFamily="34" charset="0"/>
                          </a:rPr>
                          <m:t>𝑨𝑩</m:t>
                        </m:r>
                      </m:num>
                      <m:den>
                        <m:r>
                          <a:rPr lang="en-US" sz="2600" b="1" i="1" smtClean="0"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600" b="1">
                    <a:latin typeface="Arial" pitchFamily="34" charset="0"/>
                    <a:cs typeface="Arial" pitchFamily="34" charset="0"/>
                  </a:rPr>
                  <a:t> .</a:t>
                </a:r>
                <a:endParaRPr lang="vi-VN" sz="26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012" y="746719"/>
                <a:ext cx="9601200" cy="1524562"/>
              </a:xfrm>
              <a:prstGeom prst="rect">
                <a:avLst/>
              </a:prstGeom>
              <a:blipFill rotWithShape="1">
                <a:blip r:embed="rId6"/>
                <a:stretch>
                  <a:fillRect l="-825" t="-2390" r="-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/>
          <p:cNvSpPr/>
          <p:nvPr/>
        </p:nvSpPr>
        <p:spPr>
          <a:xfrm>
            <a:off x="312737" y="800100"/>
            <a:ext cx="13101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67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rPr>
              <a:t>5.5</a:t>
            </a:r>
            <a:endParaRPr lang="en-US" sz="7200" b="1" spc="67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Century SchoolbookH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5612" y="2818569"/>
            <a:ext cx="76200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>
                <a:latin typeface="Arial" pitchFamily="34" charset="0"/>
                <a:cs typeface="Arial" pitchFamily="34" charset="0"/>
              </a:rPr>
              <a:t>Gọi H là hình chiếu của M trên AB.</a:t>
            </a:r>
            <a:r>
              <a:rPr lang="vi-VN" sz="2800"/>
              <a:t> </a:t>
            </a:r>
            <a:r>
              <a:rPr lang="vi-VN" sz="2500" b="1">
                <a:latin typeface="Arial" pitchFamily="34" charset="0"/>
                <a:cs typeface="Arial" pitchFamily="34" charset="0"/>
              </a:rPr>
              <a:t>Khi đó khoảng cách từ M đến AB bằng độ dài đoạn MH.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974" y="3773499"/>
            <a:ext cx="7620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latin typeface="Arial" pitchFamily="34" charset="0"/>
                <a:cs typeface="Arial" pitchFamily="34" charset="0"/>
              </a:rPr>
              <a:t>Xét tam giác MHO vuông tại H có: MH ≤ MO.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34974" y="4297542"/>
                <a:ext cx="7620000" cy="1029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Ta có AB là đường kính, OM là bán kính của </a:t>
                </a:r>
                <a:r>
                  <a:rPr lang="vi-VN" sz="2500" b="1">
                    <a:latin typeface="Arial" pitchFamily="34" charset="0"/>
                    <a:cs typeface="Arial" pitchFamily="34" charset="0"/>
                  </a:rPr>
                  <a:t>đường tròn</a:t>
                </a:r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  (O) nên :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𝑶𝑴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𝑨𝑩</m:t>
                        </m:r>
                      </m:num>
                      <m:den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 </a:t>
                </a:r>
                <a:endParaRPr lang="vi-VN" sz="25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974" y="4297542"/>
                <a:ext cx="7620000" cy="1029897"/>
              </a:xfrm>
              <a:prstGeom prst="rect">
                <a:avLst/>
              </a:prstGeom>
              <a:blipFill rotWithShape="1">
                <a:blip r:embed="rId7"/>
                <a:stretch>
                  <a:fillRect l="-1280" t="-4142" b="-4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132012" y="5349360"/>
                <a:ext cx="2362200" cy="670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𝑴𝑯</m:t>
                    </m:r>
                    <m:r>
                      <a:rPr lang="en-US" sz="2500" b="1" i="1" smtClean="0">
                        <a:latin typeface="Cambria Math"/>
                        <a:ea typeface="Cambria Math"/>
                        <a:cs typeface="Arial" pitchFamily="34" charset="0"/>
                      </a:rPr>
                      <m:t>≤</m:t>
                    </m:r>
                    <m:f>
                      <m:fPr>
                        <m:ctrlPr>
                          <a:rPr lang="en-US" sz="2500" b="1" i="1" smtClean="0"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2500" b="1" i="1" smtClean="0">
                            <a:latin typeface="Cambria Math"/>
                            <a:ea typeface="Cambria Math"/>
                            <a:cs typeface="Arial" pitchFamily="34" charset="0"/>
                          </a:rPr>
                          <m:t>𝑨𝑩</m:t>
                        </m:r>
                      </m:num>
                      <m:den>
                        <m:r>
                          <a:rPr lang="en-US" sz="2500" b="1" i="1" smtClean="0">
                            <a:latin typeface="Cambria Math"/>
                            <a:ea typeface="Cambria Math"/>
                            <a:cs typeface="Arial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vi-VN" sz="25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012" y="5349360"/>
                <a:ext cx="2362200" cy="670440"/>
              </a:xfrm>
              <a:prstGeom prst="rect">
                <a:avLst/>
              </a:prstGeom>
              <a:blipFill rotWithShape="1">
                <a:blip r:embed="rId8"/>
                <a:stretch>
                  <a:fillRect l="-4393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944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957" y="2590800"/>
            <a:ext cx="3792855" cy="214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4"/>
          <p:cNvSpPr>
            <a:spLocks noChangeArrowheads="1"/>
          </p:cNvSpPr>
          <p:nvPr/>
        </p:nvSpPr>
        <p:spPr bwMode="gray">
          <a:xfrm>
            <a:off x="684212" y="95248"/>
            <a:ext cx="4495800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28600" indent="-228600">
              <a:buFont typeface="Wingdings" pitchFamily="2" charset="2"/>
              <a:buChar char="§"/>
            </a:pPr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 TẬP SÁCH GIÁO KHOA .</a:t>
            </a:r>
            <a:endParaRPr lang="vi-VN" sz="20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49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42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" y="533400"/>
            <a:ext cx="10968037" cy="53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74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49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1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3" y="228600"/>
            <a:ext cx="4664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86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971550"/>
            <a:ext cx="11352213" cy="491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06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37336" y="1143000"/>
            <a:ext cx="11208588" cy="2643701"/>
            <a:chOff x="637336" y="1143000"/>
            <a:chExt cx="11208588" cy="2643701"/>
          </a:xfrm>
        </p:grpSpPr>
        <p:sp>
          <p:nvSpPr>
            <p:cNvPr id="19" name="Rounded Rectangle 18"/>
            <p:cNvSpPr/>
            <p:nvPr/>
          </p:nvSpPr>
          <p:spPr>
            <a:xfrm>
              <a:off x="637336" y="1143000"/>
              <a:ext cx="10668000" cy="2209799"/>
            </a:xfrm>
            <a:prstGeom prst="roundRect">
              <a:avLst>
                <a:gd name="adj" fmla="val 3662"/>
              </a:avLst>
            </a:prstGeom>
            <a:solidFill>
              <a:srgbClr val="FDEDD3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32242" y="2590800"/>
              <a:ext cx="1113682" cy="11959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08560" y="1328971"/>
              <a:ext cx="101150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800" b="1">
                  <a:latin typeface="Arial" pitchFamily="34" charset="0"/>
                  <a:cs typeface="Arial" pitchFamily="34" charset="0"/>
                </a:rPr>
                <a:t>Đoạn thẳng nối hai điểm tuỳ ý của một </a:t>
              </a:r>
              <a:r>
                <a:rPr lang="vi-VN" sz="2800" b="1">
                  <a:latin typeface="Arial" pitchFamily="34" charset="0"/>
                  <a:cs typeface="Arial" pitchFamily="34" charset="0"/>
                </a:rPr>
                <a:t>đường tròn</a:t>
              </a:r>
              <a:r>
                <a:rPr lang="en-US" sz="2800" b="1">
                  <a:latin typeface="Arial" pitchFamily="34" charset="0"/>
                  <a:cs typeface="Arial" pitchFamily="34" charset="0"/>
                </a:rPr>
                <a:t> gọi là một </a:t>
              </a:r>
              <a:r>
                <a:rPr lang="en-US" sz="28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dây</a:t>
              </a:r>
              <a:r>
                <a:rPr lang="en-US" sz="2800" b="1">
                  <a:latin typeface="Arial" pitchFamily="34" charset="0"/>
                  <a:cs typeface="Arial" pitchFamily="34" charset="0"/>
                </a:rPr>
                <a:t> (hay dây cung) của </a:t>
              </a:r>
              <a:r>
                <a:rPr lang="vi-VN" sz="2800" b="1">
                  <a:latin typeface="Arial" pitchFamily="34" charset="0"/>
                  <a:cs typeface="Arial" pitchFamily="34" charset="0"/>
                </a:rPr>
                <a:t>đường tròn</a:t>
              </a:r>
              <a:r>
                <a:rPr lang="en-US" sz="2800" b="1">
                  <a:latin typeface="Arial" pitchFamily="34" charset="0"/>
                  <a:cs typeface="Arial" pitchFamily="34" charset="0"/>
                </a:rPr>
                <a:t> .</a:t>
              </a:r>
              <a:endParaRPr lang="en-US" sz="28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47214" y="609600"/>
            <a:ext cx="78569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500" b="1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Khái niệm dây và đường kính của </a:t>
            </a:r>
            <a:r>
              <a:rPr lang="vi-VN" sz="2500" b="1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đường tròn</a:t>
            </a:r>
            <a:r>
              <a:rPr lang="en-US" sz="2500" b="1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2500" b="1" i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gray">
          <a:xfrm>
            <a:off x="447214" y="95249"/>
            <a:ext cx="60281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DÂY VÀ ĐƯỜNG KÍNH CỦA </a:t>
            </a:r>
            <a:r>
              <a:rPr lang="vi-VN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ĐƯỜNG TRÒN</a:t>
            </a:r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8397" y="2283078"/>
            <a:ext cx="10115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b="1">
                <a:latin typeface="Arial" pitchFamily="34" charset="0"/>
                <a:cs typeface="Arial" pitchFamily="34" charset="0"/>
              </a:rPr>
              <a:t>Mỗi dây đi qua tâm là một </a:t>
            </a:r>
            <a:r>
              <a:rPr lang="en-US" sz="28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đường kính </a:t>
            </a:r>
            <a:r>
              <a:rPr lang="en-US" sz="2800" b="1">
                <a:latin typeface="Arial" pitchFamily="34" charset="0"/>
                <a:cs typeface="Arial" pitchFamily="34" charset="0"/>
              </a:rPr>
              <a:t>của </a:t>
            </a:r>
            <a:r>
              <a:rPr lang="vi-VN" sz="2800" b="1">
                <a:latin typeface="Arial" pitchFamily="34" charset="0"/>
                <a:cs typeface="Arial" pitchFamily="34" charset="0"/>
              </a:rPr>
              <a:t>đường tròn</a:t>
            </a:r>
            <a:br>
              <a:rPr lang="en-US" sz="2800" b="1">
                <a:latin typeface="Arial" pitchFamily="34" charset="0"/>
                <a:cs typeface="Arial" pitchFamily="34" charset="0"/>
              </a:rPr>
            </a:br>
            <a:r>
              <a:rPr lang="en-US" sz="2800" b="1">
                <a:latin typeface="Arial" pitchFamily="34" charset="0"/>
                <a:cs typeface="Arial" pitchFamily="34" charset="0"/>
              </a:rPr>
              <a:t>Trên Hình 5.6, CD là một dây, AB là một đường kính</a:t>
            </a:r>
            <a:endParaRPr lang="en-US" sz="2800" b="1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91611" name="Picture 5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555" y="3489007"/>
            <a:ext cx="3195638" cy="321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966" y="5638800"/>
            <a:ext cx="1748859" cy="13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6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9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2" y="2646857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79412" y="1066801"/>
            <a:ext cx="11506200" cy="1447799"/>
            <a:chOff x="379412" y="1066801"/>
            <a:chExt cx="11506200" cy="1447799"/>
          </a:xfrm>
        </p:grpSpPr>
        <p:sp>
          <p:nvSpPr>
            <p:cNvPr id="17" name="Rounded Rectangle 16"/>
            <p:cNvSpPr/>
            <p:nvPr/>
          </p:nvSpPr>
          <p:spPr>
            <a:xfrm>
              <a:off x="379412" y="1066801"/>
              <a:ext cx="11506200" cy="1447799"/>
            </a:xfrm>
            <a:prstGeom prst="roundRect">
              <a:avLst>
                <a:gd name="adj" fmla="val 3662"/>
              </a:avLst>
            </a:prstGeom>
            <a:solidFill>
              <a:srgbClr val="E5F3F7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827211" y="1133475"/>
                  <a:ext cx="9829801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b="1">
                      <a:latin typeface="Arial" pitchFamily="34" charset="0"/>
                      <a:cs typeface="Arial" pitchFamily="34" charset="0"/>
                    </a:rPr>
                    <a:t>Xét dây AB tuỳ ý không đi qua tâm của </a:t>
                  </a:r>
                  <a:r>
                    <a:rPr lang="vi-VN" sz="2500" b="1">
                      <a:latin typeface="Arial" pitchFamily="34" charset="0"/>
                      <a:cs typeface="Arial" pitchFamily="34" charset="0"/>
                    </a:rPr>
                    <a:t>đường tròn</a:t>
                  </a:r>
                  <a:r>
                    <a:rPr lang="en-US" sz="2500" b="1">
                      <a:latin typeface="Arial" pitchFamily="34" charset="0"/>
                      <a:cs typeface="Arial" pitchFamily="34" charset="0"/>
                    </a:rPr>
                    <a:t> (O, R)(H.5.7) </a:t>
                  </a:r>
                </a:p>
                <a:p>
                  <a:r>
                    <a:rPr lang="en-US" sz="2500" b="1">
                      <a:latin typeface="Arial" pitchFamily="34" charset="0"/>
                      <a:cs typeface="Arial" pitchFamily="34" charset="0"/>
                    </a:rPr>
                    <a:t>Dựa vào quan hệ giữa các cạnh của tam giác AOB, chứng minh </a:t>
                  </a:r>
                  <a14:m>
                    <m:oMath xmlns:m="http://schemas.openxmlformats.org/officeDocument/2006/math"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𝑨𝑩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&lt;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𝟐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𝑹</m:t>
                      </m:r>
                    </m:oMath>
                  </a14:m>
                  <a:endParaRPr lang="en-US" sz="2500" b="1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7211" y="1133475"/>
                  <a:ext cx="9829801" cy="124649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1055" t="-3431" r="-15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0" t="8129" r="40633" b="34426"/>
            <a:stretch/>
          </p:blipFill>
          <p:spPr bwMode="auto">
            <a:xfrm>
              <a:off x="555202" y="1164474"/>
              <a:ext cx="1172925" cy="387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447215" y="609600"/>
            <a:ext cx="60281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500" b="1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 hệ giữa dây và đường kính .</a:t>
            </a:r>
            <a:endParaRPr lang="vi-VN" sz="2500" b="1" i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gray">
          <a:xfrm>
            <a:off x="447214" y="95249"/>
            <a:ext cx="60281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DÂY VÀ ĐƯỜNG KÍNH CỦA </a:t>
            </a:r>
            <a:r>
              <a:rPr lang="vi-VN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ĐƯỜNG TRÒN</a:t>
            </a:r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6612" y="3185011"/>
            <a:ext cx="67139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vi-VN" sz="2600" b="1">
                <a:latin typeface="Arial" pitchFamily="34" charset="0"/>
                <a:cs typeface="Arial" pitchFamily="34" charset="0"/>
              </a:rPr>
              <a:t>Xét tam giác AOB có: AB &lt; OA + OB </a:t>
            </a:r>
            <a:br>
              <a:rPr lang="en-US" sz="2600" b="1">
                <a:latin typeface="Arial" pitchFamily="34" charset="0"/>
                <a:cs typeface="Arial" pitchFamily="34" charset="0"/>
              </a:rPr>
            </a:br>
            <a:r>
              <a:rPr lang="en-US" sz="2600" b="1">
                <a:latin typeface="Arial" pitchFamily="34" charset="0"/>
                <a:cs typeface="Arial" pitchFamily="34" charset="0"/>
              </a:rPr>
              <a:t>                  </a:t>
            </a:r>
            <a:r>
              <a:rPr lang="vi-VN" sz="2600" b="1">
                <a:latin typeface="Arial" pitchFamily="34" charset="0"/>
                <a:cs typeface="Arial" pitchFamily="34" charset="0"/>
              </a:rPr>
              <a:t>(bất đẳng thức tam giác).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93812" y="4231957"/>
            <a:ext cx="5562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>
                <a:latin typeface="Arial" pitchFamily="34" charset="0"/>
                <a:cs typeface="Arial" pitchFamily="34" charset="0"/>
              </a:rPr>
              <a:t>Mà OA = OB = R nên AB &lt; 2R.</a:t>
            </a:r>
            <a:endParaRPr lang="vi-VN" sz="26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8253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697" y="2634810"/>
            <a:ext cx="3206115" cy="359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73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2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7215" y="609600"/>
            <a:ext cx="57233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500" b="1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 hệ giữa dây và đường kính .</a:t>
            </a:r>
            <a:endParaRPr lang="vi-VN" sz="2500" b="1" i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gray">
          <a:xfrm>
            <a:off x="447214" y="95249"/>
            <a:ext cx="60281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DÂY VÀ ĐƯỜNG KÍNH CỦA </a:t>
            </a:r>
            <a:r>
              <a:rPr lang="vi-VN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ĐƯỜNG TRÒN</a:t>
            </a:r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37336" y="1143001"/>
            <a:ext cx="11043116" cy="2034101"/>
            <a:chOff x="637336" y="1143001"/>
            <a:chExt cx="11043116" cy="2034101"/>
          </a:xfrm>
        </p:grpSpPr>
        <p:sp>
          <p:nvSpPr>
            <p:cNvPr id="13" name="Rounded Rectangle 12"/>
            <p:cNvSpPr/>
            <p:nvPr/>
          </p:nvSpPr>
          <p:spPr>
            <a:xfrm>
              <a:off x="637336" y="1143001"/>
              <a:ext cx="10668000" cy="1676400"/>
            </a:xfrm>
            <a:prstGeom prst="roundRect">
              <a:avLst>
                <a:gd name="adj" fmla="val 3662"/>
              </a:avLst>
            </a:prstGeom>
            <a:solidFill>
              <a:srgbClr val="FDEDD3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66770" y="1981201"/>
              <a:ext cx="1113682" cy="119590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08560" y="1328971"/>
              <a:ext cx="101150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800" b="1" i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Định lí </a:t>
              </a:r>
              <a:r>
                <a:rPr lang="en-US" sz="28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:  </a:t>
              </a:r>
              <a:r>
                <a:rPr lang="en-US" sz="2800" b="1">
                  <a:latin typeface="Arial" pitchFamily="34" charset="0"/>
                  <a:cs typeface="Arial" pitchFamily="34" charset="0"/>
                </a:rPr>
                <a:t>Trong một </a:t>
              </a:r>
              <a:r>
                <a:rPr lang="vi-VN" sz="2800" b="1">
                  <a:latin typeface="Arial" pitchFamily="34" charset="0"/>
                  <a:cs typeface="Arial" pitchFamily="34" charset="0"/>
                </a:rPr>
                <a:t>đường tròn</a:t>
              </a:r>
              <a:r>
                <a:rPr lang="en-US" sz="2800" b="1">
                  <a:latin typeface="Arial" pitchFamily="34" charset="0"/>
                  <a:cs typeface="Arial" pitchFamily="34" charset="0"/>
                </a:rPr>
                <a:t>, đường kính là dây cung lớn nhất.</a:t>
              </a:r>
              <a:endParaRPr lang="en-US" sz="28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171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381" y="3039237"/>
            <a:ext cx="2904363" cy="290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67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1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319" y="2228850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18614" y="2674919"/>
                <a:ext cx="7704598" cy="1439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v"/>
                </a:pPr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Gọi O là trung điểm của đoạn BC. Tam giác ABC vuông tại A nên đường trung tuyến AO bằng nửa cạnh huyền nên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𝑶𝑨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𝑶𝑩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𝑶𝑪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𝑩𝑪</m:t>
                        </m:r>
                      </m:num>
                      <m:den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vi-VN" sz="25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14" y="2674919"/>
                <a:ext cx="7704598" cy="1439881"/>
              </a:xfrm>
              <a:prstGeom prst="rect">
                <a:avLst/>
              </a:prstGeom>
              <a:blipFill rotWithShape="1">
                <a:blip r:embed="rId5"/>
                <a:stretch>
                  <a:fillRect l="-1187" t="-2966" r="-1266"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487028" y="4114800"/>
            <a:ext cx="86553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latin typeface="Arial" pitchFamily="34" charset="0"/>
                <a:cs typeface="Arial" pitchFamily="34" charset="0"/>
              </a:rPr>
              <a:t>Do đó điểm A nằm trên </a:t>
            </a:r>
            <a:r>
              <a:rPr lang="vi-VN" sz="2500" b="1">
                <a:latin typeface="Arial" pitchFamily="34" charset="0"/>
                <a:cs typeface="Arial" pitchFamily="34" charset="0"/>
              </a:rPr>
              <a:t>đường tròn</a:t>
            </a:r>
            <a:r>
              <a:rPr lang="en-US" sz="2500" b="1">
                <a:latin typeface="Arial" pitchFamily="34" charset="0"/>
                <a:cs typeface="Arial" pitchFamily="34" charset="0"/>
              </a:rPr>
              <a:t> (O) đường kính BC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gray">
          <a:xfrm>
            <a:off x="447214" y="95249"/>
            <a:ext cx="60281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DÂY VÀ ĐƯỜNG KÍNH CỦA </a:t>
            </a:r>
            <a:r>
              <a:rPr lang="vi-VN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ĐƯỜNG TRÒN</a:t>
            </a:r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87028" y="4700826"/>
                <a:ext cx="865538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Tương tự, bằng cách xét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ea typeface="Cambria Math"/>
                        <a:cs typeface="Arial" pitchFamily="34" charset="0"/>
                      </a:rPr>
                      <m:t>∆</m:t>
                    </m:r>
                  </m:oMath>
                </a14:m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DBC cũng suy ra điểm D thuộc </a:t>
                </a:r>
                <a:r>
                  <a:rPr lang="vi-VN" sz="2500" b="1">
                    <a:latin typeface="Arial" pitchFamily="34" charset="0"/>
                    <a:cs typeface="Arial" pitchFamily="34" charset="0"/>
                  </a:rPr>
                  <a:t>đường tròn</a:t>
                </a:r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 (O).</a:t>
                </a:r>
                <a:endParaRPr lang="vi-VN" sz="25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28" y="4700826"/>
                <a:ext cx="8655384" cy="861774"/>
              </a:xfrm>
              <a:prstGeom prst="rect">
                <a:avLst/>
              </a:prstGeom>
              <a:blipFill rotWithShape="1">
                <a:blip r:embed="rId8"/>
                <a:stretch>
                  <a:fillRect l="-1197" t="-4930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55612" y="5691426"/>
                <a:ext cx="1109378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Vậy AD là một dây (không đi qua tâm) của </a:t>
                </a:r>
                <a:r>
                  <a:rPr lang="vi-VN" sz="2500" b="1">
                    <a:latin typeface="Arial" pitchFamily="34" charset="0"/>
                    <a:cs typeface="Arial" pitchFamily="34" charset="0"/>
                  </a:rPr>
                  <a:t>đường tròn</a:t>
                </a:r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 (O) . </a:t>
                </a:r>
              </a:p>
              <a:p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Áp dụng định lí trên ta có </a:t>
                </a:r>
                <a:r>
                  <a:rPr lang="en-US" sz="25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AD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&lt;</m:t>
                    </m:r>
                  </m:oMath>
                </a14:m>
                <a:r>
                  <a:rPr lang="en-US" sz="25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BC</a:t>
                </a:r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.</a:t>
                </a:r>
                <a:endParaRPr lang="vi-VN" sz="25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12" y="5691426"/>
                <a:ext cx="11093784" cy="861774"/>
              </a:xfrm>
              <a:prstGeom prst="rect">
                <a:avLst/>
              </a:prstGeom>
              <a:blipFill rotWithShape="1">
                <a:blip r:embed="rId9"/>
                <a:stretch>
                  <a:fillRect l="-934" t="-4965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47946" name="Picture 42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2" y="2219325"/>
            <a:ext cx="3438525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68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5" y="685800"/>
            <a:ext cx="11717337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3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7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9" grpId="0"/>
      <p:bldP spid="2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315" y="2286000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4"/>
          <p:cNvSpPr>
            <a:spLocks noChangeArrowheads="1"/>
          </p:cNvSpPr>
          <p:nvPr/>
        </p:nvSpPr>
        <p:spPr bwMode="gray">
          <a:xfrm>
            <a:off x="447214" y="95249"/>
            <a:ext cx="60281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DÂY VÀ ĐƯỜNG KÍNH CỦA </a:t>
            </a:r>
            <a:r>
              <a:rPr lang="vi-VN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ĐƯỜNG TRÒN</a:t>
            </a:r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212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480" y="2280285"/>
            <a:ext cx="3206115" cy="320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99614" y="2674919"/>
            <a:ext cx="77045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vi-VN" sz="2500" b="1">
                <a:latin typeface="Arial" pitchFamily="34" charset="0"/>
                <a:cs typeface="Arial" pitchFamily="34" charset="0"/>
              </a:rPr>
              <a:t>Xét tam giác ABC có: BC &lt; AB + AC</a:t>
            </a:r>
            <a:r>
              <a:rPr lang="en-US" sz="2500" b="1">
                <a:latin typeface="Arial" pitchFamily="34" charset="0"/>
                <a:cs typeface="Arial" pitchFamily="34" charset="0"/>
              </a:rPr>
              <a:t>     </a:t>
            </a:r>
            <a:r>
              <a:rPr lang="vi-VN" sz="25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(1)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9836" y="3229571"/>
            <a:ext cx="72943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>
                <a:latin typeface="Arial" pitchFamily="34" charset="0"/>
                <a:cs typeface="Arial" pitchFamily="34" charset="0"/>
              </a:rPr>
              <a:t>Xét đường tròn đường kính BC có dây cung AB, AC ta có: AB &lt; BC, AC &lt; BC.</a:t>
            </a:r>
            <a:endParaRPr lang="vi-VN" sz="25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9836" y="4168943"/>
            <a:ext cx="72943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>
                <a:latin typeface="Arial" pitchFamily="34" charset="0"/>
                <a:cs typeface="Arial" pitchFamily="34" charset="0"/>
              </a:rPr>
              <a:t>Suy ra: AB + AC &lt; 2BC.           </a:t>
            </a:r>
            <a:r>
              <a:rPr lang="es-ES" sz="25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(2)</a:t>
            </a:r>
            <a:endParaRPr lang="vi-VN" sz="25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9836" y="4723596"/>
            <a:ext cx="72943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>
                <a:latin typeface="Arial" pitchFamily="34" charset="0"/>
                <a:cs typeface="Arial" pitchFamily="34" charset="0"/>
              </a:rPr>
              <a:t>Từ (1) và (2) suy ra :  BC &lt; AB + AC &lt; 2BC.</a:t>
            </a:r>
            <a:endParaRPr lang="vi-VN" sz="25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407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" y="685800"/>
            <a:ext cx="11857037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85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905" y="2331439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4"/>
          <p:cNvSpPr>
            <a:spLocks noChangeArrowheads="1"/>
          </p:cNvSpPr>
          <p:nvPr/>
        </p:nvSpPr>
        <p:spPr bwMode="gray">
          <a:xfrm>
            <a:off x="447214" y="95249"/>
            <a:ext cx="44279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VẬN DỤNG TRONG THỰC TẾ .</a:t>
            </a:r>
            <a:endParaRPr lang="vi-VN" sz="20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7214" y="2849400"/>
            <a:ext cx="68067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q"/>
            </a:pPr>
            <a:r>
              <a:rPr lang="en-US" sz="2800" b="1">
                <a:latin typeface="Arial" pitchFamily="34" charset="0"/>
                <a:cs typeface="Arial" pitchFamily="34" charset="0"/>
              </a:rPr>
              <a:t>Cầu thủ áo xanh chạy đến quả bóng theo đường kính của </a:t>
            </a:r>
            <a:r>
              <a:rPr lang="vi-VN" sz="2800" b="1">
                <a:latin typeface="Arial" pitchFamily="34" charset="0"/>
                <a:cs typeface="Arial" pitchFamily="34" charset="0"/>
              </a:rPr>
              <a:t>đường tròn</a:t>
            </a:r>
            <a:r>
              <a:rPr lang="en-US" sz="2800" b="1">
                <a:latin typeface="Arial" pitchFamily="34" charset="0"/>
                <a:cs typeface="Arial" pitchFamily="34" charset="0"/>
              </a:rPr>
              <a:t> nên quãng đường chạy dài hơn cầu thủ áo đỏ, do đó cầu thủ áo đỏ sẽ chạm bóng trước.</a:t>
            </a:r>
            <a:endParaRPr lang="vi-VN" sz="28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462" y="654398"/>
            <a:ext cx="11791950" cy="1572660"/>
            <a:chOff x="17462" y="654398"/>
            <a:chExt cx="11791950" cy="1572660"/>
          </a:xfrm>
        </p:grpSpPr>
        <p:pic>
          <p:nvPicPr>
            <p:cNvPr id="83353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2" y="654398"/>
              <a:ext cx="1806542" cy="1572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1903412" y="743841"/>
              <a:ext cx="9906000" cy="1416017"/>
            </a:xfrm>
            <a:prstGeom prst="roundRect">
              <a:avLst>
                <a:gd name="adj" fmla="val 538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55812" y="838200"/>
              <a:ext cx="9677400" cy="1323417"/>
            </a:xfrm>
            <a:prstGeom prst="rect">
              <a:avLst/>
            </a:prstGeom>
            <a:noFill/>
          </p:spPr>
          <p:txBody>
            <a:bodyPr wrap="square" lIns="121899" tIns="60949" rIns="121899" bIns="60949" rtlCol="0">
              <a:spAutoFit/>
            </a:bodyPr>
            <a:lstStyle/>
            <a:p>
              <a:r>
                <a:rPr lang="vi-VN" sz="2600" b="1">
                  <a:latin typeface="Arial" pitchFamily="34" charset="0"/>
                  <a:cs typeface="Arial" pitchFamily="34" charset="0"/>
                </a:rPr>
                <a:t>Hai cầu thủ ở hai vị trí như hình </a:t>
              </a:r>
              <a:r>
                <a:rPr lang="en-US" sz="2600" b="1">
                  <a:latin typeface="Arial" pitchFamily="34" charset="0"/>
                  <a:cs typeface="Arial" pitchFamily="34" charset="0"/>
                </a:rPr>
                <a:t>v</a:t>
              </a:r>
              <a:r>
                <a:rPr lang="vi-VN" sz="2600" b="1">
                  <a:latin typeface="Arial" pitchFamily="34" charset="0"/>
                  <a:cs typeface="Arial" pitchFamily="34" charset="0"/>
                </a:rPr>
                <a:t>ẽ. N</a:t>
              </a:r>
              <a:r>
                <a:rPr lang="en-US" sz="2600" b="1">
                  <a:latin typeface="Arial" pitchFamily="34" charset="0"/>
                  <a:cs typeface="Arial" pitchFamily="34" charset="0"/>
                </a:rPr>
                <a:t>ế</a:t>
              </a:r>
              <a:r>
                <a:rPr lang="vi-VN" sz="2600" b="1">
                  <a:latin typeface="Arial" pitchFamily="34" charset="0"/>
                  <a:cs typeface="Arial" pitchFamily="34" charset="0"/>
                </a:rPr>
                <a:t>u cả hai cầu thủ cùng b</a:t>
              </a:r>
              <a:r>
                <a:rPr lang="en-US" sz="2600" b="1">
                  <a:latin typeface="Arial" pitchFamily="34" charset="0"/>
                  <a:cs typeface="Arial" pitchFamily="34" charset="0"/>
                </a:rPr>
                <a:t>ắ</a:t>
              </a:r>
              <a:r>
                <a:rPr lang="vi-VN" sz="2600" b="1">
                  <a:latin typeface="Arial" pitchFamily="34" charset="0"/>
                  <a:cs typeface="Arial" pitchFamily="34" charset="0"/>
                </a:rPr>
                <a:t>t đ</a:t>
              </a:r>
              <a:r>
                <a:rPr lang="en-US" sz="2600" b="1">
                  <a:latin typeface="Arial" pitchFamily="34" charset="0"/>
                  <a:cs typeface="Arial" pitchFamily="34" charset="0"/>
                </a:rPr>
                <a:t>ầ</a:t>
              </a:r>
              <a:r>
                <a:rPr lang="vi-VN" sz="2600" b="1">
                  <a:latin typeface="Arial" pitchFamily="34" charset="0"/>
                  <a:cs typeface="Arial" pitchFamily="34" charset="0"/>
                </a:rPr>
                <a:t>u chạy th</a:t>
              </a:r>
              <a:r>
                <a:rPr lang="en-US" sz="2600" b="1">
                  <a:latin typeface="Arial" pitchFamily="34" charset="0"/>
                  <a:cs typeface="Arial" pitchFamily="34" charset="0"/>
                </a:rPr>
                <a:t>ẳ</a:t>
              </a:r>
              <a:r>
                <a:rPr lang="vi-VN" sz="2600" b="1">
                  <a:latin typeface="Arial" pitchFamily="34" charset="0"/>
                  <a:cs typeface="Arial" pitchFamily="34" charset="0"/>
                </a:rPr>
                <a:t>ng tới bóng và chạy với vận tốc b</a:t>
              </a:r>
              <a:r>
                <a:rPr lang="en-US" sz="2600" b="1">
                  <a:latin typeface="Arial" pitchFamily="34" charset="0"/>
                  <a:cs typeface="Arial" pitchFamily="34" charset="0"/>
                </a:rPr>
                <a:t>ằ</a:t>
              </a:r>
              <a:r>
                <a:rPr lang="vi-VN" sz="2600" b="1">
                  <a:latin typeface="Arial" pitchFamily="34" charset="0"/>
                  <a:cs typeface="Arial" pitchFamily="34" charset="0"/>
                </a:rPr>
                <a:t>ng nhau. Hỏi cầu thủ nào chạm bóng trước.</a:t>
              </a:r>
            </a:p>
          </p:txBody>
        </p:sp>
        <p:pic>
          <p:nvPicPr>
            <p:cNvPr id="83353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681" y="981075"/>
              <a:ext cx="1213406" cy="919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417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2" y="2293339"/>
            <a:ext cx="4352925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9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32902</TotalTime>
  <Words>698</Words>
  <Application>Microsoft Office PowerPoint</Application>
  <PresentationFormat>Custom</PresentationFormat>
  <Paragraphs>56</Paragraphs>
  <Slides>19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.VnCentury SchoolbookH</vt:lpstr>
      <vt:lpstr>Arial</vt:lpstr>
      <vt:lpstr>Calibri</vt:lpstr>
      <vt:lpstr>Cambria Math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Phienbanmoi.com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1876</cp:revision>
  <dcterms:created xsi:type="dcterms:W3CDTF">2021-08-04T05:24:17Z</dcterms:created>
  <dcterms:modified xsi:type="dcterms:W3CDTF">2025-03-24T07:06:51Z</dcterms:modified>
</cp:coreProperties>
</file>