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84" r:id="rId3"/>
    <p:sldId id="285" r:id="rId4"/>
    <p:sldId id="286" r:id="rId5"/>
    <p:sldId id="287" r:id="rId6"/>
    <p:sldId id="288" r:id="rId7"/>
    <p:sldId id="289" r:id="rId8"/>
    <p:sldId id="281" r:id="rId9"/>
    <p:sldId id="290" r:id="rId10"/>
    <p:sldId id="300" r:id="rId11"/>
    <p:sldId id="301" r:id="rId12"/>
    <p:sldId id="303" r:id="rId13"/>
    <p:sldId id="304" r:id="rId14"/>
    <p:sldId id="305" r:id="rId15"/>
    <p:sldId id="306" r:id="rId16"/>
    <p:sldId id="307" r:id="rId17"/>
    <p:sldId id="308" r:id="rId18"/>
    <p:sldId id="354" r:id="rId19"/>
    <p:sldId id="296" r:id="rId20"/>
    <p:sldId id="310" r:id="rId21"/>
    <p:sldId id="313" r:id="rId22"/>
    <p:sldId id="314" r:id="rId23"/>
    <p:sldId id="311" r:id="rId24"/>
    <p:sldId id="315" r:id="rId25"/>
    <p:sldId id="316" r:id="rId26"/>
    <p:sldId id="319" r:id="rId27"/>
    <p:sldId id="321" r:id="rId28"/>
    <p:sldId id="324" r:id="rId29"/>
    <p:sldId id="322" r:id="rId30"/>
    <p:sldId id="317" r:id="rId31"/>
    <p:sldId id="327" r:id="rId32"/>
    <p:sldId id="320" r:id="rId33"/>
    <p:sldId id="325" r:id="rId34"/>
    <p:sldId id="326" r:id="rId35"/>
    <p:sldId id="329" r:id="rId36"/>
    <p:sldId id="312" r:id="rId37"/>
    <p:sldId id="347" r:id="rId38"/>
    <p:sldId id="346" r:id="rId39"/>
    <p:sldId id="333" r:id="rId40"/>
    <p:sldId id="348" r:id="rId41"/>
    <p:sldId id="335" r:id="rId42"/>
    <p:sldId id="336" r:id="rId43"/>
    <p:sldId id="337" r:id="rId44"/>
    <p:sldId id="338" r:id="rId45"/>
    <p:sldId id="339" r:id="rId46"/>
    <p:sldId id="340" r:id="rId47"/>
    <p:sldId id="341" r:id="rId48"/>
    <p:sldId id="342" r:id="rId49"/>
    <p:sldId id="343" r:id="rId50"/>
    <p:sldId id="344" r:id="rId51"/>
    <p:sldId id="345" r:id="rId52"/>
    <p:sldId id="299" r:id="rId53"/>
    <p:sldId id="279"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9Slide06 SVNAdeline" panose="02000500000000000000" pitchFamily="2" charset="0"/>
      <p:regular r:id="rId60"/>
    </p:embeddedFont>
    <p:embeddedFont>
      <p:font typeface="Tahoma" panose="020B0604030504040204" pitchFamily="3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6633"/>
    <a:srgbClr val="445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65528-F69E-429F-8A0C-CCBB24C0EA81}"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F0508-B4DC-4F0A-BFB5-C1AB9F374C55}" type="slidenum">
              <a:rPr lang="en-US" smtClean="0"/>
              <a:t>‹#›</a:t>
            </a:fld>
            <a:endParaRPr lang="en-US"/>
          </a:p>
        </p:txBody>
      </p:sp>
    </p:spTree>
    <p:extLst>
      <p:ext uri="{BB962C8B-B14F-4D97-AF65-F5344CB8AC3E}">
        <p14:creationId xmlns:p14="http://schemas.microsoft.com/office/powerpoint/2010/main" val="205153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a:t>
            </a:fld>
            <a:endParaRPr lang="en-US"/>
          </a:p>
        </p:txBody>
      </p:sp>
    </p:spTree>
    <p:extLst>
      <p:ext uri="{BB962C8B-B14F-4D97-AF65-F5344CB8AC3E}">
        <p14:creationId xmlns:p14="http://schemas.microsoft.com/office/powerpoint/2010/main" val="324280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19</a:t>
            </a:fld>
            <a:endParaRPr lang="en-US"/>
          </a:p>
        </p:txBody>
      </p:sp>
    </p:spTree>
    <p:extLst>
      <p:ext uri="{BB962C8B-B14F-4D97-AF65-F5344CB8AC3E}">
        <p14:creationId xmlns:p14="http://schemas.microsoft.com/office/powerpoint/2010/main" val="388617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20</a:t>
            </a:fld>
            <a:endParaRPr lang="en-US"/>
          </a:p>
        </p:txBody>
      </p:sp>
    </p:spTree>
    <p:extLst>
      <p:ext uri="{BB962C8B-B14F-4D97-AF65-F5344CB8AC3E}">
        <p14:creationId xmlns:p14="http://schemas.microsoft.com/office/powerpoint/2010/main" val="135354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21</a:t>
            </a:fld>
            <a:endParaRPr lang="en-US"/>
          </a:p>
        </p:txBody>
      </p:sp>
    </p:spTree>
    <p:extLst>
      <p:ext uri="{BB962C8B-B14F-4D97-AF65-F5344CB8AC3E}">
        <p14:creationId xmlns:p14="http://schemas.microsoft.com/office/powerpoint/2010/main" val="159860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22</a:t>
            </a:fld>
            <a:endParaRPr lang="en-US"/>
          </a:p>
        </p:txBody>
      </p:sp>
    </p:spTree>
    <p:extLst>
      <p:ext uri="{BB962C8B-B14F-4D97-AF65-F5344CB8AC3E}">
        <p14:creationId xmlns:p14="http://schemas.microsoft.com/office/powerpoint/2010/main" val="365734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23</a:t>
            </a:fld>
            <a:endParaRPr lang="en-US"/>
          </a:p>
        </p:txBody>
      </p:sp>
    </p:spTree>
    <p:extLst>
      <p:ext uri="{BB962C8B-B14F-4D97-AF65-F5344CB8AC3E}">
        <p14:creationId xmlns:p14="http://schemas.microsoft.com/office/powerpoint/2010/main" val="408811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24</a:t>
            </a:fld>
            <a:endParaRPr lang="en-US"/>
          </a:p>
        </p:txBody>
      </p:sp>
    </p:spTree>
    <p:extLst>
      <p:ext uri="{BB962C8B-B14F-4D97-AF65-F5344CB8AC3E}">
        <p14:creationId xmlns:p14="http://schemas.microsoft.com/office/powerpoint/2010/main" val="3969257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25</a:t>
            </a:fld>
            <a:endParaRPr lang="en-US"/>
          </a:p>
        </p:txBody>
      </p:sp>
    </p:spTree>
    <p:extLst>
      <p:ext uri="{BB962C8B-B14F-4D97-AF65-F5344CB8AC3E}">
        <p14:creationId xmlns:p14="http://schemas.microsoft.com/office/powerpoint/2010/main" val="129964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5823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27</a:t>
            </a:fld>
            <a:endParaRPr lang="en-US"/>
          </a:p>
        </p:txBody>
      </p:sp>
    </p:spTree>
    <p:extLst>
      <p:ext uri="{BB962C8B-B14F-4D97-AF65-F5344CB8AC3E}">
        <p14:creationId xmlns:p14="http://schemas.microsoft.com/office/powerpoint/2010/main" val="12824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0729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a:t>
            </a:fld>
            <a:endParaRPr lang="en-US"/>
          </a:p>
        </p:txBody>
      </p:sp>
    </p:spTree>
    <p:extLst>
      <p:ext uri="{BB962C8B-B14F-4D97-AF65-F5344CB8AC3E}">
        <p14:creationId xmlns:p14="http://schemas.microsoft.com/office/powerpoint/2010/main" val="768146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29</a:t>
            </a:fld>
            <a:endParaRPr lang="en-US"/>
          </a:p>
        </p:txBody>
      </p:sp>
    </p:spTree>
    <p:extLst>
      <p:ext uri="{BB962C8B-B14F-4D97-AF65-F5344CB8AC3E}">
        <p14:creationId xmlns:p14="http://schemas.microsoft.com/office/powerpoint/2010/main" val="696179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F0508-B4DC-4F0A-BFB5-C1AB9F374C55}" type="slidenum">
              <a:rPr lang="en-US" smtClean="0"/>
              <a:t>30</a:t>
            </a:fld>
            <a:endParaRPr lang="en-US"/>
          </a:p>
        </p:txBody>
      </p:sp>
    </p:spTree>
    <p:extLst>
      <p:ext uri="{BB962C8B-B14F-4D97-AF65-F5344CB8AC3E}">
        <p14:creationId xmlns:p14="http://schemas.microsoft.com/office/powerpoint/2010/main" val="1867815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F0508-B4DC-4F0A-BFB5-C1AB9F374C55}" type="slidenum">
              <a:rPr lang="en-US" smtClean="0"/>
              <a:t>31</a:t>
            </a:fld>
            <a:endParaRPr lang="en-US"/>
          </a:p>
        </p:txBody>
      </p:sp>
    </p:spTree>
    <p:extLst>
      <p:ext uri="{BB962C8B-B14F-4D97-AF65-F5344CB8AC3E}">
        <p14:creationId xmlns:p14="http://schemas.microsoft.com/office/powerpoint/2010/main" val="2342711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0235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811569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36</a:t>
            </a:fld>
            <a:endParaRPr lang="en-US"/>
          </a:p>
        </p:txBody>
      </p:sp>
    </p:spTree>
    <p:extLst>
      <p:ext uri="{BB962C8B-B14F-4D97-AF65-F5344CB8AC3E}">
        <p14:creationId xmlns:p14="http://schemas.microsoft.com/office/powerpoint/2010/main" val="2226924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37</a:t>
            </a:fld>
            <a:endParaRPr lang="en-US"/>
          </a:p>
        </p:txBody>
      </p:sp>
    </p:spTree>
    <p:extLst>
      <p:ext uri="{BB962C8B-B14F-4D97-AF65-F5344CB8AC3E}">
        <p14:creationId xmlns:p14="http://schemas.microsoft.com/office/powerpoint/2010/main" val="342056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38</a:t>
            </a:fld>
            <a:endParaRPr lang="en-US"/>
          </a:p>
        </p:txBody>
      </p:sp>
    </p:spTree>
    <p:extLst>
      <p:ext uri="{BB962C8B-B14F-4D97-AF65-F5344CB8AC3E}">
        <p14:creationId xmlns:p14="http://schemas.microsoft.com/office/powerpoint/2010/main" val="3473557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595492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40</a:t>
            </a:fld>
            <a:endParaRPr lang="en-US"/>
          </a:p>
        </p:txBody>
      </p:sp>
    </p:spTree>
    <p:extLst>
      <p:ext uri="{BB962C8B-B14F-4D97-AF65-F5344CB8AC3E}">
        <p14:creationId xmlns:p14="http://schemas.microsoft.com/office/powerpoint/2010/main" val="363841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8</a:t>
            </a:fld>
            <a:endParaRPr lang="en-US"/>
          </a:p>
        </p:txBody>
      </p:sp>
    </p:spTree>
    <p:extLst>
      <p:ext uri="{BB962C8B-B14F-4D97-AF65-F5344CB8AC3E}">
        <p14:creationId xmlns:p14="http://schemas.microsoft.com/office/powerpoint/2010/main" val="237219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52</a:t>
            </a:fld>
            <a:endParaRPr lang="en-US"/>
          </a:p>
        </p:txBody>
      </p:sp>
    </p:spTree>
    <p:extLst>
      <p:ext uri="{BB962C8B-B14F-4D97-AF65-F5344CB8AC3E}">
        <p14:creationId xmlns:p14="http://schemas.microsoft.com/office/powerpoint/2010/main" val="286557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9</a:t>
            </a:fld>
            <a:endParaRPr lang="en-US"/>
          </a:p>
        </p:txBody>
      </p:sp>
    </p:spTree>
    <p:extLst>
      <p:ext uri="{BB962C8B-B14F-4D97-AF65-F5344CB8AC3E}">
        <p14:creationId xmlns:p14="http://schemas.microsoft.com/office/powerpoint/2010/main" val="68677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10</a:t>
            </a:fld>
            <a:endParaRPr lang="en-US"/>
          </a:p>
        </p:txBody>
      </p:sp>
    </p:spTree>
    <p:extLst>
      <p:ext uri="{BB962C8B-B14F-4D97-AF65-F5344CB8AC3E}">
        <p14:creationId xmlns:p14="http://schemas.microsoft.com/office/powerpoint/2010/main" val="196672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11</a:t>
            </a:fld>
            <a:endParaRPr lang="en-US"/>
          </a:p>
        </p:txBody>
      </p:sp>
    </p:spTree>
    <p:extLst>
      <p:ext uri="{BB962C8B-B14F-4D97-AF65-F5344CB8AC3E}">
        <p14:creationId xmlns:p14="http://schemas.microsoft.com/office/powerpoint/2010/main" val="288008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16</a:t>
            </a:fld>
            <a:endParaRPr lang="en-US"/>
          </a:p>
        </p:txBody>
      </p:sp>
    </p:spTree>
    <p:extLst>
      <p:ext uri="{BB962C8B-B14F-4D97-AF65-F5344CB8AC3E}">
        <p14:creationId xmlns:p14="http://schemas.microsoft.com/office/powerpoint/2010/main" val="155813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17</a:t>
            </a:fld>
            <a:endParaRPr lang="en-US"/>
          </a:p>
        </p:txBody>
      </p:sp>
    </p:spTree>
    <p:extLst>
      <p:ext uri="{BB962C8B-B14F-4D97-AF65-F5344CB8AC3E}">
        <p14:creationId xmlns:p14="http://schemas.microsoft.com/office/powerpoint/2010/main" val="129510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CF0508-B4DC-4F0A-BFB5-C1AB9F374C55}" type="slidenum">
              <a:rPr lang="en-US" smtClean="0"/>
              <a:t>18</a:t>
            </a:fld>
            <a:endParaRPr lang="en-US"/>
          </a:p>
        </p:txBody>
      </p:sp>
    </p:spTree>
    <p:extLst>
      <p:ext uri="{BB962C8B-B14F-4D97-AF65-F5344CB8AC3E}">
        <p14:creationId xmlns:p14="http://schemas.microsoft.com/office/powerpoint/2010/main" val="107870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5/11/2023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251745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sv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12"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61.svg"/></Relationships>
</file>

<file path=ppt/slides/_rels/slide13.xml.rels><?xml version="1.0" encoding="UTF-8" standalone="yes"?>
<Relationships xmlns="http://schemas.openxmlformats.org/package/2006/relationships"><Relationship Id="rId13" Type="http://schemas.openxmlformats.org/officeDocument/2006/relationships/image" Target="../media/image35.jpeg"/><Relationship Id="rId3" Type="http://schemas.openxmlformats.org/officeDocument/2006/relationships/image" Target="../media/image18.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61.sv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61.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3" Type="http://schemas.openxmlformats.org/officeDocument/2006/relationships/image" Target="../media/image40.png"/><Relationship Id="rId8" Type="http://schemas.openxmlformats.org/officeDocument/2006/relationships/image" Target="../media/image43.svg"/><Relationship Id="rId3" Type="http://schemas.openxmlformats.org/officeDocument/2006/relationships/image" Target="../media/image2.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61.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1.png"/><Relationship Id="rId3" Type="http://schemas.openxmlformats.org/officeDocument/2006/relationships/image" Target="../media/image18.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svg"/><Relationship Id="rId5" Type="http://schemas.openxmlformats.org/officeDocument/2006/relationships/image" Target="../media/image39.svg"/><Relationship Id="rId10"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61.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15" Type="http://schemas.openxmlformats.org/officeDocument/2006/relationships/image" Target="../media/image51.png"/><Relationship Id="rId4" Type="http://schemas.openxmlformats.org/officeDocument/2006/relationships/image" Target="../media/image44.png"/><Relationship Id="rId14" Type="http://schemas.openxmlformats.org/officeDocument/2006/relationships/image" Target="../media/image86.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10" Type="http://schemas.openxmlformats.org/officeDocument/2006/relationships/image" Target="../media/image68.sv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10" Type="http://schemas.openxmlformats.org/officeDocument/2006/relationships/image" Target="../media/image82.sv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file:///H:\K&#7871;t%20qu&#7843;%20t&#236;m%20ki&#7871;m%20Google%20chodotre_jpg_files\533_files\8_pro08.jp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file:///H:\K&#7871;t%20qu&#7843;%20t&#236;m%20ki&#7871;m%20Google%20chodotre_jpg_files\533_files\8_pro06.jpg" TargetMode="External"/><Relationship Id="rId10" Type="http://schemas.openxmlformats.org/officeDocument/2006/relationships/image" Target="../media/image63.jpeg"/><Relationship Id="rId4" Type="http://schemas.openxmlformats.org/officeDocument/2006/relationships/image" Target="../media/image60.jpeg"/><Relationship Id="rId9" Type="http://schemas.openxmlformats.org/officeDocument/2006/relationships/image" Target="file:///H:\K&#7871;t%20qu&#7843;%20t&#236;m%20ki&#7871;m%20Google%20chodotre_jpg_files\533_files\8_pro23.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7.sv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12" Type="http://schemas.openxmlformats.org/officeDocument/2006/relationships/image" Target="../media/image84.sv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44.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11" Type="http://schemas.openxmlformats.org/officeDocument/2006/relationships/image" Target="../media/image46.sv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svg"/><Relationship Id="rId5" Type="http://schemas.openxmlformats.org/officeDocument/2006/relationships/image" Target="../media/image39.svg"/><Relationship Id="rId10"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svg"/><Relationship Id="rId5" Type="http://schemas.openxmlformats.org/officeDocument/2006/relationships/image" Target="../media/image39.svg"/><Relationship Id="rId10"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gif"/><Relationship Id="rId18" Type="http://schemas.openxmlformats.org/officeDocument/2006/relationships/image" Target="../media/image89.png"/><Relationship Id="rId26" Type="http://schemas.openxmlformats.org/officeDocument/2006/relationships/slide" Target="slide48.xml"/><Relationship Id="rId3" Type="http://schemas.openxmlformats.org/officeDocument/2006/relationships/slideLayout" Target="../slideLayouts/slideLayout2.xml"/><Relationship Id="rId21" Type="http://schemas.openxmlformats.org/officeDocument/2006/relationships/image" Target="../media/image92.png"/><Relationship Id="rId34" Type="http://schemas.openxmlformats.org/officeDocument/2006/relationships/slide" Target="slide46.xml"/><Relationship Id="rId7" Type="http://schemas.openxmlformats.org/officeDocument/2006/relationships/image" Target="../media/image78.gif"/><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5.gif"/><Relationship Id="rId33" Type="http://schemas.openxmlformats.org/officeDocument/2006/relationships/slide" Target="slide45.xml"/><Relationship Id="rId2" Type="http://schemas.openxmlformats.org/officeDocument/2006/relationships/audio" Target="../media/media1.wav"/><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slide" Target="slide51.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82.gif"/><Relationship Id="rId24" Type="http://schemas.openxmlformats.org/officeDocument/2006/relationships/slide" Target="slide47.xml"/><Relationship Id="rId32" Type="http://schemas.openxmlformats.org/officeDocument/2006/relationships/slide" Target="slide44.xml"/><Relationship Id="rId5" Type="http://schemas.openxmlformats.org/officeDocument/2006/relationships/audio" Target="../media/audio2.wav"/><Relationship Id="rId15" Type="http://schemas.openxmlformats.org/officeDocument/2006/relationships/image" Target="../media/image86.png"/><Relationship Id="rId23" Type="http://schemas.openxmlformats.org/officeDocument/2006/relationships/image" Target="../media/image94.gif"/><Relationship Id="rId28" Type="http://schemas.openxmlformats.org/officeDocument/2006/relationships/slide" Target="slide50.xml"/><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slide" Target="slide43.xml"/><Relationship Id="rId4" Type="http://schemas.openxmlformats.org/officeDocument/2006/relationships/audio" Target="../media/audio1.wav"/><Relationship Id="rId9" Type="http://schemas.openxmlformats.org/officeDocument/2006/relationships/image" Target="../media/image80.gif"/><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slide" Target="slide49.xml"/><Relationship Id="rId30" Type="http://schemas.openxmlformats.org/officeDocument/2006/relationships/slide" Target="slide42.xml"/><Relationship Id="rId35"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svg"/><Relationship Id="rId5" Type="http://schemas.openxmlformats.org/officeDocument/2006/relationships/image" Target="../media/image39.svg"/><Relationship Id="rId10"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2.png"/><Relationship Id="rId12" Type="http://schemas.openxmlformats.org/officeDocument/2006/relationships/image" Target="../media/image58.sv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15" Type="http://schemas.openxmlformats.org/officeDocument/2006/relationships/image" Target="../media/image19.png"/><Relationship Id="rId4" Type="http://schemas.openxmlformats.org/officeDocument/2006/relationships/image" Target="../media/image16.png"/><Relationship Id="rId1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1.svg"/><Relationship Id="rId5" Type="http://schemas.openxmlformats.org/officeDocument/2006/relationships/image" Target="../media/image39.svg"/><Relationship Id="rId10" Type="http://schemas.openxmlformats.org/officeDocument/2006/relationships/image" Target="../media/image18.png"/><Relationship Id="rId4" Type="http://schemas.openxmlformats.org/officeDocument/2006/relationships/image" Target="../media/image2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a:srcRect/>
          <a:stretch>
            <a:fillRect/>
          </a:stretch>
        </p:blipFill>
        <p:spPr>
          <a:xfrm rot="21040352">
            <a:off x="16226869" y="6497065"/>
            <a:ext cx="1737261" cy="4784197"/>
          </a:xfrm>
          <a:prstGeom prst="rect">
            <a:avLst/>
          </a:prstGeom>
        </p:spPr>
      </p:pic>
      <p:pic>
        <p:nvPicPr>
          <p:cNvPr id="2" name="Picture 2"/>
          <p:cNvPicPr>
            <a:picLocks noChangeAspect="1"/>
          </p:cNvPicPr>
          <p:nvPr/>
        </p:nvPicPr>
        <p:blipFill>
          <a:blip r:embed="rId4">
            <a:alphaModFix amt="36000"/>
          </a:blip>
          <a:srcRect/>
          <a:stretch>
            <a:fillRect/>
          </a:stretch>
        </p:blipFill>
        <p:spPr>
          <a:xfrm>
            <a:off x="1024765" y="1028700"/>
            <a:ext cx="15953990" cy="8229600"/>
          </a:xfrm>
          <a:prstGeom prst="rect">
            <a:avLst/>
          </a:prstGeom>
        </p:spPr>
      </p:pic>
      <p:pic>
        <p:nvPicPr>
          <p:cNvPr id="3" name="Picture 3"/>
          <p:cNvPicPr>
            <a:picLocks noChangeAspect="1"/>
          </p:cNvPicPr>
          <p:nvPr/>
        </p:nvPicPr>
        <p:blipFill>
          <a:blip r:embed="rId5"/>
          <a:srcRect/>
          <a:stretch>
            <a:fillRect/>
          </a:stretch>
        </p:blipFill>
        <p:spPr>
          <a:xfrm rot="1719131">
            <a:off x="-936470" y="5376177"/>
            <a:ext cx="4268797" cy="5388783"/>
          </a:xfrm>
          <a:prstGeom prst="rect">
            <a:avLst/>
          </a:prstGeom>
        </p:spPr>
      </p:pic>
      <p:pic>
        <p:nvPicPr>
          <p:cNvPr id="11" name="Picture 15"/>
          <p:cNvPicPr>
            <a:picLocks noChangeAspect="1"/>
          </p:cNvPicPr>
          <p:nvPr/>
        </p:nvPicPr>
        <p:blipFill>
          <a:blip r:embed="rId3"/>
          <a:srcRect/>
          <a:stretch>
            <a:fillRect/>
          </a:stretch>
        </p:blipFill>
        <p:spPr>
          <a:xfrm rot="-505064">
            <a:off x="16286477" y="1000335"/>
            <a:ext cx="3430985" cy="9448495"/>
          </a:xfrm>
          <a:prstGeom prst="rect">
            <a:avLst/>
          </a:prstGeom>
        </p:spPr>
      </p:pic>
      <p:pic>
        <p:nvPicPr>
          <p:cNvPr id="4" name="Picture 3"/>
          <p:cNvPicPr>
            <a:picLocks noChangeAspect="1"/>
          </p:cNvPicPr>
          <p:nvPr/>
        </p:nvPicPr>
        <p:blipFill>
          <a:blip r:embed="rId6"/>
          <a:stretch>
            <a:fillRect/>
          </a:stretch>
        </p:blipFill>
        <p:spPr>
          <a:xfrm>
            <a:off x="2408364" y="2792152"/>
            <a:ext cx="13186791" cy="2932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38961" y="2354403"/>
            <a:ext cx="14146813" cy="2712897"/>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chú</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thích</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914400" y="1577342"/>
            <a:ext cx="9282118"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Đọc</a:t>
            </a:r>
            <a:endParaRPr lang="vi-VN" sz="4400" dirty="0">
              <a:latin typeface="Times New Roman" panose="02020603050405020304" pitchFamily="18" charset="0"/>
              <a:cs typeface="Times New Roman" panose="02020603050405020304" pitchFamily="18" charset="0"/>
            </a:endParaRPr>
          </a:p>
        </p:txBody>
      </p:sp>
      <p:sp>
        <p:nvSpPr>
          <p:cNvPr id="6" name="TextBox 9"/>
          <p:cNvSpPr txBox="1"/>
          <p:nvPr/>
        </p:nvSpPr>
        <p:spPr>
          <a:xfrm>
            <a:off x="3540266" y="2789310"/>
            <a:ext cx="11242533" cy="2731517"/>
          </a:xfrm>
          <a:prstGeom prst="rect">
            <a:avLst/>
          </a:prstGeom>
        </p:spPr>
        <p:txBody>
          <a:bodyPr wrap="square" lIns="0" tIns="0" rIns="0" bIns="0" rtlCol="0" anchor="t">
            <a:spAutoFit/>
          </a:bodyPr>
          <a:lstStyle/>
          <a:p>
            <a:pPr marL="550546" lvl="1" algn="just">
              <a:lnSpc>
                <a:spcPts val="7140"/>
              </a:lnSpc>
            </a:pPr>
            <a:r>
              <a:rPr lang="en-US" sz="4400" b="1" dirty="0" err="1" smtClean="0">
                <a:latin typeface="Times New Roman" panose="02020603050405020304" pitchFamily="18" charset="0"/>
                <a:cs typeface="Times New Roman" panose="02020603050405020304" pitchFamily="18" charset="0"/>
              </a:rPr>
              <a:t>Gv</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gọi</a:t>
            </a:r>
            <a:r>
              <a:rPr lang="en-US" sz="4400" b="1" dirty="0" smtClean="0">
                <a:latin typeface="Times New Roman" panose="02020603050405020304" pitchFamily="18" charset="0"/>
                <a:cs typeface="Times New Roman" panose="02020603050405020304" pitchFamily="18" charset="0"/>
              </a:rPr>
              <a:t> 2 HS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tiếp</a:t>
            </a:r>
            <a:endParaRPr lang="en-US" sz="4400" b="1" dirty="0" smtClean="0">
              <a:latin typeface="Times New Roman" panose="02020603050405020304" pitchFamily="18" charset="0"/>
              <a:cs typeface="Times New Roman" panose="02020603050405020304" pitchFamily="18" charset="0"/>
            </a:endParaRPr>
          </a:p>
          <a:p>
            <a:pPr marL="550546" lvl="1" algn="just">
              <a:lnSpc>
                <a:spcPts val="7140"/>
              </a:lnSpc>
            </a:pPr>
            <a:r>
              <a:rPr lang="en-US" sz="4400" b="1" dirty="0" err="1" smtClean="0">
                <a:latin typeface="Times New Roman" panose="02020603050405020304" pitchFamily="18" charset="0"/>
                <a:cs typeface="Times New Roman" panose="02020603050405020304" pitchFamily="18" charset="0"/>
              </a:rPr>
              <a:t>Giọng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ngắt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nghỉ</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đúng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giọng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điệu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đoạn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bản</a:t>
            </a:r>
            <a:endParaRPr lang="en-US" sz="4400" b="1" dirty="0">
              <a:latin typeface="Times New Roman" panose="02020603050405020304" pitchFamily="18" charset="0"/>
              <a:cs typeface="Times New Roman" panose="02020603050405020304" pitchFamily="18" charset="0"/>
            </a:endParaRPr>
          </a:p>
        </p:txBody>
      </p:sp>
      <p:pic>
        <p:nvPicPr>
          <p:cNvPr id="8"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600" y="4781858"/>
            <a:ext cx="4399280" cy="5505142"/>
          </a:xfrm>
          <a:prstGeom prst="rect">
            <a:avLst/>
          </a:prstGeom>
        </p:spPr>
      </p:pic>
    </p:spTree>
    <p:extLst>
      <p:ext uri="{BB962C8B-B14F-4D97-AF65-F5344CB8AC3E}">
        <p14:creationId xmlns:p14="http://schemas.microsoft.com/office/powerpoint/2010/main" val="299387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alphaModFix amt="36000"/>
          </a:blip>
          <a:srcRect/>
          <a:stretch>
            <a:fillRect/>
          </a:stretch>
        </p:blipFill>
        <p:spPr>
          <a:xfrm>
            <a:off x="-1295400" y="4143263"/>
            <a:ext cx="15953990" cy="8229600"/>
          </a:xfrm>
          <a:prstGeom prst="rect">
            <a:avLst/>
          </a:prstGeom>
        </p:spPr>
      </p:pic>
      <p:pic>
        <p:nvPicPr>
          <p:cNvPr id="1030" name="Picture 6" descr="Hướng dẫn gây trồng cây tre mai | Farmvina Cây Hoa Ki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77" y="3741426"/>
            <a:ext cx="6589686" cy="3709994"/>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chú</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thích</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914400" y="1577342"/>
            <a:ext cx="9282118"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vi-VN"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143000" y="2659384"/>
            <a:ext cx="15544800" cy="769441"/>
          </a:xfrm>
          <a:prstGeom prst="rect">
            <a:avLst/>
          </a:prstGeom>
        </p:spPr>
        <p:txBody>
          <a:bodyPr wrap="square">
            <a:spAutoFit/>
          </a:bodyPr>
          <a:lstStyle/>
          <a:p>
            <a:pPr algn="just"/>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Nứa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trúc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mai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vầu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tre</a:t>
            </a:r>
            <a:r>
              <a:rPr lang="en-US" sz="4400" dirty="0" smtClean="0">
                <a:latin typeface="Times New Roman" panose="02020603050405020304" pitchFamily="18" charset="0"/>
                <a:cs typeface="Times New Roman" panose="02020603050405020304" pitchFamily="18" charset="0"/>
              </a:rPr>
              <a:t>. </a:t>
            </a:r>
            <a:endParaRPr lang="vi-VN" sz="4400" i="1" dirty="0">
              <a:latin typeface="Times New Roman" panose="02020603050405020304" pitchFamily="18" charset="0"/>
              <a:cs typeface="Times New Roman" panose="02020603050405020304" pitchFamily="18" charset="0"/>
            </a:endParaRPr>
          </a:p>
        </p:txBody>
      </p:sp>
      <p:pic>
        <p:nvPicPr>
          <p:cNvPr id="1026" name="Picture 2" descr="Nuôi&quot; nứa làm gi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24" y="3860974"/>
            <a:ext cx="5774183" cy="39649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Cây trúc vàng: Ý nghĩa, hình ảnh, cách trồng, chăm sóc tại nhà"/>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177" y="6761480"/>
            <a:ext cx="5730240" cy="358140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AutoShape 8" descr="Xứ sở cây vầu ra những củ măng to bự, hễ nghe tiếng sấm là đắ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Xứ sở cây vầu ra những củ măng to bự, hễ nghe tiếng sấm là đắ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68200" y="6378892"/>
            <a:ext cx="6334125" cy="4219575"/>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spTree>
    <p:extLst>
      <p:ext uri="{BB962C8B-B14F-4D97-AF65-F5344CB8AC3E}">
        <p14:creationId xmlns:p14="http://schemas.microsoft.com/office/powerpoint/2010/main" val="133329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1000"/>
                                        <p:tgtEl>
                                          <p:spTgt spid="1034"/>
                                        </p:tgtEl>
                                      </p:cBhvr>
                                    </p:animEffect>
                                    <p:anim calcmode="lin" valueType="num">
                                      <p:cBhvr>
                                        <p:cTn id="23" dur="1000" fill="hold"/>
                                        <p:tgtEl>
                                          <p:spTgt spid="1034"/>
                                        </p:tgtEl>
                                        <p:attrNameLst>
                                          <p:attrName>ppt_x</p:attrName>
                                        </p:attrNameLst>
                                      </p:cBhvr>
                                      <p:tavLst>
                                        <p:tav tm="0">
                                          <p:val>
                                            <p:strVal val="#ppt_x"/>
                                          </p:val>
                                        </p:tav>
                                        <p:tav tm="100000">
                                          <p:val>
                                            <p:strVal val="#ppt_x"/>
                                          </p:val>
                                        </p:tav>
                                      </p:tavLst>
                                    </p:anim>
                                    <p:anim calcmode="lin" valueType="num">
                                      <p:cBhvr>
                                        <p:cTn id="24" dur="1000" fill="hold"/>
                                        <p:tgtEl>
                                          <p:spTgt spid="10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p:cNvPicPr>
          <p:nvPr/>
        </p:nvPicPr>
        <p:blipFill>
          <a:blip r:embed="rId2">
            <a:alphaModFix amt="36000"/>
          </a:blip>
          <a:srcRect/>
          <a:stretch>
            <a:fillRect/>
          </a:stretch>
        </p:blipFill>
        <p:spPr>
          <a:xfrm>
            <a:off x="-2286000" y="4754214"/>
            <a:ext cx="15953990" cy="8229600"/>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chú</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thích</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914400" y="1577342"/>
            <a:ext cx="9282118"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vi-VN"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143000" y="2659384"/>
            <a:ext cx="15544800" cy="1446550"/>
          </a:xfrm>
          <a:prstGeom prst="rect">
            <a:avLst/>
          </a:prstGeom>
        </p:spPr>
        <p:txBody>
          <a:bodyPr wrap="square">
            <a:spAutoFit/>
          </a:bodyPr>
          <a:lstStyle/>
          <a:p>
            <a:pPr algn="just"/>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Thành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đồng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Tổ</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quốc</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a:t>
            </a:r>
            <a:r>
              <a:rPr lang="en-US" sz="4400" dirty="0" smtClean="0">
                <a:latin typeface="Times New Roman" panose="02020603050405020304" pitchFamily="18" charset="0"/>
                <a:cs typeface="Times New Roman" panose="02020603050405020304" pitchFamily="18" charset="0"/>
              </a:rPr>
              <a:t> Minh </a:t>
            </a:r>
            <a:r>
              <a:rPr lang="en-US" sz="4400" dirty="0" err="1" smtClean="0">
                <a:latin typeface="Times New Roman" panose="02020603050405020304" pitchFamily="18" charset="0"/>
                <a:cs typeface="Times New Roman" panose="02020603050405020304" pitchFamily="18" charset="0"/>
              </a:rPr>
              <a:t>tặng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Nam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do.</a:t>
            </a:r>
            <a:endParaRPr lang="vi-VN" sz="4400" i="1" dirty="0">
              <a:latin typeface="Times New Roman" panose="02020603050405020304" pitchFamily="18" charset="0"/>
              <a:cs typeface="Times New Roman" panose="02020603050405020304" pitchFamily="18" charset="0"/>
            </a:endParaRPr>
          </a:p>
        </p:txBody>
      </p:sp>
      <p:sp>
        <p:nvSpPr>
          <p:cNvPr id="10" name="AutoShape 8" descr="Xứ sở cây vầu ra những củ măng to bự, hễ nghe tiếng sấm là đắ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3944600" y="-2085916"/>
            <a:ext cx="4719822" cy="4588999"/>
            <a:chOff x="11201400" y="-1768017"/>
            <a:chExt cx="4719822" cy="4588999"/>
          </a:xfrm>
        </p:grpSpPr>
        <p:pic>
          <p:nvPicPr>
            <p:cNvPr id="18"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01400" y="-1768017"/>
              <a:ext cx="3410140" cy="4114800"/>
            </a:xfrm>
            <a:prstGeom prst="rect">
              <a:avLst/>
            </a:prstGeom>
          </p:spPr>
        </p:pic>
        <p:pic>
          <p:nvPicPr>
            <p:cNvPr id="19"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511082" y="-1293818"/>
              <a:ext cx="3410140" cy="4114800"/>
            </a:xfrm>
            <a:prstGeom prst="rect">
              <a:avLst/>
            </a:prstGeom>
          </p:spPr>
        </p:pic>
      </p:grpSp>
      <p:pic>
        <p:nvPicPr>
          <p:cNvPr id="3074" name="Picture 2" descr="Nam bộ là “thành đồng Tổ quốc” - Binh Phuoc, Tin tuc Binh Phuoc, Tin mới  tỉnh Bình Phướ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4418535"/>
            <a:ext cx="9001125" cy="546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p:cNvPicPr>
          <p:nvPr/>
        </p:nvPicPr>
        <p:blipFill>
          <a:blip r:embed="rId2">
            <a:alphaModFix amt="36000"/>
          </a:blip>
          <a:srcRect/>
          <a:stretch>
            <a:fillRect/>
          </a:stretch>
        </p:blipFill>
        <p:spPr>
          <a:xfrm>
            <a:off x="-2321622" y="4754214"/>
            <a:ext cx="15953990" cy="8229600"/>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chú</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thích</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914400" y="1577342"/>
            <a:ext cx="9282118"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vi-VN"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143000" y="2659384"/>
            <a:ext cx="15544800" cy="2123658"/>
          </a:xfrm>
          <a:prstGeom prst="rect">
            <a:avLst/>
          </a:prstGeom>
        </p:spPr>
        <p:txBody>
          <a:bodyPr wrap="square">
            <a:spAutoFit/>
          </a:bodyPr>
          <a:lstStyle/>
          <a:p>
            <a:pPr algn="just"/>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Tầm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vông</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gậy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Pháp</a:t>
            </a:r>
            <a:r>
              <a:rPr lang="en-US" sz="4400" dirty="0" smtClean="0">
                <a:latin typeface="Times New Roman" panose="02020603050405020304" pitchFamily="18" charset="0"/>
                <a:cs typeface="Times New Roman" panose="02020603050405020304" pitchFamily="18" charset="0"/>
              </a:rPr>
              <a:t> ở Nam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ta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gậy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tầm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10" name="AutoShape 8" descr="Xứ sở cây vầu ra những củ măng to bự, hễ nghe tiếng sấm là đắ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3944600" y="-2085916"/>
            <a:ext cx="4719822" cy="4588999"/>
            <a:chOff x="11201400" y="-1768017"/>
            <a:chExt cx="4719822" cy="4588999"/>
          </a:xfrm>
        </p:grpSpPr>
        <p:pic>
          <p:nvPicPr>
            <p:cNvPr id="18"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01400" y="-1768017"/>
              <a:ext cx="3410140" cy="4114800"/>
            </a:xfrm>
            <a:prstGeom prst="rect">
              <a:avLst/>
            </a:prstGeom>
          </p:spPr>
        </p:pic>
        <p:pic>
          <p:nvPicPr>
            <p:cNvPr id="19"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511082" y="-1293818"/>
              <a:ext cx="3410140" cy="4114800"/>
            </a:xfrm>
            <a:prstGeom prst="rect">
              <a:avLst/>
            </a:prstGeom>
          </p:spPr>
        </p:pic>
      </p:grpSp>
      <p:pic>
        <p:nvPicPr>
          <p:cNvPr id="7" name="Picture 6"/>
          <p:cNvPicPr>
            <a:picLocks noChangeAspect="1"/>
          </p:cNvPicPr>
          <p:nvPr/>
        </p:nvPicPr>
        <p:blipFill>
          <a:blip r:embed="rId12"/>
          <a:stretch>
            <a:fillRect/>
          </a:stretch>
        </p:blipFill>
        <p:spPr>
          <a:xfrm>
            <a:off x="1690607" y="5095643"/>
            <a:ext cx="6046171" cy="4528792"/>
          </a:xfrm>
          <a:prstGeom prst="rect">
            <a:avLst/>
          </a:prstGeom>
        </p:spPr>
      </p:pic>
      <p:pic>
        <p:nvPicPr>
          <p:cNvPr id="4100" name="Picture 4" descr="TrangBiQuanSuVietNam © 2014 TrangBịQuânSựViệtNam: 011113. Gậy Tầm Vô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32177" y="5095643"/>
            <a:ext cx="7547985" cy="452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6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517870" y="-391072"/>
            <a:ext cx="5977931" cy="11057774"/>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1595120" y="2095500"/>
            <a:ext cx="5486400"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Thảo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luận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nhóm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bàn</a:t>
            </a:r>
            <a:endParaRPr lang="vi-VN" sz="4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11"/>
          <a:srcRect l="30674" r="30674"/>
          <a:stretch/>
        </p:blipFill>
        <p:spPr>
          <a:xfrm>
            <a:off x="7848600" y="552626"/>
            <a:ext cx="7239000" cy="10529455"/>
          </a:xfrm>
          <a:prstGeom prst="rect">
            <a:avLst/>
          </a:prstGeom>
        </p:spPr>
      </p:pic>
      <p:sp>
        <p:nvSpPr>
          <p:cNvPr id="8" name="Rectangle 7"/>
          <p:cNvSpPr/>
          <p:nvPr/>
        </p:nvSpPr>
        <p:spPr>
          <a:xfrm>
            <a:off x="1595120" y="3737432"/>
            <a:ext cx="5486400" cy="2800767"/>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 HS </a:t>
            </a:r>
            <a:r>
              <a:rPr lang="en-US" sz="4400" dirty="0" err="1" smtClean="0">
                <a:latin typeface="Times New Roman" panose="02020603050405020304" pitchFamily="18" charset="0"/>
                <a:cs typeface="Times New Roman" panose="02020603050405020304" pitchFamily="18" charset="0"/>
              </a:rPr>
              <a:t>hoàn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phiếu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gian</a:t>
            </a:r>
            <a:r>
              <a:rPr lang="en-US" sz="4400" dirty="0" smtClean="0">
                <a:latin typeface="Times New Roman" panose="02020603050405020304" pitchFamily="18" charset="0"/>
                <a:cs typeface="Times New Roman" panose="02020603050405020304" pitchFamily="18" charset="0"/>
              </a:rPr>
              <a:t>: 5 </a:t>
            </a:r>
            <a:r>
              <a:rPr lang="en-US" sz="4400" dirty="0" err="1" smtClean="0">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0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alphaModFix amt="36000"/>
          </a:blip>
          <a:srcRect/>
          <a:stretch>
            <a:fillRect/>
          </a:stretch>
        </p:blipFill>
        <p:spPr>
          <a:xfrm>
            <a:off x="-3501656" y="5236073"/>
            <a:ext cx="9296400" cy="4795393"/>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1295400" y="1440449"/>
            <a:ext cx="5486400"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endParaRPr lang="vi-VN" sz="4400" dirty="0">
              <a:latin typeface="Times New Roman" panose="02020603050405020304" pitchFamily="18" charset="0"/>
              <a:cs typeface="Times New Roman" panose="02020603050405020304" pitchFamily="18" charset="0"/>
            </a:endParaRPr>
          </a:p>
        </p:txBody>
      </p:sp>
      <p:pic>
        <p:nvPicPr>
          <p:cNvPr id="6" name="Picture 5" descr="Thép Mới – Wikipedia tiếng Việt"/>
          <p:cNvPicPr/>
          <p:nvPr/>
        </p:nvPicPr>
        <p:blipFill>
          <a:blip r:embed="rId3">
            <a:extLst>
              <a:ext uri="{28A0092B-C50C-407E-A947-70E740481C1C}">
                <a14:useLocalDpi xmlns:a14="http://schemas.microsoft.com/office/drawing/2010/main" val="0"/>
              </a:ext>
            </a:extLst>
          </a:blip>
          <a:srcRect/>
          <a:stretch>
            <a:fillRect/>
          </a:stretch>
        </p:blipFill>
        <p:spPr bwMode="auto">
          <a:xfrm>
            <a:off x="792959" y="2803623"/>
            <a:ext cx="4457700" cy="5105400"/>
          </a:xfrm>
          <a:prstGeom prst="rect">
            <a:avLst/>
          </a:prstGeom>
          <a:noFill/>
          <a:ln>
            <a:noFill/>
          </a:ln>
        </p:spPr>
      </p:pic>
      <p:sp>
        <p:nvSpPr>
          <p:cNvPr id="10" name="Rectangle 9"/>
          <p:cNvSpPr/>
          <p:nvPr/>
        </p:nvSpPr>
        <p:spPr>
          <a:xfrm>
            <a:off x="792960" y="8040350"/>
            <a:ext cx="4457700" cy="1446550"/>
          </a:xfrm>
          <a:prstGeom prst="rect">
            <a:avLst/>
          </a:prstGeom>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Thép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Mới</a:t>
            </a:r>
            <a:r>
              <a:rPr lang="en-US" sz="4400" b="1" dirty="0">
                <a:latin typeface="Times New Roman" panose="02020603050405020304" pitchFamily="18" charset="0"/>
                <a:cs typeface="Times New Roman" panose="02020603050405020304" pitchFamily="18" charset="0"/>
              </a:rPr>
              <a:t> </a:t>
            </a:r>
            <a:endParaRPr lang="en-US" sz="4400" b="1" dirty="0" smtClean="0">
              <a:latin typeface="Times New Roman" panose="02020603050405020304" pitchFamily="18" charset="0"/>
              <a:cs typeface="Times New Roman" panose="02020603050405020304" pitchFamily="18" charset="0"/>
            </a:endParaRPr>
          </a:p>
          <a:p>
            <a:pPr algn="ctr"/>
            <a:r>
              <a:rPr lang="en-US" sz="4400" b="1" dirty="0" smtClean="0">
                <a:latin typeface="Times New Roman" panose="02020603050405020304" pitchFamily="18" charset="0"/>
                <a:cs typeface="Times New Roman" panose="02020603050405020304" pitchFamily="18" charset="0"/>
              </a:rPr>
              <a:t>(1925 </a:t>
            </a:r>
            <a:r>
              <a:rPr lang="en-US" sz="4400" b="1" dirty="0">
                <a:latin typeface="Times New Roman" panose="02020603050405020304" pitchFamily="18" charset="0"/>
                <a:cs typeface="Times New Roman" panose="02020603050405020304" pitchFamily="18" charset="0"/>
              </a:rPr>
              <a:t>- 1991)</a:t>
            </a:r>
          </a:p>
        </p:txBody>
      </p:sp>
      <p:sp>
        <p:nvSpPr>
          <p:cNvPr id="11" name="Rectangle 10"/>
          <p:cNvSpPr/>
          <p:nvPr/>
        </p:nvSpPr>
        <p:spPr>
          <a:xfrm>
            <a:off x="5940003" y="1827828"/>
            <a:ext cx="11863382" cy="8217634"/>
          </a:xfrm>
          <a:prstGeom prst="rect">
            <a:avLst/>
          </a:prstGeom>
        </p:spPr>
        <p:txBody>
          <a:bodyPr wrap="square">
            <a:spAutoFit/>
          </a:bodyPr>
          <a:lstStyle/>
          <a:p>
            <a:pPr marL="571500" indent="-571500" algn="just">
              <a:buFontTx/>
              <a:buChar char="-"/>
              <a:defRPr/>
            </a:pPr>
            <a:r>
              <a:rPr lang="vi-VN" sz="4400" dirty="0" smtClean="0">
                <a:latin typeface="Times New Roman" pitchFamily="18" charset="0"/>
                <a:cs typeface="Times New Roman" pitchFamily="18" charset="0"/>
              </a:rPr>
              <a:t>Tên </a:t>
            </a:r>
            <a:r>
              <a:rPr lang="vi-VN" sz="4400" dirty="0">
                <a:latin typeface="Times New Roman" pitchFamily="18" charset="0"/>
                <a:cs typeface="Times New Roman" pitchFamily="18" charset="0"/>
              </a:rPr>
              <a:t>khai sinh là Hà Văn Lộc, quê ở Hà Nội</a:t>
            </a:r>
            <a:r>
              <a:rPr lang="de-DE" sz="4400" dirty="0">
                <a:latin typeface="Times New Roman" pitchFamily="18" charset="0"/>
                <a:cs typeface="Times New Roman" pitchFamily="18" charset="0"/>
              </a:rPr>
              <a:t>.</a:t>
            </a:r>
            <a:r>
              <a:rPr lang="vi-VN" sz="4400" dirty="0">
                <a:latin typeface="Times New Roman" pitchFamily="18" charset="0"/>
                <a:cs typeface="Times New Roman" pitchFamily="18" charset="0"/>
              </a:rPr>
              <a:t> Ngoài viết báo ông còn viết nhiều bút kí, thuyết minh </a:t>
            </a:r>
            <a:r>
              <a:rPr lang="vi-VN" sz="4400" dirty="0" smtClean="0">
                <a:latin typeface="Times New Roman" pitchFamily="18" charset="0"/>
                <a:cs typeface="Times New Roman" pitchFamily="18" charset="0"/>
              </a:rPr>
              <a:t>phim.</a:t>
            </a:r>
            <a:endParaRPr lang="en-US" sz="4400" dirty="0" smtClean="0">
              <a:latin typeface="Times New Roman" pitchFamily="18" charset="0"/>
              <a:cs typeface="Times New Roman" pitchFamily="18" charset="0"/>
            </a:endParaRPr>
          </a:p>
          <a:p>
            <a:pPr marL="571500" indent="-571500" algn="just">
              <a:buFontTx/>
              <a:buChar char="-"/>
              <a:defRPr/>
            </a:pPr>
            <a:r>
              <a:rPr lang="vi-VN" sz="4400" dirty="0" smtClean="0">
                <a:latin typeface="Times New Roman" pitchFamily="18" charset="0"/>
                <a:cs typeface="Times New Roman" pitchFamily="18" charset="0"/>
              </a:rPr>
              <a:t>Ông </a:t>
            </a:r>
            <a:r>
              <a:rPr lang="vi-VN" sz="4400" dirty="0">
                <a:latin typeface="Times New Roman" pitchFamily="18" charset="0"/>
                <a:cs typeface="Times New Roman" pitchFamily="18" charset="0"/>
              </a:rPr>
              <a:t>là một nhà văn nổi tiếng tại Việt Nam, chuyên viết về đề tài Chiến tranh Đông Dương và Chiến tranh Việt Nam</a:t>
            </a:r>
            <a:r>
              <a:rPr lang="vi-VN" sz="4400" dirty="0" smtClean="0">
                <a:latin typeface="Times New Roman" pitchFamily="18" charset="0"/>
                <a:cs typeface="Times New Roman" pitchFamily="18" charset="0"/>
              </a:rPr>
              <a:t>.</a:t>
            </a:r>
            <a:endParaRPr lang="en-US" sz="4400" dirty="0" smtClean="0">
              <a:latin typeface="Times New Roman" pitchFamily="18" charset="0"/>
              <a:cs typeface="Times New Roman" pitchFamily="18" charset="0"/>
            </a:endParaRPr>
          </a:p>
          <a:p>
            <a:pPr marL="571500" indent="-571500" algn="just">
              <a:buFontTx/>
              <a:buChar char="-"/>
              <a:defRPr/>
            </a:pPr>
            <a:r>
              <a:rPr lang="vi-VN" sz="4400" dirty="0" smtClean="0">
                <a:latin typeface="Times New Roman" pitchFamily="18" charset="0"/>
                <a:cs typeface="Times New Roman" pitchFamily="18" charset="0"/>
              </a:rPr>
              <a:t>Ông </a:t>
            </a:r>
            <a:r>
              <a:rPr lang="vi-VN" sz="4400" dirty="0">
                <a:latin typeface="Times New Roman" pitchFamily="18" charset="0"/>
                <a:cs typeface="Times New Roman" pitchFamily="18" charset="0"/>
              </a:rPr>
              <a:t>còn có bút danh khác là Phượng Kim, Hoàng Châu</a:t>
            </a:r>
            <a:r>
              <a:rPr lang="vi-VN" sz="4400" dirty="0" smtClean="0">
                <a:latin typeface="Times New Roman" pitchFamily="18" charset="0"/>
                <a:cs typeface="Times New Roman" pitchFamily="18" charset="0"/>
              </a:rPr>
              <a:t>,...</a:t>
            </a:r>
            <a:endParaRPr lang="en-US" sz="4400" dirty="0" smtClean="0">
              <a:latin typeface="Times New Roman" pitchFamily="18" charset="0"/>
              <a:cs typeface="Times New Roman" pitchFamily="18" charset="0"/>
            </a:endParaRPr>
          </a:p>
          <a:p>
            <a:pPr marL="571500" indent="-571500" algn="just">
              <a:buFontTx/>
              <a:buChar char="-"/>
              <a:defRPr/>
            </a:pPr>
            <a:r>
              <a:rPr lang="de-DE" sz="4400" b="1" dirty="0" smtClean="0">
                <a:latin typeface="Times New Roman" pitchFamily="18" charset="0"/>
                <a:cs typeface="Times New Roman" pitchFamily="18" charset="0"/>
              </a:rPr>
              <a:t>Tác </a:t>
            </a:r>
            <a:r>
              <a:rPr lang="de-DE" sz="4400" b="1" dirty="0">
                <a:latin typeface="Times New Roman" pitchFamily="18" charset="0"/>
                <a:cs typeface="Times New Roman" pitchFamily="18" charset="0"/>
              </a:rPr>
              <a:t>phẩm tiêu biểu: </a:t>
            </a:r>
            <a:r>
              <a:rPr lang="vi-VN" sz="4400" i="1" dirty="0">
                <a:latin typeface="Times New Roman" pitchFamily="18" charset="0"/>
                <a:cs typeface="Times New Roman" pitchFamily="18" charset="0"/>
              </a:rPr>
              <a:t>Kháng chiến sau lũy tre, trên đồng lúa chín (1947), Hữu nghị (1955),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Ái</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Nin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phim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1980)</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latin typeface="Times New Roman" pitchFamily="18" charset="0"/>
                <a:cs typeface="Times New Roman" pitchFamily="18" charset="0"/>
              </a:rPr>
              <a:t>Cây tre Việt Nam,</a:t>
            </a:r>
            <a:r>
              <a:rPr lang="de-DE" sz="4400" i="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grpSp>
        <p:nvGrpSpPr>
          <p:cNvPr id="12" name="Group 11"/>
          <p:cNvGrpSpPr/>
          <p:nvPr/>
        </p:nvGrpSpPr>
        <p:grpSpPr>
          <a:xfrm>
            <a:off x="5250659" y="-2895156"/>
            <a:ext cx="4719822" cy="4588999"/>
            <a:chOff x="11201400" y="-1768017"/>
            <a:chExt cx="4719822" cy="4588999"/>
          </a:xfrm>
        </p:grpSpPr>
        <p:pic>
          <p:nvPicPr>
            <p:cNvPr id="1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01400" y="-1768017"/>
              <a:ext cx="3410140" cy="4114800"/>
            </a:xfrm>
            <a:prstGeom prst="rect">
              <a:avLst/>
            </a:prstGeom>
          </p:spPr>
        </p:pic>
        <p:pic>
          <p:nvPicPr>
            <p:cNvPr id="14"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511082" y="-1293818"/>
              <a:ext cx="3410140" cy="4114800"/>
            </a:xfrm>
            <a:prstGeom prst="rect">
              <a:avLst/>
            </a:prstGeom>
          </p:spPr>
        </p:pic>
      </p:grpSp>
    </p:spTree>
    <p:extLst>
      <p:ext uri="{BB962C8B-B14F-4D97-AF65-F5344CB8AC3E}">
        <p14:creationId xmlns:p14="http://schemas.microsoft.com/office/powerpoint/2010/main" val="36598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a:alphaModFix amt="36000"/>
          </a:blip>
          <a:srcRect/>
          <a:stretch>
            <a:fillRect/>
          </a:stretch>
        </p:blipFill>
        <p:spPr>
          <a:xfrm>
            <a:off x="4038600" y="2917318"/>
            <a:ext cx="9296400" cy="4795393"/>
          </a:xfrm>
          <a:prstGeom prst="rect">
            <a:avLst/>
          </a:prstGeom>
        </p:spPr>
      </p:pic>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1295400" y="1411455"/>
            <a:ext cx="5486400"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vi-VN" sz="44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250659" y="-2895156"/>
            <a:ext cx="4719822" cy="4588999"/>
            <a:chOff x="11201400" y="-1768017"/>
            <a:chExt cx="4719822" cy="4588999"/>
          </a:xfrm>
        </p:grpSpPr>
        <p:pic>
          <p:nvPicPr>
            <p:cNvPr id="1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01400" y="-1768017"/>
              <a:ext cx="3410140" cy="4114800"/>
            </a:xfrm>
            <a:prstGeom prst="rect">
              <a:avLst/>
            </a:prstGeom>
          </p:spPr>
        </p:pic>
        <p:pic>
          <p:nvPicPr>
            <p:cNvPr id="14"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511082" y="-1293818"/>
              <a:ext cx="3410140" cy="4114800"/>
            </a:xfrm>
            <a:prstGeom prst="rect">
              <a:avLst/>
            </a:prstGeom>
          </p:spPr>
        </p:pic>
      </p:grpSp>
      <p:pic>
        <p:nvPicPr>
          <p:cNvPr id="15" name="Picture 14"/>
          <p:cNvPicPr>
            <a:picLocks noChangeAspect="1"/>
          </p:cNvPicPr>
          <p:nvPr/>
        </p:nvPicPr>
        <p:blipFill>
          <a:blip r:embed="rId12"/>
          <a:stretch>
            <a:fillRect/>
          </a:stretch>
        </p:blipFill>
        <p:spPr>
          <a:xfrm>
            <a:off x="6248400" y="3407899"/>
            <a:ext cx="4876800" cy="3352800"/>
          </a:xfrm>
          <a:prstGeom prst="rect">
            <a:avLst/>
          </a:prstGeom>
        </p:spPr>
      </p:pic>
      <p:pic>
        <p:nvPicPr>
          <p:cNvPr id="16" name="Picture 10"/>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a:off x="11125200" y="2087189"/>
            <a:ext cx="1143000" cy="1904999"/>
          </a:xfrm>
          <a:prstGeom prst="rect">
            <a:avLst/>
          </a:prstGeom>
        </p:spPr>
      </p:pic>
      <p:sp>
        <p:nvSpPr>
          <p:cNvPr id="18" name="Rectangle 17"/>
          <p:cNvSpPr/>
          <p:nvPr/>
        </p:nvSpPr>
        <p:spPr>
          <a:xfrm>
            <a:off x="12268200" y="1920860"/>
            <a:ext cx="5486400"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Hoàn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cảnh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12268200" y="2843827"/>
            <a:ext cx="5486400" cy="6186309"/>
          </a:xfrm>
          <a:prstGeom prst="rect">
            <a:avLst/>
          </a:prstGeom>
        </p:spPr>
        <p:txBody>
          <a:bodyPr wrap="square">
            <a:spAutoFit/>
          </a:bodyPr>
          <a:lstStyle/>
          <a:p>
            <a:pPr algn="just"/>
            <a:r>
              <a:rPr lang="en-GB" sz="4400" dirty="0" err="1">
                <a:latin typeface="Times New Roman" panose="02020603050405020304" pitchFamily="18" charset="0"/>
                <a:cs typeface="Times New Roman" panose="02020603050405020304" pitchFamily="18" charset="0"/>
              </a:rPr>
              <a:t>Viết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năm</a:t>
            </a:r>
            <a:r>
              <a:rPr lang="en-GB" sz="4400" dirty="0">
                <a:latin typeface="Times New Roman" panose="02020603050405020304" pitchFamily="18" charset="0"/>
                <a:cs typeface="Times New Roman" panose="02020603050405020304" pitchFamily="18" charset="0"/>
              </a:rPr>
              <a:t> 1955 ( </a:t>
            </a:r>
            <a:r>
              <a:rPr lang="en-GB" sz="4400" dirty="0" err="1">
                <a:latin typeface="Times New Roman" panose="02020603050405020304" pitchFamily="18" charset="0"/>
                <a:cs typeface="Times New Roman" panose="02020603050405020304" pitchFamily="18" charset="0"/>
              </a:rPr>
              <a:t>là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lời</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bình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cho</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bộ</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phim</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tài</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liệu</a:t>
            </a:r>
            <a:r>
              <a:rPr lang="en-GB"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Ba Lan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a:t>
            </a:r>
            <a:endParaRPr lang="en-US" sz="4400" dirty="0"/>
          </a:p>
        </p:txBody>
      </p:sp>
      <p:pic>
        <p:nvPicPr>
          <p:cNvPr id="20" name="Picture 10"/>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rot="8303996">
            <a:off x="7581901" y="6495851"/>
            <a:ext cx="1143000" cy="1904999"/>
          </a:xfrm>
          <a:prstGeom prst="rect">
            <a:avLst/>
          </a:prstGeom>
        </p:spPr>
      </p:pic>
      <p:sp>
        <p:nvSpPr>
          <p:cNvPr id="21" name="Rectangle 20"/>
          <p:cNvSpPr/>
          <p:nvPr/>
        </p:nvSpPr>
        <p:spPr>
          <a:xfrm>
            <a:off x="6967623" y="7986703"/>
            <a:ext cx="3002858"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tượng</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6417511" y="8893770"/>
            <a:ext cx="4103081"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Cây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a:t>
            </a:r>
            <a:endParaRPr lang="vi-VN" sz="4400" dirty="0">
              <a:latin typeface="Times New Roman" panose="02020603050405020304" pitchFamily="18" charset="0"/>
              <a:cs typeface="Times New Roman" panose="02020603050405020304" pitchFamily="18" charset="0"/>
            </a:endParaRPr>
          </a:p>
        </p:txBody>
      </p:sp>
      <p:pic>
        <p:nvPicPr>
          <p:cNvPr id="23" name="Picture 10"/>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rot="10477765">
            <a:off x="5227884" y="6248984"/>
            <a:ext cx="1143000" cy="1904999"/>
          </a:xfrm>
          <a:prstGeom prst="rect">
            <a:avLst/>
          </a:prstGeom>
        </p:spPr>
      </p:pic>
      <p:sp>
        <p:nvSpPr>
          <p:cNvPr id="24" name="Rectangle 23"/>
          <p:cNvSpPr/>
          <p:nvPr/>
        </p:nvSpPr>
        <p:spPr>
          <a:xfrm>
            <a:off x="2968525" y="7525324"/>
            <a:ext cx="3002858"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loại</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25" name="Rectangle 24"/>
          <p:cNvSpPr/>
          <p:nvPr/>
        </p:nvSpPr>
        <p:spPr>
          <a:xfrm>
            <a:off x="2145319" y="8366439"/>
            <a:ext cx="4103081"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Tùy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Kí</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2859193" y="4907779"/>
            <a:ext cx="2641723"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PTBĐ:</a:t>
            </a:r>
            <a:endParaRPr lang="vi-VN" sz="4400" b="1" dirty="0">
              <a:latin typeface="Times New Roman" panose="02020603050405020304" pitchFamily="18" charset="0"/>
              <a:cs typeface="Times New Roman" panose="02020603050405020304" pitchFamily="18" charset="0"/>
            </a:endParaRPr>
          </a:p>
        </p:txBody>
      </p:sp>
      <p:pic>
        <p:nvPicPr>
          <p:cNvPr id="27" name="Picture 10"/>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rot="12378424">
            <a:off x="4832896" y="4146818"/>
            <a:ext cx="1143000" cy="1904999"/>
          </a:xfrm>
          <a:prstGeom prst="rect">
            <a:avLst/>
          </a:prstGeom>
        </p:spPr>
      </p:pic>
      <p:sp>
        <p:nvSpPr>
          <p:cNvPr id="28" name="Rectangle 27"/>
          <p:cNvSpPr/>
          <p:nvPr/>
        </p:nvSpPr>
        <p:spPr>
          <a:xfrm>
            <a:off x="180635" y="5586386"/>
            <a:ext cx="5707955" cy="1446550"/>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Thuyết</a:t>
            </a:r>
            <a:r>
              <a:rPr lang="en-US" sz="4400" dirty="0" smtClean="0">
                <a:latin typeface="Times New Roman" panose="02020603050405020304" pitchFamily="18" charset="0"/>
                <a:cs typeface="Times New Roman" panose="02020603050405020304" pitchFamily="18" charset="0"/>
              </a:rPr>
              <a:t> minh, </a:t>
            </a:r>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cảm</a:t>
            </a:r>
            <a:endParaRPr lang="vi-VN" sz="4400" dirty="0">
              <a:latin typeface="Times New Roman" panose="02020603050405020304" pitchFamily="18" charset="0"/>
              <a:cs typeface="Times New Roman" panose="02020603050405020304" pitchFamily="18" charset="0"/>
            </a:endParaRPr>
          </a:p>
        </p:txBody>
      </p:sp>
      <p:sp>
        <p:nvSpPr>
          <p:cNvPr id="31" name="Rectangle 30"/>
          <p:cNvSpPr/>
          <p:nvPr/>
        </p:nvSpPr>
        <p:spPr>
          <a:xfrm>
            <a:off x="3613241" y="2363740"/>
            <a:ext cx="2641723"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Ngôi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kể</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pic>
        <p:nvPicPr>
          <p:cNvPr id="32" name="Picture 10"/>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rot="13792214">
            <a:off x="5834441" y="1845112"/>
            <a:ext cx="1143000" cy="1904999"/>
          </a:xfrm>
          <a:prstGeom prst="rect">
            <a:avLst/>
          </a:prstGeom>
        </p:spPr>
      </p:pic>
      <p:sp>
        <p:nvSpPr>
          <p:cNvPr id="33" name="Rectangle 32"/>
          <p:cNvSpPr/>
          <p:nvPr/>
        </p:nvSpPr>
        <p:spPr>
          <a:xfrm>
            <a:off x="1646971" y="3263064"/>
            <a:ext cx="3127319"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Ngôi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ba</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2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vi-VN" sz="4400"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rot="16200000" flipH="1">
            <a:off x="93891" y="-1206591"/>
            <a:ext cx="345619" cy="3124200"/>
            <a:chOff x="0" y="0"/>
            <a:chExt cx="1092267" cy="3479800"/>
          </a:xfrm>
        </p:grpSpPr>
        <p:sp>
          <p:nvSpPr>
            <p:cNvPr id="4"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5" name="Rectangle 4"/>
          <p:cNvSpPr/>
          <p:nvPr/>
        </p:nvSpPr>
        <p:spPr>
          <a:xfrm>
            <a:off x="1295400" y="1411455"/>
            <a:ext cx="5486400" cy="769441"/>
          </a:xfrm>
          <a:prstGeom prst="rect">
            <a:avLst/>
          </a:prstGeom>
        </p:spPr>
        <p:txBody>
          <a:bodyPr wrap="square">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vi-VN" sz="44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3716000" y="-1938991"/>
            <a:ext cx="4719822" cy="4588999"/>
            <a:chOff x="11201400" y="-1768017"/>
            <a:chExt cx="4719822" cy="4588999"/>
          </a:xfrm>
        </p:grpSpPr>
        <p:pic>
          <p:nvPicPr>
            <p:cNvPr id="13"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01400" y="-1768017"/>
              <a:ext cx="3410140" cy="4114800"/>
            </a:xfrm>
            <a:prstGeom prst="rect">
              <a:avLst/>
            </a:prstGeom>
          </p:spPr>
        </p:pic>
        <p:pic>
          <p:nvPicPr>
            <p:cNvPr id="14" name="Picture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511082" y="-1293818"/>
              <a:ext cx="3410140" cy="4114800"/>
            </a:xfrm>
            <a:prstGeom prst="rect">
              <a:avLst/>
            </a:prstGeom>
          </p:spPr>
        </p:pic>
      </p:grpSp>
      <p:sp>
        <p:nvSpPr>
          <p:cNvPr id="18" name="Rectangle 17"/>
          <p:cNvSpPr/>
          <p:nvPr/>
        </p:nvSpPr>
        <p:spPr>
          <a:xfrm>
            <a:off x="1295400" y="2737540"/>
            <a:ext cx="5486400" cy="769441"/>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Bố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cục</a:t>
            </a:r>
            <a:endParaRPr lang="vi-VN" sz="4400" b="1" dirty="0">
              <a:latin typeface="Times New Roman" panose="02020603050405020304" pitchFamily="18" charset="0"/>
              <a:cs typeface="Times New Roman" panose="02020603050405020304" pitchFamily="18" charset="0"/>
            </a:endParaRPr>
          </a:p>
        </p:txBody>
      </p:sp>
      <p:pic>
        <p:nvPicPr>
          <p:cNvPr id="29" name="Picture 10"/>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5969" t="-2266" r="-5892" b="55970"/>
          <a:stretch/>
        </p:blipFill>
        <p:spPr>
          <a:xfrm>
            <a:off x="271780" y="2554481"/>
            <a:ext cx="1143000" cy="1904999"/>
          </a:xfrm>
          <a:prstGeom prst="rect">
            <a:avLst/>
          </a:prstGeom>
        </p:spPr>
      </p:pic>
      <p:pic>
        <p:nvPicPr>
          <p:cNvPr id="30" name="Picture 10"/>
          <p:cNvPicPr>
            <a:picLocks noChangeAspect="1"/>
          </p:cNvPicPr>
          <p:nvPr/>
        </p:nvPicPr>
        <p:blipFill>
          <a:blip r:embed="rId13"/>
          <a:srcRect/>
          <a:stretch>
            <a:fillRect/>
          </a:stretch>
        </p:blipFill>
        <p:spPr>
          <a:xfrm>
            <a:off x="1090541" y="3791356"/>
            <a:ext cx="3975359" cy="3915728"/>
          </a:xfrm>
          <a:prstGeom prst="rect">
            <a:avLst/>
          </a:prstGeom>
        </p:spPr>
      </p:pic>
      <p:pic>
        <p:nvPicPr>
          <p:cNvPr id="34" name="Picture 10"/>
          <p:cNvPicPr>
            <a:picLocks noChangeAspect="1"/>
          </p:cNvPicPr>
          <p:nvPr/>
        </p:nvPicPr>
        <p:blipFill>
          <a:blip r:embed="rId13"/>
          <a:srcRect/>
          <a:stretch>
            <a:fillRect/>
          </a:stretch>
        </p:blipFill>
        <p:spPr>
          <a:xfrm>
            <a:off x="7073640" y="3791356"/>
            <a:ext cx="4280160" cy="3915728"/>
          </a:xfrm>
          <a:prstGeom prst="rect">
            <a:avLst/>
          </a:prstGeom>
        </p:spPr>
      </p:pic>
      <p:pic>
        <p:nvPicPr>
          <p:cNvPr id="35" name="Picture 10"/>
          <p:cNvPicPr>
            <a:picLocks noChangeAspect="1"/>
          </p:cNvPicPr>
          <p:nvPr/>
        </p:nvPicPr>
        <p:blipFill>
          <a:blip r:embed="rId13"/>
          <a:srcRect/>
          <a:stretch>
            <a:fillRect/>
          </a:stretch>
        </p:blipFill>
        <p:spPr>
          <a:xfrm>
            <a:off x="13031339" y="3783736"/>
            <a:ext cx="3975359" cy="3915728"/>
          </a:xfrm>
          <a:prstGeom prst="rect">
            <a:avLst/>
          </a:prstGeom>
        </p:spPr>
      </p:pic>
      <p:sp>
        <p:nvSpPr>
          <p:cNvPr id="6" name="Rectangle 5"/>
          <p:cNvSpPr/>
          <p:nvPr/>
        </p:nvSpPr>
        <p:spPr>
          <a:xfrm>
            <a:off x="1828801" y="4907143"/>
            <a:ext cx="2971799" cy="1938992"/>
          </a:xfrm>
          <a:prstGeom prst="rect">
            <a:avLst/>
          </a:prstGeom>
        </p:spPr>
        <p:txBody>
          <a:bodyPr wrap="square">
            <a:spAutoFit/>
          </a:bodyPr>
          <a:lstStyle/>
          <a:p>
            <a:pPr lvl="0" algn="just"/>
            <a:r>
              <a:rPr lang="vi-VN" sz="4000" dirty="0" smtClean="0">
                <a:latin typeface="Times New Roman" panose="02020603050405020304" pitchFamily="18" charset="0"/>
                <a:cs typeface="Times New Roman" panose="02020603050405020304" pitchFamily="18" charset="0"/>
              </a:rPr>
              <a:t>P</a:t>
            </a:r>
            <a:r>
              <a:rPr lang="en-US" sz="4000" dirty="0" err="1" smtClean="0">
                <a:latin typeface="Times New Roman" panose="02020603050405020304" pitchFamily="18" charset="0"/>
                <a:cs typeface="Times New Roman" panose="02020603050405020304" pitchFamily="18" charset="0"/>
              </a:rPr>
              <a:t>hần</a:t>
            </a:r>
            <a:r>
              <a:rPr lang="en-US" sz="4000" dirty="0" smtClean="0">
                <a:latin typeface="Times New Roman" panose="02020603050405020304" pitchFamily="18" charset="0"/>
                <a:cs typeface="Times New Roman" panose="02020603050405020304" pitchFamily="18" charset="0"/>
              </a:rPr>
              <a:t> 1</a:t>
            </a:r>
            <a:r>
              <a:rPr lang="vi-VN" sz="4000" dirty="0" smtClean="0">
                <a:latin typeface="Times New Roman" panose="02020603050405020304" pitchFamily="18" charset="0"/>
                <a:cs typeface="Times New Roman" panose="02020603050405020304" pitchFamily="18" charset="0"/>
              </a:rPr>
              <a:t>: Từ </a:t>
            </a:r>
            <a:r>
              <a:rPr lang="vi-VN" sz="4000" dirty="0">
                <a:latin typeface="Times New Roman" panose="02020603050405020304" pitchFamily="18" charset="0"/>
                <a:cs typeface="Times New Roman" panose="02020603050405020304" pitchFamily="18" charset="0"/>
              </a:rPr>
              <a:t>đầu </a:t>
            </a:r>
            <a:r>
              <a:rPr lang="vi-VN" sz="4000" dirty="0" smtClean="0">
                <a:latin typeface="Times New Roman" panose="02020603050405020304" pitchFamily="18" charset="0"/>
                <a:cs typeface="Times New Roman" panose="02020603050405020304" pitchFamily="18" charset="0"/>
              </a:rPr>
              <a:t>…</a:t>
            </a:r>
            <a:r>
              <a:rPr lang="vi-VN" sz="4000" i="1" dirty="0" smtClean="0">
                <a:latin typeface="Times New Roman" panose="02020603050405020304" pitchFamily="18" charset="0"/>
                <a:cs typeface="Times New Roman" panose="02020603050405020304" pitchFamily="18" charset="0"/>
              </a:rPr>
              <a:t>chí </a:t>
            </a:r>
            <a:r>
              <a:rPr lang="vi-VN" sz="4000" i="1" dirty="0">
                <a:latin typeface="Times New Roman" panose="02020603050405020304" pitchFamily="18" charset="0"/>
                <a:cs typeface="Times New Roman" panose="02020603050405020304" pitchFamily="18" charset="0"/>
              </a:rPr>
              <a:t>khí như người</a:t>
            </a:r>
            <a:endParaRPr lang="en-US" sz="4000" i="1" dirty="0">
              <a:latin typeface="Times New Roman" panose="02020603050405020304" pitchFamily="18" charset="0"/>
              <a:cs typeface="Times New Roman" panose="02020603050405020304" pitchFamily="18" charset="0"/>
            </a:endParaRPr>
          </a:p>
        </p:txBody>
      </p:sp>
      <p:sp>
        <p:nvSpPr>
          <p:cNvPr id="36" name="Rectangle 35"/>
          <p:cNvSpPr/>
          <p:nvPr/>
        </p:nvSpPr>
        <p:spPr>
          <a:xfrm>
            <a:off x="7772400" y="5084299"/>
            <a:ext cx="3276599" cy="1938992"/>
          </a:xfrm>
          <a:prstGeom prst="rect">
            <a:avLst/>
          </a:prstGeom>
        </p:spPr>
        <p:txBody>
          <a:bodyPr wrap="square">
            <a:spAutoFit/>
          </a:bodyPr>
          <a:lstStyle/>
          <a:p>
            <a:pPr lvl="0" algn="just"/>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2: </a:t>
            </a:r>
            <a:r>
              <a:rPr lang="vi-VN" sz="4000" dirty="0" smtClean="0">
                <a:latin typeface="Times New Roman" panose="02020603050405020304" pitchFamily="18" charset="0"/>
                <a:cs typeface="Times New Roman" panose="02020603050405020304" pitchFamily="18" charset="0"/>
              </a:rPr>
              <a:t>tiếp</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…tre </a:t>
            </a:r>
            <a:r>
              <a:rPr lang="vi-VN" sz="4000" dirty="0">
                <a:latin typeface="Times New Roman" panose="02020603050405020304" pitchFamily="18" charset="0"/>
                <a:cs typeface="Times New Roman" panose="02020603050405020304" pitchFamily="18" charset="0"/>
              </a:rPr>
              <a:t>anh hùng chiến đấu</a:t>
            </a:r>
          </a:p>
        </p:txBody>
      </p:sp>
      <p:sp>
        <p:nvSpPr>
          <p:cNvPr id="38" name="Rectangle 37"/>
          <p:cNvSpPr/>
          <p:nvPr/>
        </p:nvSpPr>
        <p:spPr>
          <a:xfrm>
            <a:off x="13934440" y="5207299"/>
            <a:ext cx="2718941" cy="1323439"/>
          </a:xfrm>
          <a:prstGeom prst="rect">
            <a:avLst/>
          </a:prstGeom>
        </p:spPr>
        <p:txBody>
          <a:bodyPr wrap="square">
            <a:spAutoFit/>
          </a:bodyPr>
          <a:lstStyle/>
          <a:p>
            <a:pPr lvl="0" algn="just"/>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3: </a:t>
            </a:r>
            <a:r>
              <a:rPr lang="en-US" sz="4000" dirty="0" err="1" smtClean="0">
                <a:latin typeface="Times New Roman" panose="02020603050405020304" pitchFamily="18" charset="0"/>
                <a:cs typeface="Times New Roman" panose="02020603050405020304" pitchFamily="18" charset="0"/>
              </a:rPr>
              <a:t>Còn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endParaRPr lang="vi-VN" sz="4000" dirty="0">
              <a:latin typeface="Times New Roman" panose="02020603050405020304" pitchFamily="18" charset="0"/>
              <a:cs typeface="Times New Roman" panose="02020603050405020304" pitchFamily="18" charset="0"/>
            </a:endParaRPr>
          </a:p>
        </p:txBody>
      </p:sp>
      <p:sp>
        <p:nvSpPr>
          <p:cNvPr id="39" name="Rectangle 38"/>
          <p:cNvSpPr/>
          <p:nvPr/>
        </p:nvSpPr>
        <p:spPr>
          <a:xfrm>
            <a:off x="1295400" y="7958439"/>
            <a:ext cx="4445571" cy="1323439"/>
          </a:xfrm>
          <a:prstGeom prst="rect">
            <a:avLst/>
          </a:prstGeom>
        </p:spPr>
        <p:txBody>
          <a:bodyPr wrap="square">
            <a:spAutoFit/>
          </a:bodyPr>
          <a:lstStyle/>
          <a:p>
            <a:pPr lvl="0"/>
            <a:r>
              <a:rPr lang="en-US" sz="4000" b="1" dirty="0" err="1" smtClean="0">
                <a:latin typeface="Times New Roman" panose="02020603050405020304" pitchFamily="18" charset="0"/>
                <a:cs typeface="Times New Roman" panose="02020603050405020304" pitchFamily="18" charset="0"/>
              </a:rPr>
              <a:t>Giới</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r>
              <a:rPr lang="vi-VN" sz="40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Nam</a:t>
            </a:r>
          </a:p>
        </p:txBody>
      </p:sp>
      <p:sp>
        <p:nvSpPr>
          <p:cNvPr id="40" name="Rectangle 39"/>
          <p:cNvSpPr/>
          <p:nvPr/>
        </p:nvSpPr>
        <p:spPr>
          <a:xfrm>
            <a:off x="6781801" y="7958438"/>
            <a:ext cx="4851684" cy="1323439"/>
          </a:xfrm>
          <a:prstGeom prst="rect">
            <a:avLst/>
          </a:prstGeom>
        </p:spPr>
        <p:txBody>
          <a:bodyPr wrap="square">
            <a:spAutoFit/>
          </a:bodyPr>
          <a:lstStyle/>
          <a:p>
            <a:pPr lvl="0" algn="just"/>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gắn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con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Việt</a:t>
            </a:r>
            <a:r>
              <a:rPr lang="en-US" sz="4000" b="1" dirty="0" smtClean="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Nam</a:t>
            </a:r>
          </a:p>
        </p:txBody>
      </p:sp>
      <p:sp>
        <p:nvSpPr>
          <p:cNvPr id="41" name="Rectangle 40"/>
          <p:cNvSpPr/>
          <p:nvPr/>
        </p:nvSpPr>
        <p:spPr>
          <a:xfrm>
            <a:off x="13041499" y="7958437"/>
            <a:ext cx="4941701" cy="1323439"/>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Tre </a:t>
            </a:r>
            <a:r>
              <a:rPr lang="en-US" sz="4000" b="1" dirty="0" err="1">
                <a:latin typeface="Times New Roman" panose="02020603050405020304" pitchFamily="18" charset="0"/>
                <a:cs typeface="Times New Roman" panose="02020603050405020304" pitchFamily="18" charset="0"/>
              </a:rPr>
              <a:t>trường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tồn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cs typeface="Times New Roman" panose="02020603050405020304" pitchFamily="18" charset="0"/>
              </a:rPr>
              <a:t> Nam</a:t>
            </a:r>
            <a:endParaRPr lang="en-US" sz="40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34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38"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36000"/>
          </a:blip>
          <a:srcRect/>
          <a:stretch>
            <a:fillRect/>
          </a:stretch>
        </p:blipFill>
        <p:spPr>
          <a:xfrm>
            <a:off x="-3824095" y="-2857500"/>
            <a:ext cx="15953990" cy="8229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90800" y="2628900"/>
            <a:ext cx="13182600" cy="6876002"/>
          </a:xfrm>
          <a:prstGeom prst="rect">
            <a:avLst/>
          </a:prstGeom>
        </p:spPr>
      </p:pic>
      <p:sp>
        <p:nvSpPr>
          <p:cNvPr id="2" name="TextBox 1"/>
          <p:cNvSpPr txBox="1"/>
          <p:nvPr/>
        </p:nvSpPr>
        <p:spPr>
          <a:xfrm>
            <a:off x="800100" y="1164317"/>
            <a:ext cx="17487900" cy="769441"/>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 </a:t>
            </a:r>
            <a:r>
              <a:rPr lang="en-US" sz="4400" b="1" dirty="0" err="1" smtClean="0">
                <a:latin typeface="Times New Roman" panose="02020603050405020304" pitchFamily="18" charset="0"/>
                <a:cs typeface="Times New Roman" panose="02020603050405020304" pitchFamily="18" charset="0"/>
              </a:rPr>
              <a:t>chính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muốn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nổi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bật</a:t>
            </a:r>
            <a:r>
              <a:rPr lang="en-US" sz="4400" b="1" dirty="0" smtClean="0">
                <a:latin typeface="Times New Roman" panose="02020603050405020304" pitchFamily="18" charset="0"/>
                <a:cs typeface="Times New Roman" panose="02020603050405020304" pitchFamily="18" charset="0"/>
              </a:rPr>
              <a:t> qua </a:t>
            </a:r>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túy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bút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này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gì</a:t>
            </a:r>
            <a:r>
              <a:rPr lang="en-US" sz="4400" b="1" dirty="0" smtClean="0">
                <a:latin typeface="Times New Roman" panose="02020603050405020304" pitchFamily="18" charset="0"/>
                <a:cs typeface="Times New Roman" panose="02020603050405020304" pitchFamily="18" charset="0"/>
              </a:rPr>
              <a:t>?</a:t>
            </a:r>
          </a:p>
        </p:txBody>
      </p:sp>
      <p:sp>
        <p:nvSpPr>
          <p:cNvPr id="3" name="TextBox 2"/>
          <p:cNvSpPr txBox="1"/>
          <p:nvPr/>
        </p:nvSpPr>
        <p:spPr>
          <a:xfrm>
            <a:off x="4953000" y="3989409"/>
            <a:ext cx="8839200" cy="4154984"/>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suy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 ca </a:t>
            </a:r>
            <a:r>
              <a:rPr lang="en-US" sz="4400" dirty="0" err="1" smtClean="0">
                <a:latin typeface="Times New Roman" panose="02020603050405020304" pitchFamily="18" charset="0"/>
                <a:cs typeface="Times New Roman" panose="02020603050405020304" pitchFamily="18" charset="0"/>
              </a:rPr>
              <a:t>ngợi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đẹp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endParaRPr 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9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a:alphaModFix amt="36000"/>
          </a:blip>
          <a:srcRect/>
          <a:stretch>
            <a:fillRect/>
          </a:stretch>
        </p:blipFill>
        <p:spPr>
          <a:xfrm>
            <a:off x="0" y="1799081"/>
            <a:ext cx="15953990" cy="8229600"/>
          </a:xfrm>
          <a:prstGeom prst="rect">
            <a:avLst/>
          </a:prstGeom>
        </p:spPr>
      </p:pic>
      <p:grpSp>
        <p:nvGrpSpPr>
          <p:cNvPr id="4" name="Group 2"/>
          <p:cNvGrpSpPr/>
          <p:nvPr/>
        </p:nvGrpSpPr>
        <p:grpSpPr>
          <a:xfrm>
            <a:off x="6324600" y="495300"/>
            <a:ext cx="4945916" cy="4562110"/>
            <a:chOff x="0" y="0"/>
            <a:chExt cx="11268154" cy="10988814"/>
          </a:xfrm>
        </p:grpSpPr>
        <p:pic>
          <p:nvPicPr>
            <p:cNvPr id="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117">
              <a:off x="1309775" y="755348"/>
              <a:ext cx="2805529" cy="4833851"/>
            </a:xfrm>
            <a:prstGeom prst="rect">
              <a:avLst/>
            </a:prstGeom>
          </p:spPr>
        </p:pic>
        <p:pic>
          <p:nvPicPr>
            <p:cNvPr id="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7164461" y="5714845"/>
              <a:ext cx="2805529" cy="4833851"/>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7215">
              <a:off x="7163615" y="754100"/>
              <a:ext cx="2805529" cy="4833851"/>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1298164" y="5709771"/>
              <a:ext cx="2805529" cy="4833851"/>
            </a:xfrm>
            <a:prstGeom prst="rect">
              <a:avLst/>
            </a:prstGeom>
          </p:spPr>
        </p:pic>
        <p:pic>
          <p:nvPicPr>
            <p:cNvPr id="9"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489">
              <a:off x="4287854" y="-69853"/>
              <a:ext cx="2300817" cy="3972350"/>
            </a:xfrm>
            <a:prstGeom prst="rect">
              <a:avLst/>
            </a:prstGeom>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73172">
              <a:off x="4812561" y="7390067"/>
              <a:ext cx="2300817" cy="3972350"/>
            </a:xfrm>
            <a:prstGeom prst="rect">
              <a:avLst/>
            </a:prstGeom>
          </p:spPr>
        </p:pic>
      </p:grpSp>
      <p:sp>
        <p:nvSpPr>
          <p:cNvPr id="11" name="TextBox 10"/>
          <p:cNvSpPr txBox="1"/>
          <p:nvPr/>
        </p:nvSpPr>
        <p:spPr>
          <a:xfrm>
            <a:off x="8149265" y="2612007"/>
            <a:ext cx="1299535" cy="1039387"/>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II.</a:t>
            </a:r>
            <a:endParaRPr lang="en-US" sz="11500" spc="307" dirty="0">
              <a:solidFill>
                <a:srgbClr val="1B280D"/>
              </a:solidFill>
              <a:latin typeface="#9Slide06 SVNAdeline" panose="02000500000000000000" pitchFamily="2" charset="0"/>
            </a:endParaRPr>
          </a:p>
        </p:txBody>
      </p:sp>
      <p:pic>
        <p:nvPicPr>
          <p:cNvPr id="14" name="Picture 1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pic>
        <p:nvPicPr>
          <p:cNvPr id="15"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6800" y="-922391"/>
            <a:ext cx="3410140" cy="4114800"/>
          </a:xfrm>
          <a:prstGeom prst="rect">
            <a:avLst/>
          </a:prstGeom>
        </p:spPr>
      </p:pic>
      <p:pic>
        <p:nvPicPr>
          <p:cNvPr id="16"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394" y="-567011"/>
            <a:ext cx="3410140" cy="4114800"/>
          </a:xfrm>
          <a:prstGeom prst="rect">
            <a:avLst/>
          </a:prstGeom>
        </p:spPr>
      </p:pic>
      <p:pic>
        <p:nvPicPr>
          <p:cNvPr id="3" name="Picture 2"/>
          <p:cNvPicPr>
            <a:picLocks noChangeAspect="1"/>
          </p:cNvPicPr>
          <p:nvPr/>
        </p:nvPicPr>
        <p:blipFill>
          <a:blip r:embed="rId12"/>
          <a:stretch>
            <a:fillRect/>
          </a:stretch>
        </p:blipFill>
        <p:spPr>
          <a:xfrm>
            <a:off x="2151095" y="3890255"/>
            <a:ext cx="14266678" cy="3776034"/>
          </a:xfrm>
          <a:prstGeom prst="rect">
            <a:avLst/>
          </a:prstGeom>
        </p:spPr>
      </p:pic>
    </p:spTree>
    <p:extLst>
      <p:ext uri="{BB962C8B-B14F-4D97-AF65-F5344CB8AC3E}">
        <p14:creationId xmlns:p14="http://schemas.microsoft.com/office/powerpoint/2010/main" val="91259195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9900920" y="7902128"/>
            <a:ext cx="30480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chuối</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114800" y="2705100"/>
            <a:ext cx="9144000" cy="3477875"/>
          </a:xfrm>
          <a:prstGeom prst="rect">
            <a:avLst/>
          </a:prstGeom>
        </p:spPr>
        <p:txBody>
          <a:bodyPr>
            <a:spAutoFit/>
          </a:bodyPr>
          <a:lstStyle/>
          <a:p>
            <a:r>
              <a:rPr lang="vi-VN" sz="4400" dirty="0">
                <a:latin typeface="+mj-lt"/>
              </a:rPr>
              <a:t>Thân cây không vỏ</a:t>
            </a:r>
          </a:p>
          <a:p>
            <a:r>
              <a:rPr lang="vi-VN" sz="4400" dirty="0" smtClean="0">
                <a:latin typeface="+mj-lt"/>
              </a:rPr>
              <a:t>Cành </a:t>
            </a:r>
            <a:r>
              <a:rPr lang="vi-VN" sz="4400" dirty="0">
                <a:latin typeface="+mj-lt"/>
              </a:rPr>
              <a:t>thì chẳng có</a:t>
            </a:r>
          </a:p>
          <a:p>
            <a:r>
              <a:rPr lang="vi-VN" sz="4400" dirty="0" smtClean="0">
                <a:latin typeface="+mj-lt"/>
              </a:rPr>
              <a:t>Hoa </a:t>
            </a:r>
            <a:r>
              <a:rPr lang="vi-VN" sz="4400" dirty="0">
                <a:latin typeface="+mj-lt"/>
              </a:rPr>
              <a:t>thì đo đỏ</a:t>
            </a:r>
          </a:p>
          <a:p>
            <a:r>
              <a:rPr lang="vi-VN" sz="4400" dirty="0" smtClean="0">
                <a:latin typeface="+mj-lt"/>
              </a:rPr>
              <a:t>Quả </a:t>
            </a:r>
            <a:r>
              <a:rPr lang="vi-VN" sz="4400" dirty="0">
                <a:latin typeface="+mj-lt"/>
              </a:rPr>
              <a:t>đầy một giỏ</a:t>
            </a:r>
          </a:p>
          <a:p>
            <a:r>
              <a:rPr lang="vi-VN" sz="4400" dirty="0" smtClean="0">
                <a:latin typeface="+mj-lt"/>
              </a:rPr>
              <a:t>Áo </a:t>
            </a:r>
            <a:r>
              <a:rPr lang="vi-VN" sz="4400" dirty="0">
                <a:latin typeface="+mj-lt"/>
              </a:rPr>
              <a:t>đơn, áo kép, đứng nép bờ ao?</a:t>
            </a:r>
            <a:endParaRPr lang="en-US" sz="4400" dirty="0">
              <a:latin typeface="+mj-lt"/>
            </a:endParaRPr>
          </a:p>
        </p:txBody>
      </p:sp>
      <p:pic>
        <p:nvPicPr>
          <p:cNvPr id="8" name="Picture 2"/>
          <p:cNvPicPr>
            <a:picLocks noChangeAspect="1"/>
          </p:cNvPicPr>
          <p:nvPr/>
        </p:nvPicPr>
        <p:blipFill>
          <a:blip r:embed="rId3"/>
          <a:srcRect/>
          <a:stretch>
            <a:fillRect/>
          </a:stretch>
        </p:blipFill>
        <p:spPr>
          <a:xfrm>
            <a:off x="12192000" y="1887098"/>
            <a:ext cx="7334631" cy="82296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0294"/>
          <a:stretch/>
        </p:blipFill>
        <p:spPr>
          <a:xfrm>
            <a:off x="1027609" y="6536157"/>
            <a:ext cx="3660140" cy="328336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10294"/>
          <a:stretch/>
        </p:blipFill>
        <p:spPr>
          <a:xfrm>
            <a:off x="1398894" y="7679587"/>
            <a:ext cx="3660140" cy="3283361"/>
          </a:xfrm>
          <a:prstGeom prst="rect">
            <a:avLst/>
          </a:prstGeom>
        </p:spPr>
      </p:pic>
    </p:spTree>
    <p:extLst>
      <p:ext uri="{BB962C8B-B14F-4D97-AF65-F5344CB8AC3E}">
        <p14:creationId xmlns:p14="http://schemas.microsoft.com/office/powerpoint/2010/main" val="1403638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6000"/>
          </a:blip>
          <a:srcRect/>
          <a:stretch>
            <a:fillRect/>
          </a:stretch>
        </p:blipFill>
        <p:spPr>
          <a:xfrm>
            <a:off x="1167005" y="1028700"/>
            <a:ext cx="15953990" cy="8229600"/>
          </a:xfrm>
          <a:prstGeom prst="rect">
            <a:avLst/>
          </a:prstGeom>
        </p:spPr>
      </p:pic>
      <p:pic>
        <p:nvPicPr>
          <p:cNvPr id="4" name="Picture 4"/>
          <p:cNvPicPr>
            <a:picLocks noChangeAspect="1"/>
          </p:cNvPicPr>
          <p:nvPr/>
        </p:nvPicPr>
        <p:blipFill>
          <a:blip r:embed="rId4"/>
          <a:srcRect b="1770"/>
          <a:stretch>
            <a:fillRect/>
          </a:stretch>
        </p:blipFill>
        <p:spPr>
          <a:xfrm>
            <a:off x="609598" y="1167358"/>
            <a:ext cx="5906443" cy="6479508"/>
          </a:xfrm>
          <a:prstGeom prst="rect">
            <a:avLst/>
          </a:prstGeom>
        </p:spPr>
      </p:pic>
      <p:sp>
        <p:nvSpPr>
          <p:cNvPr id="10" name="TextBox 9"/>
          <p:cNvSpPr txBox="1"/>
          <p:nvPr/>
        </p:nvSpPr>
        <p:spPr>
          <a:xfrm>
            <a:off x="2913053" y="4407112"/>
            <a:ext cx="1299535" cy="1039387"/>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1.</a:t>
            </a:r>
            <a:endParaRPr lang="en-US" sz="11500" spc="307" dirty="0">
              <a:solidFill>
                <a:srgbClr val="1B280D"/>
              </a:solidFill>
              <a:latin typeface="#9Slide06 SVNAdeline" panose="02000500000000000000" pitchFamily="2" charset="0"/>
            </a:endParaRPr>
          </a:p>
        </p:txBody>
      </p:sp>
      <p:pic>
        <p:nvPicPr>
          <p:cNvPr id="1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801600" y="0"/>
            <a:ext cx="5486400" cy="4114800"/>
          </a:xfrm>
          <a:prstGeom prst="rect">
            <a:avLst/>
          </a:prstGeom>
        </p:spPr>
      </p:pic>
      <p:pic>
        <p:nvPicPr>
          <p:cNvPr id="3" name="Picture 2"/>
          <p:cNvPicPr>
            <a:picLocks noChangeAspect="1"/>
          </p:cNvPicPr>
          <p:nvPr/>
        </p:nvPicPr>
        <p:blipFill>
          <a:blip r:embed="rId7"/>
          <a:stretch>
            <a:fillRect/>
          </a:stretch>
        </p:blipFill>
        <p:spPr>
          <a:xfrm>
            <a:off x="5958636" y="3766905"/>
            <a:ext cx="11101778" cy="3359187"/>
          </a:xfrm>
          <a:prstGeom prst="rect">
            <a:avLst/>
          </a:prstGeom>
        </p:spPr>
      </p:pic>
    </p:spTree>
    <p:extLst>
      <p:ext uri="{BB962C8B-B14F-4D97-AF65-F5344CB8AC3E}">
        <p14:creationId xmlns:p14="http://schemas.microsoft.com/office/powerpoint/2010/main" val="3418826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a:stretch>
            <a:fillRect/>
          </a:stretch>
        </p:blipFill>
        <p:spPr>
          <a:xfrm>
            <a:off x="-457200" y="1409700"/>
            <a:ext cx="10120772" cy="6553200"/>
          </a:xfrm>
          <a:prstGeom prst="rect">
            <a:avLst/>
          </a:prstGeom>
        </p:spPr>
      </p:pic>
      <p:sp>
        <p:nvSpPr>
          <p:cNvPr id="3" name="Rectangle 2"/>
          <p:cNvSpPr/>
          <p:nvPr/>
        </p:nvSpPr>
        <p:spPr>
          <a:xfrm>
            <a:off x="869386" y="2270254"/>
            <a:ext cx="7467600" cy="4832092"/>
          </a:xfrm>
          <a:prstGeom prst="rect">
            <a:avLst/>
          </a:prstGeom>
        </p:spPr>
        <p:txBody>
          <a:bodyPr wrap="square">
            <a:spAutoFit/>
          </a:bodyPr>
          <a:lstStyle/>
          <a:p>
            <a:pPr lvl="0" algn="just" eaLnBrk="0" fontAlgn="base" hangingPunct="0">
              <a:spcBef>
                <a:spcPct val="0"/>
              </a:spcBef>
              <a:spcAft>
                <a:spcPct val="0"/>
              </a:spcAft>
            </a:pP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cặp</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đôi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tre</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Cho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nghệ</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tre</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tập</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l="30088" r="30635"/>
          <a:stretch/>
        </p:blipFill>
        <p:spPr>
          <a:xfrm>
            <a:off x="10210800" y="252233"/>
            <a:ext cx="7010400" cy="10034767"/>
          </a:xfrm>
          <a:prstGeom prst="rect">
            <a:avLst/>
          </a:prstGeom>
        </p:spPr>
      </p:pic>
    </p:spTree>
    <p:extLst>
      <p:ext uri="{BB962C8B-B14F-4D97-AF65-F5344CB8AC3E}">
        <p14:creationId xmlns:p14="http://schemas.microsoft.com/office/powerpoint/2010/main" val="309801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120" y="393591"/>
            <a:ext cx="7467600" cy="2123658"/>
          </a:xfrm>
          <a:prstGeom prst="rect">
            <a:avLst/>
          </a:prstGeom>
        </p:spPr>
        <p:txBody>
          <a:bodyPr wrap="square">
            <a:spAutoFit/>
          </a:bodyPr>
          <a:lstStyle/>
          <a:p>
            <a:pPr lvl="0" algn="just" eaLnBrk="0" fontAlgn="base" hangingPunct="0">
              <a:spcBef>
                <a:spcPct val="0"/>
              </a:spcBef>
              <a:spcAft>
                <a:spcPct val="0"/>
              </a:spcAft>
            </a:pP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Cây</a:t>
            </a:r>
            <a:r>
              <a:rPr lang="en-US" sz="4400" b="1" i="1" dirty="0" smtClean="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tre</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người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bạn</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a:t>
            </a:r>
            <a:endParaRPr lang="en-US" altLang="en-US" sz="8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0510520" y="393591"/>
            <a:ext cx="7467600" cy="2123658"/>
          </a:xfrm>
          <a:prstGeom prst="rect">
            <a:avLst/>
          </a:prstGeom>
        </p:spPr>
        <p:txBody>
          <a:bodyPr wrap="square">
            <a:spAutoFit/>
          </a:bodyPr>
          <a:lstStyle/>
          <a:p>
            <a:pPr lvl="0" algn="just" eaLnBrk="0" fontAlgn="base" hangingPunct="0">
              <a:spcBef>
                <a:spcPct val="0"/>
              </a:spcBef>
              <a:spcAft>
                <a:spcPct val="0"/>
              </a:spcAft>
            </a:pPr>
            <a:r>
              <a:rPr lang="vi-VN" sz="4400" i="1" dirty="0">
                <a:latin typeface="Times New Roman" panose="02020603050405020304" pitchFamily="18" charset="0"/>
                <a:cs typeface="Times New Roman" panose="02020603050405020304" pitchFamily="18" charset="0"/>
              </a:rPr>
              <a:t>- So sánh, nhân hóa, điệp ngữ</a:t>
            </a:r>
          </a:p>
          <a:p>
            <a:pPr lvl="0" algn="just" eaLnBrk="0" fontAlgn="base" hangingPunct="0">
              <a:spcBef>
                <a:spcPct val="0"/>
              </a:spcBef>
              <a:spcAft>
                <a:spcPct val="0"/>
              </a:spcAft>
            </a:pP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smtClean="0">
                <a:latin typeface="Times New Roman" panose="02020603050405020304" pitchFamily="18" charset="0"/>
                <a:cs typeface="Times New Roman" panose="02020603050405020304" pitchFamily="18" charset="0"/>
              </a:rPr>
              <a:t>Tre </a:t>
            </a:r>
            <a:r>
              <a:rPr lang="vi-VN" sz="4400" i="1" dirty="0">
                <a:latin typeface="Times New Roman" panose="02020603050405020304" pitchFamily="18" charset="0"/>
                <a:cs typeface="Times New Roman" panose="02020603050405020304" pitchFamily="18" charset="0"/>
              </a:rPr>
              <a:t>thân thiết, gần gũi, gắn bó với người dân Việt Nam…</a:t>
            </a:r>
          </a:p>
        </p:txBody>
      </p:sp>
      <p:sp>
        <p:nvSpPr>
          <p:cNvPr id="6" name="Rectangle 5"/>
          <p:cNvSpPr/>
          <p:nvPr/>
        </p:nvSpPr>
        <p:spPr>
          <a:xfrm>
            <a:off x="325120" y="2579171"/>
            <a:ext cx="7467600" cy="2123658"/>
          </a:xfrm>
          <a:prstGeom prst="rect">
            <a:avLst/>
          </a:prstGeom>
        </p:spPr>
        <p:txBody>
          <a:bodyPr wrap="square">
            <a:spAutoFit/>
          </a:bodyPr>
          <a:lstStyle/>
          <a:p>
            <a:pPr lvl="0" algn="just" eaLnBrk="0" fontAlgn="base" hangingPunct="0">
              <a:spcBef>
                <a:spcPct val="0"/>
              </a:spcBef>
              <a:spcAft>
                <a:spcPct val="0"/>
              </a:spcAft>
            </a:pPr>
            <a:r>
              <a:rPr lang="en-US" sz="4400" b="1" i="1" dirty="0" smtClean="0">
                <a:latin typeface="Times New Roman" panose="02020603050405020304" pitchFamily="18" charset="0"/>
                <a:cs typeface="Times New Roman" panose="02020603050405020304" pitchFamily="18" charset="0"/>
              </a:rPr>
              <a:t>- </a:t>
            </a:r>
            <a:r>
              <a:rPr lang="vi-VN" sz="4400" b="1" i="1" dirty="0" smtClean="0">
                <a:latin typeface="Times New Roman" panose="02020603050405020304" pitchFamily="18" charset="0"/>
                <a:cs typeface="Times New Roman" panose="02020603050405020304" pitchFamily="18" charset="0"/>
              </a:rPr>
              <a:t>Hình </a:t>
            </a:r>
            <a:r>
              <a:rPr lang="vi-VN" sz="4400" b="1" i="1" dirty="0">
                <a:latin typeface="Times New Roman" panose="02020603050405020304" pitchFamily="18" charset="0"/>
                <a:cs typeface="Times New Roman" panose="02020603050405020304" pitchFamily="18" charset="0"/>
              </a:rPr>
              <a:t>dáng: </a:t>
            </a:r>
            <a:r>
              <a:rPr lang="vi-VN" sz="4400" i="1" dirty="0">
                <a:latin typeface="Times New Roman" panose="02020603050405020304" pitchFamily="18" charset="0"/>
                <a:cs typeface="Times New Roman" panose="02020603050405020304" pitchFamily="18" charset="0"/>
              </a:rPr>
              <a:t>măng mọc thẳng, dáng vươn mộc mạc, màu tươi nhũn </a:t>
            </a:r>
            <a:r>
              <a:rPr lang="vi-VN" sz="4400" i="1" dirty="0" smtClean="0">
                <a:latin typeface="Times New Roman" panose="02020603050405020304" pitchFamily="18" charset="0"/>
                <a:cs typeface="Times New Roman" panose="02020603050405020304" pitchFamily="18" charset="0"/>
              </a:rPr>
              <a:t>nhặ</a:t>
            </a:r>
            <a:r>
              <a:rPr lang="en-US" sz="4400" i="1" dirty="0" smtClean="0">
                <a:latin typeface="Times New Roman" panose="02020603050405020304" pitchFamily="18" charset="0"/>
                <a:cs typeface="Times New Roman" panose="02020603050405020304" pitchFamily="18" charset="0"/>
              </a:rPr>
              <a:t>n</a:t>
            </a:r>
            <a:endParaRPr lang="en-US" altLang="en-US" sz="8800" dirty="0">
              <a:latin typeface="Times New Roman" panose="02020603050405020304" pitchFamily="18" charset="0"/>
              <a:cs typeface="Times New Roman" panose="02020603050405020304" pitchFamily="18" charset="0"/>
            </a:endParaRPr>
          </a:p>
        </p:txBody>
      </p:sp>
      <p:sp>
        <p:nvSpPr>
          <p:cNvPr id="7" name="Rectangle 6"/>
          <p:cNvSpPr/>
          <p:nvPr/>
        </p:nvSpPr>
        <p:spPr>
          <a:xfrm>
            <a:off x="10510520" y="2517249"/>
            <a:ext cx="7467600" cy="2123658"/>
          </a:xfrm>
          <a:prstGeom prst="rect">
            <a:avLst/>
          </a:prstGeom>
        </p:spPr>
        <p:txBody>
          <a:bodyPr wrap="square">
            <a:spAutoFit/>
          </a:bodyPr>
          <a:lstStyle/>
          <a:p>
            <a:pPr lvl="0" algn="just" eaLnBrk="0" fontAlgn="base" hangingPunct="0">
              <a:spcBef>
                <a:spcPct val="0"/>
              </a:spcBef>
              <a:spcAft>
                <a:spcPct val="0"/>
              </a:spcAft>
            </a:pPr>
            <a:r>
              <a:rPr lang="vi-VN" sz="4400" i="1" dirty="0">
                <a:latin typeface="Times New Roman" panose="02020603050405020304" pitchFamily="18" charset="0"/>
                <a:cs typeface="Times New Roman" panose="02020603050405020304" pitchFamily="18" charset="0"/>
              </a:rPr>
              <a:t>- Liệt kê</a:t>
            </a:r>
          </a:p>
          <a:p>
            <a:pPr lvl="0" algn="just" eaLnBrk="0" fontAlgn="base" hangingPunct="0">
              <a:spcBef>
                <a:spcPct val="0"/>
              </a:spcBef>
              <a:spcAft>
                <a:spcPct val="0"/>
              </a:spcAft>
            </a:pPr>
            <a:r>
              <a:rPr lang="vi-VN" sz="4400" i="1" dirty="0" smtClean="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T</a:t>
            </a:r>
            <a:r>
              <a:rPr lang="vi-VN" sz="4400" i="1" dirty="0" smtClean="0">
                <a:latin typeface="Times New Roman" panose="02020603050405020304" pitchFamily="18" charset="0"/>
                <a:cs typeface="Times New Roman" panose="02020603050405020304" pitchFamily="18" charset="0"/>
              </a:rPr>
              <a:t>ính </a:t>
            </a:r>
            <a:r>
              <a:rPr lang="vi-VN" sz="4400" i="1" dirty="0">
                <a:latin typeface="Times New Roman" panose="02020603050405020304" pitchFamily="18" charset="0"/>
                <a:cs typeface="Times New Roman" panose="02020603050405020304" pitchFamily="18" charset="0"/>
              </a:rPr>
              <a:t>từ </a:t>
            </a:r>
            <a:endParaRPr lang="en-US" sz="4400" i="1" dirty="0" smtClean="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smtClean="0">
                <a:latin typeface="Times New Roman" panose="02020603050405020304" pitchFamily="18" charset="0"/>
                <a:cs typeface="Times New Roman" panose="02020603050405020304" pitchFamily="18" charset="0"/>
              </a:rPr>
              <a:t>Vẻ </a:t>
            </a:r>
            <a:r>
              <a:rPr lang="vi-VN" sz="4400" i="1" dirty="0">
                <a:latin typeface="Times New Roman" panose="02020603050405020304" pitchFamily="18" charset="0"/>
                <a:cs typeface="Times New Roman" panose="02020603050405020304" pitchFamily="18" charset="0"/>
              </a:rPr>
              <a:t>đẹp mộc mạc, giản dị…</a:t>
            </a:r>
          </a:p>
        </p:txBody>
      </p:sp>
      <p:sp>
        <p:nvSpPr>
          <p:cNvPr id="8" name="Rectangle 7"/>
          <p:cNvSpPr/>
          <p:nvPr/>
        </p:nvSpPr>
        <p:spPr>
          <a:xfrm>
            <a:off x="325120" y="4735052"/>
            <a:ext cx="7162800" cy="2123658"/>
          </a:xfrm>
          <a:prstGeom prst="rect">
            <a:avLst/>
          </a:prstGeom>
        </p:spPr>
        <p:txBody>
          <a:bodyPr wrap="square">
            <a:spAutoFit/>
          </a:bodyPr>
          <a:lstStyle/>
          <a:p>
            <a:pPr lvl="0" algn="just" eaLnBrk="0" fontAlgn="base" hangingPunct="0">
              <a:spcBef>
                <a:spcPct val="0"/>
              </a:spcBef>
              <a:spcAft>
                <a:spcPct val="0"/>
              </a:spcAft>
            </a:pPr>
            <a:r>
              <a:rPr lang="en-US" sz="4400" b="1" i="1" dirty="0" smtClean="0">
                <a:latin typeface="Times New Roman" panose="02020603050405020304" pitchFamily="18" charset="0"/>
                <a:cs typeface="Times New Roman" panose="02020603050405020304" pitchFamily="18" charset="0"/>
              </a:rPr>
              <a:t>- </a:t>
            </a:r>
            <a:r>
              <a:rPr lang="vi-VN" sz="4400" b="1" i="1" dirty="0" smtClean="0">
                <a:latin typeface="Times New Roman" panose="02020603050405020304" pitchFamily="18" charset="0"/>
                <a:cs typeface="Times New Roman" panose="02020603050405020304" pitchFamily="18" charset="0"/>
              </a:rPr>
              <a:t>Phẩm </a:t>
            </a:r>
            <a:r>
              <a:rPr lang="vi-VN" sz="4400" b="1" i="1" dirty="0">
                <a:latin typeface="Times New Roman" panose="02020603050405020304" pitchFamily="18" charset="0"/>
                <a:cs typeface="Times New Roman" panose="02020603050405020304" pitchFamily="18" charset="0"/>
              </a:rPr>
              <a:t>chất: </a:t>
            </a:r>
            <a:r>
              <a:rPr lang="vi-VN" sz="4400" i="1" dirty="0" smtClean="0">
                <a:latin typeface="Times New Roman" panose="02020603050405020304" pitchFamily="18" charset="0"/>
                <a:cs typeface="Times New Roman" panose="02020603050405020304" pitchFamily="18" charset="0"/>
              </a:rPr>
              <a:t>ở </a:t>
            </a:r>
            <a:r>
              <a:rPr lang="vi-VN" sz="4400" i="1" dirty="0">
                <a:latin typeface="Times New Roman" panose="02020603050405020304" pitchFamily="18" charset="0"/>
                <a:cs typeface="Times New Roman" panose="02020603050405020304" pitchFamily="18" charset="0"/>
              </a:rPr>
              <a:t>đâu tre xanh tốt, cứng cáp, dẻo dai,…thanh cao </a:t>
            </a:r>
            <a:r>
              <a:rPr lang="en-US" sz="4400" i="1" dirty="0" err="1" smtClean="0">
                <a:latin typeface="Times New Roman" panose="02020603050405020304" pitchFamily="18" charset="0"/>
                <a:cs typeface="Times New Roman" panose="02020603050405020304" pitchFamily="18" charset="0"/>
              </a:rPr>
              <a:t>giả</a:t>
            </a:r>
            <a:r>
              <a:rPr lang="vi-VN" sz="4400" i="1" dirty="0" smtClean="0">
                <a:latin typeface="Times New Roman" panose="02020603050405020304" pitchFamily="18" charset="0"/>
                <a:cs typeface="Times New Roman" panose="02020603050405020304" pitchFamily="18" charset="0"/>
              </a:rPr>
              <a:t>n </a:t>
            </a:r>
            <a:r>
              <a:rPr lang="vi-VN" sz="4400" i="1" dirty="0">
                <a:latin typeface="Times New Roman" panose="02020603050405020304" pitchFamily="18" charset="0"/>
                <a:cs typeface="Times New Roman" panose="02020603050405020304" pitchFamily="18" charset="0"/>
              </a:rPr>
              <a:t>dị, chí khí như người</a:t>
            </a:r>
            <a:endParaRPr lang="en-US" altLang="en-US" sz="8800" dirty="0">
              <a:latin typeface="Times New Roman" panose="02020603050405020304" pitchFamily="18" charset="0"/>
              <a:cs typeface="Times New Roman" panose="02020603050405020304" pitchFamily="18" charset="0"/>
            </a:endParaRPr>
          </a:p>
        </p:txBody>
      </p:sp>
      <p:pic>
        <p:nvPicPr>
          <p:cNvPr id="10" name="Picture 5"/>
          <p:cNvPicPr>
            <a:picLocks noChangeAspect="1"/>
          </p:cNvPicPr>
          <p:nvPr/>
        </p:nvPicPr>
        <p:blipFill rotWithShape="1">
          <a:blip r:embed="rId3"/>
          <a:srcRect r="-11872"/>
          <a:stretch/>
        </p:blipFill>
        <p:spPr>
          <a:xfrm>
            <a:off x="7792720" y="1649239"/>
            <a:ext cx="3097774" cy="5591985"/>
          </a:xfrm>
          <a:prstGeom prst="rect">
            <a:avLst/>
          </a:prstGeom>
        </p:spPr>
      </p:pic>
      <p:sp>
        <p:nvSpPr>
          <p:cNvPr id="11" name="Rectangle 10"/>
          <p:cNvSpPr/>
          <p:nvPr/>
        </p:nvSpPr>
        <p:spPr>
          <a:xfrm>
            <a:off x="10510520" y="4747425"/>
            <a:ext cx="7467600" cy="1446550"/>
          </a:xfrm>
          <a:prstGeom prst="rect">
            <a:avLst/>
          </a:prstGeom>
        </p:spPr>
        <p:txBody>
          <a:bodyPr wrap="square">
            <a:spAutoFit/>
          </a:bodyPr>
          <a:lstStyle/>
          <a:p>
            <a:pPr lvl="0" algn="just" eaLnBrk="0" fontAlgn="base" hangingPunct="0">
              <a:spcBef>
                <a:spcPct val="0"/>
              </a:spcBef>
              <a:spcAft>
                <a:spcPct val="0"/>
              </a:spcAft>
            </a:pPr>
            <a:r>
              <a:rPr lang="vi-VN" sz="4400" i="1" dirty="0">
                <a:latin typeface="Times New Roman" panose="02020603050405020304" pitchFamily="18" charset="0"/>
                <a:cs typeface="Times New Roman" panose="02020603050405020304" pitchFamily="18" charset="0"/>
              </a:rPr>
              <a:t>- Điệp ngữ, so sánh</a:t>
            </a:r>
          </a:p>
          <a:p>
            <a:pPr lvl="0" algn="just" eaLnBrk="0" fontAlgn="base" hangingPunct="0">
              <a:spcBef>
                <a:spcPct val="0"/>
              </a:spcBef>
              <a:spcAft>
                <a:spcPct val="0"/>
              </a:spcAft>
            </a:pP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smtClean="0">
                <a:latin typeface="Times New Roman" panose="02020603050405020304" pitchFamily="18" charset="0"/>
                <a:cs typeface="Times New Roman" panose="02020603050405020304" pitchFamily="18" charset="0"/>
              </a:rPr>
              <a:t>Sức </a:t>
            </a:r>
            <a:r>
              <a:rPr lang="vi-VN" sz="4400" i="1" dirty="0">
                <a:latin typeface="Times New Roman" panose="02020603050405020304" pitchFamily="18" charset="0"/>
                <a:cs typeface="Times New Roman" panose="02020603050405020304" pitchFamily="18" charset="0"/>
              </a:rPr>
              <a:t>sống mãnh liệt…</a:t>
            </a:r>
          </a:p>
        </p:txBody>
      </p:sp>
      <p:sp>
        <p:nvSpPr>
          <p:cNvPr id="12" name="Rectangle 11"/>
          <p:cNvSpPr/>
          <p:nvPr/>
        </p:nvSpPr>
        <p:spPr>
          <a:xfrm>
            <a:off x="325120" y="7724513"/>
            <a:ext cx="14896322" cy="769441"/>
          </a:xfrm>
          <a:prstGeom prst="rect">
            <a:avLst/>
          </a:prstGeom>
        </p:spPr>
        <p:txBody>
          <a:bodyPr wrap="none">
            <a:spAutoFit/>
          </a:bodyPr>
          <a:lstStyle/>
          <a:p>
            <a:r>
              <a:rPr lang="en-US" sz="4400" b="1" dirty="0" smtClean="0">
                <a:solidFill>
                  <a:srgbClr val="000000"/>
                </a:solidFill>
                <a:latin typeface="Times New Roman" panose="02020603050405020304" pitchFamily="18" charset="0"/>
                <a:sym typeface="Wingdings" panose="05000000000000000000" pitchFamily="2" charset="2"/>
              </a:rPr>
              <a:t> </a:t>
            </a:r>
            <a:r>
              <a:rPr lang="en-US" sz="4400" b="1" dirty="0" err="1" smtClean="0">
                <a:solidFill>
                  <a:srgbClr val="000000"/>
                </a:solidFill>
                <a:latin typeface="Times New Roman" panose="02020603050405020304" pitchFamily="18" charset="0"/>
              </a:rPr>
              <a:t>Thể</a:t>
            </a:r>
            <a:r>
              <a:rPr lang="en-US" sz="4400" b="1" dirty="0" smtClean="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hiện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tình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yêu</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sự</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hiểu</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biết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và</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gắn</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bó</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với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loài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cây</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này</a:t>
            </a:r>
            <a:r>
              <a:rPr lang="en-US" sz="4400" b="1" dirty="0">
                <a:solidFill>
                  <a:srgbClr val="000000"/>
                </a:solidFill>
                <a:latin typeface="Times New Roman" panose="02020603050405020304" pitchFamily="18" charset="0"/>
              </a:rPr>
              <a:t>.</a:t>
            </a:r>
            <a:endParaRPr lang="en-US" sz="4400" dirty="0"/>
          </a:p>
        </p:txBody>
      </p:sp>
      <p:pic>
        <p:nvPicPr>
          <p:cNvPr id="13" name="Picture 2"/>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5070" y="-3100207"/>
            <a:ext cx="3410140" cy="4114800"/>
          </a:xfrm>
          <a:prstGeom prst="rect">
            <a:avLst/>
          </a:prstGeom>
        </p:spPr>
      </p:pic>
      <p:sp>
        <p:nvSpPr>
          <p:cNvPr id="14" name="Rectangle 13"/>
          <p:cNvSpPr/>
          <p:nvPr/>
        </p:nvSpPr>
        <p:spPr>
          <a:xfrm>
            <a:off x="325120" y="8497550"/>
            <a:ext cx="17653000" cy="1446550"/>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sym typeface="Wingdings" panose="05000000000000000000" pitchFamily="2" charset="2"/>
              </a:rPr>
              <a:t> </a:t>
            </a:r>
            <a:r>
              <a:rPr lang="vi-VN" sz="4400" b="1" dirty="0" smtClean="0">
                <a:solidFill>
                  <a:srgbClr val="000000"/>
                </a:solidFill>
                <a:latin typeface="Times New Roman" panose="02020603050405020304" pitchFamily="18" charset="0"/>
                <a:sym typeface="Wingdings" panose="05000000000000000000" pitchFamily="2" charset="2"/>
              </a:rPr>
              <a:t>Cây </a:t>
            </a:r>
            <a:r>
              <a:rPr lang="vi-VN" sz="4400" b="1" dirty="0">
                <a:solidFill>
                  <a:srgbClr val="000000"/>
                </a:solidFill>
                <a:latin typeface="Times New Roman" panose="02020603050405020304" pitchFamily="18" charset="0"/>
                <a:sym typeface="Wingdings" panose="05000000000000000000" pitchFamily="2" charset="2"/>
              </a:rPr>
              <a:t>tre là người bạn thân của dân tộc Việt Nam; tre mang những phẩm chất đẹp đẽ của nhân dân Việt Nam.</a:t>
            </a:r>
            <a:endParaRPr lang="en-US" sz="4400" dirty="0"/>
          </a:p>
        </p:txBody>
      </p:sp>
    </p:spTree>
    <p:extLst>
      <p:ext uri="{BB962C8B-B14F-4D97-AF65-F5344CB8AC3E}">
        <p14:creationId xmlns:p14="http://schemas.microsoft.com/office/powerpoint/2010/main" val="36319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1"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6000"/>
          </a:blip>
          <a:srcRect/>
          <a:stretch>
            <a:fillRect/>
          </a:stretch>
        </p:blipFill>
        <p:spPr>
          <a:xfrm>
            <a:off x="1167005" y="1028700"/>
            <a:ext cx="15953990" cy="8229600"/>
          </a:xfrm>
          <a:prstGeom prst="rect">
            <a:avLst/>
          </a:prstGeom>
        </p:spPr>
      </p:pic>
      <p:pic>
        <p:nvPicPr>
          <p:cNvPr id="4" name="Picture 4"/>
          <p:cNvPicPr>
            <a:picLocks noChangeAspect="1"/>
          </p:cNvPicPr>
          <p:nvPr/>
        </p:nvPicPr>
        <p:blipFill>
          <a:blip r:embed="rId4"/>
          <a:srcRect b="1770"/>
          <a:stretch>
            <a:fillRect/>
          </a:stretch>
        </p:blipFill>
        <p:spPr>
          <a:xfrm>
            <a:off x="609598" y="1167358"/>
            <a:ext cx="5906443" cy="6479508"/>
          </a:xfrm>
          <a:prstGeom prst="rect">
            <a:avLst/>
          </a:prstGeom>
        </p:spPr>
      </p:pic>
      <p:sp>
        <p:nvSpPr>
          <p:cNvPr id="10" name="TextBox 9"/>
          <p:cNvSpPr txBox="1"/>
          <p:nvPr/>
        </p:nvSpPr>
        <p:spPr>
          <a:xfrm>
            <a:off x="2913053" y="4407112"/>
            <a:ext cx="1299535" cy="1039387"/>
          </a:xfrm>
          <a:prstGeom prst="rect">
            <a:avLst/>
          </a:prstGeom>
        </p:spPr>
        <p:txBody>
          <a:bodyPr wrap="square" lIns="0" tIns="0" rIns="0" bIns="0" rtlCol="0" anchor="t">
            <a:spAutoFit/>
          </a:bodyPr>
          <a:lstStyle/>
          <a:p>
            <a:pPr>
              <a:lnSpc>
                <a:spcPts val="6975"/>
              </a:lnSpc>
            </a:pPr>
            <a:r>
              <a:rPr lang="en-US" sz="11500" spc="307" dirty="0">
                <a:solidFill>
                  <a:srgbClr val="1B280D"/>
                </a:solidFill>
                <a:latin typeface="#9Slide06 SVNAdeline" panose="02000500000000000000" pitchFamily="2" charset="0"/>
              </a:rPr>
              <a:t>2</a:t>
            </a:r>
            <a:r>
              <a:rPr lang="en-US" sz="11500" spc="307" dirty="0" smtClean="0">
                <a:solidFill>
                  <a:srgbClr val="1B280D"/>
                </a:solidFill>
                <a:latin typeface="#9Slide06 SVNAdeline" panose="02000500000000000000" pitchFamily="2" charset="0"/>
              </a:rPr>
              <a:t>.</a:t>
            </a:r>
            <a:endParaRPr lang="en-US" sz="11500" spc="307" dirty="0">
              <a:solidFill>
                <a:srgbClr val="1B280D"/>
              </a:solidFill>
              <a:latin typeface="#9Slide06 SVNAdeline" panose="02000500000000000000" pitchFamily="2" charset="0"/>
            </a:endParaRPr>
          </a:p>
        </p:txBody>
      </p:sp>
      <p:pic>
        <p:nvPicPr>
          <p:cNvPr id="7"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972800" y="7178993"/>
            <a:ext cx="7315200" cy="3291840"/>
          </a:xfrm>
          <a:prstGeom prst="rect">
            <a:avLst/>
          </a:prstGeom>
        </p:spPr>
      </p:pic>
      <p:pic>
        <p:nvPicPr>
          <p:cNvPr id="3" name="Picture 2"/>
          <p:cNvPicPr>
            <a:picLocks noChangeAspect="1"/>
          </p:cNvPicPr>
          <p:nvPr/>
        </p:nvPicPr>
        <p:blipFill>
          <a:blip r:embed="rId15"/>
          <a:stretch>
            <a:fillRect/>
          </a:stretch>
        </p:blipFill>
        <p:spPr>
          <a:xfrm>
            <a:off x="6324600" y="3196572"/>
            <a:ext cx="11607790" cy="3359187"/>
          </a:xfrm>
          <a:prstGeom prst="rect">
            <a:avLst/>
          </a:prstGeom>
        </p:spPr>
      </p:pic>
    </p:spTree>
    <p:extLst>
      <p:ext uri="{BB962C8B-B14F-4D97-AF65-F5344CB8AC3E}">
        <p14:creationId xmlns:p14="http://schemas.microsoft.com/office/powerpoint/2010/main" val="325354835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29600" y="571500"/>
            <a:ext cx="9753600" cy="8894743"/>
          </a:xfrm>
          <a:prstGeom prst="rect">
            <a:avLst/>
          </a:prstGeom>
        </p:spPr>
        <p:txBody>
          <a:bodyPr wrap="square">
            <a:spAutoFit/>
          </a:bodyPr>
          <a:lstStyle/>
          <a:p>
            <a:pPr lvl="0" algn="ctr" eaLnBrk="0" fontAlgn="base" hangingPunct="0">
              <a:spcBef>
                <a:spcPct val="0"/>
              </a:spcBef>
              <a:spcAft>
                <a:spcPct val="0"/>
              </a:spcAft>
            </a:pP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nhóm</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4400" dirty="0" smtClean="0">
                <a:latin typeface="Times New Roman" panose="02020603050405020304" pitchFamily="18" charset="0"/>
                <a:cs typeface="Times New Roman" panose="02020603050405020304" pitchFamily="18" charset="0"/>
              </a:rPr>
              <a:t>- Chia </a:t>
            </a:r>
            <a:r>
              <a:rPr lang="en-US" altLang="en-US" sz="4400" dirty="0" err="1" smtClean="0">
                <a:latin typeface="Times New Roman" panose="02020603050405020304" pitchFamily="18" charset="0"/>
                <a:cs typeface="Times New Roman" panose="02020603050405020304" pitchFamily="18" charset="0"/>
              </a:rPr>
              <a:t>lớp</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thành</a:t>
            </a:r>
            <a:r>
              <a:rPr lang="en-US" altLang="en-US" sz="4400" dirty="0" smtClean="0">
                <a:latin typeface="Times New Roman" panose="02020603050405020304" pitchFamily="18" charset="0"/>
                <a:cs typeface="Times New Roman" panose="02020603050405020304" pitchFamily="18" charset="0"/>
              </a:rPr>
              <a:t> 3 </a:t>
            </a:r>
            <a:r>
              <a:rPr lang="en-US" altLang="en-US" sz="4400" dirty="0" err="1" smtClean="0">
                <a:latin typeface="Times New Roman" panose="02020603050405020304" pitchFamily="18" charset="0"/>
                <a:cs typeface="Times New Roman" panose="02020603050405020304" pitchFamily="18" charset="0"/>
              </a:rPr>
              <a:t>nhóm</a:t>
            </a:r>
            <a:endParaRPr lang="en-US" altLang="en-US" sz="4400" dirty="0" smtClean="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Nhóm</a:t>
            </a:r>
            <a:r>
              <a:rPr lang="en-US" altLang="en-US" sz="4400" dirty="0" smtClean="0">
                <a:latin typeface="Times New Roman" panose="02020603050405020304" pitchFamily="18" charset="0"/>
                <a:cs typeface="Times New Roman" panose="02020603050405020304" pitchFamily="18" charset="0"/>
              </a:rPr>
              <a:t> 1 </a:t>
            </a:r>
            <a:r>
              <a:rPr lang="en-US" altLang="en-US" sz="4400" dirty="0" err="1" smtClean="0">
                <a:latin typeface="Times New Roman" panose="02020603050405020304" pitchFamily="18" charset="0"/>
                <a:cs typeface="Times New Roman" panose="02020603050405020304" pitchFamily="18" charset="0"/>
              </a:rPr>
              <a:t>tìm</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những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biểu</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hiện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cho</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thấy</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tre</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gắn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bó</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với</a:t>
            </a:r>
            <a:r>
              <a:rPr lang="en-US" altLang="en-US" sz="4400" dirty="0" smtClean="0">
                <a:latin typeface="Times New Roman" panose="02020603050405020304" pitchFamily="18" charset="0"/>
                <a:cs typeface="Times New Roman" panose="02020603050405020304" pitchFamily="18" charset="0"/>
              </a:rPr>
              <a:t> con </a:t>
            </a:r>
            <a:r>
              <a:rPr lang="en-US" altLang="en-US" sz="4400" dirty="0" err="1" smtClean="0">
                <a:latin typeface="Times New Roman" panose="02020603050405020304" pitchFamily="18" charset="0"/>
                <a:cs typeface="Times New Roman" panose="02020603050405020304" pitchFamily="18" charset="0"/>
              </a:rPr>
              <a:t>người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Việt</a:t>
            </a:r>
            <a:r>
              <a:rPr lang="en-US" altLang="en-US" sz="4400" dirty="0" smtClean="0">
                <a:latin typeface="Times New Roman" panose="02020603050405020304" pitchFamily="18" charset="0"/>
                <a:cs typeface="Times New Roman" panose="02020603050405020304" pitchFamily="18" charset="0"/>
              </a:rPr>
              <a:t> Nam </a:t>
            </a:r>
            <a:r>
              <a:rPr lang="en-US" altLang="en-US" sz="4400" dirty="0" err="1" smtClean="0">
                <a:latin typeface="Times New Roman" panose="02020603050405020304" pitchFamily="18" charset="0"/>
                <a:cs typeface="Times New Roman" panose="02020603050405020304" pitchFamily="18" charset="0"/>
              </a:rPr>
              <a:t>trong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đời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sống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sinh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hoạt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lao</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động</a:t>
            </a:r>
            <a:r>
              <a:rPr lang="en-US" altLang="en-US" sz="4400" dirty="0" smtClean="0">
                <a:latin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Nhóm</a:t>
            </a:r>
            <a:r>
              <a:rPr lang="en-US" altLang="en-US" sz="4400" dirty="0" smtClean="0">
                <a:latin typeface="Times New Roman" panose="02020603050405020304" pitchFamily="18" charset="0"/>
                <a:cs typeface="Times New Roman" panose="02020603050405020304" pitchFamily="18" charset="0"/>
              </a:rPr>
              <a:t> 2 </a:t>
            </a:r>
            <a:r>
              <a:rPr lang="en-US" altLang="en-US" sz="4400" dirty="0" err="1">
                <a:latin typeface="Times New Roman" panose="02020603050405020304" pitchFamily="18" charset="0"/>
                <a:cs typeface="Times New Roman" panose="02020603050405020304" pitchFamily="18" charset="0"/>
              </a:rPr>
              <a:t>tìm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những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biểu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hiện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gắn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con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Việt</a:t>
            </a:r>
            <a:r>
              <a:rPr lang="en-US" altLang="en-US" sz="4400" dirty="0">
                <a:latin typeface="Times New Roman" panose="02020603050405020304" pitchFamily="18" charset="0"/>
                <a:cs typeface="Times New Roman" panose="02020603050405020304" pitchFamily="18" charset="0"/>
              </a:rPr>
              <a:t> Nam </a:t>
            </a:r>
            <a:r>
              <a:rPr lang="en-US" altLang="en-US" sz="4400" dirty="0" err="1">
                <a:latin typeface="Times New Roman" panose="02020603050405020304" pitchFamily="18" charset="0"/>
                <a:cs typeface="Times New Roman" panose="02020603050405020304" pitchFamily="18" charset="0"/>
              </a:rPr>
              <a:t>trong</a:t>
            </a:r>
            <a:r>
              <a:rPr lang="en-US" altLang="en-US" sz="4400" dirty="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đời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sống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văn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hóa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tinh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thần</a:t>
            </a:r>
            <a:r>
              <a:rPr lang="en-US" altLang="en-US" sz="4400" dirty="0" smtClean="0">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Nhóm</a:t>
            </a:r>
            <a:r>
              <a:rPr lang="en-US" altLang="en-US" sz="4400" dirty="0">
                <a:latin typeface="Times New Roman" panose="02020603050405020304" pitchFamily="18" charset="0"/>
                <a:cs typeface="Times New Roman" panose="02020603050405020304" pitchFamily="18" charset="0"/>
              </a:rPr>
              <a:t> </a:t>
            </a:r>
            <a:r>
              <a:rPr lang="en-US" altLang="en-US" sz="4400" dirty="0" smtClean="0">
                <a:latin typeface="Times New Roman" panose="02020603050405020304" pitchFamily="18" charset="0"/>
                <a:cs typeface="Times New Roman" panose="02020603050405020304" pitchFamily="18" charset="0"/>
              </a:rPr>
              <a:t>3 </a:t>
            </a:r>
            <a:r>
              <a:rPr lang="en-US" altLang="en-US" sz="4400" dirty="0" err="1">
                <a:latin typeface="Times New Roman" panose="02020603050405020304" pitchFamily="18" charset="0"/>
                <a:cs typeface="Times New Roman" panose="02020603050405020304" pitchFamily="18" charset="0"/>
              </a:rPr>
              <a:t>tìm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những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biểu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hiện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thấy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tre</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gắn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con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Việt</a:t>
            </a:r>
            <a:r>
              <a:rPr lang="en-US" altLang="en-US" sz="4400" dirty="0">
                <a:latin typeface="Times New Roman" panose="02020603050405020304" pitchFamily="18" charset="0"/>
                <a:cs typeface="Times New Roman" panose="02020603050405020304" pitchFamily="18" charset="0"/>
              </a:rPr>
              <a:t> Nam </a:t>
            </a:r>
            <a:r>
              <a:rPr lang="en-US" altLang="en-US" sz="4400" dirty="0" err="1">
                <a:latin typeface="Times New Roman" panose="02020603050405020304" pitchFamily="18" charset="0"/>
                <a:cs typeface="Times New Roman" panose="02020603050405020304" pitchFamily="18" charset="0"/>
              </a:rPr>
              <a:t>trong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đấu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bảo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vệ</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nước</a:t>
            </a:r>
            <a:r>
              <a:rPr lang="en-US" altLang="en-US" sz="4400" dirty="0">
                <a:latin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Thời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gian</a:t>
            </a:r>
            <a:r>
              <a:rPr lang="en-US" altLang="en-US" sz="4400" dirty="0" smtClean="0">
                <a:latin typeface="Times New Roman" panose="02020603050405020304" pitchFamily="18" charset="0"/>
                <a:cs typeface="Times New Roman" panose="02020603050405020304" pitchFamily="18" charset="0"/>
              </a:rPr>
              <a:t>: 5 </a:t>
            </a:r>
            <a:r>
              <a:rPr lang="en-US" altLang="en-US" sz="4400" dirty="0" err="1" smtClean="0">
                <a:latin typeface="Times New Roman" panose="02020603050405020304" pitchFamily="18" charset="0"/>
                <a:cs typeface="Times New Roman" panose="02020603050405020304" pitchFamily="18" charset="0"/>
              </a:rPr>
              <a:t>phút</a:t>
            </a:r>
            <a:endParaRPr lang="en-US" altLang="en-US" sz="4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30498" r="30498"/>
          <a:stretch/>
        </p:blipFill>
        <p:spPr>
          <a:xfrm>
            <a:off x="762000" y="322243"/>
            <a:ext cx="7239000" cy="10434918"/>
          </a:xfrm>
          <a:prstGeom prst="rect">
            <a:avLst/>
          </a:prstGeom>
        </p:spPr>
      </p:pic>
    </p:spTree>
    <p:extLst>
      <p:ext uri="{BB962C8B-B14F-4D97-AF65-F5344CB8AC3E}">
        <p14:creationId xmlns:p14="http://schemas.microsoft.com/office/powerpoint/2010/main" val="19924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342900"/>
            <a:ext cx="102108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lao</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endParaRPr lang="en-US" alt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762000" y="1485900"/>
            <a:ext cx="7772400"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đời</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sống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endParaRPr lang="en-US" altLang="en-US" sz="44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05806204"/>
              </p:ext>
            </p:extLst>
          </p:nvPr>
        </p:nvGraphicFramePr>
        <p:xfrm>
          <a:off x="381000" y="2628900"/>
          <a:ext cx="17526000" cy="7467600"/>
        </p:xfrm>
        <a:graphic>
          <a:graphicData uri="http://schemas.openxmlformats.org/drawingml/2006/table">
            <a:tbl>
              <a:tblPr firstRow="1" bandRow="1">
                <a:tableStyleId>{5940675A-B579-460E-94D1-54222C63F5DA}</a:tableStyleId>
              </a:tblPr>
              <a:tblGrid>
                <a:gridCol w="8610600">
                  <a:extLst>
                    <a:ext uri="{9D8B030D-6E8A-4147-A177-3AD203B41FA5}">
                      <a16:colId xmlns="" xmlns:a16="http://schemas.microsoft.com/office/drawing/2014/main" val="20000"/>
                    </a:ext>
                  </a:extLst>
                </a:gridCol>
                <a:gridCol w="5034342">
                  <a:extLst>
                    <a:ext uri="{9D8B030D-6E8A-4147-A177-3AD203B41FA5}">
                      <a16:colId xmlns="" xmlns:a16="http://schemas.microsoft.com/office/drawing/2014/main" val="20001"/>
                    </a:ext>
                  </a:extLst>
                </a:gridCol>
                <a:gridCol w="3881058">
                  <a:extLst>
                    <a:ext uri="{9D8B030D-6E8A-4147-A177-3AD203B41FA5}">
                      <a16:colId xmlns="" xmlns:a16="http://schemas.microsoft.com/office/drawing/2014/main" val="20002"/>
                    </a:ext>
                  </a:extLst>
                </a:gridCol>
              </a:tblGrid>
              <a:tr h="1023883">
                <a:tc>
                  <a:txBody>
                    <a:bodyPr/>
                    <a:lstStyle/>
                    <a:p>
                      <a:pPr algn="ctr"/>
                      <a:r>
                        <a:rPr lang="en-US" sz="4400" b="1" dirty="0" smtClean="0">
                          <a:solidFill>
                            <a:schemeClr val="bg1"/>
                          </a:solidFill>
                          <a:latin typeface="Times New Roman" panose="02020603050405020304" pitchFamily="18" charset="0"/>
                          <a:cs typeface="Times New Roman" panose="02020603050405020304" pitchFamily="18" charset="0"/>
                        </a:rPr>
                        <a:t>Chi </a:t>
                      </a:r>
                      <a:r>
                        <a:rPr lang="en-US" sz="4400" b="1" dirty="0" err="1" smtClean="0">
                          <a:solidFill>
                            <a:schemeClr val="bg1"/>
                          </a:solidFill>
                          <a:latin typeface="Times New Roman" panose="02020603050405020304" pitchFamily="18" charset="0"/>
                          <a:cs typeface="Times New Roman" panose="02020603050405020304" pitchFamily="18" charset="0"/>
                        </a:rPr>
                        <a:t>tiết</a:t>
                      </a:r>
                      <a:r>
                        <a:rPr lang="en-US" sz="4400" b="1" dirty="0" smtClean="0">
                          <a:solidFill>
                            <a:schemeClr val="bg1"/>
                          </a:solidFill>
                          <a:latin typeface="Times New Roman" panose="02020603050405020304" pitchFamily="18" charset="0"/>
                          <a:cs typeface="Times New Roman" panose="02020603050405020304" pitchFamily="18" charset="0"/>
                        </a:rPr>
                        <a:t>,</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hình</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ảnh</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Sự</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gắn</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bó</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00"/>
                  </a:ext>
                </a:extLst>
              </a:tr>
              <a:tr h="6443717">
                <a:tc>
                  <a:txBody>
                    <a:bodyPr/>
                    <a:lstStyle/>
                    <a:p>
                      <a:endParaRPr lang="en-US" sz="4400" dirty="0"/>
                    </a:p>
                  </a:txBody>
                  <a:tcPr/>
                </a:tc>
                <a:tc>
                  <a:txBody>
                    <a:bodyPr/>
                    <a:lstStyle/>
                    <a:p>
                      <a:endParaRPr lang="en-US" sz="4400" dirty="0"/>
                    </a:p>
                  </a:txBody>
                  <a:tcPr/>
                </a:tc>
                <a:tc>
                  <a:txBody>
                    <a:bodyPr/>
                    <a:lstStyle/>
                    <a:p>
                      <a:endParaRPr lang="en-US" sz="4400" dirty="0"/>
                    </a:p>
                  </a:txBody>
                  <a:tcPr/>
                </a:tc>
                <a:extLst>
                  <a:ext uri="{0D108BD9-81ED-4DB2-BD59-A6C34878D82A}">
                    <a16:rowId xmlns="" xmlns:a16="http://schemas.microsoft.com/office/drawing/2014/main" val="10001"/>
                  </a:ext>
                </a:extLst>
              </a:tr>
            </a:tbl>
          </a:graphicData>
        </a:graphic>
      </p:graphicFrame>
      <p:sp>
        <p:nvSpPr>
          <p:cNvPr id="8" name="Rectangle 7"/>
          <p:cNvSpPr/>
          <p:nvPr/>
        </p:nvSpPr>
        <p:spPr>
          <a:xfrm>
            <a:off x="545369" y="3771900"/>
            <a:ext cx="8153399" cy="5509200"/>
          </a:xfrm>
          <a:prstGeom prst="rect">
            <a:avLst/>
          </a:prstGeom>
        </p:spPr>
        <p:txBody>
          <a:bodyPr wrap="square">
            <a:spAutoFit/>
          </a:bodyPr>
          <a:lstStyle/>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Lọt</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lòng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nằm</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nôi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tre</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Tuổi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thơ</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chơi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chắt</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với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que</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chuyền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tre</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Thời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thanh</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xuân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nỉ</a:t>
            </a:r>
            <a:r>
              <a:rPr lang="en-US" sz="4400" i="1" dirty="0" smtClean="0">
                <a:solidFill>
                  <a:prstClr val="black"/>
                </a:solidFill>
                <a:latin typeface="Times New Roman" panose="02020603050405020304" pitchFamily="18" charset="0"/>
                <a:cs typeface="Times New Roman" panose="02020603050405020304" pitchFamily="18" charset="0"/>
              </a:rPr>
              <a:t> non </a:t>
            </a:r>
            <a:r>
              <a:rPr lang="en-US" sz="4400" i="1" dirty="0" err="1" smtClean="0">
                <a:solidFill>
                  <a:prstClr val="black"/>
                </a:solidFill>
                <a:latin typeface="Times New Roman" panose="02020603050405020304" pitchFamily="18" charset="0"/>
                <a:cs typeface="Times New Roman" panose="02020603050405020304" pitchFamily="18" charset="0"/>
              </a:rPr>
              <a:t>dưới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bóng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tre</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Tuổi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già</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làm</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bạn</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với</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điếu</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cày</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Nhắm</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mắt</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xuôi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tay</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giường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tre</a:t>
            </a:r>
            <a:endParaRPr lang="en-US" sz="4400" i="1" dirty="0" smtClean="0">
              <a:solidFill>
                <a:prstClr val="black"/>
              </a:solidFill>
              <a:latin typeface="Times New Roman" panose="02020603050405020304" pitchFamily="18" charset="0"/>
              <a:cs typeface="Times New Roman" panose="02020603050405020304" pitchFamily="18" charset="0"/>
            </a:endParaRPr>
          </a:p>
          <a:p>
            <a:pPr algn="just"/>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Sống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chết</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có</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nhau</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chung</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thủy</a:t>
            </a:r>
            <a:endParaRPr lang="en-US" sz="4400" i="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9144000" y="3912152"/>
            <a:ext cx="4363491" cy="1446550"/>
          </a:xfrm>
          <a:prstGeom prst="rect">
            <a:avLst/>
          </a:prstGeom>
        </p:spPr>
        <p:txBody>
          <a:bodyPr wrap="square">
            <a:spAutoFit/>
          </a:bodyPr>
          <a:lstStyle/>
          <a:p>
            <a:pPr algn="just"/>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Niềm</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vui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tuổi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thơ</a:t>
            </a:r>
            <a:endParaRPr lang="en-US" sz="4400" b="1" i="1"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368538" y="6467561"/>
            <a:ext cx="4363491" cy="1446550"/>
          </a:xfrm>
          <a:prstGeom prst="rect">
            <a:avLst/>
          </a:prstGeom>
        </p:spPr>
        <p:txBody>
          <a:bodyPr wrap="square">
            <a:spAutoFit/>
          </a:bodyPr>
          <a:lstStyle/>
          <a:p>
            <a:pPr algn="just"/>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Niềm</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vui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tuổi</a:t>
            </a:r>
            <a:r>
              <a:rPr lang="en-US" sz="4400" b="1" i="1" dirty="0" smtClean="0">
                <a:solidFill>
                  <a:prstClr val="black"/>
                </a:solidFill>
                <a:latin typeface="Times New Roman" panose="02020603050405020304" pitchFamily="18" charset="0"/>
                <a:cs typeface="Times New Roman" panose="02020603050405020304" pitchFamily="18" charset="0"/>
              </a:rPr>
              <a:t> </a:t>
            </a:r>
            <a:r>
              <a:rPr lang="en-US" sz="4400" b="1" i="1" dirty="0" err="1" smtClean="0">
                <a:solidFill>
                  <a:prstClr val="black"/>
                </a:solidFill>
                <a:latin typeface="Times New Roman" panose="02020603050405020304" pitchFamily="18" charset="0"/>
                <a:cs typeface="Times New Roman" panose="02020603050405020304" pitchFamily="18" charset="0"/>
              </a:rPr>
              <a:t>già</a:t>
            </a:r>
            <a:endParaRPr lang="en-US" sz="4400" b="1"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065203" y="7912467"/>
            <a:ext cx="4666826" cy="2123658"/>
          </a:xfrm>
          <a:prstGeom prst="rect">
            <a:avLst/>
          </a:prstGeom>
        </p:spPr>
        <p:txBody>
          <a:bodyPr wrap="square">
            <a:spAutoFit/>
          </a:bodyPr>
          <a:lstStyle/>
          <a:p>
            <a:pPr algn="just"/>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uốt</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tre</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4401800" y="5423452"/>
            <a:ext cx="3349134" cy="1446550"/>
          </a:xfrm>
          <a:prstGeom prst="rect">
            <a:avLst/>
          </a:prstGeom>
        </p:spPr>
        <p:txBody>
          <a:bodyPr wrap="square">
            <a:spAutoFit/>
          </a:bodyPr>
          <a:lstStyle/>
          <a:p>
            <a:pPr algn="just"/>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endPar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400" i="1" dirty="0">
              <a:solidFill>
                <a:srgbClr val="FF0000"/>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962294" y="7866228"/>
            <a:ext cx="3864148" cy="2458564"/>
          </a:xfrm>
          <a:prstGeom prst="rect">
            <a:avLst/>
          </a:prstGeom>
        </p:spPr>
      </p:pic>
    </p:spTree>
    <p:extLst>
      <p:ext uri="{BB962C8B-B14F-4D97-AF65-F5344CB8AC3E}">
        <p14:creationId xmlns:p14="http://schemas.microsoft.com/office/powerpoint/2010/main" val="202129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25217" y="4958834"/>
            <a:ext cx="237566" cy="369332"/>
          </a:xfrm>
          <a:prstGeom prst="rect">
            <a:avLst/>
          </a:prstGeom>
        </p:spPr>
        <p:txBody>
          <a:bodyPr wrap="none">
            <a:spAutoFit/>
          </a:bodyPr>
          <a:lstStyle/>
          <a:p>
            <a:r>
              <a:rPr lang="en-US" dirty="0"/>
              <a:t> </a:t>
            </a:r>
          </a:p>
        </p:txBody>
      </p:sp>
      <p:sp>
        <p:nvSpPr>
          <p:cNvPr id="4" name="Rectangle 1"/>
          <p:cNvSpPr>
            <a:spLocks noChangeArrowheads="1"/>
          </p:cNvSpPr>
          <p:nvPr/>
        </p:nvSpPr>
        <p:spPr bwMode="auto">
          <a:xfrm>
            <a:off x="1676400" y="6891446"/>
            <a:ext cx="65149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Lọt</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lòng</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trong</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chiếc</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nôi</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tre</a:t>
            </a:r>
            <a:endParaRPr kumimoji="0" lang="en-US" altLang="en-US" sz="4400" b="0" i="0" u="none" strike="noStrike" cap="none" normalizeH="0" baseline="0" dirty="0" smtClean="0">
              <a:ln>
                <a:noFill/>
              </a:ln>
              <a:effectLst/>
            </a:endParaRPr>
          </a:p>
        </p:txBody>
      </p:sp>
      <p:pic>
        <p:nvPicPr>
          <p:cNvPr id="1026" name="Picture 2" descr="3aa491e5bd0c3cc2b320a9454f831a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843280"/>
            <a:ext cx="7772400" cy="77724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lh4.googleusercontent.com/iy6vGpEy64avBQJNZP4yj5dkFhV_XrBMeA0lrJlZGzxT2AZyt3qR0KWBy8G218jEsV8XZs-ru5g7_dZbzLLvgwsbcxFijFdle6d_-qvE6qruYRPx4A8mM5u3iW5jKzTIcjg8NGNX1di4-oAI-tnyJA=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73" y="850900"/>
            <a:ext cx="8988380"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8686800" y="9025979"/>
            <a:ext cx="93586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Nhắm</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mắt</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xuôi</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tay</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trên</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chiếc</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giường</a:t>
            </a:r>
            <a:r>
              <a:rPr kumimoji="0" lang="en-US" altLang="en-US" sz="44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smtClean="0">
                <a:ln>
                  <a:noFill/>
                </a:ln>
                <a:effectLst/>
                <a:latin typeface="Times New Roman" panose="02020603050405020304" pitchFamily="18" charset="0"/>
                <a:cs typeface="Times New Roman" panose="02020603050405020304" pitchFamily="18" charset="0"/>
              </a:rPr>
              <a:t>tre</a:t>
            </a:r>
            <a:endParaRPr kumimoji="0" lang="en-US" altLang="en-US" sz="4400" b="0" i="0" u="none" strike="noStrike" cap="none" normalizeH="0" baseline="0" dirty="0" smtClean="0">
              <a:ln>
                <a:noFill/>
              </a:ln>
              <a:effectLst/>
            </a:endParaRPr>
          </a:p>
        </p:txBody>
      </p:sp>
    </p:spTree>
    <p:extLst>
      <p:ext uri="{BB962C8B-B14F-4D97-AF65-F5344CB8AC3E}">
        <p14:creationId xmlns:p14="http://schemas.microsoft.com/office/powerpoint/2010/main" val="26891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342900"/>
            <a:ext cx="102108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lao</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endParaRPr lang="en-US" alt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762000" y="1485900"/>
            <a:ext cx="7772400"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lao</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sản</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endParaRPr lang="en-US" altLang="en-US" sz="44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31678431"/>
              </p:ext>
            </p:extLst>
          </p:nvPr>
        </p:nvGraphicFramePr>
        <p:xfrm>
          <a:off x="381000" y="2587573"/>
          <a:ext cx="17526000" cy="7467600"/>
        </p:xfrm>
        <a:graphic>
          <a:graphicData uri="http://schemas.openxmlformats.org/drawingml/2006/table">
            <a:tbl>
              <a:tblPr firstRow="1" bandRow="1">
                <a:tableStyleId>{5940675A-B579-460E-94D1-54222C63F5DA}</a:tableStyleId>
              </a:tblPr>
              <a:tblGrid>
                <a:gridCol w="8610600">
                  <a:extLst>
                    <a:ext uri="{9D8B030D-6E8A-4147-A177-3AD203B41FA5}">
                      <a16:colId xmlns="" xmlns:a16="http://schemas.microsoft.com/office/drawing/2014/main" val="20000"/>
                    </a:ext>
                  </a:extLst>
                </a:gridCol>
                <a:gridCol w="5034342">
                  <a:extLst>
                    <a:ext uri="{9D8B030D-6E8A-4147-A177-3AD203B41FA5}">
                      <a16:colId xmlns="" xmlns:a16="http://schemas.microsoft.com/office/drawing/2014/main" val="20001"/>
                    </a:ext>
                  </a:extLst>
                </a:gridCol>
                <a:gridCol w="3881058">
                  <a:extLst>
                    <a:ext uri="{9D8B030D-6E8A-4147-A177-3AD203B41FA5}">
                      <a16:colId xmlns="" xmlns:a16="http://schemas.microsoft.com/office/drawing/2014/main" val="20002"/>
                    </a:ext>
                  </a:extLst>
                </a:gridCol>
              </a:tblGrid>
              <a:tr h="1023883">
                <a:tc>
                  <a:txBody>
                    <a:bodyPr/>
                    <a:lstStyle/>
                    <a:p>
                      <a:pPr algn="ctr"/>
                      <a:r>
                        <a:rPr lang="en-US" sz="4400" b="1" dirty="0" smtClean="0">
                          <a:solidFill>
                            <a:schemeClr val="bg1"/>
                          </a:solidFill>
                          <a:latin typeface="Times New Roman" panose="02020603050405020304" pitchFamily="18" charset="0"/>
                          <a:cs typeface="Times New Roman" panose="02020603050405020304" pitchFamily="18" charset="0"/>
                        </a:rPr>
                        <a:t>Chi </a:t>
                      </a:r>
                      <a:r>
                        <a:rPr lang="en-US" sz="4400" b="1" dirty="0" err="1" smtClean="0">
                          <a:solidFill>
                            <a:schemeClr val="bg1"/>
                          </a:solidFill>
                          <a:latin typeface="Times New Roman" panose="02020603050405020304" pitchFamily="18" charset="0"/>
                          <a:cs typeface="Times New Roman" panose="02020603050405020304" pitchFamily="18" charset="0"/>
                        </a:rPr>
                        <a:t>tiết</a:t>
                      </a:r>
                      <a:r>
                        <a:rPr lang="en-US" sz="4400" b="1" dirty="0" smtClean="0">
                          <a:solidFill>
                            <a:schemeClr val="bg1"/>
                          </a:solidFill>
                          <a:latin typeface="Times New Roman" panose="02020603050405020304" pitchFamily="18" charset="0"/>
                          <a:cs typeface="Times New Roman" panose="02020603050405020304" pitchFamily="18" charset="0"/>
                        </a:rPr>
                        <a:t>,</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hình</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ảnh</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Sự</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gắn</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bó</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00"/>
                  </a:ext>
                </a:extLst>
              </a:tr>
              <a:tr h="6443717">
                <a:tc>
                  <a:txBody>
                    <a:bodyPr/>
                    <a:lstStyle/>
                    <a:p>
                      <a:endParaRPr lang="en-US" sz="4400" dirty="0"/>
                    </a:p>
                  </a:txBody>
                  <a:tcPr/>
                </a:tc>
                <a:tc>
                  <a:txBody>
                    <a:bodyPr/>
                    <a:lstStyle/>
                    <a:p>
                      <a:endParaRPr lang="en-US" sz="4400" dirty="0"/>
                    </a:p>
                  </a:txBody>
                  <a:tcPr/>
                </a:tc>
                <a:tc>
                  <a:txBody>
                    <a:bodyPr/>
                    <a:lstStyle/>
                    <a:p>
                      <a:endParaRPr lang="en-US" sz="4400" dirty="0"/>
                    </a:p>
                  </a:txBody>
                  <a:tcPr/>
                </a:tc>
                <a:extLst>
                  <a:ext uri="{0D108BD9-81ED-4DB2-BD59-A6C34878D82A}">
                    <a16:rowId xmlns="" xmlns:a16="http://schemas.microsoft.com/office/drawing/2014/main" val="10001"/>
                  </a:ext>
                </a:extLst>
              </a:tr>
            </a:tbl>
          </a:graphicData>
        </a:graphic>
      </p:graphicFrame>
      <p:sp>
        <p:nvSpPr>
          <p:cNvPr id="8" name="Rectangle 7"/>
          <p:cNvSpPr/>
          <p:nvPr/>
        </p:nvSpPr>
        <p:spPr>
          <a:xfrm>
            <a:off x="545369" y="3771900"/>
            <a:ext cx="8153399" cy="2123658"/>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Dưới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bóng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xanh</a:t>
            </a:r>
            <a:r>
              <a:rPr lang="en-US" sz="4400" dirty="0" smtClean="0">
                <a:solidFill>
                  <a:prstClr val="black"/>
                </a:solidFill>
                <a:latin typeface="Times New Roman" panose="02020603050405020304" pitchFamily="18" charset="0"/>
                <a:cs typeface="Times New Roman" panose="02020603050405020304" pitchFamily="18" charset="0"/>
              </a:rPr>
              <a:t>,...</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cày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Việt</a:t>
            </a:r>
            <a:r>
              <a:rPr lang="en-US" sz="4400" dirty="0" smtClean="0">
                <a:solidFill>
                  <a:prstClr val="black"/>
                </a:solidFill>
                <a:latin typeface="Times New Roman" panose="02020603050405020304" pitchFamily="18" charset="0"/>
                <a:cs typeface="Times New Roman" panose="02020603050405020304" pitchFamily="18" charset="0"/>
              </a:rPr>
              <a:t> Nam </a:t>
            </a:r>
            <a:r>
              <a:rPr lang="en-US" sz="4400" dirty="0" err="1" smtClean="0">
                <a:solidFill>
                  <a:prstClr val="black"/>
                </a:solidFill>
                <a:latin typeface="Times New Roman" panose="02020603050405020304" pitchFamily="18" charset="0"/>
                <a:cs typeface="Times New Roman" panose="02020603050405020304" pitchFamily="18" charset="0"/>
              </a:rPr>
              <a:t>dựng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dựng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cửa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ruộng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khai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hoang</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44000" y="4833729"/>
            <a:ext cx="4666826" cy="3477875"/>
          </a:xfrm>
          <a:prstGeom prst="rect">
            <a:avLst/>
          </a:prstGeom>
        </p:spPr>
        <p:txBody>
          <a:bodyPr wrap="square">
            <a:spAutoFit/>
          </a:bodyPr>
          <a:lstStyle/>
          <a:p>
            <a:pPr algn="just"/>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Tre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cánh</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tay</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vượt</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vất</a:t>
            </a:r>
            <a:r>
              <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vả</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4401800" y="5423452"/>
            <a:ext cx="3349134" cy="2123658"/>
          </a:xfrm>
          <a:prstGeom prst="rect">
            <a:avLst/>
          </a:prstGeom>
        </p:spPr>
        <p:txBody>
          <a:bodyPr wrap="square">
            <a:spAutoFit/>
          </a:bodyPr>
          <a:lstStyle/>
          <a:p>
            <a:pPr algn="just"/>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 </a:t>
            </a:r>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sánh</a:t>
            </a:r>
            <a:endPar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3" name="Rectangle 12"/>
          <p:cNvSpPr/>
          <p:nvPr/>
        </p:nvSpPr>
        <p:spPr>
          <a:xfrm>
            <a:off x="545368" y="5788809"/>
            <a:ext cx="8153399" cy="1446550"/>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Tre, </a:t>
            </a:r>
            <a:r>
              <a:rPr lang="en-US" sz="4400" dirty="0" err="1" smtClean="0">
                <a:solidFill>
                  <a:prstClr val="black"/>
                </a:solidFill>
                <a:latin typeface="Times New Roman" panose="02020603050405020304" pitchFamily="18" charset="0"/>
                <a:cs typeface="Times New Roman" panose="02020603050405020304" pitchFamily="18" charset="0"/>
              </a:rPr>
              <a:t>nứa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mai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vầu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giúp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hàng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nghìn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việc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45368" y="7190836"/>
            <a:ext cx="8153399" cy="1446550"/>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Tre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tay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dân</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45367" y="8649950"/>
            <a:ext cx="8153399"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Cối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xay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xay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nắm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thóc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6" name="Picture 5"/>
          <p:cNvPicPr>
            <a:picLocks noChangeAspect="1"/>
          </p:cNvPicPr>
          <p:nvPr/>
        </p:nvPicPr>
        <p:blipFill>
          <a:blip r:embed="rId3"/>
          <a:srcRect/>
          <a:stretch>
            <a:fillRect/>
          </a:stretch>
        </p:blipFill>
        <p:spPr>
          <a:xfrm>
            <a:off x="16978019" y="-15157"/>
            <a:ext cx="1857961" cy="2584990"/>
          </a:xfrm>
          <a:prstGeom prst="rect">
            <a:avLst/>
          </a:prstGeom>
        </p:spPr>
      </p:pic>
      <p:pic>
        <p:nvPicPr>
          <p:cNvPr id="17"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429000" y="276410"/>
            <a:ext cx="758753" cy="928604"/>
          </a:xfrm>
          <a:prstGeom prst="rect">
            <a:avLst/>
          </a:prstGeom>
        </p:spPr>
      </p:pic>
    </p:spTree>
    <p:extLst>
      <p:ext uri="{BB962C8B-B14F-4D97-AF65-F5344CB8AC3E}">
        <p14:creationId xmlns:p14="http://schemas.microsoft.com/office/powerpoint/2010/main" val="34550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1257300"/>
            <a:ext cx="8208168" cy="7674768"/>
          </a:xfrm>
          <a:prstGeom prst="rect">
            <a:avLst/>
          </a:prstGeom>
        </p:spPr>
      </p:pic>
      <p:pic>
        <p:nvPicPr>
          <p:cNvPr id="4" name="Picture 3"/>
          <p:cNvPicPr>
            <a:picLocks noChangeAspect="1"/>
          </p:cNvPicPr>
          <p:nvPr/>
        </p:nvPicPr>
        <p:blipFill>
          <a:blip r:embed="rId4"/>
          <a:stretch>
            <a:fillRect/>
          </a:stretch>
        </p:blipFill>
        <p:spPr>
          <a:xfrm>
            <a:off x="9144000" y="1257300"/>
            <a:ext cx="8572500" cy="7674768"/>
          </a:xfrm>
          <a:prstGeom prst="rect">
            <a:avLst/>
          </a:prstGeom>
        </p:spPr>
      </p:pic>
    </p:spTree>
    <p:extLst>
      <p:ext uri="{BB962C8B-B14F-4D97-AF65-F5344CB8AC3E}">
        <p14:creationId xmlns:p14="http://schemas.microsoft.com/office/powerpoint/2010/main" val="27142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1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160" y="17779"/>
            <a:ext cx="7249160" cy="1035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Kết quả tìm kiếm Google chodotre_jpg_files\533_files\8_pro06.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a:xfrm>
            <a:off x="7239000" y="5067300"/>
            <a:ext cx="5257800" cy="5257800"/>
          </a:xfrm>
          <a:prstGeom prst="rect">
            <a:avLst/>
          </a:prstGeom>
        </p:spPr>
      </p:pic>
      <p:pic>
        <p:nvPicPr>
          <p:cNvPr id="5" name="Picture 5" descr="H:\Kết quả tìm kiếm Google chodotre_jpg_files\533_files\8_pro08.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2481724" y="-1"/>
            <a:ext cx="5780877" cy="562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Kết quả tìm kiếm Google chodotre_jpg_files\533_files\8_pro23.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239000" y="0"/>
            <a:ext cx="52578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8" descr="cftjd"/>
          <p:cNvPicPr>
            <a:picLocks noChangeAspect="1" noChangeArrowheads="1"/>
          </p:cNvPicPr>
          <p:nvPr/>
        </p:nvPicPr>
        <p:blipFill>
          <a:blip r:embed="rId10">
            <a:extLst>
              <a:ext uri="{28A0092B-C50C-407E-A947-70E740481C1C}">
                <a14:useLocalDpi xmlns:a14="http://schemas.microsoft.com/office/drawing/2010/main" val="0"/>
              </a:ext>
            </a:extLst>
          </a:blip>
          <a:srcRect l="14285" r="10715"/>
          <a:stretch>
            <a:fillRect/>
          </a:stretch>
        </p:blipFill>
        <p:spPr bwMode="auto">
          <a:xfrm>
            <a:off x="12481724" y="5067300"/>
            <a:ext cx="5806276" cy="522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6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7381240" y="7916580"/>
            <a:ext cx="43434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phượng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vĩ</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114800" y="2857500"/>
            <a:ext cx="9144000" cy="2800767"/>
          </a:xfrm>
          <a:prstGeom prst="rect">
            <a:avLst/>
          </a:prstGeom>
        </p:spPr>
        <p:txBody>
          <a:bodyPr>
            <a:spAutoFit/>
          </a:bodyPr>
          <a:lstStyle/>
          <a:p>
            <a:r>
              <a:rPr lang="vi-VN" sz="4400" dirty="0">
                <a:latin typeface="+mj-lt"/>
              </a:rPr>
              <a:t>Mang tên loài chim đẹp</a:t>
            </a:r>
          </a:p>
          <a:p>
            <a:r>
              <a:rPr lang="vi-VN" sz="4400" dirty="0" smtClean="0">
                <a:latin typeface="+mj-lt"/>
              </a:rPr>
              <a:t>Hoa </a:t>
            </a:r>
            <a:r>
              <a:rPr lang="vi-VN" sz="4400" dirty="0">
                <a:latin typeface="+mj-lt"/>
              </a:rPr>
              <a:t>như lửa đầy cành</a:t>
            </a:r>
          </a:p>
          <a:p>
            <a:r>
              <a:rPr lang="vi-VN" sz="4400" dirty="0" smtClean="0">
                <a:latin typeface="+mj-lt"/>
              </a:rPr>
              <a:t>Rực </a:t>
            </a:r>
            <a:r>
              <a:rPr lang="vi-VN" sz="4400" dirty="0">
                <a:latin typeface="+mj-lt"/>
              </a:rPr>
              <a:t>rỡ cạnh lá xanh</a:t>
            </a:r>
          </a:p>
          <a:p>
            <a:r>
              <a:rPr lang="vi-VN" sz="4400" dirty="0" smtClean="0">
                <a:latin typeface="+mj-lt"/>
              </a:rPr>
              <a:t>Gọi </a:t>
            </a:r>
            <a:r>
              <a:rPr lang="vi-VN" sz="4400" dirty="0">
                <a:latin typeface="+mj-lt"/>
              </a:rPr>
              <a:t>ve về ca hát</a:t>
            </a:r>
            <a:endParaRPr lang="en-US" sz="44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4240" y="4257883"/>
            <a:ext cx="9686099" cy="6483229"/>
          </a:xfrm>
          <a:prstGeom prst="rect">
            <a:avLst/>
          </a:prstGeom>
        </p:spPr>
      </p:pic>
      <p:pic>
        <p:nvPicPr>
          <p:cNvPr id="8" name="Picture 3"/>
          <p:cNvPicPr>
            <a:picLocks noChangeAspect="1"/>
          </p:cNvPicPr>
          <p:nvPr/>
        </p:nvPicPr>
        <p:blipFill>
          <a:blip r:embed="rId3"/>
          <a:srcRect/>
          <a:stretch>
            <a:fillRect/>
          </a:stretch>
        </p:blipFill>
        <p:spPr>
          <a:xfrm>
            <a:off x="1437640" y="6086826"/>
            <a:ext cx="3519256" cy="4022007"/>
          </a:xfrm>
          <a:prstGeom prst="rect">
            <a:avLst/>
          </a:prstGeom>
        </p:spPr>
      </p:pic>
    </p:spTree>
    <p:extLst>
      <p:ext uri="{BB962C8B-B14F-4D97-AF65-F5344CB8AC3E}">
        <p14:creationId xmlns:p14="http://schemas.microsoft.com/office/powerpoint/2010/main" val="224912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36000"/>
          </a:blip>
          <a:srcRect/>
          <a:stretch>
            <a:fillRect/>
          </a:stretch>
        </p:blipFill>
        <p:spPr>
          <a:xfrm>
            <a:off x="-4461635" y="1280160"/>
            <a:ext cx="15953990" cy="8229600"/>
          </a:xfrm>
          <a:prstGeom prst="rect">
            <a:avLst/>
          </a:prstGeom>
        </p:spPr>
      </p:pic>
      <p:sp>
        <p:nvSpPr>
          <p:cNvPr id="2" name="Rectangle 1"/>
          <p:cNvSpPr/>
          <p:nvPr/>
        </p:nvSpPr>
        <p:spPr>
          <a:xfrm>
            <a:off x="3657600" y="342900"/>
            <a:ext cx="102108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lao</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endParaRPr lang="en-US" altLang="en-US" sz="4400" dirty="0">
              <a:latin typeface="Times New Roman" panose="02020603050405020304" pitchFamily="18" charset="0"/>
              <a:cs typeface="Times New Roman" panose="02020603050405020304" pitchFamily="18" charset="0"/>
            </a:endParaRPr>
          </a:p>
        </p:txBody>
      </p:sp>
      <p:sp>
        <p:nvSpPr>
          <p:cNvPr id="3" name="Rectangle 2"/>
          <p:cNvSpPr/>
          <p:nvPr/>
        </p:nvSpPr>
        <p:spPr>
          <a:xfrm>
            <a:off x="1066800" y="2804160"/>
            <a:ext cx="77724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Suốt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đời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người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thuở</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lọt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lòng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chiếc</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nôi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tre</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đến</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khi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nhắm</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mắt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xuôi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tay</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nằm</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giường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tre</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tre</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mình</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sống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nhau</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chết</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nhau</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chung</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ea typeface="Times New Roman" panose="02020603050405020304" pitchFamily="18" charset="0"/>
                <a:cs typeface="Times New Roman" panose="02020603050405020304" pitchFamily="18" charset="0"/>
              </a:rPr>
              <a:t>thủy</a:t>
            </a:r>
            <a:r>
              <a:rPr lang="en-US" altLang="en-US" sz="4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10491595" y="3796962"/>
            <a:ext cx="7467600" cy="1446550"/>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sym typeface="Wingdings" panose="05000000000000000000" pitchFamily="2" charset="2"/>
              </a:rPr>
              <a:t> T</a:t>
            </a:r>
            <a:r>
              <a:rPr lang="vi-VN" sz="4400" b="1" dirty="0" smtClean="0">
                <a:solidFill>
                  <a:srgbClr val="000000"/>
                </a:solidFill>
                <a:latin typeface="Times New Roman" panose="02020603050405020304" pitchFamily="18" charset="0"/>
              </a:rPr>
              <a:t>re </a:t>
            </a:r>
            <a:r>
              <a:rPr lang="vi-VN" sz="4400" b="1" dirty="0">
                <a:solidFill>
                  <a:srgbClr val="000000"/>
                </a:solidFill>
                <a:latin typeface="Times New Roman" panose="02020603050405020304" pitchFamily="18" charset="0"/>
              </a:rPr>
              <a:t>gắn bó với toàn bộ cuộc đời con người.</a:t>
            </a:r>
            <a:endParaRPr lang="en-US" sz="4400" b="1" dirty="0"/>
          </a:p>
        </p:txBody>
      </p:sp>
      <p:pic>
        <p:nvPicPr>
          <p:cNvPr id="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16174" y="6282035"/>
            <a:ext cx="4073652" cy="4114800"/>
          </a:xfrm>
          <a:prstGeom prst="rect">
            <a:avLst/>
          </a:prstGeom>
        </p:spPr>
      </p:pic>
      <p:pic>
        <p:nvPicPr>
          <p:cNvPr id="7" name="Picture 3"/>
          <p:cNvPicPr>
            <a:picLocks noChangeAspect="1"/>
          </p:cNvPicPr>
          <p:nvPr/>
        </p:nvPicPr>
        <p:blipFill>
          <a:blip r:embed="rId6"/>
          <a:srcRect/>
          <a:stretch>
            <a:fillRect/>
          </a:stretch>
        </p:blipFill>
        <p:spPr>
          <a:xfrm>
            <a:off x="13581377" y="342900"/>
            <a:ext cx="1288035" cy="1180162"/>
          </a:xfrm>
          <a:prstGeom prst="rect">
            <a:avLst/>
          </a:prstGeom>
        </p:spPr>
      </p:pic>
    </p:spTree>
    <p:extLst>
      <p:ext uri="{BB962C8B-B14F-4D97-AF65-F5344CB8AC3E}">
        <p14:creationId xmlns:p14="http://schemas.microsoft.com/office/powerpoint/2010/main" val="174102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342900"/>
            <a:ext cx="102108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đời</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sống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thần</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4400"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07741310"/>
              </p:ext>
            </p:extLst>
          </p:nvPr>
        </p:nvGraphicFramePr>
        <p:xfrm>
          <a:off x="304800" y="1333500"/>
          <a:ext cx="17526000" cy="8724900"/>
        </p:xfrm>
        <a:graphic>
          <a:graphicData uri="http://schemas.openxmlformats.org/drawingml/2006/table">
            <a:tbl>
              <a:tblPr firstRow="1" bandRow="1">
                <a:tableStyleId>{5940675A-B579-460E-94D1-54222C63F5DA}</a:tableStyleId>
              </a:tblPr>
              <a:tblGrid>
                <a:gridCol w="10134600">
                  <a:extLst>
                    <a:ext uri="{9D8B030D-6E8A-4147-A177-3AD203B41FA5}">
                      <a16:colId xmlns="" xmlns:a16="http://schemas.microsoft.com/office/drawing/2014/main" val="20000"/>
                    </a:ext>
                  </a:extLst>
                </a:gridCol>
                <a:gridCol w="3510342">
                  <a:extLst>
                    <a:ext uri="{9D8B030D-6E8A-4147-A177-3AD203B41FA5}">
                      <a16:colId xmlns="" xmlns:a16="http://schemas.microsoft.com/office/drawing/2014/main" val="20001"/>
                    </a:ext>
                  </a:extLst>
                </a:gridCol>
                <a:gridCol w="3881058">
                  <a:extLst>
                    <a:ext uri="{9D8B030D-6E8A-4147-A177-3AD203B41FA5}">
                      <a16:colId xmlns="" xmlns:a16="http://schemas.microsoft.com/office/drawing/2014/main" val="20002"/>
                    </a:ext>
                  </a:extLst>
                </a:gridCol>
              </a:tblGrid>
              <a:tr h="1196272">
                <a:tc>
                  <a:txBody>
                    <a:bodyPr/>
                    <a:lstStyle/>
                    <a:p>
                      <a:pPr algn="ctr"/>
                      <a:r>
                        <a:rPr lang="en-US" sz="4400" b="1" dirty="0" smtClean="0">
                          <a:solidFill>
                            <a:schemeClr val="bg1"/>
                          </a:solidFill>
                          <a:latin typeface="Times New Roman" panose="02020603050405020304" pitchFamily="18" charset="0"/>
                          <a:cs typeface="Times New Roman" panose="02020603050405020304" pitchFamily="18" charset="0"/>
                        </a:rPr>
                        <a:t>Chi </a:t>
                      </a:r>
                      <a:r>
                        <a:rPr lang="en-US" sz="4400" b="1" dirty="0" err="1" smtClean="0">
                          <a:solidFill>
                            <a:schemeClr val="bg1"/>
                          </a:solidFill>
                          <a:latin typeface="Times New Roman" panose="02020603050405020304" pitchFamily="18" charset="0"/>
                          <a:cs typeface="Times New Roman" panose="02020603050405020304" pitchFamily="18" charset="0"/>
                        </a:rPr>
                        <a:t>tiết</a:t>
                      </a:r>
                      <a:r>
                        <a:rPr lang="en-US" sz="4400" b="1" dirty="0" smtClean="0">
                          <a:solidFill>
                            <a:schemeClr val="bg1"/>
                          </a:solidFill>
                          <a:latin typeface="Times New Roman" panose="02020603050405020304" pitchFamily="18" charset="0"/>
                          <a:cs typeface="Times New Roman" panose="02020603050405020304" pitchFamily="18" charset="0"/>
                        </a:rPr>
                        <a:t>,</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hình</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ảnh</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Sự</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gắn</a:t>
                      </a:r>
                      <a:r>
                        <a:rPr lang="en-US" sz="4400" b="1" baseline="0" dirty="0" smtClean="0">
                          <a:solidFill>
                            <a:schemeClr val="bg1"/>
                          </a:solidFill>
                          <a:latin typeface="Times New Roman" panose="02020603050405020304" pitchFamily="18" charset="0"/>
                          <a:cs typeface="Times New Roman" panose="02020603050405020304" pitchFamily="18" charset="0"/>
                        </a:rPr>
                        <a:t> </a:t>
                      </a:r>
                      <a:r>
                        <a:rPr lang="en-US" sz="4400" b="1" baseline="0" dirty="0" err="1" smtClean="0">
                          <a:solidFill>
                            <a:schemeClr val="bg1"/>
                          </a:solidFill>
                          <a:latin typeface="Times New Roman" panose="02020603050405020304" pitchFamily="18" charset="0"/>
                          <a:cs typeface="Times New Roman" panose="02020603050405020304" pitchFamily="18" charset="0"/>
                        </a:rPr>
                        <a:t>bó</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Nghệ</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 xmlns:a16="http://schemas.microsoft.com/office/drawing/2014/main" val="10000"/>
                  </a:ext>
                </a:extLst>
              </a:tr>
              <a:tr h="7528628">
                <a:tc>
                  <a:txBody>
                    <a:bodyPr/>
                    <a:lstStyle/>
                    <a:p>
                      <a:endParaRPr lang="en-US" sz="4400" dirty="0"/>
                    </a:p>
                  </a:txBody>
                  <a:tcPr/>
                </a:tc>
                <a:tc>
                  <a:txBody>
                    <a:bodyPr/>
                    <a:lstStyle/>
                    <a:p>
                      <a:endParaRPr lang="en-US" sz="4400" dirty="0"/>
                    </a:p>
                  </a:txBody>
                  <a:tcPr/>
                </a:tc>
                <a:tc>
                  <a:txBody>
                    <a:bodyPr/>
                    <a:lstStyle/>
                    <a:p>
                      <a:endParaRPr lang="en-US" sz="4400" dirty="0"/>
                    </a:p>
                  </a:txBody>
                  <a:tcPr/>
                </a:tc>
                <a:extLst>
                  <a:ext uri="{0D108BD9-81ED-4DB2-BD59-A6C34878D82A}">
                    <a16:rowId xmlns="" xmlns:a16="http://schemas.microsoft.com/office/drawing/2014/main" val="10001"/>
                  </a:ext>
                </a:extLst>
              </a:tr>
            </a:tbl>
          </a:graphicData>
        </a:graphic>
      </p:graphicFrame>
      <p:sp>
        <p:nvSpPr>
          <p:cNvPr id="8" name="Rectangle 7"/>
          <p:cNvSpPr/>
          <p:nvPr/>
        </p:nvSpPr>
        <p:spPr>
          <a:xfrm>
            <a:off x="426721" y="2628900"/>
            <a:ext cx="9860279" cy="2800767"/>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quê</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Nhớ</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buổi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nồm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nam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rung </a:t>
            </a:r>
            <a:r>
              <a:rPr lang="en-US" sz="4400" dirty="0" err="1" smtClean="0">
                <a:solidFill>
                  <a:prstClr val="black"/>
                </a:solidFill>
                <a:latin typeface="Times New Roman" panose="02020603050405020304" pitchFamily="18" charset="0"/>
                <a:cs typeface="Times New Roman" panose="02020603050405020304" pitchFamily="18" charset="0"/>
              </a:rPr>
              <a:t>lên</a:t>
            </a:r>
            <a:r>
              <a:rPr lang="en-US" sz="4400" dirty="0" smtClean="0">
                <a:solidFill>
                  <a:prstClr val="black"/>
                </a:solidFill>
                <a:latin typeface="Times New Roman" panose="02020603050405020304" pitchFamily="18" charset="0"/>
                <a:cs typeface="Times New Roman" panose="02020603050405020304" pitchFamily="18" charset="0"/>
              </a:rPr>
              <a:t> man </a:t>
            </a:r>
            <a:r>
              <a:rPr lang="en-US" sz="4400" dirty="0" err="1" smtClean="0">
                <a:solidFill>
                  <a:prstClr val="black"/>
                </a:solidFill>
                <a:latin typeface="Times New Roman" panose="02020603050405020304" pitchFamily="18" charset="0"/>
                <a:cs typeface="Times New Roman" panose="02020603050405020304" pitchFamily="18" charset="0"/>
              </a:rPr>
              <a:t>mác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nhạc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quê</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6720" y="5453683"/>
            <a:ext cx="8549837"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Diều</a:t>
            </a:r>
            <a:r>
              <a:rPr lang="en-US" sz="4400" dirty="0" smtClean="0">
                <a:solidFill>
                  <a:prstClr val="black"/>
                </a:solidFill>
                <a:latin typeface="Times New Roman" panose="02020603050405020304" pitchFamily="18" charset="0"/>
                <a:cs typeface="Times New Roman" panose="02020603050405020304" pitchFamily="18" charset="0"/>
              </a:rPr>
              <a:t> bay, </a:t>
            </a:r>
            <a:r>
              <a:rPr lang="en-US" sz="4400" dirty="0" err="1" smtClean="0">
                <a:solidFill>
                  <a:prstClr val="black"/>
                </a:solidFill>
                <a:latin typeface="Times New Roman" panose="02020603050405020304" pitchFamily="18" charset="0"/>
                <a:cs typeface="Times New Roman" panose="02020603050405020304" pitchFamily="18" charset="0"/>
              </a:rPr>
              <a:t>diều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bay </a:t>
            </a:r>
            <a:r>
              <a:rPr lang="en-US" sz="4400" dirty="0" err="1" smtClean="0">
                <a:solidFill>
                  <a:prstClr val="black"/>
                </a:solidFill>
                <a:latin typeface="Times New Roman" panose="02020603050405020304" pitchFamily="18" charset="0"/>
                <a:cs typeface="Times New Roman" panose="02020603050405020304" pitchFamily="18" charset="0"/>
              </a:rPr>
              <a:t>lưng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trời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26720" y="6272335"/>
            <a:ext cx="8549837"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Sáo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sáo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vang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lưng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trời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26720" y="7041776"/>
            <a:ext cx="9860280"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đưa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tiếng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sáo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nâng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cánh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diều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26720" y="7811217"/>
            <a:ext cx="9860280" cy="2123658"/>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cao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đồng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t>
            </a:r>
            <a:r>
              <a:rPr lang="en-US" sz="4400" dirty="0" err="1" smtClean="0">
                <a:solidFill>
                  <a:prstClr val="black"/>
                </a:solidFill>
                <a:latin typeface="Times New Roman" panose="02020603050405020304" pitchFamily="18" charset="0"/>
                <a:cs typeface="Times New Roman" panose="02020603050405020304" pitchFamily="18" charset="0"/>
              </a:rPr>
              <a:t>uộng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mênh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mông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hãy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nghe</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tiếng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giữa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cao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tre</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173200" y="4610100"/>
            <a:ext cx="3657600" cy="2123658"/>
          </a:xfrm>
          <a:prstGeom prst="rect">
            <a:avLst/>
          </a:prstGeom>
        </p:spPr>
        <p:txBody>
          <a:bodyPr wrap="square">
            <a:spAutoFit/>
          </a:bodyPr>
          <a:lstStyle/>
          <a:p>
            <a:pPr algn="just"/>
            <a:r>
              <a:rPr lang="en-US" sz="4400" i="1" dirty="0" err="1" smtClean="0">
                <a:solidFill>
                  <a:srgbClr val="FF0000"/>
                </a:solidFill>
                <a:latin typeface="Times New Roman" panose="02020603050405020304" pitchFamily="18" charset="0"/>
                <a:cs typeface="Times New Roman" panose="02020603050405020304" pitchFamily="18" charset="0"/>
              </a:rPr>
              <a:t>Điệp</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ngữ</a:t>
            </a:r>
            <a:r>
              <a:rPr lang="en-US" sz="4400" i="1" dirty="0" smtClean="0">
                <a:solidFill>
                  <a:srgbClr val="FF0000"/>
                </a:solidFill>
                <a:latin typeface="Times New Roman" panose="02020603050405020304" pitchFamily="18" charset="0"/>
                <a:cs typeface="Times New Roman" panose="02020603050405020304" pitchFamily="18" charset="0"/>
              </a:rPr>
              <a:t>;</a:t>
            </a:r>
          </a:p>
          <a:p>
            <a:pPr algn="just"/>
            <a:r>
              <a:rPr lang="en-US" sz="4400" i="1" dirty="0" err="1" smtClean="0">
                <a:solidFill>
                  <a:srgbClr val="FF0000"/>
                </a:solidFill>
                <a:latin typeface="Times New Roman" panose="02020603050405020304" pitchFamily="18" charset="0"/>
                <a:cs typeface="Times New Roman" panose="02020603050405020304" pitchFamily="18" charset="0"/>
              </a:rPr>
              <a:t>Lời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văn</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tựa</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như</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lời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thơ</a:t>
            </a:r>
            <a:endParaRPr lang="en-US" sz="4400" i="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515600" y="3440790"/>
            <a:ext cx="3352800" cy="6432530"/>
          </a:xfrm>
          <a:prstGeom prst="rect">
            <a:avLst/>
          </a:prstGeom>
        </p:spPr>
        <p:txBody>
          <a:bodyPr wrap="square">
            <a:spAutoFit/>
          </a:bodyPr>
          <a:lstStyle/>
          <a:p>
            <a:pPr algn="just"/>
            <a:r>
              <a:rPr lang="en-US" sz="4400" b="1" i="1" dirty="0" smtClean="0">
                <a:solidFill>
                  <a:srgbClr val="FF0000"/>
                </a:solidFill>
                <a:latin typeface="Times New Roman" panose="02020603050405020304" pitchFamily="18" charset="0"/>
                <a:cs typeface="Times New Roman" panose="02020603050405020304" pitchFamily="18" charset="0"/>
              </a:rPr>
              <a:t>Tre </a:t>
            </a:r>
            <a:r>
              <a:rPr lang="en-US" sz="4400" b="1" i="1" dirty="0" err="1" smtClean="0">
                <a:solidFill>
                  <a:srgbClr val="FF0000"/>
                </a:solidFill>
                <a:latin typeface="Times New Roman" panose="02020603050405020304" pitchFamily="18" charset="0"/>
                <a:cs typeface="Times New Roman" panose="02020603050405020304" pitchFamily="18" charset="0"/>
              </a:rPr>
              <a:t>là</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nơi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lưu</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giữ</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một</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nền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văn</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hóa</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lâu</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đời</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smtClean="0">
                <a:solidFill>
                  <a:srgbClr val="FF0000"/>
                </a:solidFill>
                <a:latin typeface="Times New Roman" panose="02020603050405020304" pitchFamily="18" charset="0"/>
                <a:cs typeface="Times New Roman" panose="02020603050405020304" pitchFamily="18" charset="0"/>
              </a:rPr>
              <a:t>là</a:t>
            </a:r>
            <a:r>
              <a:rPr lang="en-US" sz="4400" b="1" i="1" dirty="0" smtClean="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phương</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tiện</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để</a:t>
            </a:r>
            <a:r>
              <a:rPr lang="en-US" sz="4400" b="1" i="1" dirty="0">
                <a:solidFill>
                  <a:srgbClr val="FF0000"/>
                </a:solidFill>
                <a:latin typeface="Times New Roman" panose="02020603050405020304" pitchFamily="18" charset="0"/>
                <a:cs typeface="Times New Roman" panose="02020603050405020304" pitchFamily="18" charset="0"/>
              </a:rPr>
              <a:t> con </a:t>
            </a:r>
            <a:r>
              <a:rPr lang="en-US" sz="4400" b="1" i="1" dirty="0" err="1">
                <a:solidFill>
                  <a:srgbClr val="FF0000"/>
                </a:solidFill>
                <a:latin typeface="Times New Roman" panose="02020603050405020304" pitchFamily="18" charset="0"/>
                <a:cs typeface="Times New Roman" panose="02020603050405020304" pitchFamily="18" charset="0"/>
              </a:rPr>
              <a:t>người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bộc</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lộ</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cảm</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xúc</a:t>
            </a:r>
            <a:endParaRPr lang="en-US" sz="4400" b="1" i="1" dirty="0">
              <a:solidFill>
                <a:srgbClr val="FF0000"/>
              </a:solidFill>
              <a:latin typeface="Times New Roman" panose="02020603050405020304" pitchFamily="18" charset="0"/>
              <a:cs typeface="Times New Roman" panose="02020603050405020304" pitchFamily="18" charset="0"/>
            </a:endParaRPr>
          </a:p>
          <a:p>
            <a:pPr algn="just"/>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1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177924" y="326428"/>
            <a:ext cx="862456" cy="785913"/>
          </a:xfrm>
          <a:prstGeom prst="rect">
            <a:avLst/>
          </a:prstGeom>
        </p:spPr>
      </p:pic>
    </p:spTree>
    <p:extLst>
      <p:ext uri="{BB962C8B-B14F-4D97-AF65-F5344CB8AC3E}">
        <p14:creationId xmlns:p14="http://schemas.microsoft.com/office/powerpoint/2010/main" val="79718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144000" y="12700"/>
            <a:ext cx="9144000" cy="10274300"/>
          </a:xfrm>
          <a:prstGeom prst="rect">
            <a:avLst/>
          </a:prstGeom>
        </p:spPr>
      </p:pic>
      <p:pic>
        <p:nvPicPr>
          <p:cNvPr id="6" name="Picture 6" descr="THOI S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 y="12700"/>
            <a:ext cx="917956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anhdu[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 y="5674360"/>
            <a:ext cx="9179560" cy="46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4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342900"/>
            <a:ext cx="10210800"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c.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chiến</a:t>
            </a:r>
            <a:r>
              <a:rPr lang="en-US" alt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đấu</a:t>
            </a:r>
            <a:endParaRPr lang="en-US" altLang="en-US" sz="4400"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nvGraphicFramePr>
        <p:xfrm>
          <a:off x="604838" y="1751429"/>
          <a:ext cx="17033088" cy="8171241"/>
        </p:xfrm>
        <a:graphic>
          <a:graphicData uri="http://schemas.openxmlformats.org/drawingml/2006/table">
            <a:tbl>
              <a:tblPr firstRow="1" bandRow="1">
                <a:tableStyleId>{5940675A-B579-460E-94D1-54222C63F5DA}</a:tableStyleId>
              </a:tblPr>
              <a:tblGrid>
                <a:gridCol w="7646195">
                  <a:extLst>
                    <a:ext uri="{9D8B030D-6E8A-4147-A177-3AD203B41FA5}">
                      <a16:colId xmlns="" xmlns:a16="http://schemas.microsoft.com/office/drawing/2014/main" val="20000"/>
                    </a:ext>
                  </a:extLst>
                </a:gridCol>
                <a:gridCol w="5614988">
                  <a:extLst>
                    <a:ext uri="{9D8B030D-6E8A-4147-A177-3AD203B41FA5}">
                      <a16:colId xmlns="" xmlns:a16="http://schemas.microsoft.com/office/drawing/2014/main" val="20001"/>
                    </a:ext>
                  </a:extLst>
                </a:gridCol>
                <a:gridCol w="3771905">
                  <a:extLst>
                    <a:ext uri="{9D8B030D-6E8A-4147-A177-3AD203B41FA5}">
                      <a16:colId xmlns="" xmlns:a16="http://schemas.microsoft.com/office/drawing/2014/main" val="20002"/>
                    </a:ext>
                  </a:extLst>
                </a:gridCol>
              </a:tblGrid>
              <a:tr h="1120359">
                <a:tc>
                  <a:txBody>
                    <a:bodyPr/>
                    <a:lstStyle/>
                    <a:p>
                      <a:pPr algn="ctr"/>
                      <a:r>
                        <a:rPr lang="en-US" sz="4200" b="1" dirty="0" smtClean="0">
                          <a:solidFill>
                            <a:schemeClr val="bg1"/>
                          </a:solidFill>
                          <a:latin typeface="Times New Roman" panose="02020603050405020304" pitchFamily="18" charset="0"/>
                          <a:cs typeface="Times New Roman" panose="02020603050405020304" pitchFamily="18" charset="0"/>
                        </a:rPr>
                        <a:t>Chi </a:t>
                      </a:r>
                      <a:r>
                        <a:rPr lang="en-US" sz="4200" b="1" dirty="0" err="1" smtClean="0">
                          <a:solidFill>
                            <a:schemeClr val="bg1"/>
                          </a:solidFill>
                          <a:latin typeface="Times New Roman" panose="02020603050405020304" pitchFamily="18" charset="0"/>
                          <a:cs typeface="Times New Roman" panose="02020603050405020304" pitchFamily="18" charset="0"/>
                        </a:rPr>
                        <a:t>tiết</a:t>
                      </a:r>
                      <a:r>
                        <a:rPr lang="en-US" sz="4200" b="1" dirty="0" smtClean="0">
                          <a:solidFill>
                            <a:schemeClr val="bg1"/>
                          </a:solidFill>
                          <a:latin typeface="Times New Roman" panose="02020603050405020304" pitchFamily="18" charset="0"/>
                          <a:cs typeface="Times New Roman" panose="02020603050405020304" pitchFamily="18" charset="0"/>
                        </a:rPr>
                        <a:t>,</a:t>
                      </a:r>
                      <a:r>
                        <a:rPr lang="en-US" sz="4200" b="1" baseline="0" dirty="0" smtClean="0">
                          <a:solidFill>
                            <a:schemeClr val="bg1"/>
                          </a:solidFill>
                          <a:latin typeface="Times New Roman" panose="02020603050405020304" pitchFamily="18" charset="0"/>
                          <a:cs typeface="Times New Roman" panose="02020603050405020304" pitchFamily="18" charset="0"/>
                        </a:rPr>
                        <a:t> </a:t>
                      </a:r>
                      <a:r>
                        <a:rPr lang="en-US" sz="4200" b="1" baseline="0" dirty="0" err="1" smtClean="0">
                          <a:solidFill>
                            <a:schemeClr val="bg1"/>
                          </a:solidFill>
                          <a:latin typeface="Times New Roman" panose="02020603050405020304" pitchFamily="18" charset="0"/>
                          <a:cs typeface="Times New Roman" panose="02020603050405020304" pitchFamily="18" charset="0"/>
                        </a:rPr>
                        <a:t>hình</a:t>
                      </a:r>
                      <a:r>
                        <a:rPr lang="en-US" sz="4200" b="1" baseline="0" dirty="0" smtClean="0">
                          <a:solidFill>
                            <a:schemeClr val="bg1"/>
                          </a:solidFill>
                          <a:latin typeface="Times New Roman" panose="02020603050405020304" pitchFamily="18" charset="0"/>
                          <a:cs typeface="Times New Roman" panose="02020603050405020304" pitchFamily="18" charset="0"/>
                        </a:rPr>
                        <a:t> </a:t>
                      </a:r>
                      <a:r>
                        <a:rPr lang="en-US" sz="4200" b="1" baseline="0" dirty="0" err="1" smtClean="0">
                          <a:solidFill>
                            <a:schemeClr val="bg1"/>
                          </a:solidFill>
                          <a:latin typeface="Times New Roman" panose="02020603050405020304" pitchFamily="18" charset="0"/>
                          <a:cs typeface="Times New Roman" panose="02020603050405020304" pitchFamily="18" charset="0"/>
                        </a:rPr>
                        <a:t>ảnh</a:t>
                      </a:r>
                      <a:endParaRPr lang="en-US" sz="42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3">
                        <a:lumMod val="75000"/>
                      </a:schemeClr>
                    </a:solidFill>
                  </a:tcPr>
                </a:tc>
                <a:tc>
                  <a:txBody>
                    <a:bodyPr/>
                    <a:lstStyle/>
                    <a:p>
                      <a:pPr algn="ctr"/>
                      <a:r>
                        <a:rPr lang="en-US" sz="4200" b="1" dirty="0" err="1" smtClean="0">
                          <a:solidFill>
                            <a:schemeClr val="bg1"/>
                          </a:solidFill>
                          <a:latin typeface="Times New Roman" panose="02020603050405020304" pitchFamily="18" charset="0"/>
                          <a:cs typeface="Times New Roman" panose="02020603050405020304" pitchFamily="18" charset="0"/>
                        </a:rPr>
                        <a:t>Sự</a:t>
                      </a:r>
                      <a:r>
                        <a:rPr lang="en-US" sz="4200" b="1" dirty="0" smtClean="0">
                          <a:solidFill>
                            <a:schemeClr val="bg1"/>
                          </a:solidFill>
                          <a:latin typeface="Times New Roman" panose="02020603050405020304" pitchFamily="18" charset="0"/>
                          <a:cs typeface="Times New Roman" panose="02020603050405020304" pitchFamily="18" charset="0"/>
                        </a:rPr>
                        <a:t> </a:t>
                      </a:r>
                      <a:r>
                        <a:rPr lang="en-US" sz="4200" b="1" dirty="0" err="1" smtClean="0">
                          <a:solidFill>
                            <a:schemeClr val="bg1"/>
                          </a:solidFill>
                          <a:latin typeface="Times New Roman" panose="02020603050405020304" pitchFamily="18" charset="0"/>
                          <a:cs typeface="Times New Roman" panose="02020603050405020304" pitchFamily="18" charset="0"/>
                        </a:rPr>
                        <a:t>gắn</a:t>
                      </a:r>
                      <a:r>
                        <a:rPr lang="en-US" sz="4200" b="1" baseline="0" dirty="0" smtClean="0">
                          <a:solidFill>
                            <a:schemeClr val="bg1"/>
                          </a:solidFill>
                          <a:latin typeface="Times New Roman" panose="02020603050405020304" pitchFamily="18" charset="0"/>
                          <a:cs typeface="Times New Roman" panose="02020603050405020304" pitchFamily="18" charset="0"/>
                        </a:rPr>
                        <a:t> </a:t>
                      </a:r>
                      <a:r>
                        <a:rPr lang="en-US" sz="4200" b="1" baseline="0" dirty="0" err="1" smtClean="0">
                          <a:solidFill>
                            <a:schemeClr val="bg1"/>
                          </a:solidFill>
                          <a:latin typeface="Times New Roman" panose="02020603050405020304" pitchFamily="18" charset="0"/>
                          <a:cs typeface="Times New Roman" panose="02020603050405020304" pitchFamily="18" charset="0"/>
                        </a:rPr>
                        <a:t>bó</a:t>
                      </a:r>
                      <a:endParaRPr lang="en-US" sz="42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3">
                        <a:lumMod val="75000"/>
                      </a:schemeClr>
                    </a:solidFill>
                  </a:tcPr>
                </a:tc>
                <a:tc>
                  <a:txBody>
                    <a:bodyPr/>
                    <a:lstStyle/>
                    <a:p>
                      <a:pPr algn="ctr"/>
                      <a:r>
                        <a:rPr lang="en-US" sz="4200" b="1" dirty="0" err="1" smtClean="0">
                          <a:solidFill>
                            <a:schemeClr val="bg1"/>
                          </a:solidFill>
                          <a:latin typeface="Times New Roman" panose="02020603050405020304" pitchFamily="18" charset="0"/>
                          <a:cs typeface="Times New Roman" panose="02020603050405020304" pitchFamily="18" charset="0"/>
                        </a:rPr>
                        <a:t>Nghệ</a:t>
                      </a:r>
                      <a:r>
                        <a:rPr lang="en-US" sz="4200" b="1" dirty="0" smtClean="0">
                          <a:solidFill>
                            <a:schemeClr val="bg1"/>
                          </a:solidFill>
                          <a:latin typeface="Times New Roman" panose="02020603050405020304" pitchFamily="18" charset="0"/>
                          <a:cs typeface="Times New Roman" panose="02020603050405020304" pitchFamily="18" charset="0"/>
                        </a:rPr>
                        <a:t> </a:t>
                      </a:r>
                      <a:r>
                        <a:rPr lang="en-US" sz="4200" b="1" dirty="0" err="1" smtClean="0">
                          <a:solidFill>
                            <a:schemeClr val="bg1"/>
                          </a:solidFill>
                          <a:latin typeface="Times New Roman" panose="02020603050405020304" pitchFamily="18" charset="0"/>
                          <a:cs typeface="Times New Roman" panose="02020603050405020304" pitchFamily="18" charset="0"/>
                        </a:rPr>
                        <a:t>thuật</a:t>
                      </a:r>
                      <a:endParaRPr lang="en-US" sz="42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3">
                        <a:lumMod val="75000"/>
                      </a:schemeClr>
                    </a:solidFill>
                  </a:tcPr>
                </a:tc>
                <a:extLst>
                  <a:ext uri="{0D108BD9-81ED-4DB2-BD59-A6C34878D82A}">
                    <a16:rowId xmlns="" xmlns:a16="http://schemas.microsoft.com/office/drawing/2014/main" val="10000"/>
                  </a:ext>
                </a:extLst>
              </a:tr>
              <a:tr h="7050882">
                <a:tc>
                  <a:txBody>
                    <a:bodyPr/>
                    <a:lstStyle/>
                    <a:p>
                      <a:endParaRPr lang="en-US" sz="2700" dirty="0"/>
                    </a:p>
                  </a:txBody>
                  <a:tcPr marL="137160" marR="137160" marT="68580" marB="68580"/>
                </a:tc>
                <a:tc>
                  <a:txBody>
                    <a:bodyPr/>
                    <a:lstStyle/>
                    <a:p>
                      <a:endParaRPr lang="en-US" sz="2700" dirty="0"/>
                    </a:p>
                  </a:txBody>
                  <a:tcPr marL="137160" marR="137160" marT="68580" marB="68580"/>
                </a:tc>
                <a:tc>
                  <a:txBody>
                    <a:bodyPr/>
                    <a:lstStyle/>
                    <a:p>
                      <a:endParaRPr lang="en-US" sz="2700" dirty="0"/>
                    </a:p>
                  </a:txBody>
                  <a:tcPr marL="137160" marR="137160" marT="68580" marB="68580"/>
                </a:tc>
                <a:extLst>
                  <a:ext uri="{0D108BD9-81ED-4DB2-BD59-A6C34878D82A}">
                    <a16:rowId xmlns="" xmlns:a16="http://schemas.microsoft.com/office/drawing/2014/main" val="10001"/>
                  </a:ext>
                </a:extLst>
              </a:tr>
            </a:tbl>
          </a:graphicData>
        </a:graphic>
      </p:graphicFrame>
      <p:sp>
        <p:nvSpPr>
          <p:cNvPr id="8" name="Rectangle 7"/>
          <p:cNvSpPr/>
          <p:nvPr/>
        </p:nvSpPr>
        <p:spPr>
          <a:xfrm>
            <a:off x="892878" y="3049102"/>
            <a:ext cx="7186704" cy="6555641"/>
          </a:xfrm>
          <a:prstGeom prst="rect">
            <a:avLst/>
          </a:prstGeom>
        </p:spPr>
        <p:txBody>
          <a:bodyPr wrap="square">
            <a:spAutoFit/>
          </a:bodyPr>
          <a:lstStyle/>
          <a:p>
            <a:pPr algn="just"/>
            <a:r>
              <a:rPr lang="en-US" sz="4200" i="1" dirty="0">
                <a:solidFill>
                  <a:prstClr val="black"/>
                </a:solidFill>
                <a:latin typeface="Times New Roman" panose="02020603050405020304" pitchFamily="18" charset="0"/>
                <a:cs typeface="Times New Roman" panose="02020603050405020304" pitchFamily="18" charset="0"/>
              </a:rPr>
              <a:t>- Tre </a:t>
            </a:r>
            <a:r>
              <a:rPr lang="en-US" sz="4200" i="1" dirty="0" err="1">
                <a:solidFill>
                  <a:prstClr val="black"/>
                </a:solidFill>
                <a:latin typeface="Times New Roman" panose="02020603050405020304" pitchFamily="18" charset="0"/>
                <a:cs typeface="Times New Roman" panose="02020603050405020304" pitchFamily="18" charset="0"/>
              </a:rPr>
              <a:t>lại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đồng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vũ</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khí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gậy</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tre</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chông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tre</a:t>
            </a:r>
            <a:r>
              <a:rPr lang="en-US" sz="4200" i="1" dirty="0">
                <a:solidFill>
                  <a:prstClr val="black"/>
                </a:solidFill>
                <a:latin typeface="Times New Roman" panose="02020603050405020304" pitchFamily="18" charset="0"/>
                <a:cs typeface="Times New Roman" panose="02020603050405020304" pitchFamily="18" charset="0"/>
              </a:rPr>
              <a:t>..)</a:t>
            </a:r>
          </a:p>
          <a:p>
            <a:pPr algn="just"/>
            <a:r>
              <a:rPr lang="en-US" sz="4200" i="1" dirty="0">
                <a:solidFill>
                  <a:prstClr val="black"/>
                </a:solidFill>
                <a:latin typeface="Times New Roman" panose="02020603050405020304" pitchFamily="18" charset="0"/>
                <a:cs typeface="Times New Roman" panose="02020603050405020304" pitchFamily="18" charset="0"/>
              </a:rPr>
              <a:t>- Tre </a:t>
            </a:r>
            <a:r>
              <a:rPr lang="en-US" sz="4200" i="1" dirty="0" err="1">
                <a:solidFill>
                  <a:prstClr val="black"/>
                </a:solidFill>
                <a:latin typeface="Times New Roman" panose="02020603050405020304" pitchFamily="18" charset="0"/>
                <a:cs typeface="Times New Roman" panose="02020603050405020304" pitchFamily="18" charset="0"/>
              </a:rPr>
              <a:t>xung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phong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vào</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xe</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tăng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đại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bác</a:t>
            </a:r>
            <a:r>
              <a:rPr lang="en-US" sz="4200" i="1" dirty="0">
                <a:solidFill>
                  <a:prstClr val="black"/>
                </a:solidFill>
                <a:latin typeface="Times New Roman" panose="02020603050405020304" pitchFamily="18" charset="0"/>
                <a:cs typeface="Times New Roman" panose="02020603050405020304" pitchFamily="18" charset="0"/>
              </a:rPr>
              <a:t>.</a:t>
            </a:r>
          </a:p>
          <a:p>
            <a:pPr algn="just"/>
            <a:r>
              <a:rPr lang="en-US" sz="4200" i="1" dirty="0">
                <a:solidFill>
                  <a:prstClr val="black"/>
                </a:solidFill>
                <a:latin typeface="Times New Roman" panose="02020603050405020304" pitchFamily="18" charset="0"/>
                <a:cs typeface="Times New Roman" panose="02020603050405020304" pitchFamily="18" charset="0"/>
              </a:rPr>
              <a:t>- Tre </a:t>
            </a:r>
            <a:r>
              <a:rPr lang="en-US" sz="4200" i="1" dirty="0" err="1">
                <a:solidFill>
                  <a:prstClr val="black"/>
                </a:solidFill>
                <a:latin typeface="Times New Roman" panose="02020603050405020304" pitchFamily="18" charset="0"/>
                <a:cs typeface="Times New Roman" panose="02020603050405020304" pitchFamily="18" charset="0"/>
              </a:rPr>
              <a:t>giữ</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làng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giữ</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nươc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giữ</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mái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nhà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tranh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giữ</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đồng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lúa</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chín</a:t>
            </a:r>
            <a:r>
              <a:rPr lang="en-US" sz="4200" i="1" dirty="0">
                <a:solidFill>
                  <a:prstClr val="black"/>
                </a:solidFill>
                <a:latin typeface="Times New Roman" panose="02020603050405020304" pitchFamily="18" charset="0"/>
                <a:cs typeface="Times New Roman" panose="02020603050405020304" pitchFamily="18" charset="0"/>
              </a:rPr>
              <a:t>.</a:t>
            </a:r>
          </a:p>
          <a:p>
            <a:pPr algn="just"/>
            <a:r>
              <a:rPr lang="en-US" sz="4200" i="1" dirty="0">
                <a:solidFill>
                  <a:prstClr val="black"/>
                </a:solidFill>
                <a:latin typeface="Times New Roman" panose="02020603050405020304" pitchFamily="18" charset="0"/>
                <a:cs typeface="Times New Roman" panose="02020603050405020304" pitchFamily="18" charset="0"/>
              </a:rPr>
              <a:t>- Tre hi </a:t>
            </a:r>
            <a:r>
              <a:rPr lang="en-US" sz="4200" i="1" dirty="0" err="1">
                <a:solidFill>
                  <a:prstClr val="black"/>
                </a:solidFill>
                <a:latin typeface="Times New Roman" panose="02020603050405020304" pitchFamily="18" charset="0"/>
                <a:cs typeface="Times New Roman" panose="02020603050405020304" pitchFamily="18" charset="0"/>
              </a:rPr>
              <a:t>sinh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bảo</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vệ</a:t>
            </a:r>
            <a:r>
              <a:rPr lang="en-US" sz="4200" i="1" dirty="0">
                <a:solidFill>
                  <a:prstClr val="black"/>
                </a:solidFill>
                <a:latin typeface="Times New Roman" panose="02020603050405020304" pitchFamily="18" charset="0"/>
                <a:cs typeface="Times New Roman" panose="02020603050405020304" pitchFamily="18" charset="0"/>
              </a:rPr>
              <a:t> con </a:t>
            </a:r>
            <a:r>
              <a:rPr lang="en-US" sz="4200" i="1" dirty="0" err="1">
                <a:solidFill>
                  <a:prstClr val="black"/>
                </a:solidFill>
                <a:latin typeface="Times New Roman" panose="02020603050405020304" pitchFamily="18" charset="0"/>
                <a:cs typeface="Times New Roman" panose="02020603050405020304" pitchFamily="18" charset="0"/>
              </a:rPr>
              <a:t>người</a:t>
            </a:r>
            <a:endParaRPr lang="en-US" sz="4200" i="1" dirty="0">
              <a:solidFill>
                <a:prstClr val="black"/>
              </a:solidFill>
              <a:latin typeface="Times New Roman" panose="02020603050405020304" pitchFamily="18" charset="0"/>
              <a:cs typeface="Times New Roman" panose="02020603050405020304" pitchFamily="18" charset="0"/>
            </a:endParaRPr>
          </a:p>
          <a:p>
            <a:pPr algn="just"/>
            <a:r>
              <a:rPr lang="en-US" sz="4200" i="1" dirty="0">
                <a:solidFill>
                  <a:prstClr val="black"/>
                </a:solidFill>
                <a:latin typeface="Times New Roman" panose="02020603050405020304" pitchFamily="18" charset="0"/>
                <a:cs typeface="Times New Roman" panose="02020603050405020304" pitchFamily="18" charset="0"/>
              </a:rPr>
              <a:t>- Tre, </a:t>
            </a:r>
            <a:r>
              <a:rPr lang="en-US" sz="4200" i="1" dirty="0" err="1">
                <a:solidFill>
                  <a:prstClr val="black"/>
                </a:solidFill>
                <a:latin typeface="Times New Roman" panose="02020603050405020304" pitchFamily="18" charset="0"/>
                <a:cs typeface="Times New Roman" panose="02020603050405020304" pitchFamily="18" charset="0"/>
              </a:rPr>
              <a:t>anh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hùng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lao</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động</a:t>
            </a:r>
            <a:r>
              <a:rPr lang="en-US" sz="4200" i="1" dirty="0">
                <a:solidFill>
                  <a:prstClr val="black"/>
                </a:solidFill>
                <a:latin typeface="Times New Roman" panose="02020603050405020304" pitchFamily="18" charset="0"/>
                <a:cs typeface="Times New Roman" panose="02020603050405020304" pitchFamily="18" charset="0"/>
              </a:rPr>
              <a:t>!</a:t>
            </a:r>
          </a:p>
          <a:p>
            <a:pPr algn="just"/>
            <a:r>
              <a:rPr lang="en-US" sz="4200" i="1" dirty="0">
                <a:solidFill>
                  <a:prstClr val="black"/>
                </a:solidFill>
                <a:latin typeface="Times New Roman" panose="02020603050405020304" pitchFamily="18" charset="0"/>
                <a:cs typeface="Times New Roman" panose="02020603050405020304" pitchFamily="18" charset="0"/>
              </a:rPr>
              <a:t>- Tre, </a:t>
            </a:r>
            <a:r>
              <a:rPr lang="en-US" sz="4200" i="1" dirty="0" err="1">
                <a:solidFill>
                  <a:prstClr val="black"/>
                </a:solidFill>
                <a:latin typeface="Times New Roman" panose="02020603050405020304" pitchFamily="18" charset="0"/>
                <a:cs typeface="Times New Roman" panose="02020603050405020304" pitchFamily="18" charset="0"/>
              </a:rPr>
              <a:t>anh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hùng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chiến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đấu</a:t>
            </a:r>
            <a:r>
              <a:rPr lang="en-US" sz="4200" i="1" dirty="0">
                <a:solidFill>
                  <a:prstClr val="black"/>
                </a:solidFill>
                <a:latin typeface="Times New Roman" panose="02020603050405020304" pitchFamily="18" charset="0"/>
                <a:cs typeface="Times New Roman" panose="02020603050405020304" pitchFamily="18" charset="0"/>
              </a:rPr>
              <a:t>!</a:t>
            </a:r>
          </a:p>
        </p:txBody>
      </p:sp>
      <p:sp>
        <p:nvSpPr>
          <p:cNvPr id="9" name="Rectangle 8"/>
          <p:cNvSpPr/>
          <p:nvPr/>
        </p:nvSpPr>
        <p:spPr>
          <a:xfrm>
            <a:off x="8918927" y="3911973"/>
            <a:ext cx="4579235" cy="4939814"/>
          </a:xfrm>
          <a:prstGeom prst="rect">
            <a:avLst/>
          </a:prstGeom>
        </p:spPr>
        <p:txBody>
          <a:bodyPr wrap="square">
            <a:spAutoFit/>
          </a:bodyPr>
          <a:lstStyle/>
          <a:p>
            <a:pPr algn="just">
              <a:lnSpc>
                <a:spcPct val="150000"/>
              </a:lnSpc>
            </a:pPr>
            <a:r>
              <a:rPr lang="en-US" sz="4200" b="1" i="1" dirty="0">
                <a:solidFill>
                  <a:srgbClr val="FF0000"/>
                </a:solidFill>
                <a:latin typeface="Times New Roman" panose="02020603050405020304" pitchFamily="18" charset="0"/>
                <a:cs typeface="Times New Roman" panose="02020603050405020304" pitchFamily="18" charset="0"/>
              </a:rPr>
              <a:t>Tre </a:t>
            </a:r>
            <a:r>
              <a:rPr lang="en-US" sz="4200" b="1" i="1" dirty="0" err="1">
                <a:solidFill>
                  <a:srgbClr val="FF0000"/>
                </a:solidFill>
                <a:latin typeface="Times New Roman" panose="02020603050405020304" pitchFamily="18" charset="0"/>
                <a:cs typeface="Times New Roman" panose="02020603050405020304" pitchFamily="18" charset="0"/>
              </a:rPr>
              <a:t>dũng</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cảm</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kiên</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cường</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cùng</a:t>
            </a:r>
            <a:r>
              <a:rPr lang="en-US" sz="4200" b="1" i="1" dirty="0">
                <a:solidFill>
                  <a:srgbClr val="FF0000"/>
                </a:solidFill>
                <a:latin typeface="Times New Roman" panose="02020603050405020304" pitchFamily="18" charset="0"/>
                <a:cs typeface="Times New Roman" panose="02020603050405020304" pitchFamily="18" charset="0"/>
              </a:rPr>
              <a:t> con </a:t>
            </a:r>
            <a:r>
              <a:rPr lang="en-US" sz="4200" b="1" i="1" dirty="0" err="1">
                <a:solidFill>
                  <a:srgbClr val="FF0000"/>
                </a:solidFill>
                <a:latin typeface="Times New Roman" panose="02020603050405020304" pitchFamily="18" charset="0"/>
                <a:cs typeface="Times New Roman" panose="02020603050405020304" pitchFamily="18" charset="0"/>
              </a:rPr>
              <a:t>người</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xông</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pha</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chiến</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đấu</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để</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bảo</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vệ</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Tổ</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quốc</a:t>
            </a:r>
            <a:r>
              <a:rPr lang="en-US" sz="4200" b="1" i="1"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4513726" y="3911973"/>
            <a:ext cx="3124200" cy="4524315"/>
          </a:xfrm>
          <a:prstGeom prst="rect">
            <a:avLst/>
          </a:prstGeom>
        </p:spPr>
        <p:txBody>
          <a:bodyPr wrap="square">
            <a:spAutoFit/>
          </a:bodyPr>
          <a:lstStyle/>
          <a:p>
            <a:pPr>
              <a:lnSpc>
                <a:spcPct val="150000"/>
              </a:lnSpc>
            </a:pPr>
            <a:r>
              <a:rPr lang="en-US" sz="4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3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 y="1085849"/>
            <a:ext cx="8629594" cy="8170878"/>
          </a:xfrm>
          <a:prstGeom prst="rect">
            <a:avLst/>
          </a:prstGeom>
        </p:spPr>
      </p:pic>
      <p:pic>
        <p:nvPicPr>
          <p:cNvPr id="3" name="Picture 2"/>
          <p:cNvPicPr>
            <a:picLocks noChangeAspect="1"/>
          </p:cNvPicPr>
          <p:nvPr/>
        </p:nvPicPr>
        <p:blipFill>
          <a:blip r:embed="rId3"/>
          <a:stretch>
            <a:fillRect/>
          </a:stretch>
        </p:blipFill>
        <p:spPr>
          <a:xfrm>
            <a:off x="9144000" y="1085849"/>
            <a:ext cx="8686800" cy="8170878"/>
          </a:xfrm>
          <a:prstGeom prst="rect">
            <a:avLst/>
          </a:prstGeom>
        </p:spPr>
      </p:pic>
    </p:spTree>
    <p:extLst>
      <p:ext uri="{BB962C8B-B14F-4D97-AF65-F5344CB8AC3E}">
        <p14:creationId xmlns:p14="http://schemas.microsoft.com/office/powerpoint/2010/main" val="11845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1108906" y="557214"/>
            <a:ext cx="11278358" cy="152162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ctr" anchorCtr="0">
            <a:noAutofit/>
          </a:bodyPr>
          <a:lstStyle/>
          <a:p>
            <a:pPr algn="ctr" defTabSz="533400">
              <a:spcBef>
                <a:spcPct val="0"/>
              </a:spcBef>
              <a:spcAft>
                <a:spcPct val="35000"/>
              </a:spcAft>
            </a:pPr>
            <a:r>
              <a:rPr lang="en-US" sz="4200" b="1" dirty="0" err="1">
                <a:solidFill>
                  <a:srgbClr val="FF0000"/>
                </a:solidFill>
                <a:latin typeface="Times New Roman" panose="02020603050405020304" pitchFamily="18" charset="0"/>
                <a:cs typeface="Times New Roman" panose="02020603050405020304" pitchFamily="18" charset="0"/>
              </a:rPr>
              <a:t>Cây</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tre</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là</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người</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thân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của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dân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tộc</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Việt</a:t>
            </a:r>
            <a:r>
              <a:rPr lang="en-US" sz="4200" b="1" dirty="0">
                <a:solidFill>
                  <a:srgbClr val="FF0000"/>
                </a:solidFill>
                <a:latin typeface="Times New Roman" panose="02020603050405020304" pitchFamily="18" charset="0"/>
                <a:cs typeface="Times New Roman" panose="02020603050405020304" pitchFamily="18" charset="0"/>
              </a:rPr>
              <a:t> Nam, </a:t>
            </a:r>
            <a:r>
              <a:rPr lang="en-US" sz="4200" b="1" dirty="0" err="1">
                <a:solidFill>
                  <a:srgbClr val="FF0000"/>
                </a:solidFill>
                <a:latin typeface="Times New Roman" panose="02020603050405020304" pitchFamily="18" charset="0"/>
                <a:cs typeface="Times New Roman" panose="02020603050405020304" pitchFamily="18" charset="0"/>
              </a:rPr>
              <a:t>bạn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thân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của</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nhân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dân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Việt</a:t>
            </a:r>
            <a:r>
              <a:rPr lang="en-US" sz="4200" b="1" dirty="0">
                <a:solidFill>
                  <a:srgbClr val="FF0000"/>
                </a:solidFill>
                <a:latin typeface="Times New Roman" panose="02020603050405020304" pitchFamily="18" charset="0"/>
                <a:cs typeface="Times New Roman" panose="02020603050405020304" pitchFamily="18" charset="0"/>
              </a:rPr>
              <a:t> Nam.</a:t>
            </a:r>
            <a:endParaRPr lang="en-US" sz="42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478508" y="3166600"/>
            <a:ext cx="3709665" cy="227693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sinh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lao</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động</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4872618" y="3166600"/>
            <a:ext cx="3709665" cy="227693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hóa</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tinh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thần</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9286899" y="3166600"/>
            <a:ext cx="3709665" cy="227693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chiến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đấu</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bảo</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vệ</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quốc</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6630537" y="2131314"/>
            <a:ext cx="193911" cy="103528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79431" y="2078841"/>
            <a:ext cx="4262301" cy="108775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333340" y="2078841"/>
            <a:ext cx="4566177" cy="103528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478508" y="5924087"/>
            <a:ext cx="3709665" cy="189832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srgbClr val="FF0000"/>
                </a:solidFill>
                <a:latin typeface="Times New Roman" panose="02020603050405020304" pitchFamily="18" charset="0"/>
                <a:cs typeface="Times New Roman" panose="02020603050405020304" pitchFamily="18" charset="0"/>
              </a:rPr>
              <a:t>Là</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cánh</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tay</a:t>
            </a:r>
            <a:endParaRPr lang="en-US" sz="4200" dirty="0">
              <a:solidFill>
                <a:srgbClr val="FF0000"/>
              </a:solidFill>
              <a:latin typeface="Times New Roman" panose="02020603050405020304" pitchFamily="18" charset="0"/>
              <a:cs typeface="Times New Roman" panose="02020603050405020304" pitchFamily="18" charset="0"/>
            </a:endParaRPr>
          </a:p>
          <a:p>
            <a:pPr algn="ctr" defTabSz="533400">
              <a:spcBef>
                <a:spcPct val="0"/>
              </a:spcBef>
              <a:spcAft>
                <a:spcPct val="35000"/>
              </a:spcAft>
            </a:pPr>
            <a:r>
              <a:rPr lang="en-US" sz="4200" i="1" dirty="0" err="1">
                <a:solidFill>
                  <a:srgbClr val="FF0000"/>
                </a:solidFill>
                <a:latin typeface="Times New Roman" panose="02020603050405020304" pitchFamily="18" charset="0"/>
                <a:cs typeface="Times New Roman" panose="02020603050405020304" pitchFamily="18" charset="0"/>
              </a:rPr>
              <a:t>Là</a:t>
            </a:r>
            <a:r>
              <a:rPr lang="en-US" sz="4200" i="1" dirty="0">
                <a:solidFill>
                  <a:srgbClr val="FF0000"/>
                </a:solidFill>
                <a:latin typeface="Times New Roman" panose="02020603050405020304" pitchFamily="18" charset="0"/>
                <a:cs typeface="Times New Roman" panose="02020603050405020304" pitchFamily="18" charset="0"/>
              </a:rPr>
              <a:t> </a:t>
            </a:r>
            <a:r>
              <a:rPr lang="en-US" sz="4200" i="1" dirty="0" err="1">
                <a:solidFill>
                  <a:srgbClr val="FF0000"/>
                </a:solidFill>
                <a:latin typeface="Times New Roman" panose="02020603050405020304" pitchFamily="18" charset="0"/>
                <a:cs typeface="Times New Roman" panose="02020603050405020304" pitchFamily="18" charset="0"/>
              </a:rPr>
              <a:t>người</a:t>
            </a:r>
            <a:r>
              <a:rPr lang="en-US" sz="4200" i="1" dirty="0">
                <a:solidFill>
                  <a:srgbClr val="FF0000"/>
                </a:solidFill>
                <a:latin typeface="Times New Roman" panose="02020603050405020304" pitchFamily="18" charset="0"/>
                <a:cs typeface="Times New Roman" panose="02020603050405020304" pitchFamily="18" charset="0"/>
              </a:rPr>
              <a:t> </a:t>
            </a:r>
            <a:r>
              <a:rPr lang="en-US" sz="4200" i="1" dirty="0" err="1">
                <a:solidFill>
                  <a:srgbClr val="FF0000"/>
                </a:solidFill>
                <a:latin typeface="Times New Roman" panose="02020603050405020304" pitchFamily="18" charset="0"/>
                <a:cs typeface="Times New Roman" panose="02020603050405020304" pitchFamily="18" charset="0"/>
              </a:rPr>
              <a:t>nhà</a:t>
            </a:r>
            <a:r>
              <a:rPr lang="en-US" sz="4200" i="1" dirty="0">
                <a:solidFill>
                  <a:srgbClr val="FF0000"/>
                </a:solidFill>
                <a:latin typeface="Times New Roman" panose="02020603050405020304" pitchFamily="18" charset="0"/>
                <a:cs typeface="Times New Roman" panose="02020603050405020304" pitchFamily="18" charset="0"/>
              </a:rPr>
              <a:t>.</a:t>
            </a:r>
          </a:p>
        </p:txBody>
      </p:sp>
      <p:sp>
        <p:nvSpPr>
          <p:cNvPr id="27" name="Freeform 26"/>
          <p:cNvSpPr/>
          <p:nvPr/>
        </p:nvSpPr>
        <p:spPr>
          <a:xfrm>
            <a:off x="4872618" y="5924087"/>
            <a:ext cx="3709665" cy="189832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smtClean="0">
                <a:solidFill>
                  <a:srgbClr val="FF0000"/>
                </a:solidFill>
                <a:latin typeface="Times New Roman" panose="02020603050405020304" pitchFamily="18" charset="0"/>
                <a:cs typeface="Times New Roman" panose="02020603050405020304" pitchFamily="18" charset="0"/>
              </a:rPr>
              <a:t>Là</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phương</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tiện</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bộc</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lộc</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cảm</a:t>
            </a:r>
            <a:r>
              <a:rPr lang="en-US" sz="4200" dirty="0" smtClean="0">
                <a:solidFill>
                  <a:srgbClr val="FF0000"/>
                </a:solidFill>
                <a:latin typeface="Times New Roman" panose="02020603050405020304" pitchFamily="18" charset="0"/>
                <a:cs typeface="Times New Roman" panose="02020603050405020304" pitchFamily="18" charset="0"/>
              </a:rPr>
              <a:t> </a:t>
            </a:r>
            <a:r>
              <a:rPr lang="en-US" sz="4200" dirty="0" err="1" smtClean="0">
                <a:solidFill>
                  <a:srgbClr val="FF0000"/>
                </a:solidFill>
                <a:latin typeface="Times New Roman" panose="02020603050405020304" pitchFamily="18" charset="0"/>
                <a:cs typeface="Times New Roman" panose="02020603050405020304" pitchFamily="18" charset="0"/>
              </a:rPr>
              <a:t>xúc</a:t>
            </a:r>
            <a:r>
              <a:rPr lang="en-US" sz="4200" dirty="0" smtClean="0">
                <a:solidFill>
                  <a:srgbClr val="FF0000"/>
                </a:solidFill>
                <a:latin typeface="Times New Roman" panose="02020603050405020304" pitchFamily="18" charset="0"/>
                <a:cs typeface="Times New Roman" panose="02020603050405020304" pitchFamily="18" charset="0"/>
              </a:rPr>
              <a:t> </a:t>
            </a:r>
            <a:endParaRPr lang="en-US" sz="4200" i="1" dirty="0">
              <a:solidFill>
                <a:srgbClr val="FF0000"/>
              </a:solidFill>
              <a:latin typeface="Times New Roman" panose="02020603050405020304" pitchFamily="18" charset="0"/>
              <a:cs typeface="Times New Roman" panose="02020603050405020304" pitchFamily="18" charset="0"/>
            </a:endParaRPr>
          </a:p>
        </p:txBody>
      </p:sp>
      <p:sp>
        <p:nvSpPr>
          <p:cNvPr id="28" name="Freeform 27"/>
          <p:cNvSpPr/>
          <p:nvPr/>
        </p:nvSpPr>
        <p:spPr>
          <a:xfrm>
            <a:off x="9286899" y="5924087"/>
            <a:ext cx="3709665" cy="189832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srgbClr val="FF0000"/>
                </a:solidFill>
                <a:latin typeface="Times New Roman" panose="02020603050405020304" pitchFamily="18" charset="0"/>
                <a:cs typeface="Times New Roman" panose="02020603050405020304" pitchFamily="18" charset="0"/>
              </a:rPr>
              <a:t>Là</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vũ</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khí</a:t>
            </a:r>
            <a:endParaRPr lang="en-US" sz="4200" dirty="0">
              <a:solidFill>
                <a:srgbClr val="FF0000"/>
              </a:solidFill>
              <a:latin typeface="Times New Roman" panose="02020603050405020304" pitchFamily="18" charset="0"/>
              <a:cs typeface="Times New Roman" panose="02020603050405020304" pitchFamily="18" charset="0"/>
            </a:endParaRPr>
          </a:p>
          <a:p>
            <a:pPr algn="ctr" defTabSz="533400">
              <a:spcBef>
                <a:spcPct val="0"/>
              </a:spcBef>
              <a:spcAft>
                <a:spcPct val="35000"/>
              </a:spcAft>
            </a:pPr>
            <a:r>
              <a:rPr lang="en-US" sz="4200" i="1" dirty="0" err="1">
                <a:solidFill>
                  <a:srgbClr val="FF0000"/>
                </a:solidFill>
                <a:latin typeface="Times New Roman" panose="02020603050405020304" pitchFamily="18" charset="0"/>
                <a:cs typeface="Times New Roman" panose="02020603050405020304" pitchFamily="18" charset="0"/>
              </a:rPr>
              <a:t>Là</a:t>
            </a:r>
            <a:r>
              <a:rPr lang="en-US" sz="4200" i="1" dirty="0">
                <a:solidFill>
                  <a:srgbClr val="FF0000"/>
                </a:solidFill>
                <a:latin typeface="Times New Roman" panose="02020603050405020304" pitchFamily="18" charset="0"/>
                <a:cs typeface="Times New Roman" panose="02020603050405020304" pitchFamily="18" charset="0"/>
              </a:rPr>
              <a:t> </a:t>
            </a:r>
            <a:r>
              <a:rPr lang="en-US" sz="4200" i="1" dirty="0" err="1">
                <a:solidFill>
                  <a:srgbClr val="FF0000"/>
                </a:solidFill>
                <a:latin typeface="Times New Roman" panose="02020603050405020304" pitchFamily="18" charset="0"/>
                <a:cs typeface="Times New Roman" panose="02020603050405020304" pitchFamily="18" charset="0"/>
              </a:rPr>
              <a:t>đồng</a:t>
            </a:r>
            <a:r>
              <a:rPr lang="en-US" sz="4200" i="1" dirty="0">
                <a:solidFill>
                  <a:srgbClr val="FF0000"/>
                </a:solidFill>
                <a:latin typeface="Times New Roman" panose="02020603050405020304" pitchFamily="18" charset="0"/>
                <a:cs typeface="Times New Roman" panose="02020603050405020304" pitchFamily="18" charset="0"/>
              </a:rPr>
              <a:t> </a:t>
            </a:r>
            <a:r>
              <a:rPr lang="en-US" sz="4200" i="1" dirty="0" err="1">
                <a:solidFill>
                  <a:srgbClr val="FF0000"/>
                </a:solidFill>
                <a:latin typeface="Times New Roman" panose="02020603050405020304" pitchFamily="18" charset="0"/>
                <a:cs typeface="Times New Roman" panose="02020603050405020304" pitchFamily="18" charset="0"/>
              </a:rPr>
              <a:t>chí</a:t>
            </a:r>
            <a:endParaRPr lang="en-US" sz="4200" i="1" dirty="0">
              <a:solidFill>
                <a:srgbClr val="FF0000"/>
              </a:solidFill>
              <a:latin typeface="Times New Roman" panose="02020603050405020304" pitchFamily="18" charset="0"/>
              <a:cs typeface="Times New Roman" panose="02020603050405020304" pitchFamily="18" charset="0"/>
            </a:endParaRPr>
          </a:p>
        </p:txBody>
      </p:sp>
      <p:sp>
        <p:nvSpPr>
          <p:cNvPr id="29" name="Freeform 28"/>
          <p:cNvSpPr/>
          <p:nvPr/>
        </p:nvSpPr>
        <p:spPr>
          <a:xfrm>
            <a:off x="478508" y="8302957"/>
            <a:ext cx="12518057" cy="1746950"/>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9" tIns="166419" rIns="166419" bIns="166419" numCol="1" spcCol="1270" anchor="ctr" anchorCtr="0">
            <a:noAutofit/>
          </a:bodyPr>
          <a:lstStyle/>
          <a:p>
            <a:pPr algn="ctr" defTabSz="1266825">
              <a:lnSpc>
                <a:spcPct val="90000"/>
              </a:lnSpc>
              <a:spcBef>
                <a:spcPct val="0"/>
              </a:spcBef>
              <a:spcAft>
                <a:spcPct val="35000"/>
              </a:spcAft>
            </a:pPr>
            <a:r>
              <a:rPr lang="nl-NL" sz="42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Tôn vinh, ca ngợi vai trò của cây tre trong cuộc sống của con người</a:t>
            </a:r>
            <a:endParaRPr lang="en-US" sz="4200" dirty="0">
              <a:solidFill>
                <a:prstClr val="white"/>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2183321" y="5443538"/>
            <a:ext cx="0" cy="480549"/>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630537" y="5443538"/>
            <a:ext cx="0" cy="480549"/>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1078574" y="5443538"/>
            <a:ext cx="0" cy="480549"/>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3" descr="—Pngtree—cartoon bamboo_2856184.png"/>
          <p:cNvPicPr>
            <a:picLocks noChangeAspect="1"/>
          </p:cNvPicPr>
          <p:nvPr/>
        </p:nvPicPr>
        <p:blipFill>
          <a:blip r:embed="rId3">
            <a:extLst>
              <a:ext uri="{28A0092B-C50C-407E-A947-70E740481C1C}">
                <a14:useLocalDpi xmlns:a14="http://schemas.microsoft.com/office/drawing/2010/main" val="0"/>
              </a:ext>
            </a:extLst>
          </a:blip>
          <a:srcRect r="35001" b="5556"/>
          <a:stretch>
            <a:fillRect/>
          </a:stretch>
        </p:blipFill>
        <p:spPr bwMode="auto">
          <a:xfrm flipH="1">
            <a:off x="11658600" y="0"/>
            <a:ext cx="66294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anim calcmode="lin" valueType="num">
                                      <p:cBhvr>
                                        <p:cTn id="44" dur="2000" fill="hold"/>
                                        <p:tgtEl>
                                          <p:spTgt spid="29"/>
                                        </p:tgtEl>
                                        <p:attrNameLst>
                                          <p:attrName>ppt_w</p:attrName>
                                        </p:attrNameLst>
                                      </p:cBhvr>
                                      <p:tavLst>
                                        <p:tav tm="0" fmla="#ppt_w*sin(2.5*pi*$)">
                                          <p:val>
                                            <p:fltVal val="0"/>
                                          </p:val>
                                        </p:tav>
                                        <p:tav tm="100000">
                                          <p:val>
                                            <p:fltVal val="1"/>
                                          </p:val>
                                        </p:tav>
                                      </p:tavLst>
                                    </p:anim>
                                    <p:anim calcmode="lin" valueType="num">
                                      <p:cBhvr>
                                        <p:cTn id="4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6000"/>
          </a:blip>
          <a:srcRect/>
          <a:stretch>
            <a:fillRect/>
          </a:stretch>
        </p:blipFill>
        <p:spPr>
          <a:xfrm>
            <a:off x="1167005" y="1028700"/>
            <a:ext cx="15953990" cy="8229600"/>
          </a:xfrm>
          <a:prstGeom prst="rect">
            <a:avLst/>
          </a:prstGeom>
        </p:spPr>
      </p:pic>
      <p:pic>
        <p:nvPicPr>
          <p:cNvPr id="4" name="Picture 4"/>
          <p:cNvPicPr>
            <a:picLocks noChangeAspect="1"/>
          </p:cNvPicPr>
          <p:nvPr/>
        </p:nvPicPr>
        <p:blipFill>
          <a:blip r:embed="rId4"/>
          <a:srcRect b="1770"/>
          <a:stretch>
            <a:fillRect/>
          </a:stretch>
        </p:blipFill>
        <p:spPr>
          <a:xfrm>
            <a:off x="609598" y="1167358"/>
            <a:ext cx="5906443" cy="6479508"/>
          </a:xfrm>
          <a:prstGeom prst="rect">
            <a:avLst/>
          </a:prstGeom>
        </p:spPr>
      </p:pic>
      <p:sp>
        <p:nvSpPr>
          <p:cNvPr id="10" name="TextBox 9"/>
          <p:cNvSpPr txBox="1"/>
          <p:nvPr/>
        </p:nvSpPr>
        <p:spPr>
          <a:xfrm>
            <a:off x="2913053" y="4407112"/>
            <a:ext cx="1299535" cy="1039387"/>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3.</a:t>
            </a:r>
            <a:endParaRPr lang="en-US" sz="11500" spc="307" dirty="0">
              <a:solidFill>
                <a:srgbClr val="1B280D"/>
              </a:solidFill>
              <a:latin typeface="#9Slide06 SVNAdeline" panose="02000500000000000000" pitchFamily="2" charset="0"/>
            </a:endParaRPr>
          </a:p>
        </p:txBody>
      </p:sp>
      <p:pic>
        <p:nvPicPr>
          <p:cNvPr id="8" name="Picture 5"/>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401800" y="6129973"/>
            <a:ext cx="4397985" cy="4977143"/>
          </a:xfrm>
          <a:prstGeom prst="rect">
            <a:avLst/>
          </a:prstGeom>
        </p:spPr>
      </p:pic>
      <p:pic>
        <p:nvPicPr>
          <p:cNvPr id="3" name="Picture 2"/>
          <p:cNvPicPr>
            <a:picLocks noChangeAspect="1"/>
          </p:cNvPicPr>
          <p:nvPr/>
        </p:nvPicPr>
        <p:blipFill>
          <a:blip r:embed="rId9"/>
          <a:stretch>
            <a:fillRect/>
          </a:stretch>
        </p:blipFill>
        <p:spPr>
          <a:xfrm>
            <a:off x="5994196" y="3247211"/>
            <a:ext cx="11376122" cy="3359187"/>
          </a:xfrm>
          <a:prstGeom prst="rect">
            <a:avLst/>
          </a:prstGeom>
        </p:spPr>
      </p:pic>
    </p:spTree>
    <p:extLst>
      <p:ext uri="{BB962C8B-B14F-4D97-AF65-F5344CB8AC3E}">
        <p14:creationId xmlns:p14="http://schemas.microsoft.com/office/powerpoint/2010/main" val="78209853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1371600" y="558800"/>
            <a:ext cx="1630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4500" dirty="0">
                <a:latin typeface="Times New Roman" panose="02020603050405020304" pitchFamily="18" charset="0"/>
              </a:rPr>
              <a:t>Tre </a:t>
            </a:r>
            <a:r>
              <a:rPr lang="en-US" altLang="en-US" sz="4500" dirty="0" err="1">
                <a:latin typeface="Times New Roman" panose="02020603050405020304" pitchFamily="18" charset="0"/>
              </a:rPr>
              <a:t>là</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phương</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tiện</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để</a:t>
            </a:r>
            <a:r>
              <a:rPr lang="en-US" altLang="en-US" sz="4500" dirty="0">
                <a:latin typeface="Times New Roman" panose="02020603050405020304" pitchFamily="18" charset="0"/>
              </a:rPr>
              <a:t> con </a:t>
            </a:r>
            <a:r>
              <a:rPr lang="en-US" altLang="en-US" sz="4500" dirty="0" err="1">
                <a:latin typeface="Times New Roman" panose="02020603050405020304" pitchFamily="18" charset="0"/>
              </a:rPr>
              <a:t>người</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bộc</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lộ</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cảm</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xúc</a:t>
            </a:r>
            <a:r>
              <a:rPr lang="en-US" altLang="en-US" sz="4500" dirty="0">
                <a:latin typeface="Times New Roman" panose="02020603050405020304" pitchFamily="18" charset="0"/>
              </a:rPr>
              <a:t> </a:t>
            </a:r>
            <a:r>
              <a:rPr lang="en-US" altLang="en-US" sz="4500" dirty="0" smtClean="0">
                <a:latin typeface="Times New Roman" panose="02020603050405020304" pitchFamily="18" charset="0"/>
              </a:rPr>
              <a:t>(</a:t>
            </a:r>
            <a:r>
              <a:rPr lang="en-US" sz="4500" dirty="0" err="1">
                <a:solidFill>
                  <a:prstClr val="black"/>
                </a:solidFill>
                <a:latin typeface="Times New Roman" panose="02020603050405020304" pitchFamily="18" charset="0"/>
                <a:ea typeface="Times New Roman" panose="02020603050405020304" pitchFamily="18" charset="0"/>
              </a:rPr>
              <a:t>Tiếng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sáo</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diều</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tre</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cao</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vút</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smtClean="0">
                <a:solidFill>
                  <a:prstClr val="black"/>
                </a:solidFill>
                <a:latin typeface="Times New Roman" panose="02020603050405020304" pitchFamily="18" charset="0"/>
                <a:ea typeface="Times New Roman" panose="02020603050405020304" pitchFamily="18" charset="0"/>
              </a:rPr>
              <a:t>mãi</a:t>
            </a:r>
            <a:r>
              <a:rPr lang="en-US" sz="4500" dirty="0" smtClean="0">
                <a:solidFill>
                  <a:prstClr val="black"/>
                </a:solidFill>
                <a:latin typeface="Times New Roman" panose="02020603050405020304" pitchFamily="18" charset="0"/>
                <a:ea typeface="Times New Roman" panose="02020603050405020304" pitchFamily="18" charset="0"/>
              </a:rPr>
              <a:t>; </a:t>
            </a:r>
            <a:r>
              <a:rPr lang="en-US" sz="4500" dirty="0">
                <a:solidFill>
                  <a:prstClr val="black"/>
                </a:solidFill>
                <a:latin typeface="Times New Roman" panose="02020603050405020304" pitchFamily="18" charset="0"/>
                <a:ea typeface="Times New Roman" panose="02020603050405020304" pitchFamily="18" charset="0"/>
              </a:rPr>
              <a:t>Tre </a:t>
            </a:r>
            <a:r>
              <a:rPr lang="en-US" sz="4500" dirty="0" err="1">
                <a:solidFill>
                  <a:prstClr val="black"/>
                </a:solidFill>
                <a:latin typeface="Times New Roman" panose="02020603050405020304" pitchFamily="18" charset="0"/>
                <a:ea typeface="Times New Roman" panose="02020603050405020304" pitchFamily="18" charset="0"/>
              </a:rPr>
              <a:t>vẫn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mang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khúc</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tâm</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tình</a:t>
            </a:r>
            <a:r>
              <a:rPr lang="en-US" sz="4500" dirty="0">
                <a:solidFill>
                  <a:prstClr val="black"/>
                </a:solidFill>
                <a:latin typeface="Times New Roman" panose="02020603050405020304" pitchFamily="18" charset="0"/>
                <a:ea typeface="Times New Roman" panose="02020603050405020304" pitchFamily="18" charset="0"/>
              </a:rPr>
              <a:t>,...</a:t>
            </a:r>
            <a:r>
              <a:rPr lang="en-US" altLang="en-US" sz="4500" dirty="0" smtClean="0">
                <a:latin typeface="Times New Roman" panose="02020603050405020304" pitchFamily="18" charset="0"/>
              </a:rPr>
              <a:t>)</a:t>
            </a:r>
            <a:endParaRPr lang="en-US" altLang="en-US" sz="4500" dirty="0">
              <a:latin typeface="Times New Roman" panose="02020603050405020304" pitchFamily="18" charset="0"/>
            </a:endParaRPr>
          </a:p>
        </p:txBody>
      </p:sp>
      <p:sp>
        <p:nvSpPr>
          <p:cNvPr id="18" name="Rectangle 2"/>
          <p:cNvSpPr txBox="1">
            <a:spLocks noChangeArrowheads="1"/>
          </p:cNvSpPr>
          <p:nvPr/>
        </p:nvSpPr>
        <p:spPr bwMode="auto">
          <a:xfrm>
            <a:off x="1371600" y="2406650"/>
            <a:ext cx="1630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4500" dirty="0">
                <a:latin typeface="Times New Roman" panose="02020603050405020304" pitchFamily="18" charset="0"/>
              </a:rPr>
              <a:t>Tre </a:t>
            </a:r>
            <a:r>
              <a:rPr lang="en-US" altLang="en-US" sz="4500" dirty="0" err="1">
                <a:latin typeface="Times New Roman" panose="02020603050405020304" pitchFamily="18" charset="0"/>
              </a:rPr>
              <a:t>là</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biểu</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tượng</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cho</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sự</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tiếp</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nối</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của</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các</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thế</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hệ</a:t>
            </a:r>
            <a:r>
              <a:rPr lang="en-US" altLang="en-US" sz="4500" dirty="0">
                <a:latin typeface="Times New Roman" panose="02020603050405020304" pitchFamily="18" charset="0"/>
              </a:rPr>
              <a:t> con </a:t>
            </a:r>
            <a:r>
              <a:rPr lang="en-US" altLang="en-US" sz="4500" dirty="0" err="1" smtClean="0">
                <a:latin typeface="Times New Roman" panose="02020603050405020304" pitchFamily="18" charset="0"/>
              </a:rPr>
              <a:t>người</a:t>
            </a:r>
            <a:r>
              <a:rPr lang="en-US" altLang="en-US" sz="4500" dirty="0" smtClean="0">
                <a:latin typeface="Times New Roman" panose="02020603050405020304" pitchFamily="18" charset="0"/>
              </a:rPr>
              <a:t> (“Tre </a:t>
            </a:r>
            <a:r>
              <a:rPr lang="en-US" altLang="en-US" sz="4500" dirty="0" err="1" smtClean="0">
                <a:latin typeface="Times New Roman" panose="02020603050405020304" pitchFamily="18" charset="0"/>
              </a:rPr>
              <a:t>già</a:t>
            </a:r>
            <a:r>
              <a:rPr lang="en-US" altLang="en-US" sz="4500" dirty="0" smtClean="0">
                <a:latin typeface="Times New Roman" panose="02020603050405020304" pitchFamily="18" charset="0"/>
              </a:rPr>
              <a:t> </a:t>
            </a:r>
            <a:r>
              <a:rPr lang="en-US" altLang="en-US" sz="4500" dirty="0" err="1" smtClean="0">
                <a:latin typeface="Times New Roman" panose="02020603050405020304" pitchFamily="18" charset="0"/>
              </a:rPr>
              <a:t>măng</a:t>
            </a:r>
            <a:r>
              <a:rPr lang="en-US" altLang="en-US" sz="4500" dirty="0" smtClean="0">
                <a:latin typeface="Times New Roman" panose="02020603050405020304" pitchFamily="18" charset="0"/>
              </a:rPr>
              <a:t> </a:t>
            </a:r>
            <a:r>
              <a:rPr lang="en-US" altLang="en-US" sz="4500" dirty="0" err="1" smtClean="0">
                <a:latin typeface="Times New Roman" panose="02020603050405020304" pitchFamily="18" charset="0"/>
              </a:rPr>
              <a:t>mọc</a:t>
            </a:r>
            <a:r>
              <a:rPr lang="en-US" altLang="en-US" sz="4500" dirty="0" smtClean="0">
                <a:latin typeface="Times New Roman" panose="02020603050405020304" pitchFamily="18" charset="0"/>
              </a:rPr>
              <a:t>”, </a:t>
            </a:r>
            <a:r>
              <a:rPr lang="en-US" sz="4500" dirty="0">
                <a:solidFill>
                  <a:prstClr val="black"/>
                </a:solidFill>
                <a:latin typeface="Times New Roman" panose="02020603050405020304" pitchFamily="18" charset="0"/>
                <a:ea typeface="Times New Roman" panose="02020603050405020304" pitchFamily="18" charset="0"/>
              </a:rPr>
              <a:t>Tre </a:t>
            </a:r>
            <a:r>
              <a:rPr lang="en-US" sz="4500" dirty="0" err="1">
                <a:solidFill>
                  <a:prstClr val="black"/>
                </a:solidFill>
                <a:latin typeface="Times New Roman" panose="02020603050405020304" pitchFamily="18" charset="0"/>
                <a:ea typeface="Times New Roman" panose="02020603050405020304" pitchFamily="18" charset="0"/>
              </a:rPr>
              <a:t>đã</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gắn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với</a:t>
            </a:r>
            <a:r>
              <a:rPr lang="en-US" sz="4500" dirty="0">
                <a:solidFill>
                  <a:prstClr val="black"/>
                </a:solidFill>
                <a:latin typeface="Times New Roman" panose="02020603050405020304" pitchFamily="18" charset="0"/>
                <a:ea typeface="Times New Roman" panose="02020603050405020304" pitchFamily="18" charset="0"/>
              </a:rPr>
              <a:t> con </a:t>
            </a:r>
            <a:r>
              <a:rPr lang="en-US" sz="4500" dirty="0" err="1">
                <a:solidFill>
                  <a:prstClr val="black"/>
                </a:solidFill>
                <a:latin typeface="Times New Roman" panose="02020603050405020304" pitchFamily="18" charset="0"/>
                <a:ea typeface="Times New Roman" panose="02020603050405020304" pitchFamily="18" charset="0"/>
              </a:rPr>
              <a:t>người</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Việt</a:t>
            </a:r>
            <a:r>
              <a:rPr lang="en-US" sz="4500" dirty="0">
                <a:solidFill>
                  <a:prstClr val="black"/>
                </a:solidFill>
                <a:latin typeface="Times New Roman" panose="02020603050405020304" pitchFamily="18" charset="0"/>
                <a:ea typeface="Times New Roman" panose="02020603050405020304" pitchFamily="18" charset="0"/>
              </a:rPr>
              <a:t> Nam qua </a:t>
            </a:r>
            <a:r>
              <a:rPr lang="en-US" sz="4500" dirty="0" err="1">
                <a:solidFill>
                  <a:prstClr val="black"/>
                </a:solidFill>
                <a:latin typeface="Times New Roman" panose="02020603050405020304" pitchFamily="18" charset="0"/>
                <a:ea typeface="Times New Roman" panose="02020603050405020304" pitchFamily="18" charset="0"/>
              </a:rPr>
              <a:t>rất</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nhiều</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thế</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hệ</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Hình</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ảnh</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của</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tre</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là</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thân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thuộc</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Hình</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ảnh</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có</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sự</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kế</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tiếp</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từ</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đời</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này</a:t>
            </a:r>
            <a:r>
              <a:rPr lang="en-US" sz="4500" dirty="0">
                <a:solidFill>
                  <a:prstClr val="black"/>
                </a:solidFill>
                <a:latin typeface="Times New Roman" panose="02020603050405020304" pitchFamily="18" charset="0"/>
                <a:ea typeface="Times New Roman" panose="02020603050405020304" pitchFamily="18" charset="0"/>
              </a:rPr>
              <a:t> sang </a:t>
            </a:r>
            <a:r>
              <a:rPr lang="en-US" sz="4500" dirty="0" err="1">
                <a:solidFill>
                  <a:prstClr val="black"/>
                </a:solidFill>
                <a:latin typeface="Times New Roman" panose="02020603050405020304" pitchFamily="18" charset="0"/>
                <a:ea typeface="Times New Roman" panose="02020603050405020304" pitchFamily="18" charset="0"/>
              </a:rPr>
              <a:t>đời</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khác</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truyền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cho</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nhau</a:t>
            </a:r>
            <a:r>
              <a:rPr lang="en-US" altLang="en-US" sz="4500" dirty="0" smtClean="0">
                <a:latin typeface="Times New Roman" panose="02020603050405020304" pitchFamily="18" charset="0"/>
              </a:rPr>
              <a:t>)</a:t>
            </a:r>
            <a:endParaRPr lang="en-US" altLang="en-US" sz="4500" dirty="0">
              <a:latin typeface="Times New Roman" panose="02020603050405020304" pitchFamily="18" charset="0"/>
            </a:endParaRPr>
          </a:p>
        </p:txBody>
      </p:sp>
      <p:sp>
        <p:nvSpPr>
          <p:cNvPr id="29" name="Rectangle 2"/>
          <p:cNvSpPr txBox="1">
            <a:spLocks noChangeArrowheads="1"/>
          </p:cNvSpPr>
          <p:nvPr/>
        </p:nvSpPr>
        <p:spPr bwMode="auto">
          <a:xfrm>
            <a:off x="1371600" y="5734050"/>
            <a:ext cx="1630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4500" dirty="0">
                <a:latin typeface="Times New Roman" panose="02020603050405020304" pitchFamily="18" charset="0"/>
              </a:rPr>
              <a:t>Tre </a:t>
            </a:r>
            <a:r>
              <a:rPr lang="en-US" altLang="en-US" sz="4500" dirty="0" err="1">
                <a:latin typeface="Times New Roman" panose="02020603050405020304" pitchFamily="18" charset="0"/>
              </a:rPr>
              <a:t>mãi</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là</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người</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bạn</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đồng</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hành</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chung</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thủy</a:t>
            </a:r>
            <a:r>
              <a:rPr lang="en-US" altLang="en-US" sz="4500" dirty="0">
                <a:latin typeface="Times New Roman" panose="02020603050405020304" pitchFamily="18" charset="0"/>
              </a:rPr>
              <a:t> </a:t>
            </a:r>
            <a:r>
              <a:rPr lang="en-US" altLang="en-US" sz="4500" dirty="0" err="1">
                <a:latin typeface="Times New Roman" panose="02020603050405020304" pitchFamily="18" charset="0"/>
              </a:rPr>
              <a:t>của</a:t>
            </a:r>
            <a:r>
              <a:rPr lang="en-US" altLang="en-US" sz="4500" dirty="0">
                <a:latin typeface="Times New Roman" panose="02020603050405020304" pitchFamily="18" charset="0"/>
              </a:rPr>
              <a:t> con </a:t>
            </a:r>
            <a:r>
              <a:rPr lang="en-US" altLang="en-US" sz="4500" dirty="0" err="1" smtClean="0">
                <a:latin typeface="Times New Roman" panose="02020603050405020304" pitchFamily="18" charset="0"/>
              </a:rPr>
              <a:t>người</a:t>
            </a:r>
            <a:r>
              <a:rPr lang="en-US" altLang="en-US" sz="4500" dirty="0" smtClean="0">
                <a:latin typeface="Times New Roman" panose="02020603050405020304" pitchFamily="18" charset="0"/>
              </a:rPr>
              <a:t> (</a:t>
            </a:r>
            <a:r>
              <a:rPr lang="en-US" sz="4500" dirty="0">
                <a:solidFill>
                  <a:prstClr val="black"/>
                </a:solidFill>
                <a:latin typeface="Times New Roman" panose="02020603050405020304" pitchFamily="18" charset="0"/>
                <a:ea typeface="Times New Roman" panose="02020603050405020304" pitchFamily="18" charset="0"/>
              </a:rPr>
              <a:t>Tre </a:t>
            </a:r>
            <a:r>
              <a:rPr lang="en-US" sz="4500" dirty="0" err="1">
                <a:solidFill>
                  <a:prstClr val="black"/>
                </a:solidFill>
                <a:latin typeface="Times New Roman" panose="02020603050405020304" pitchFamily="18" charset="0"/>
                <a:ea typeface="Times New Roman" panose="02020603050405020304" pitchFamily="18" charset="0"/>
              </a:rPr>
              <a:t>vẫn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là</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bóng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smtClean="0">
                <a:solidFill>
                  <a:prstClr val="black"/>
                </a:solidFill>
                <a:latin typeface="Times New Roman" panose="02020603050405020304" pitchFamily="18" charset="0"/>
                <a:ea typeface="Times New Roman" panose="02020603050405020304" pitchFamily="18" charset="0"/>
              </a:rPr>
              <a:t>mát</a:t>
            </a:r>
            <a:r>
              <a:rPr lang="en-US" sz="4500" dirty="0" smtClean="0">
                <a:solidFill>
                  <a:prstClr val="black"/>
                </a:solidFill>
                <a:latin typeface="Times New Roman" panose="02020603050405020304" pitchFamily="18" charset="0"/>
                <a:ea typeface="Times New Roman" panose="02020603050405020304" pitchFamily="18" charset="0"/>
              </a:rPr>
              <a:t>)</a:t>
            </a:r>
            <a:endParaRPr lang="en-US" altLang="en-US" sz="4500" dirty="0">
              <a:latin typeface="Times New Roman" panose="02020603050405020304" pitchFamily="18" charset="0"/>
            </a:endParaRPr>
          </a:p>
        </p:txBody>
      </p:sp>
      <p:sp>
        <p:nvSpPr>
          <p:cNvPr id="31" name="Rectangle 2"/>
          <p:cNvSpPr txBox="1">
            <a:spLocks noChangeArrowheads="1"/>
          </p:cNvSpPr>
          <p:nvPr/>
        </p:nvSpPr>
        <p:spPr bwMode="auto">
          <a:xfrm>
            <a:off x="1371600" y="7810500"/>
            <a:ext cx="1630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r>
              <a:rPr lang="en-US" sz="4500" dirty="0">
                <a:solidFill>
                  <a:prstClr val="black"/>
                </a:solidFill>
                <a:latin typeface="Times New Roman" panose="02020603050405020304" pitchFamily="18" charset="0"/>
                <a:ea typeface="Times New Roman" panose="02020603050405020304" pitchFamily="18" charset="0"/>
              </a:rPr>
              <a:t>Tre </a:t>
            </a:r>
            <a:r>
              <a:rPr lang="en-US" sz="4500" dirty="0" err="1">
                <a:solidFill>
                  <a:prstClr val="black"/>
                </a:solidFill>
                <a:latin typeface="Times New Roman" panose="02020603050405020304" pitchFamily="18" charset="0"/>
                <a:ea typeface="Times New Roman" panose="02020603050405020304" pitchFamily="18" charset="0"/>
              </a:rPr>
              <a:t>mang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những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đức</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tính</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của</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người</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smtClean="0">
                <a:solidFill>
                  <a:prstClr val="black"/>
                </a:solidFill>
                <a:latin typeface="Times New Roman" panose="02020603050405020304" pitchFamily="18" charset="0"/>
                <a:ea typeface="Times New Roman" panose="02020603050405020304" pitchFamily="18" charset="0"/>
              </a:rPr>
              <a:t>hiền</a:t>
            </a:r>
            <a:r>
              <a:rPr lang="en-US" sz="4500" dirty="0">
                <a:solidFill>
                  <a:prstClr val="black"/>
                </a:solidFill>
                <a:latin typeface="Times New Roman" panose="02020603050405020304" pitchFamily="18" charset="0"/>
                <a:ea typeface="Times New Roman" panose="02020603050405020304" pitchFamily="18" charset="0"/>
              </a:rPr>
              <a:t>,</a:t>
            </a:r>
            <a:r>
              <a:rPr lang="en-US" sz="4500" dirty="0" smtClean="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là</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tượng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trưng</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cao</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quý</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của</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dân</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tộc</a:t>
            </a:r>
            <a:r>
              <a:rPr lang="en-US" sz="4500" dirty="0">
                <a:solidFill>
                  <a:prstClr val="black"/>
                </a:solidFill>
                <a:latin typeface="Times New Roman" panose="02020603050405020304" pitchFamily="18" charset="0"/>
                <a:ea typeface="Times New Roman" panose="02020603050405020304" pitchFamily="18" charset="0"/>
              </a:rPr>
              <a:t> </a:t>
            </a:r>
            <a:r>
              <a:rPr lang="en-US" sz="4500" dirty="0" err="1">
                <a:solidFill>
                  <a:prstClr val="black"/>
                </a:solidFill>
                <a:latin typeface="Times New Roman" panose="02020603050405020304" pitchFamily="18" charset="0"/>
                <a:ea typeface="Times New Roman" panose="02020603050405020304" pitchFamily="18" charset="0"/>
              </a:rPr>
              <a:t>Việt</a:t>
            </a:r>
            <a:r>
              <a:rPr lang="en-US" sz="4500" dirty="0">
                <a:solidFill>
                  <a:prstClr val="black"/>
                </a:solidFill>
                <a:latin typeface="Times New Roman" panose="02020603050405020304" pitchFamily="18" charset="0"/>
                <a:ea typeface="Times New Roman" panose="02020603050405020304" pitchFamily="18" charset="0"/>
              </a:rPr>
              <a:t> Nam</a:t>
            </a:r>
            <a:endParaRPr lang="en-US" altLang="en-US" sz="4500" dirty="0">
              <a:latin typeface="Times New Roman" panose="02020603050405020304" pitchFamily="18" charset="0"/>
            </a:endParaRPr>
          </a:p>
        </p:txBody>
      </p:sp>
      <p:pic>
        <p:nvPicPr>
          <p:cNvPr id="20"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400" y="855662"/>
            <a:ext cx="455659" cy="1006475"/>
          </a:xfrm>
          <a:prstGeom prst="rect">
            <a:avLst/>
          </a:prstGeom>
        </p:spPr>
      </p:pic>
      <p:pic>
        <p:nvPicPr>
          <p:cNvPr id="25"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399" y="3000375"/>
            <a:ext cx="455659" cy="1006475"/>
          </a:xfrm>
          <a:prstGeom prst="rect">
            <a:avLst/>
          </a:prstGeom>
        </p:spPr>
      </p:pic>
      <p:pic>
        <p:nvPicPr>
          <p:cNvPr id="26"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399" y="5859780"/>
            <a:ext cx="455659" cy="1006475"/>
          </a:xfrm>
          <a:prstGeom prst="rect">
            <a:avLst/>
          </a:prstGeom>
        </p:spPr>
      </p:pic>
      <p:pic>
        <p:nvPicPr>
          <p:cNvPr id="27"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3399" y="7810500"/>
            <a:ext cx="455659" cy="1006475"/>
          </a:xfrm>
          <a:prstGeom prst="rect">
            <a:avLst/>
          </a:prstGeom>
        </p:spPr>
      </p:pic>
    </p:spTree>
    <p:extLst>
      <p:ext uri="{BB962C8B-B14F-4D97-AF65-F5344CB8AC3E}">
        <p14:creationId xmlns:p14="http://schemas.microsoft.com/office/powerpoint/2010/main" val="146222832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9"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a:alphaModFix amt="36000"/>
          </a:blip>
          <a:srcRect/>
          <a:stretch>
            <a:fillRect/>
          </a:stretch>
        </p:blipFill>
        <p:spPr>
          <a:xfrm>
            <a:off x="0" y="1799081"/>
            <a:ext cx="15953990" cy="8229600"/>
          </a:xfrm>
          <a:prstGeom prst="rect">
            <a:avLst/>
          </a:prstGeom>
        </p:spPr>
      </p:pic>
      <p:grpSp>
        <p:nvGrpSpPr>
          <p:cNvPr id="4" name="Group 2"/>
          <p:cNvGrpSpPr/>
          <p:nvPr/>
        </p:nvGrpSpPr>
        <p:grpSpPr>
          <a:xfrm>
            <a:off x="6324600" y="495300"/>
            <a:ext cx="4945916" cy="4562110"/>
            <a:chOff x="0" y="0"/>
            <a:chExt cx="11268154" cy="10988814"/>
          </a:xfrm>
        </p:grpSpPr>
        <p:pic>
          <p:nvPicPr>
            <p:cNvPr id="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117">
              <a:off x="1309775" y="755348"/>
              <a:ext cx="2805529" cy="4833851"/>
            </a:xfrm>
            <a:prstGeom prst="rect">
              <a:avLst/>
            </a:prstGeom>
          </p:spPr>
        </p:pic>
        <p:pic>
          <p:nvPicPr>
            <p:cNvPr id="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7164461" y="5714845"/>
              <a:ext cx="2805529" cy="4833851"/>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7215">
              <a:off x="7163615" y="754100"/>
              <a:ext cx="2805529" cy="4833851"/>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1298164" y="5709771"/>
              <a:ext cx="2805529" cy="4833851"/>
            </a:xfrm>
            <a:prstGeom prst="rect">
              <a:avLst/>
            </a:prstGeom>
          </p:spPr>
        </p:pic>
        <p:pic>
          <p:nvPicPr>
            <p:cNvPr id="9"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489">
              <a:off x="4287854" y="-69853"/>
              <a:ext cx="2300817" cy="3972350"/>
            </a:xfrm>
            <a:prstGeom prst="rect">
              <a:avLst/>
            </a:prstGeom>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73172">
              <a:off x="4812561" y="7390067"/>
              <a:ext cx="2300817" cy="3972350"/>
            </a:xfrm>
            <a:prstGeom prst="rect">
              <a:avLst/>
            </a:prstGeom>
          </p:spPr>
        </p:pic>
      </p:grpSp>
      <p:sp>
        <p:nvSpPr>
          <p:cNvPr id="11" name="TextBox 10"/>
          <p:cNvSpPr txBox="1"/>
          <p:nvPr/>
        </p:nvSpPr>
        <p:spPr>
          <a:xfrm>
            <a:off x="7831123" y="2612007"/>
            <a:ext cx="1617678" cy="897682"/>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III.</a:t>
            </a:r>
            <a:endParaRPr lang="en-US" sz="11500" spc="307" dirty="0">
              <a:solidFill>
                <a:srgbClr val="1B280D"/>
              </a:solidFill>
              <a:latin typeface="#9Slide06 SVNAdeline" panose="02000500000000000000" pitchFamily="2" charset="0"/>
            </a:endParaRPr>
          </a:p>
        </p:txBody>
      </p:sp>
      <p:sp>
        <p:nvSpPr>
          <p:cNvPr id="12" name="TextBox 11"/>
          <p:cNvSpPr txBox="1"/>
          <p:nvPr/>
        </p:nvSpPr>
        <p:spPr>
          <a:xfrm>
            <a:off x="2819400" y="6300833"/>
            <a:ext cx="12573000" cy="1039387"/>
          </a:xfrm>
          <a:prstGeom prst="rect">
            <a:avLst/>
          </a:prstGeom>
        </p:spPr>
        <p:txBody>
          <a:bodyPr wrap="square" lIns="0" tIns="0" rIns="0" bIns="0" rtlCol="0" anchor="t">
            <a:spAutoFit/>
          </a:bodyPr>
          <a:lstStyle/>
          <a:p>
            <a:pPr algn="ctr">
              <a:lnSpc>
                <a:spcPts val="6975"/>
              </a:lnSpc>
            </a:pPr>
            <a:r>
              <a:rPr lang="en-US" sz="11500" spc="307" dirty="0" err="1" smtClean="0">
                <a:solidFill>
                  <a:srgbClr val="1B280D"/>
                </a:solidFill>
                <a:latin typeface="#9Slide06 SVNAdeline" panose="02000500000000000000" pitchFamily="2" charset="0"/>
              </a:rPr>
              <a:t>Tổng</a:t>
            </a:r>
            <a:r>
              <a:rPr lang="en-US" sz="11500" spc="307" dirty="0" smtClean="0">
                <a:solidFill>
                  <a:srgbClr val="1B280D"/>
                </a:solidFill>
                <a:latin typeface="#9Slide06 SVNAdeline" panose="02000500000000000000" pitchFamily="2" charset="0"/>
              </a:rPr>
              <a:t> </a:t>
            </a:r>
            <a:r>
              <a:rPr lang="en-US" sz="11500" spc="307" dirty="0" err="1" smtClean="0">
                <a:solidFill>
                  <a:srgbClr val="1B280D"/>
                </a:solidFill>
                <a:latin typeface="#9Slide06 SVNAdeline" panose="02000500000000000000" pitchFamily="2" charset="0"/>
              </a:rPr>
              <a:t>kết</a:t>
            </a:r>
            <a:endParaRPr lang="en-US" sz="11500" spc="307" dirty="0">
              <a:solidFill>
                <a:srgbClr val="1B280D"/>
              </a:solidFill>
              <a:latin typeface="#9Slide06 SVNAdeline" panose="02000500000000000000" pitchFamily="2" charset="0"/>
            </a:endParaRPr>
          </a:p>
        </p:txBody>
      </p:sp>
      <p:pic>
        <p:nvPicPr>
          <p:cNvPr id="14" name="Picture 1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pic>
        <p:nvPicPr>
          <p:cNvPr id="15"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6800" y="-922391"/>
            <a:ext cx="3410140" cy="4114800"/>
          </a:xfrm>
          <a:prstGeom prst="rect">
            <a:avLst/>
          </a:prstGeom>
        </p:spPr>
      </p:pic>
      <p:pic>
        <p:nvPicPr>
          <p:cNvPr id="16"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394" y="-567011"/>
            <a:ext cx="3410140" cy="4114800"/>
          </a:xfrm>
          <a:prstGeom prst="rect">
            <a:avLst/>
          </a:prstGeom>
        </p:spPr>
      </p:pic>
    </p:spTree>
    <p:extLst>
      <p:ext uri="{BB962C8B-B14F-4D97-AF65-F5344CB8AC3E}">
        <p14:creationId xmlns:p14="http://schemas.microsoft.com/office/powerpoint/2010/main" val="1588049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6096000" y="800100"/>
            <a:ext cx="5795664" cy="1148226"/>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9" tIns="166419" rIns="166419" bIns="166419" numCol="1" spcCol="1270" anchor="ctr" anchorCtr="0">
            <a:noAutofit/>
          </a:bodyPr>
          <a:lstStyle/>
          <a:p>
            <a:pPr algn="ctr" defTabSz="1266825">
              <a:lnSpc>
                <a:spcPct val="90000"/>
              </a:lnSpc>
              <a:spcBef>
                <a:spcPct val="0"/>
              </a:spcBef>
              <a:spcAft>
                <a:spcPct val="35000"/>
              </a:spcAft>
            </a:pPr>
            <a:r>
              <a:rPr lang="nl-NL" sz="42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Cây tre Việt Nam</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11" name="Freeform 10"/>
          <p:cNvSpPr/>
          <p:nvPr/>
        </p:nvSpPr>
        <p:spPr>
          <a:xfrm>
            <a:off x="1506471" y="2499051"/>
            <a:ext cx="3652619" cy="107156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ctr" anchorCtr="0">
            <a:noAutofit/>
          </a:bodyPr>
          <a:lstStyle/>
          <a:p>
            <a:pPr algn="ctr" defTabSz="533400">
              <a:lnSpc>
                <a:spcPct val="150000"/>
              </a:lnSpc>
              <a:spcBef>
                <a:spcPct val="0"/>
              </a:spcBef>
              <a:spcAft>
                <a:spcPct val="35000"/>
              </a:spcAft>
            </a:pPr>
            <a:r>
              <a:rPr lang="en-US" sz="4800" b="1" dirty="0" err="1">
                <a:solidFill>
                  <a:srgbClr val="FF0000"/>
                </a:solidFill>
                <a:latin typeface="Times New Roman" panose="02020603050405020304" pitchFamily="18" charset="0"/>
                <a:cs typeface="Times New Roman" panose="02020603050405020304" pitchFamily="18" charset="0"/>
              </a:rPr>
              <a:t>Nghệ</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thuật</a:t>
            </a:r>
            <a:endParaRPr lang="en-US" sz="4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2" name="Freeform 11"/>
          <p:cNvSpPr/>
          <p:nvPr/>
        </p:nvSpPr>
        <p:spPr>
          <a:xfrm>
            <a:off x="12877959" y="2477190"/>
            <a:ext cx="3652619" cy="107156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ctr" anchorCtr="0">
            <a:noAutofit/>
          </a:bodyPr>
          <a:lstStyle/>
          <a:p>
            <a:pPr algn="ctr" defTabSz="533400">
              <a:lnSpc>
                <a:spcPct val="150000"/>
              </a:lnSpc>
              <a:spcBef>
                <a:spcPct val="0"/>
              </a:spcBef>
              <a:spcAft>
                <a:spcPct val="35000"/>
              </a:spcAft>
            </a:pPr>
            <a:r>
              <a:rPr lang="en-US" sz="4800" b="1" dirty="0" err="1">
                <a:solidFill>
                  <a:srgbClr val="FF0000"/>
                </a:solidFill>
                <a:latin typeface="Times New Roman" panose="02020603050405020304" pitchFamily="18" charset="0"/>
                <a:cs typeface="Times New Roman" panose="02020603050405020304" pitchFamily="18" charset="0"/>
              </a:rPr>
              <a:t>Nội</a:t>
            </a:r>
            <a:r>
              <a:rPr lang="en-US" sz="4800" b="1" dirty="0">
                <a:solidFill>
                  <a:srgbClr val="FF0000"/>
                </a:solidFill>
                <a:latin typeface="Times New Roman" panose="02020603050405020304" pitchFamily="18" charset="0"/>
                <a:cs typeface="Times New Roman" panose="02020603050405020304" pitchFamily="18" charset="0"/>
              </a:rPr>
              <a:t> dung</a:t>
            </a:r>
            <a:endParaRPr lang="en-US" sz="4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3" name="Freeform 12"/>
          <p:cNvSpPr/>
          <p:nvPr/>
        </p:nvSpPr>
        <p:spPr>
          <a:xfrm>
            <a:off x="226123" y="4249474"/>
            <a:ext cx="2907630" cy="3156912"/>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Nhân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hóa</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ẩn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dụ</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so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sánh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hoán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dụ</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479386" y="4249474"/>
            <a:ext cx="2907630" cy="3156912"/>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giàu</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giàu</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điệu</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11796639" y="4088391"/>
            <a:ext cx="2907630" cy="3156912"/>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Vẻ</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đẹp</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bình</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dị</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15049902" y="4088391"/>
            <a:ext cx="2907630" cy="3156912"/>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691" tIns="115691" rIns="115691" bIns="115691" numCol="1" spcCol="1270" anchor="t" anchorCtr="0">
            <a:noAutofit/>
          </a:bodyPr>
          <a:lstStyle/>
          <a:p>
            <a:pPr algn="ctr" defTabSz="533400">
              <a:spcBef>
                <a:spcPct val="0"/>
              </a:spcBef>
              <a:spcAft>
                <a:spcPct val="35000"/>
              </a:spcAft>
            </a:pP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phẩm</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quý</a:t>
            </a:r>
            <a:r>
              <a:rPr lang="en-US" sz="4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cs typeface="Times New Roman" panose="02020603050405020304" pitchFamily="18" charset="0"/>
              </a:rPr>
              <a:t>báu</a:t>
            </a:r>
            <a:endParaRPr lang="en-US" sz="4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1" name="Freeform 20"/>
          <p:cNvSpPr/>
          <p:nvPr/>
        </p:nvSpPr>
        <p:spPr>
          <a:xfrm>
            <a:off x="2221143" y="7893031"/>
            <a:ext cx="13545377" cy="1148226"/>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9" tIns="166419" rIns="166419" bIns="166419" numCol="1" spcCol="1270" anchor="ctr" anchorCtr="0">
            <a:noAutofit/>
          </a:bodyPr>
          <a:lstStyle/>
          <a:p>
            <a:pPr algn="ctr" defTabSz="1266825">
              <a:lnSpc>
                <a:spcPct val="90000"/>
              </a:lnSpc>
              <a:spcBef>
                <a:spcPct val="0"/>
              </a:spcBef>
              <a:spcAft>
                <a:spcPct val="35000"/>
              </a:spcAft>
            </a:pPr>
            <a:r>
              <a:rPr lang="nl-NL" sz="42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BIỂU TƯỢNG CHO DÂN TỘC VIỆT NAM</a:t>
            </a:r>
            <a:endParaRPr lang="en-US" sz="4200" b="1" dirty="0">
              <a:solidFill>
                <a:prstClr val="white"/>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1891664" y="1374213"/>
            <a:ext cx="2812604"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133754" y="1399948"/>
            <a:ext cx="2812604"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33753" y="1399949"/>
            <a:ext cx="0" cy="1077242"/>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704267" y="1421810"/>
            <a:ext cx="0" cy="1077242"/>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704267" y="3548754"/>
            <a:ext cx="1826310" cy="5357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2988618" y="3602027"/>
            <a:ext cx="1715649" cy="43337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133753" y="3599962"/>
            <a:ext cx="1799448" cy="649512"/>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506471" y="3602026"/>
            <a:ext cx="1627283" cy="616317"/>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56545" y="7406387"/>
            <a:ext cx="0" cy="1077242"/>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765626" y="7245303"/>
            <a:ext cx="0" cy="1077242"/>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766520" y="8322544"/>
            <a:ext cx="999107"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256546" y="8513970"/>
            <a:ext cx="999107"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840829" y="2547866"/>
            <a:ext cx="2678530" cy="4858520"/>
          </a:xfrm>
          <a:prstGeom prst="rect">
            <a:avLst/>
          </a:prstGeom>
        </p:spPr>
      </p:pic>
    </p:spTree>
    <p:extLst>
      <p:ext uri="{BB962C8B-B14F-4D97-AF65-F5344CB8AC3E}">
        <p14:creationId xmlns:p14="http://schemas.microsoft.com/office/powerpoint/2010/main" val="60175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10020300" y="8087980"/>
            <a:ext cx="43434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bưởi</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114800" y="2857500"/>
            <a:ext cx="9144000" cy="2800767"/>
          </a:xfrm>
          <a:prstGeom prst="rect">
            <a:avLst/>
          </a:prstGeom>
        </p:spPr>
        <p:txBody>
          <a:bodyPr>
            <a:spAutoFit/>
          </a:bodyPr>
          <a:lstStyle/>
          <a:p>
            <a:r>
              <a:rPr lang="vi-VN" sz="4400" dirty="0">
                <a:latin typeface="+mj-lt"/>
              </a:rPr>
              <a:t>Thân nhiều gai nhọn</a:t>
            </a:r>
          </a:p>
          <a:p>
            <a:r>
              <a:rPr lang="vi-VN" sz="4400" dirty="0" smtClean="0">
                <a:latin typeface="+mj-lt"/>
              </a:rPr>
              <a:t>Hoa </a:t>
            </a:r>
            <a:r>
              <a:rPr lang="vi-VN" sz="4400" dirty="0">
                <a:latin typeface="+mj-lt"/>
              </a:rPr>
              <a:t>trắng ngát thơm</a:t>
            </a:r>
          </a:p>
          <a:p>
            <a:r>
              <a:rPr lang="vi-VN" sz="4400" dirty="0" smtClean="0">
                <a:latin typeface="+mj-lt"/>
              </a:rPr>
              <a:t>Cành </a:t>
            </a:r>
            <a:r>
              <a:rPr lang="vi-VN" sz="4400" dirty="0">
                <a:latin typeface="+mj-lt"/>
              </a:rPr>
              <a:t>trĩu quả tròn</a:t>
            </a:r>
          </a:p>
          <a:p>
            <a:r>
              <a:rPr lang="vi-VN" sz="4400" dirty="0" smtClean="0">
                <a:latin typeface="+mj-lt"/>
              </a:rPr>
              <a:t>Mang </a:t>
            </a:r>
            <a:r>
              <a:rPr lang="vi-VN" sz="4400" dirty="0">
                <a:latin typeface="+mj-lt"/>
              </a:rPr>
              <a:t>đầy múi ngọt</a:t>
            </a:r>
            <a:endParaRPr lang="en-US" sz="4400"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004" y="5658267"/>
            <a:ext cx="5455920" cy="5455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1302" y="-55880"/>
            <a:ext cx="11806668" cy="10309860"/>
          </a:xfrm>
          <a:prstGeom prst="rect">
            <a:avLst/>
          </a:prstGeom>
        </p:spPr>
      </p:pic>
    </p:spTree>
    <p:extLst>
      <p:ext uri="{BB962C8B-B14F-4D97-AF65-F5344CB8AC3E}">
        <p14:creationId xmlns:p14="http://schemas.microsoft.com/office/powerpoint/2010/main" val="3385000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a:alphaModFix amt="36000"/>
          </a:blip>
          <a:srcRect/>
          <a:stretch>
            <a:fillRect/>
          </a:stretch>
        </p:blipFill>
        <p:spPr>
          <a:xfrm>
            <a:off x="0" y="1799081"/>
            <a:ext cx="15953990" cy="8229600"/>
          </a:xfrm>
          <a:prstGeom prst="rect">
            <a:avLst/>
          </a:prstGeom>
        </p:spPr>
      </p:pic>
      <p:grpSp>
        <p:nvGrpSpPr>
          <p:cNvPr id="4" name="Group 2"/>
          <p:cNvGrpSpPr/>
          <p:nvPr/>
        </p:nvGrpSpPr>
        <p:grpSpPr>
          <a:xfrm>
            <a:off x="6324600" y="495300"/>
            <a:ext cx="4945916" cy="4562110"/>
            <a:chOff x="0" y="0"/>
            <a:chExt cx="11268154" cy="10988814"/>
          </a:xfrm>
        </p:grpSpPr>
        <p:pic>
          <p:nvPicPr>
            <p:cNvPr id="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117">
              <a:off x="1309775" y="755348"/>
              <a:ext cx="2805529" cy="4833851"/>
            </a:xfrm>
            <a:prstGeom prst="rect">
              <a:avLst/>
            </a:prstGeom>
          </p:spPr>
        </p:pic>
        <p:pic>
          <p:nvPicPr>
            <p:cNvPr id="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7164461" y="5714845"/>
              <a:ext cx="2805529" cy="4833851"/>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7215">
              <a:off x="7163615" y="754100"/>
              <a:ext cx="2805529" cy="4833851"/>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1298164" y="5709771"/>
              <a:ext cx="2805529" cy="4833851"/>
            </a:xfrm>
            <a:prstGeom prst="rect">
              <a:avLst/>
            </a:prstGeom>
          </p:spPr>
        </p:pic>
        <p:pic>
          <p:nvPicPr>
            <p:cNvPr id="9"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489">
              <a:off x="4287854" y="-69853"/>
              <a:ext cx="2300817" cy="3972350"/>
            </a:xfrm>
            <a:prstGeom prst="rect">
              <a:avLst/>
            </a:prstGeom>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73172">
              <a:off x="4812561" y="7390067"/>
              <a:ext cx="2300817" cy="3972350"/>
            </a:xfrm>
            <a:prstGeom prst="rect">
              <a:avLst/>
            </a:prstGeom>
          </p:spPr>
        </p:pic>
      </p:grpSp>
      <p:sp>
        <p:nvSpPr>
          <p:cNvPr id="11" name="TextBox 10"/>
          <p:cNvSpPr txBox="1"/>
          <p:nvPr/>
        </p:nvSpPr>
        <p:spPr>
          <a:xfrm>
            <a:off x="7844575" y="2612007"/>
            <a:ext cx="1832825" cy="897682"/>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IV.</a:t>
            </a:r>
            <a:endParaRPr lang="en-US" sz="11500" spc="307" dirty="0">
              <a:solidFill>
                <a:srgbClr val="1B280D"/>
              </a:solidFill>
              <a:latin typeface="#9Slide06 SVNAdeline" panose="02000500000000000000" pitchFamily="2" charset="0"/>
            </a:endParaRPr>
          </a:p>
        </p:txBody>
      </p:sp>
      <p:pic>
        <p:nvPicPr>
          <p:cNvPr id="14" name="Picture 1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pic>
        <p:nvPicPr>
          <p:cNvPr id="15"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6800" y="-922391"/>
            <a:ext cx="3410140" cy="4114800"/>
          </a:xfrm>
          <a:prstGeom prst="rect">
            <a:avLst/>
          </a:prstGeom>
        </p:spPr>
      </p:pic>
      <p:pic>
        <p:nvPicPr>
          <p:cNvPr id="16"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394" y="-567011"/>
            <a:ext cx="3410140" cy="4114800"/>
          </a:xfrm>
          <a:prstGeom prst="rect">
            <a:avLst/>
          </a:prstGeom>
        </p:spPr>
      </p:pic>
      <p:pic>
        <p:nvPicPr>
          <p:cNvPr id="2" name="Picture 1"/>
          <p:cNvPicPr>
            <a:picLocks noChangeAspect="1"/>
          </p:cNvPicPr>
          <p:nvPr/>
        </p:nvPicPr>
        <p:blipFill>
          <a:blip r:embed="rId12"/>
          <a:stretch>
            <a:fillRect/>
          </a:stretch>
        </p:blipFill>
        <p:spPr>
          <a:xfrm>
            <a:off x="2653349" y="4727956"/>
            <a:ext cx="12577138" cy="3078747"/>
          </a:xfrm>
          <a:prstGeom prst="rect">
            <a:avLst/>
          </a:prstGeom>
        </p:spPr>
      </p:pic>
    </p:spTree>
    <p:extLst>
      <p:ext uri="{BB962C8B-B14F-4D97-AF65-F5344CB8AC3E}">
        <p14:creationId xmlns:p14="http://schemas.microsoft.com/office/powerpoint/2010/main" val="743563372"/>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6478" y="-57622"/>
            <a:ext cx="1658894" cy="163706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5995" y="6971519"/>
            <a:ext cx="5512110" cy="2365530"/>
          </a:xfrm>
          <a:prstGeom prst="rect">
            <a:avLst/>
          </a:prstGeom>
        </p:spPr>
      </p:pic>
      <p:pic>
        <p:nvPicPr>
          <p:cNvPr id="17" name="Picture 1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7849" y="5939434"/>
            <a:ext cx="1968596" cy="1968596"/>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4100" y="6280531"/>
            <a:ext cx="1627499" cy="1627499"/>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7898" y="5902464"/>
            <a:ext cx="3100388" cy="1971675"/>
          </a:xfrm>
          <a:prstGeom prst="rect">
            <a:avLst/>
          </a:prstGeom>
        </p:spPr>
      </p:pic>
      <p:sp>
        <p:nvSpPr>
          <p:cNvPr id="28" name="Cloud 27"/>
          <p:cNvSpPr/>
          <p:nvPr/>
        </p:nvSpPr>
        <p:spPr>
          <a:xfrm>
            <a:off x="-2057402" y="99491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3240" y="1455994"/>
            <a:ext cx="5435022" cy="1836371"/>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0316" y="-12117"/>
            <a:ext cx="2971800" cy="2600325"/>
          </a:xfrm>
          <a:prstGeom prst="rect">
            <a:avLst/>
          </a:prstGeom>
        </p:spPr>
      </p:pic>
      <p:sp>
        <p:nvSpPr>
          <p:cNvPr id="29" name="Cloud 28"/>
          <p:cNvSpPr/>
          <p:nvPr/>
        </p:nvSpPr>
        <p:spPr>
          <a:xfrm>
            <a:off x="18526182" y="2461640"/>
            <a:ext cx="1558637" cy="922167"/>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7" name="Cloud 26"/>
          <p:cNvSpPr/>
          <p:nvPr/>
        </p:nvSpPr>
        <p:spPr>
          <a:xfrm>
            <a:off x="-2946045" y="7195028"/>
            <a:ext cx="2876268" cy="1445262"/>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12882" y="3407842"/>
            <a:ext cx="2366688" cy="812828"/>
          </a:xfrm>
          <a:prstGeom prst="rect">
            <a:avLst/>
          </a:prstGeom>
        </p:spPr>
      </p:pic>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04639" y="4767740"/>
            <a:ext cx="2571087" cy="895944"/>
          </a:xfrm>
          <a:prstGeom prst="rect">
            <a:avLst/>
          </a:prstGeom>
        </p:spPr>
      </p:pic>
      <p:pic>
        <p:nvPicPr>
          <p:cNvPr id="60" name="Picture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43642" y="6075219"/>
            <a:ext cx="3025637" cy="1065078"/>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256461" y="7283172"/>
            <a:ext cx="3474851" cy="1268973"/>
          </a:xfrm>
          <a:prstGeom prst="rect">
            <a:avLst/>
          </a:prstGeom>
        </p:spPr>
      </p:pic>
      <p:pic>
        <p:nvPicPr>
          <p:cNvPr id="58" name="Picture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37164" y="8634234"/>
            <a:ext cx="3698439" cy="1652766"/>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70099" y="7393864"/>
            <a:ext cx="3037541" cy="1467032"/>
          </a:xfrm>
          <a:prstGeom prst="rect">
            <a:avLst/>
          </a:prstGeom>
        </p:spPr>
      </p:pic>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10762" y="3476423"/>
            <a:ext cx="2023817" cy="895013"/>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39063" y="4808647"/>
            <a:ext cx="2235099" cy="92064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8870" y="6075220"/>
            <a:ext cx="2784372" cy="1132907"/>
          </a:xfrm>
          <a:prstGeom prst="rect">
            <a:avLst/>
          </a:prstGeom>
        </p:spPr>
      </p:pic>
      <p:pic>
        <p:nvPicPr>
          <p:cNvPr id="54" name="Picture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2993" y="8828976"/>
            <a:ext cx="3328541" cy="1458024"/>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437751" y="6416022"/>
            <a:ext cx="2587119" cy="2746104"/>
          </a:xfrm>
          <a:prstGeom prst="rect">
            <a:avLst/>
          </a:prstGeom>
        </p:spPr>
      </p:pic>
      <p:sp>
        <p:nvSpPr>
          <p:cNvPr id="42" name="Oval 41">
            <a:hlinkClick r:id="rId24" action="ppaction://hlinksldjump"/>
          </p:cNvPr>
          <p:cNvSpPr/>
          <p:nvPr/>
        </p:nvSpPr>
        <p:spPr>
          <a:xfrm>
            <a:off x="166458"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55845" y="7382342"/>
            <a:ext cx="1961351" cy="2300978"/>
          </a:xfrm>
          <a:prstGeom prst="rect">
            <a:avLst/>
          </a:prstGeom>
        </p:spPr>
      </p:pic>
      <p:sp>
        <p:nvSpPr>
          <p:cNvPr id="66" name="Oval 65">
            <a:hlinkClick r:id="rId26" action="ppaction://hlinksldjump"/>
          </p:cNvPr>
          <p:cNvSpPr/>
          <p:nvPr/>
        </p:nvSpPr>
        <p:spPr>
          <a:xfrm>
            <a:off x="166458"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7" action="ppaction://hlinksldjump"/>
          </p:cNvPr>
          <p:cNvSpPr/>
          <p:nvPr/>
        </p:nvSpPr>
        <p:spPr>
          <a:xfrm>
            <a:off x="166458"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8" action="ppaction://hlinksldjump"/>
          </p:cNvPr>
          <p:cNvSpPr/>
          <p:nvPr/>
        </p:nvSpPr>
        <p:spPr>
          <a:xfrm>
            <a:off x="166458"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29" action="ppaction://hlinksldjump"/>
          </p:cNvPr>
          <p:cNvSpPr/>
          <p:nvPr/>
        </p:nvSpPr>
        <p:spPr>
          <a:xfrm>
            <a:off x="166458"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0" action="ppaction://hlinksldjump"/>
          </p:cNvPr>
          <p:cNvSpPr/>
          <p:nvPr/>
        </p:nvSpPr>
        <p:spPr>
          <a:xfrm>
            <a:off x="17142747" y="4860276"/>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1" action="ppaction://hlinksldjump"/>
          </p:cNvPr>
          <p:cNvSpPr/>
          <p:nvPr/>
        </p:nvSpPr>
        <p:spPr>
          <a:xfrm>
            <a:off x="17142747" y="3807537"/>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2" action="ppaction://hlinksldjump"/>
          </p:cNvPr>
          <p:cNvSpPr/>
          <p:nvPr/>
        </p:nvSpPr>
        <p:spPr>
          <a:xfrm>
            <a:off x="17142747" y="2738345"/>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3" action="ppaction://hlinksldjump"/>
          </p:cNvPr>
          <p:cNvSpPr/>
          <p:nvPr/>
        </p:nvSpPr>
        <p:spPr>
          <a:xfrm>
            <a:off x="17142747" y="1669152"/>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4" action="ppaction://hlinksldjump"/>
          </p:cNvPr>
          <p:cNvSpPr/>
          <p:nvPr/>
        </p:nvSpPr>
        <p:spPr>
          <a:xfrm>
            <a:off x="17142747" y="599960"/>
            <a:ext cx="963102" cy="9631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1196309" y="154886"/>
            <a:ext cx="6404830" cy="1200329"/>
          </a:xfrm>
          <a:prstGeom prst="rect">
            <a:avLst/>
          </a:prstGeom>
          <a:noFill/>
        </p:spPr>
        <p:txBody>
          <a:bodyPr wrap="none" lIns="137160" tIns="68580" rIns="137160" bIns="68580">
            <a:spAutoFit/>
          </a:bodyPr>
          <a:lstStyle/>
          <a:p>
            <a:pPr algn="ctr"/>
            <a:r>
              <a:rPr lang="en-US" sz="4200" b="1" dirty="0">
                <a:ln w="6600">
                  <a:solidFill>
                    <a:srgbClr val="ED7D31"/>
                  </a:solidFill>
                  <a:prstDash val="solid"/>
                </a:ln>
                <a:solidFill>
                  <a:srgbClr val="FFFFFF"/>
                </a:solidFill>
                <a:effectLst>
                  <a:outerShdw dist="38100" dir="2700000" algn="tl" rotWithShape="0">
                    <a:srgbClr val="ED7D31"/>
                  </a:outerShdw>
                </a:effectLst>
              </a:rPr>
              <a:t>CHÚC MỪNG ĐỘI BẠN THỎ</a:t>
            </a:r>
          </a:p>
          <a:p>
            <a:pPr algn="ctr"/>
            <a:r>
              <a:rPr lang="en-US" sz="2700" b="1" dirty="0">
                <a:ln w="6600">
                  <a:solidFill>
                    <a:srgbClr val="ED7D31"/>
                  </a:solidFill>
                  <a:prstDash val="solid"/>
                </a:ln>
                <a:solidFill>
                  <a:srgbClr val="FFFFFF"/>
                </a:solidFill>
                <a:effectLst>
                  <a:outerShdw dist="38100" dir="2700000" algn="tl" rotWithShape="0">
                    <a:srgbClr val="ED7D31"/>
                  </a:outerShdw>
                </a:effectLst>
              </a:rPr>
              <a:t>CONGRATULATIONS RABBIT TEAM</a:t>
            </a:r>
          </a:p>
        </p:txBody>
      </p:sp>
      <p:sp>
        <p:nvSpPr>
          <p:cNvPr id="83" name="Rectangle 82"/>
          <p:cNvSpPr/>
          <p:nvPr/>
        </p:nvSpPr>
        <p:spPr>
          <a:xfrm>
            <a:off x="10713074" y="154886"/>
            <a:ext cx="6367191" cy="1200329"/>
          </a:xfrm>
          <a:prstGeom prst="rect">
            <a:avLst/>
          </a:prstGeom>
          <a:noFill/>
        </p:spPr>
        <p:txBody>
          <a:bodyPr wrap="none" lIns="137160" tIns="68580" rIns="137160" bIns="68580">
            <a:spAutoFit/>
          </a:bodyPr>
          <a:lstStyle/>
          <a:p>
            <a:pPr algn="ctr"/>
            <a:r>
              <a:rPr lang="en-US" sz="4200" b="1" dirty="0">
                <a:ln w="6600">
                  <a:solidFill>
                    <a:srgbClr val="ED7D31"/>
                  </a:solidFill>
                  <a:prstDash val="solid"/>
                </a:ln>
                <a:solidFill>
                  <a:srgbClr val="FFFFFF"/>
                </a:solidFill>
                <a:effectLst>
                  <a:outerShdw dist="38100" dir="2700000" algn="tl" rotWithShape="0">
                    <a:srgbClr val="ED7D31"/>
                  </a:outerShdw>
                </a:effectLst>
              </a:rPr>
              <a:t>CHÚC MỪNG ĐỘI BẠN CỌP</a:t>
            </a:r>
          </a:p>
          <a:p>
            <a:pPr algn="ctr"/>
            <a:r>
              <a:rPr lang="en-US" sz="2700" b="1" dirty="0">
                <a:ln w="6600">
                  <a:solidFill>
                    <a:srgbClr val="ED7D31"/>
                  </a:solidFill>
                  <a:prstDash val="solid"/>
                </a:ln>
                <a:solidFill>
                  <a:srgbClr val="FFFFFF"/>
                </a:solidFill>
                <a:effectLst>
                  <a:outerShdw dist="38100" dir="2700000" algn="tl" rotWithShape="0">
                    <a:srgbClr val="ED7D31"/>
                  </a:outerShdw>
                </a:effectLst>
              </a:rPr>
              <a:t>CONGRATULATIONS TIGER TEAM</a:t>
            </a:r>
            <a:endParaRPr lang="en-US" sz="66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9" name="Cloud 18"/>
          <p:cNvSpPr/>
          <p:nvPr/>
        </p:nvSpPr>
        <p:spPr>
          <a:xfrm>
            <a:off x="3353825" y="1628636"/>
            <a:ext cx="1391055" cy="8883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20" name="Cloud 19"/>
          <p:cNvSpPr/>
          <p:nvPr/>
        </p:nvSpPr>
        <p:spPr>
          <a:xfrm>
            <a:off x="13875726" y="1582442"/>
            <a:ext cx="1376550" cy="877271"/>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8526182" y="279920"/>
            <a:ext cx="914400" cy="914400"/>
          </a:xfrm>
          <a:prstGeom prst="rect">
            <a:avLst/>
          </a:prstGeom>
        </p:spPr>
      </p:pic>
      <p:sp>
        <p:nvSpPr>
          <p:cNvPr id="7" name="Rectangle 6"/>
          <p:cNvSpPr/>
          <p:nvPr/>
        </p:nvSpPr>
        <p:spPr>
          <a:xfrm>
            <a:off x="1302908" y="3454008"/>
            <a:ext cx="15682185" cy="4922388"/>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solidFill>
                <a:prstClr val="white"/>
              </a:solidFill>
            </a:endParaRPr>
          </a:p>
        </p:txBody>
      </p:sp>
      <p:sp>
        <p:nvSpPr>
          <p:cNvPr id="5" name="Rectangle 4"/>
          <p:cNvSpPr/>
          <p:nvPr/>
        </p:nvSpPr>
        <p:spPr>
          <a:xfrm>
            <a:off x="1152388" y="3625287"/>
            <a:ext cx="15983222" cy="2354491"/>
          </a:xfrm>
          <a:prstGeom prst="rect">
            <a:avLst/>
          </a:prstGeom>
          <a:noFill/>
        </p:spPr>
        <p:txBody>
          <a:bodyPr wrap="none" lIns="137160" tIns="68580" rIns="137160" bIns="68580">
            <a:spAutoFit/>
          </a:bodyPr>
          <a:lstStyle/>
          <a:p>
            <a:pPr algn="ctr"/>
            <a:r>
              <a:rPr lang="en-US" sz="14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6447752" y="5212410"/>
            <a:ext cx="5319085" cy="1938992"/>
          </a:xfrm>
          <a:prstGeom prst="rect">
            <a:avLst/>
          </a:prstGeom>
        </p:spPr>
        <p:txBody>
          <a:bodyPr wrap="none">
            <a:spAutoFit/>
          </a:bodyPr>
          <a:lstStyle/>
          <a:p>
            <a:r>
              <a:rPr lang="vi-VN" sz="12000" dirty="0">
                <a:solidFill>
                  <a:prstClr val="black"/>
                </a:solidFill>
              </a:rPr>
              <a:t>overtop</a:t>
            </a:r>
          </a:p>
        </p:txBody>
      </p:sp>
    </p:spTree>
    <p:extLst>
      <p:ext uri="{BB962C8B-B14F-4D97-AF65-F5344CB8AC3E}">
        <p14:creationId xmlns:p14="http://schemas.microsoft.com/office/powerpoint/2010/main" val="22078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rPr>
              <a:t>Cây</a:t>
            </a:r>
            <a:r>
              <a:rPr lang="en-US" sz="4800" dirty="0">
                <a:solidFill>
                  <a:prstClr val="white"/>
                </a:solidFill>
              </a:rPr>
              <a:t> </a:t>
            </a:r>
            <a:r>
              <a:rPr lang="en-US" sz="4800" dirty="0" err="1">
                <a:solidFill>
                  <a:prstClr val="white"/>
                </a:solidFill>
              </a:rPr>
              <a:t>tre</a:t>
            </a:r>
            <a:r>
              <a:rPr lang="en-US" sz="4800" dirty="0">
                <a:solidFill>
                  <a:prstClr val="white"/>
                </a:solidFill>
              </a:rPr>
              <a:t> </a:t>
            </a:r>
            <a:r>
              <a:rPr lang="en-US" sz="4800" dirty="0" err="1">
                <a:solidFill>
                  <a:prstClr val="white"/>
                </a:solidFill>
              </a:rPr>
              <a:t>Việt</a:t>
            </a:r>
            <a:r>
              <a:rPr lang="en-US" sz="4800" dirty="0">
                <a:solidFill>
                  <a:prstClr val="white"/>
                </a:solidFill>
              </a:rPr>
              <a:t> Nam </a:t>
            </a:r>
            <a:r>
              <a:rPr lang="en-US" sz="4800" dirty="0" err="1">
                <a:solidFill>
                  <a:prstClr val="white"/>
                </a:solidFill>
              </a:rPr>
              <a:t>thuộc</a:t>
            </a:r>
            <a:r>
              <a:rPr lang="en-US" sz="4800" dirty="0">
                <a:solidFill>
                  <a:prstClr val="white"/>
                </a:solidFill>
              </a:rPr>
              <a:t> </a:t>
            </a:r>
            <a:r>
              <a:rPr lang="en-US" sz="4800" dirty="0" err="1">
                <a:solidFill>
                  <a:prstClr val="white"/>
                </a:solidFill>
              </a:rPr>
              <a:t>thể</a:t>
            </a:r>
            <a:r>
              <a:rPr lang="en-US" sz="4800" dirty="0">
                <a:solidFill>
                  <a:prstClr val="white"/>
                </a:solidFill>
              </a:rPr>
              <a:t> </a:t>
            </a:r>
            <a:r>
              <a:rPr lang="en-US" sz="4800" dirty="0" err="1">
                <a:solidFill>
                  <a:prstClr val="white"/>
                </a:solidFill>
              </a:rPr>
              <a:t>loại</a:t>
            </a:r>
            <a:r>
              <a:rPr lang="en-US" sz="4800" dirty="0">
                <a:solidFill>
                  <a:prstClr val="white"/>
                </a:solidFill>
              </a:rPr>
              <a:t> </a:t>
            </a:r>
            <a:r>
              <a:rPr lang="en-US" sz="4800" dirty="0" err="1">
                <a:solidFill>
                  <a:prstClr val="white"/>
                </a:solidFill>
              </a:rPr>
              <a:t>gì</a:t>
            </a:r>
            <a:r>
              <a:rPr lang="en-US" sz="4800" dirty="0">
                <a:solidFill>
                  <a:prstClr val="white"/>
                </a:solidFill>
              </a:rPr>
              <a:t>?</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Kí</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3942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rPr>
              <a:t>Kể</a:t>
            </a:r>
            <a:r>
              <a:rPr lang="en-US" sz="4800" dirty="0">
                <a:solidFill>
                  <a:prstClr val="white"/>
                </a:solidFill>
              </a:rPr>
              <a:t> </a:t>
            </a:r>
            <a:r>
              <a:rPr lang="en-US" sz="4800" dirty="0" err="1">
                <a:solidFill>
                  <a:prstClr val="white"/>
                </a:solidFill>
              </a:rPr>
              <a:t>tên</a:t>
            </a:r>
            <a:r>
              <a:rPr lang="en-US" sz="4800" dirty="0">
                <a:solidFill>
                  <a:prstClr val="white"/>
                </a:solidFill>
              </a:rPr>
              <a:t> </a:t>
            </a:r>
            <a:r>
              <a:rPr lang="en-US" sz="4800" dirty="0" err="1">
                <a:solidFill>
                  <a:prstClr val="white"/>
                </a:solidFill>
              </a:rPr>
              <a:t>các</a:t>
            </a:r>
            <a:r>
              <a:rPr lang="en-US" sz="4800" dirty="0">
                <a:solidFill>
                  <a:prstClr val="white"/>
                </a:solidFill>
              </a:rPr>
              <a:t> </a:t>
            </a:r>
            <a:r>
              <a:rPr lang="en-US" sz="4800" dirty="0" err="1">
                <a:solidFill>
                  <a:prstClr val="white"/>
                </a:solidFill>
              </a:rPr>
              <a:t>loại</a:t>
            </a:r>
            <a:r>
              <a:rPr lang="en-US" sz="4800" dirty="0">
                <a:solidFill>
                  <a:prstClr val="white"/>
                </a:solidFill>
              </a:rPr>
              <a:t> </a:t>
            </a:r>
            <a:r>
              <a:rPr lang="en-US" sz="4800" dirty="0" err="1">
                <a:solidFill>
                  <a:prstClr val="white"/>
                </a:solidFill>
              </a:rPr>
              <a:t>cây</a:t>
            </a:r>
            <a:r>
              <a:rPr lang="en-US" sz="4800" dirty="0">
                <a:solidFill>
                  <a:prstClr val="white"/>
                </a:solidFill>
              </a:rPr>
              <a:t> </a:t>
            </a:r>
            <a:r>
              <a:rPr lang="en-US" sz="4800" dirty="0" err="1">
                <a:solidFill>
                  <a:prstClr val="white"/>
                </a:solidFill>
              </a:rPr>
              <a:t>có</a:t>
            </a:r>
            <a:r>
              <a:rPr lang="en-US" sz="4800" dirty="0">
                <a:solidFill>
                  <a:prstClr val="white"/>
                </a:solidFill>
              </a:rPr>
              <a:t> </a:t>
            </a:r>
            <a:r>
              <a:rPr lang="en-US" sz="4800" dirty="0" err="1">
                <a:solidFill>
                  <a:prstClr val="white"/>
                </a:solidFill>
              </a:rPr>
              <a:t>họ</a:t>
            </a:r>
            <a:r>
              <a:rPr lang="en-US" sz="4800" dirty="0">
                <a:solidFill>
                  <a:prstClr val="white"/>
                </a:solidFill>
              </a:rPr>
              <a:t> </a:t>
            </a:r>
            <a:r>
              <a:rPr lang="en-US" sz="4800" dirty="0" err="1">
                <a:solidFill>
                  <a:prstClr val="white"/>
                </a:solidFill>
              </a:rPr>
              <a:t>với</a:t>
            </a:r>
            <a:r>
              <a:rPr lang="en-US" sz="4800" dirty="0">
                <a:solidFill>
                  <a:prstClr val="white"/>
                </a:solidFill>
              </a:rPr>
              <a:t> </a:t>
            </a:r>
            <a:r>
              <a:rPr lang="en-US" sz="4800" dirty="0" err="1">
                <a:solidFill>
                  <a:prstClr val="white"/>
                </a:solidFill>
              </a:rPr>
              <a:t>cây</a:t>
            </a:r>
            <a:r>
              <a:rPr lang="en-US" sz="4800" dirty="0">
                <a:solidFill>
                  <a:prstClr val="white"/>
                </a:solidFill>
              </a:rPr>
              <a:t> </a:t>
            </a:r>
            <a:r>
              <a:rPr lang="en-US" sz="4800" dirty="0" err="1">
                <a:solidFill>
                  <a:prstClr val="white"/>
                </a:solidFill>
              </a:rPr>
              <a:t>tre</a:t>
            </a:r>
            <a:r>
              <a:rPr lang="en-US" sz="4800" dirty="0">
                <a:solidFill>
                  <a:prstClr val="white"/>
                </a:solidFill>
              </a:rPr>
              <a:t> </a:t>
            </a:r>
            <a:r>
              <a:rPr lang="en-US" sz="4800" dirty="0" err="1">
                <a:solidFill>
                  <a:prstClr val="white"/>
                </a:solidFill>
              </a:rPr>
              <a:t>được</a:t>
            </a:r>
            <a:r>
              <a:rPr lang="en-US" sz="4800" dirty="0">
                <a:solidFill>
                  <a:prstClr val="white"/>
                </a:solidFill>
              </a:rPr>
              <a:t> </a:t>
            </a:r>
            <a:r>
              <a:rPr lang="en-US" sz="4800" dirty="0" err="1">
                <a:solidFill>
                  <a:prstClr val="white"/>
                </a:solidFill>
              </a:rPr>
              <a:t>nhắc</a:t>
            </a:r>
            <a:r>
              <a:rPr lang="en-US" sz="4800" dirty="0">
                <a:solidFill>
                  <a:prstClr val="white"/>
                </a:solidFill>
              </a:rPr>
              <a:t> </a:t>
            </a:r>
            <a:r>
              <a:rPr lang="en-US" sz="4800" dirty="0" err="1">
                <a:solidFill>
                  <a:prstClr val="white"/>
                </a:solidFill>
              </a:rPr>
              <a:t>đến</a:t>
            </a:r>
            <a:r>
              <a:rPr lang="en-US" sz="4800" dirty="0">
                <a:solidFill>
                  <a:prstClr val="white"/>
                </a:solidFill>
              </a:rPr>
              <a:t> </a:t>
            </a:r>
            <a:r>
              <a:rPr lang="en-US" sz="4800" dirty="0" err="1">
                <a:solidFill>
                  <a:prstClr val="white"/>
                </a:solidFill>
              </a:rPr>
              <a:t>trong</a:t>
            </a:r>
            <a:r>
              <a:rPr lang="en-US" sz="4800" dirty="0">
                <a:solidFill>
                  <a:prstClr val="white"/>
                </a:solidFill>
              </a:rPr>
              <a:t> </a:t>
            </a:r>
            <a:r>
              <a:rPr lang="en-US" sz="4800" dirty="0" err="1">
                <a:solidFill>
                  <a:prstClr val="white"/>
                </a:solidFill>
              </a:rPr>
              <a:t>bài</a:t>
            </a:r>
            <a:r>
              <a:rPr lang="en-US" sz="4800" dirty="0">
                <a:solidFill>
                  <a:prstClr val="white"/>
                </a:solidFill>
              </a:rPr>
              <a:t>?</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Nứa</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trúc</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mai</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vầu</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81503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t>Tre được sử dụng làm vũ khí gì trong chiến đấu?</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err="1"/>
              <a:t>Làm</a:t>
            </a:r>
            <a:r>
              <a:rPr lang="en-US" sz="4800" dirty="0"/>
              <a:t> </a:t>
            </a:r>
            <a:r>
              <a:rPr lang="en-US" sz="4800" dirty="0" err="1"/>
              <a:t>gậy</a:t>
            </a:r>
            <a:r>
              <a:rPr lang="en-US" sz="4800" dirty="0"/>
              <a:t> </a:t>
            </a:r>
            <a:r>
              <a:rPr lang="en-US" sz="4800" dirty="0" err="1"/>
              <a:t>tầm</a:t>
            </a:r>
            <a:r>
              <a:rPr lang="en-US" sz="4800" dirty="0"/>
              <a:t> </a:t>
            </a:r>
            <a:r>
              <a:rPr lang="en-US" sz="4800" dirty="0" err="1"/>
              <a:t>vông</a:t>
            </a:r>
            <a:r>
              <a:rPr lang="en-US" sz="4800" dirty="0"/>
              <a:t> </a:t>
            </a:r>
            <a:r>
              <a:rPr lang="en-US" sz="4800" dirty="0" err="1"/>
              <a:t>và</a:t>
            </a:r>
            <a:r>
              <a:rPr lang="en-US" sz="4800" dirty="0"/>
              <a:t> </a:t>
            </a:r>
            <a:r>
              <a:rPr lang="en-US" sz="4800" dirty="0" err="1"/>
              <a:t>làm</a:t>
            </a:r>
            <a:r>
              <a:rPr lang="en-US" sz="4800" dirty="0"/>
              <a:t> </a:t>
            </a:r>
            <a:r>
              <a:rPr lang="en-US" sz="4800" dirty="0" err="1"/>
              <a:t>chông</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87941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2057008"/>
            <a:ext cx="14430375" cy="23903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dirty="0"/>
              <a:t>Trong đoạn trích, nguồn vui mà tre mang lại cho trẻ thơ </a:t>
            </a:r>
            <a:r>
              <a:rPr lang="en-US" sz="4800" dirty="0"/>
              <a:t>(</a:t>
            </a:r>
            <a:r>
              <a:rPr lang="en-US" sz="4800" dirty="0" err="1"/>
              <a:t>tuổi</a:t>
            </a:r>
            <a:r>
              <a:rPr lang="en-US" sz="4800" dirty="0"/>
              <a:t> </a:t>
            </a:r>
            <a:r>
              <a:rPr lang="en-US" sz="4800" dirty="0" err="1"/>
              <a:t>thơ</a:t>
            </a:r>
            <a:r>
              <a:rPr lang="en-US" sz="4800" dirty="0"/>
              <a:t>) </a:t>
            </a:r>
            <a:r>
              <a:rPr lang="vi-VN" sz="4200" dirty="0"/>
              <a:t>là từ đâu?</a:t>
            </a:r>
            <a:endParaRPr lang="vi-VN" sz="4200" dirty="0">
              <a:solidFill>
                <a:prstClr val="white"/>
              </a:solidFill>
            </a:endParaRPr>
          </a:p>
        </p:txBody>
      </p:sp>
      <p:sp>
        <p:nvSpPr>
          <p:cNvPr id="10" name="Rectangle 9"/>
          <p:cNvSpPr/>
          <p:nvPr/>
        </p:nvSpPr>
        <p:spPr>
          <a:xfrm>
            <a:off x="3326537" y="5807822"/>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err="1"/>
              <a:t>Nguyên</a:t>
            </a:r>
            <a:r>
              <a:rPr lang="en-US" sz="4800" dirty="0"/>
              <a:t> </a:t>
            </a:r>
            <a:r>
              <a:rPr lang="en-US" sz="4800" dirty="0" err="1"/>
              <a:t>liệu</a:t>
            </a:r>
            <a:r>
              <a:rPr lang="en-US" sz="4800" dirty="0"/>
              <a:t> </a:t>
            </a:r>
            <a:r>
              <a:rPr lang="en-US" sz="4800" dirty="0" err="1"/>
              <a:t>từ</a:t>
            </a:r>
            <a:r>
              <a:rPr lang="en-US" sz="4800" dirty="0"/>
              <a:t> </a:t>
            </a:r>
            <a:r>
              <a:rPr lang="en-US" sz="4800" dirty="0" err="1"/>
              <a:t>tre</a:t>
            </a:r>
            <a:r>
              <a:rPr lang="en-US" sz="4800" dirty="0"/>
              <a:t> </a:t>
            </a:r>
            <a:r>
              <a:rPr lang="en-US" sz="4800" dirty="0" err="1"/>
              <a:t>tạo</a:t>
            </a:r>
            <a:r>
              <a:rPr lang="en-US" sz="4800" dirty="0"/>
              <a:t> </a:t>
            </a:r>
            <a:r>
              <a:rPr lang="en-US" sz="4800" dirty="0" err="1"/>
              <a:t>ra</a:t>
            </a:r>
            <a:r>
              <a:rPr lang="en-US" sz="4800" dirty="0"/>
              <a:t> </a:t>
            </a:r>
            <a:r>
              <a:rPr lang="en-US" sz="4800" dirty="0" err="1"/>
              <a:t>que</a:t>
            </a:r>
            <a:r>
              <a:rPr lang="en-US" sz="4800" dirty="0"/>
              <a:t> </a:t>
            </a:r>
            <a:r>
              <a:rPr lang="en-US" sz="4800" dirty="0" err="1"/>
              <a:t>đánh</a:t>
            </a:r>
            <a:r>
              <a:rPr lang="en-US" sz="4800" dirty="0"/>
              <a:t> </a:t>
            </a:r>
            <a:r>
              <a:rPr lang="en-US" sz="4800" dirty="0" err="1"/>
              <a:t>chuyền</a:t>
            </a:r>
            <a:r>
              <a:rPr lang="en-US" sz="4800" dirty="0"/>
              <a:t>.</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5856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331155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t>Đoạn văn: “Suốt một đời người, từ thuở lọt lòng trong chiếc nôi tre, đến khi nhắm mắt xuôi tay, nằm trên giường tre, tre với mình, sống có nhau, chết có nhau, chung thủy” nói lên điều gì?</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dirty="0"/>
              <a:t>Sự gắn bó thủy chung của tre với con người trong suốt cả cuộc đời.</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40" y="360149"/>
            <a:ext cx="5019323"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4272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a:solidFill>
                  <a:prstClr val="white"/>
                </a:solidFill>
              </a:rPr>
              <a:t>Ai </a:t>
            </a:r>
            <a:r>
              <a:rPr lang="en-US" sz="4800" dirty="0" err="1">
                <a:solidFill>
                  <a:prstClr val="white"/>
                </a:solidFill>
              </a:rPr>
              <a:t>là</a:t>
            </a:r>
            <a:r>
              <a:rPr lang="en-US" sz="4800" dirty="0">
                <a:solidFill>
                  <a:prstClr val="white"/>
                </a:solidFill>
              </a:rPr>
              <a:t> </a:t>
            </a:r>
            <a:r>
              <a:rPr lang="en-US" sz="4800" dirty="0" err="1">
                <a:solidFill>
                  <a:prstClr val="white"/>
                </a:solidFill>
              </a:rPr>
              <a:t>tác</a:t>
            </a:r>
            <a:r>
              <a:rPr lang="en-US" sz="4800" dirty="0">
                <a:solidFill>
                  <a:prstClr val="white"/>
                </a:solidFill>
              </a:rPr>
              <a:t> </a:t>
            </a:r>
            <a:r>
              <a:rPr lang="en-US" sz="4800" dirty="0" err="1">
                <a:solidFill>
                  <a:prstClr val="white"/>
                </a:solidFill>
              </a:rPr>
              <a:t>giả</a:t>
            </a:r>
            <a:r>
              <a:rPr lang="en-US" sz="4800" dirty="0">
                <a:solidFill>
                  <a:prstClr val="white"/>
                </a:solidFill>
              </a:rPr>
              <a:t> </a:t>
            </a:r>
            <a:r>
              <a:rPr lang="en-US" sz="4800" dirty="0" err="1">
                <a:solidFill>
                  <a:prstClr val="white"/>
                </a:solidFill>
              </a:rPr>
              <a:t>của</a:t>
            </a:r>
            <a:r>
              <a:rPr lang="en-US" sz="4800" dirty="0">
                <a:solidFill>
                  <a:prstClr val="white"/>
                </a:solidFill>
              </a:rPr>
              <a:t> “</a:t>
            </a:r>
            <a:r>
              <a:rPr lang="en-US" sz="4800" dirty="0" err="1">
                <a:solidFill>
                  <a:prstClr val="white"/>
                </a:solidFill>
              </a:rPr>
              <a:t>Cây</a:t>
            </a:r>
            <a:r>
              <a:rPr lang="en-US" sz="4800" dirty="0">
                <a:solidFill>
                  <a:prstClr val="white"/>
                </a:solidFill>
              </a:rPr>
              <a:t> </a:t>
            </a:r>
            <a:r>
              <a:rPr lang="en-US" sz="4800" dirty="0" err="1">
                <a:solidFill>
                  <a:prstClr val="white"/>
                </a:solidFill>
              </a:rPr>
              <a:t>tre</a:t>
            </a:r>
            <a:r>
              <a:rPr lang="en-US" sz="4800" dirty="0">
                <a:solidFill>
                  <a:prstClr val="white"/>
                </a:solidFill>
              </a:rPr>
              <a:t> </a:t>
            </a:r>
            <a:r>
              <a:rPr lang="en-US" sz="4800" dirty="0" err="1">
                <a:solidFill>
                  <a:prstClr val="white"/>
                </a:solidFill>
              </a:rPr>
              <a:t>Việt</a:t>
            </a:r>
            <a:r>
              <a:rPr lang="en-US" sz="4800" dirty="0">
                <a:solidFill>
                  <a:prstClr val="white"/>
                </a:solidFill>
              </a:rPr>
              <a:t> Nam”?</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Thép</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Mới</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32228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t>Cây tre từ lâu đã trở thành người bạn thân thiết của người nông dân, biểu tượng cao đẹp về tinh thần, phẩm chất của con người Việt Nam, đúng hay sai?</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Đúng</a:t>
            </a: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331784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t>Tác giả đã gọi tre là gì của con người trong kháng chiến?</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t>Tre là đồng chí chiến đấu của con người</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131417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8610600" y="7958130"/>
            <a:ext cx="43434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tre</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114800" y="2857500"/>
            <a:ext cx="9144000" cy="3477875"/>
          </a:xfrm>
          <a:prstGeom prst="rect">
            <a:avLst/>
          </a:prstGeom>
        </p:spPr>
        <p:txBody>
          <a:bodyPr>
            <a:spAutoFit/>
          </a:bodyPr>
          <a:lstStyle/>
          <a:p>
            <a:r>
              <a:rPr lang="vi-VN" sz="4400" dirty="0">
                <a:latin typeface="+mj-lt"/>
              </a:rPr>
              <a:t>Thân cao, nhiều đốt</a:t>
            </a:r>
          </a:p>
          <a:p>
            <a:r>
              <a:rPr lang="vi-VN" sz="4400" dirty="0" smtClean="0">
                <a:latin typeface="+mj-lt"/>
              </a:rPr>
              <a:t>Mọc </a:t>
            </a:r>
            <a:r>
              <a:rPr lang="vi-VN" sz="4400" dirty="0">
                <a:latin typeface="+mj-lt"/>
              </a:rPr>
              <a:t>chụm thành bờ</a:t>
            </a:r>
          </a:p>
          <a:p>
            <a:r>
              <a:rPr lang="vi-VN" sz="4400" dirty="0" smtClean="0">
                <a:latin typeface="+mj-lt"/>
              </a:rPr>
              <a:t>Lá </a:t>
            </a:r>
            <a:r>
              <a:rPr lang="vi-VN" sz="4400" dirty="0">
                <a:latin typeface="+mj-lt"/>
              </a:rPr>
              <a:t>nhỏ cành thưa</a:t>
            </a:r>
          </a:p>
          <a:p>
            <a:r>
              <a:rPr lang="vi-VN" sz="4400" dirty="0" smtClean="0">
                <a:latin typeface="+mj-lt"/>
              </a:rPr>
              <a:t>Đu </a:t>
            </a:r>
            <a:r>
              <a:rPr lang="vi-VN" sz="4400" dirty="0">
                <a:latin typeface="+mj-lt"/>
              </a:rPr>
              <a:t>đưa trong gió</a:t>
            </a:r>
          </a:p>
          <a:p>
            <a:endParaRPr lang="vi-VN" sz="4400" dirty="0">
              <a:latin typeface="+mj-lt"/>
            </a:endParaRPr>
          </a:p>
        </p:txBody>
      </p:sp>
      <p:pic>
        <p:nvPicPr>
          <p:cNvPr id="8" name="Picture 4"/>
          <p:cNvPicPr>
            <a:picLocks noChangeAspect="1"/>
          </p:cNvPicPr>
          <p:nvPr/>
        </p:nvPicPr>
        <p:blipFill>
          <a:blip r:embed="rId2"/>
          <a:srcRect/>
          <a:stretch>
            <a:fillRect/>
          </a:stretch>
        </p:blipFill>
        <p:spPr>
          <a:xfrm>
            <a:off x="11810376" y="-266700"/>
            <a:ext cx="6819900" cy="10825237"/>
          </a:xfrm>
          <a:prstGeom prst="rect">
            <a:avLst/>
          </a:prstGeom>
        </p:spPr>
      </p:pic>
      <p:pic>
        <p:nvPicPr>
          <p:cNvPr id="10" name="Picture 9"/>
          <p:cNvPicPr>
            <a:picLocks noChangeAspect="1"/>
          </p:cNvPicPr>
          <p:nvPr/>
        </p:nvPicPr>
        <p:blipFill>
          <a:blip r:embed="rId3"/>
          <a:srcRect/>
          <a:stretch>
            <a:fillRect/>
          </a:stretch>
        </p:blipFill>
        <p:spPr>
          <a:xfrm>
            <a:off x="524384" y="5343879"/>
            <a:ext cx="4819880" cy="4253544"/>
          </a:xfrm>
          <a:prstGeom prst="rect">
            <a:avLst/>
          </a:prstGeom>
        </p:spPr>
      </p:pic>
    </p:spTree>
    <p:extLst>
      <p:ext uri="{BB962C8B-B14F-4D97-AF65-F5344CB8AC3E}">
        <p14:creationId xmlns:p14="http://schemas.microsoft.com/office/powerpoint/2010/main" val="875013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1925459"/>
            <a:ext cx="14430375" cy="2800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dirty="0"/>
              <a:t>"</a:t>
            </a:r>
            <a:r>
              <a:rPr lang="en-US" sz="5400" dirty="0" err="1"/>
              <a:t>Thành</a:t>
            </a:r>
            <a:r>
              <a:rPr lang="en-US" sz="5400" dirty="0"/>
              <a:t> </a:t>
            </a:r>
            <a:r>
              <a:rPr lang="en-US" sz="5400" dirty="0" err="1"/>
              <a:t>đồng</a:t>
            </a:r>
            <a:r>
              <a:rPr lang="en-US" sz="5400" dirty="0"/>
              <a:t> </a:t>
            </a:r>
            <a:r>
              <a:rPr lang="en-US" sz="5400" dirty="0" err="1"/>
              <a:t>Tổ</a:t>
            </a:r>
            <a:r>
              <a:rPr lang="en-US" sz="5400" dirty="0"/>
              <a:t> </a:t>
            </a:r>
            <a:r>
              <a:rPr lang="en-US" sz="5400" dirty="0" err="1"/>
              <a:t>Quốc</a:t>
            </a:r>
            <a:r>
              <a:rPr lang="en-US" sz="5400" dirty="0"/>
              <a:t>" </a:t>
            </a:r>
            <a:r>
              <a:rPr lang="en-US" sz="5400" dirty="0" err="1"/>
              <a:t>là</a:t>
            </a:r>
            <a:r>
              <a:rPr lang="en-US" sz="5400" dirty="0"/>
              <a:t> </a:t>
            </a:r>
            <a:r>
              <a:rPr lang="en-US" sz="5400" dirty="0" err="1"/>
              <a:t>chỉ</a:t>
            </a:r>
            <a:r>
              <a:rPr lang="en-US" sz="5400" dirty="0"/>
              <a:t> </a:t>
            </a:r>
            <a:r>
              <a:rPr lang="en-US" sz="5400" dirty="0" err="1"/>
              <a:t>danh</a:t>
            </a:r>
            <a:r>
              <a:rPr lang="en-US" sz="5400" dirty="0"/>
              <a:t> </a:t>
            </a:r>
            <a:r>
              <a:rPr lang="en-US" sz="5400" dirty="0" err="1"/>
              <a:t>hiệu</a:t>
            </a:r>
            <a:r>
              <a:rPr lang="en-US" sz="5400" dirty="0"/>
              <a:t> </a:t>
            </a:r>
            <a:r>
              <a:rPr lang="en-US" sz="5400" dirty="0" err="1"/>
              <a:t>miền</a:t>
            </a:r>
            <a:r>
              <a:rPr lang="en-US" sz="5400" dirty="0"/>
              <a:t> </a:t>
            </a:r>
            <a:r>
              <a:rPr lang="en-US" sz="5400" dirty="0" err="1"/>
              <a:t>đất</a:t>
            </a:r>
            <a:r>
              <a:rPr lang="en-US" sz="5400" dirty="0"/>
              <a:t> </a:t>
            </a:r>
            <a:r>
              <a:rPr lang="en-US" sz="5400" dirty="0" err="1"/>
              <a:t>nào</a:t>
            </a:r>
            <a:r>
              <a:rPr lang="en-US" sz="5400" dirty="0"/>
              <a:t>?</a:t>
            </a:r>
            <a:endParaRPr lang="vi-VN" sz="5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a:solidFill>
                  <a:prstClr val="white"/>
                </a:solidFill>
                <a:latin typeface="Tahoma" panose="020B0604030504040204" pitchFamily="34" charset="0"/>
                <a:ea typeface="Tahoma" panose="020B0604030504040204" pitchFamily="34" charset="0"/>
                <a:cs typeface="Tahoma" panose="020B0604030504040204" pitchFamily="34" charset="0"/>
              </a:rPr>
              <a:t>Nam </a:t>
            </a:r>
            <a:r>
              <a:rPr lang="en-US" sz="4800" dirty="0" err="1">
                <a:solidFill>
                  <a:prstClr val="white"/>
                </a:solidFill>
                <a:latin typeface="Tahoma" panose="020B0604030504040204" pitchFamily="34" charset="0"/>
                <a:ea typeface="Tahoma" panose="020B0604030504040204" pitchFamily="34" charset="0"/>
                <a:cs typeface="Tahoma" panose="020B0604030504040204" pitchFamily="34" charset="0"/>
              </a:rPr>
              <a:t>Bộ</a:t>
            </a:r>
            <a:endParaRPr lang="vi-VN" sz="4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22662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8813" y="2389909"/>
            <a:ext cx="14430375" cy="282486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dirty="0"/>
              <a:t>Trong câu “Và sông Hồng bất khuất có cái chông tre”, hình ảnh sông Hồng được dùng theo lối:</a:t>
            </a:r>
            <a:endParaRPr lang="vi-VN" sz="4200" dirty="0">
              <a:solidFill>
                <a:prstClr val="white"/>
              </a:solidFill>
            </a:endParaRPr>
          </a:p>
        </p:txBody>
      </p:sp>
      <p:sp>
        <p:nvSpPr>
          <p:cNvPr id="10" name="Rectangle 9"/>
          <p:cNvSpPr/>
          <p:nvPr/>
        </p:nvSpPr>
        <p:spPr>
          <a:xfrm>
            <a:off x="3555137" y="6017385"/>
            <a:ext cx="11177729" cy="186796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dirty="0" err="1">
                <a:solidFill>
                  <a:prstClr val="white"/>
                </a:solidFill>
                <a:latin typeface="Tahoma" panose="020B0604030504040204" pitchFamily="34" charset="0"/>
                <a:ea typeface="Tahoma" panose="020B0604030504040204" pitchFamily="34" charset="0"/>
                <a:cs typeface="Tahoma" panose="020B0604030504040204" pitchFamily="34" charset="0"/>
              </a:rPr>
              <a:t>Nhân</a:t>
            </a:r>
            <a:r>
              <a:rPr lang="en-US" sz="4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200" dirty="0" err="1">
                <a:solidFill>
                  <a:prstClr val="white"/>
                </a:solidFill>
                <a:latin typeface="Tahoma" panose="020B0604030504040204" pitchFamily="34" charset="0"/>
                <a:ea typeface="Tahoma" panose="020B0604030504040204" pitchFamily="34" charset="0"/>
                <a:cs typeface="Tahoma" panose="020B0604030504040204" pitchFamily="34" charset="0"/>
              </a:rPr>
              <a:t>hóa</a:t>
            </a:r>
            <a:endParaRPr lang="vi-VN" sz="4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06439" y="360149"/>
            <a:ext cx="4538422" cy="923330"/>
          </a:xfrm>
          <a:prstGeom prst="rect">
            <a:avLst/>
          </a:prstGeom>
          <a:noFill/>
        </p:spPr>
        <p:txBody>
          <a:bodyPr wrap="none" rtlCol="0">
            <a:spAutoFit/>
          </a:bodyPr>
          <a:lstStyle/>
          <a:p>
            <a:r>
              <a:rPr lang="en-US" sz="54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9188" y="7270985"/>
            <a:ext cx="1928813" cy="1928813"/>
          </a:xfrm>
          <a:prstGeom prst="rect">
            <a:avLst/>
          </a:prstGeom>
        </p:spPr>
      </p:pic>
    </p:spTree>
    <p:extLst>
      <p:ext uri="{BB962C8B-B14F-4D97-AF65-F5344CB8AC3E}">
        <p14:creationId xmlns:p14="http://schemas.microsoft.com/office/powerpoint/2010/main" val="31229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a:alphaModFix amt="36000"/>
          </a:blip>
          <a:srcRect/>
          <a:stretch>
            <a:fillRect/>
          </a:stretch>
        </p:blipFill>
        <p:spPr>
          <a:xfrm>
            <a:off x="0" y="1799081"/>
            <a:ext cx="15953990" cy="8229600"/>
          </a:xfrm>
          <a:prstGeom prst="rect">
            <a:avLst/>
          </a:prstGeom>
        </p:spPr>
      </p:pic>
      <p:grpSp>
        <p:nvGrpSpPr>
          <p:cNvPr id="4" name="Group 2"/>
          <p:cNvGrpSpPr/>
          <p:nvPr/>
        </p:nvGrpSpPr>
        <p:grpSpPr>
          <a:xfrm>
            <a:off x="6324600" y="495300"/>
            <a:ext cx="4945916" cy="4562110"/>
            <a:chOff x="0" y="0"/>
            <a:chExt cx="11268154" cy="10988814"/>
          </a:xfrm>
        </p:grpSpPr>
        <p:pic>
          <p:nvPicPr>
            <p:cNvPr id="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117">
              <a:off x="1309775" y="755348"/>
              <a:ext cx="2805529" cy="4833851"/>
            </a:xfrm>
            <a:prstGeom prst="rect">
              <a:avLst/>
            </a:prstGeom>
          </p:spPr>
        </p:pic>
        <p:pic>
          <p:nvPicPr>
            <p:cNvPr id="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7164461" y="5714845"/>
              <a:ext cx="2805529" cy="4833851"/>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7215">
              <a:off x="7163615" y="754100"/>
              <a:ext cx="2805529" cy="4833851"/>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1298164" y="5709771"/>
              <a:ext cx="2805529" cy="4833851"/>
            </a:xfrm>
            <a:prstGeom prst="rect">
              <a:avLst/>
            </a:prstGeom>
          </p:spPr>
        </p:pic>
        <p:pic>
          <p:nvPicPr>
            <p:cNvPr id="9"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489">
              <a:off x="4287854" y="-69853"/>
              <a:ext cx="2300817" cy="3972350"/>
            </a:xfrm>
            <a:prstGeom prst="rect">
              <a:avLst/>
            </a:prstGeom>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73172">
              <a:off x="4812561" y="7390067"/>
              <a:ext cx="2300817" cy="3972350"/>
            </a:xfrm>
            <a:prstGeom prst="rect">
              <a:avLst/>
            </a:prstGeom>
          </p:spPr>
        </p:pic>
      </p:grpSp>
      <p:sp>
        <p:nvSpPr>
          <p:cNvPr id="11" name="TextBox 10"/>
          <p:cNvSpPr txBox="1"/>
          <p:nvPr/>
        </p:nvSpPr>
        <p:spPr>
          <a:xfrm>
            <a:off x="8149265" y="2612007"/>
            <a:ext cx="1299535" cy="1039387"/>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V.</a:t>
            </a:r>
            <a:endParaRPr lang="en-US" sz="11500" spc="307" dirty="0">
              <a:solidFill>
                <a:srgbClr val="1B280D"/>
              </a:solidFill>
              <a:latin typeface="#9Slide06 SVNAdeline" panose="02000500000000000000" pitchFamily="2" charset="0"/>
            </a:endParaRPr>
          </a:p>
        </p:txBody>
      </p:sp>
      <p:sp>
        <p:nvSpPr>
          <p:cNvPr id="12" name="TextBox 11"/>
          <p:cNvSpPr txBox="1"/>
          <p:nvPr/>
        </p:nvSpPr>
        <p:spPr>
          <a:xfrm>
            <a:off x="2819400" y="6300833"/>
            <a:ext cx="12573000" cy="1039387"/>
          </a:xfrm>
          <a:prstGeom prst="rect">
            <a:avLst/>
          </a:prstGeom>
        </p:spPr>
        <p:txBody>
          <a:bodyPr wrap="square" lIns="0" tIns="0" rIns="0" bIns="0" rtlCol="0" anchor="t">
            <a:spAutoFit/>
          </a:bodyPr>
          <a:lstStyle/>
          <a:p>
            <a:pPr algn="ctr">
              <a:lnSpc>
                <a:spcPts val="6975"/>
              </a:lnSpc>
            </a:pPr>
            <a:r>
              <a:rPr lang="en-US" sz="11500" spc="307" dirty="0" err="1" smtClean="0">
                <a:solidFill>
                  <a:srgbClr val="1B280D"/>
                </a:solidFill>
                <a:latin typeface="#9Slide06 SVNAdeline" panose="02000500000000000000" pitchFamily="2" charset="0"/>
              </a:rPr>
              <a:t>Vận</a:t>
            </a:r>
            <a:r>
              <a:rPr lang="en-US" sz="11500" spc="307" dirty="0" smtClean="0">
                <a:solidFill>
                  <a:srgbClr val="1B280D"/>
                </a:solidFill>
                <a:latin typeface="#9Slide06 SVNAdeline" panose="02000500000000000000" pitchFamily="2" charset="0"/>
              </a:rPr>
              <a:t> </a:t>
            </a:r>
            <a:r>
              <a:rPr lang="en-US" sz="11500" spc="307" dirty="0" err="1" smtClean="0">
                <a:solidFill>
                  <a:srgbClr val="1B280D"/>
                </a:solidFill>
                <a:latin typeface="#9Slide06 SVNAdeline" panose="02000500000000000000" pitchFamily="2" charset="0"/>
              </a:rPr>
              <a:t>dụng</a:t>
            </a:r>
            <a:endParaRPr lang="en-US" sz="11500" spc="307" dirty="0">
              <a:solidFill>
                <a:srgbClr val="1B280D"/>
              </a:solidFill>
              <a:latin typeface="#9Slide06 SVNAdeline" panose="02000500000000000000" pitchFamily="2" charset="0"/>
            </a:endParaRPr>
          </a:p>
        </p:txBody>
      </p:sp>
      <p:pic>
        <p:nvPicPr>
          <p:cNvPr id="14" name="Picture 1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pic>
        <p:nvPicPr>
          <p:cNvPr id="15"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6800" y="-922391"/>
            <a:ext cx="3410140" cy="4114800"/>
          </a:xfrm>
          <a:prstGeom prst="rect">
            <a:avLst/>
          </a:prstGeom>
        </p:spPr>
      </p:pic>
      <p:pic>
        <p:nvPicPr>
          <p:cNvPr id="16"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394" y="-567011"/>
            <a:ext cx="3410140" cy="4114800"/>
          </a:xfrm>
          <a:prstGeom prst="rect">
            <a:avLst/>
          </a:prstGeom>
        </p:spPr>
      </p:pic>
    </p:spTree>
    <p:extLst>
      <p:ext uri="{BB962C8B-B14F-4D97-AF65-F5344CB8AC3E}">
        <p14:creationId xmlns:p14="http://schemas.microsoft.com/office/powerpoint/2010/main" val="9016508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alphaModFix amt="36000"/>
          </a:blip>
          <a:srcRect/>
          <a:stretch>
            <a:fillRect/>
          </a:stretch>
        </p:blipFill>
        <p:spPr>
          <a:xfrm>
            <a:off x="-3124200" y="33020"/>
            <a:ext cx="15953990" cy="8229600"/>
          </a:xfrm>
          <a:prstGeom prst="rect">
            <a:avLst/>
          </a:prstGeom>
        </p:spPr>
      </p:pic>
      <p:sp>
        <p:nvSpPr>
          <p:cNvPr id="2" name="TextBox 1"/>
          <p:cNvSpPr txBox="1"/>
          <p:nvPr/>
        </p:nvSpPr>
        <p:spPr>
          <a:xfrm>
            <a:off x="2222480" y="2781300"/>
            <a:ext cx="7772400" cy="3017686"/>
          </a:xfrm>
          <a:prstGeom prst="rect">
            <a:avLst/>
          </a:prstGeom>
          <a:noFill/>
        </p:spPr>
        <p:txBody>
          <a:bodyPr wrap="square" rtlCol="0">
            <a:spAutoFit/>
          </a:bodyPr>
          <a:lstStyle/>
          <a:p>
            <a:pPr algn="just">
              <a:lnSpc>
                <a:spcPct val="150000"/>
              </a:lnSpc>
            </a:pPr>
            <a:r>
              <a:rPr lang="en-US" sz="4400" b="1" dirty="0" err="1" smtClean="0">
                <a:latin typeface="Times New Roman" panose="02020603050405020304" pitchFamily="18" charset="0"/>
                <a:ea typeface="Times New Roman" panose="02020603050405020304" pitchFamily="18" charset="0"/>
              </a:rPr>
              <a:t>Viết</a:t>
            </a:r>
            <a:r>
              <a:rPr lang="en-US" sz="4400" b="1" dirty="0" smtClean="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một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đoạn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văn</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khoảng</a:t>
            </a:r>
            <a:r>
              <a:rPr lang="en-US" sz="4400" b="1" dirty="0" smtClean="0">
                <a:latin typeface="Times New Roman" panose="02020603050405020304" pitchFamily="18" charset="0"/>
                <a:ea typeface="Times New Roman" panose="02020603050405020304" pitchFamily="18" charset="0"/>
              </a:rPr>
              <a:t> </a:t>
            </a:r>
            <a:r>
              <a:rPr lang="en-US" sz="4400" b="1" dirty="0">
                <a:latin typeface="Times New Roman" panose="02020603050405020304" pitchFamily="18" charset="0"/>
                <a:ea typeface="Times New Roman" panose="02020603050405020304" pitchFamily="18" charset="0"/>
              </a:rPr>
              <a:t>5-7 </a:t>
            </a:r>
            <a:r>
              <a:rPr lang="en-US" sz="4400" b="1" dirty="0" err="1">
                <a:latin typeface="Times New Roman" panose="02020603050405020304" pitchFamily="18" charset="0"/>
                <a:ea typeface="Times New Roman" panose="02020603050405020304" pitchFamily="18" charset="0"/>
              </a:rPr>
              <a:t>dòng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nêu</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cảm</a:t>
            </a:r>
            <a:r>
              <a:rPr lang="en-US" sz="4400" b="1" dirty="0" smtClean="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nghĩ</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của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em</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về</a:t>
            </a:r>
            <a:r>
              <a:rPr lang="en-US" sz="4400" b="1" dirty="0" smtClean="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hình</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ả</a:t>
            </a:r>
            <a:r>
              <a:rPr lang="en-US" sz="4400" b="1" dirty="0" err="1" smtClean="0">
                <a:latin typeface="Times New Roman" panose="02020603050405020304" pitchFamily="18" charset="0"/>
                <a:ea typeface="Times New Roman" panose="02020603050405020304" pitchFamily="18" charset="0"/>
              </a:rPr>
              <a:t>nh</a:t>
            </a:r>
            <a:r>
              <a:rPr lang="en-US" sz="4400" b="1" dirty="0" smtClean="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cây</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tre</a:t>
            </a:r>
            <a:r>
              <a:rPr lang="en-US" sz="4400" b="1" dirty="0">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4" name="Picture 5"/>
          <p:cNvPicPr>
            <a:picLocks noChangeAspect="1"/>
          </p:cNvPicPr>
          <p:nvPr/>
        </p:nvPicPr>
        <p:blipFill>
          <a:blip r:embed="rId3"/>
          <a:srcRect/>
          <a:stretch>
            <a:fillRect/>
          </a:stretch>
        </p:blipFill>
        <p:spPr>
          <a:xfrm>
            <a:off x="9989800" y="3325048"/>
            <a:ext cx="8288040" cy="6961952"/>
          </a:xfrm>
          <a:prstGeom prst="rect">
            <a:avLst/>
          </a:prstGeom>
        </p:spPr>
      </p:pic>
    </p:spTree>
    <p:extLst>
      <p:ext uri="{BB962C8B-B14F-4D97-AF65-F5344CB8AC3E}">
        <p14:creationId xmlns:p14="http://schemas.microsoft.com/office/powerpoint/2010/main" val="29547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8610600" y="7958130"/>
            <a:ext cx="43434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ngô</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138482" y="2781300"/>
            <a:ext cx="9282118" cy="2800767"/>
          </a:xfrm>
          <a:prstGeom prst="rect">
            <a:avLst/>
          </a:prstGeom>
        </p:spPr>
        <p:txBody>
          <a:bodyPr wrap="square">
            <a:spAutoFit/>
          </a:bodyPr>
          <a:lstStyle/>
          <a:p>
            <a:pPr algn="ctr"/>
            <a:r>
              <a:rPr lang="vi-VN" sz="4400" dirty="0">
                <a:latin typeface="+mj-lt"/>
              </a:rPr>
              <a:t>Phất cờ cắm ở trên đầu</a:t>
            </a:r>
          </a:p>
          <a:p>
            <a:pPr algn="ctr"/>
            <a:r>
              <a:rPr lang="vi-VN" sz="4400" dirty="0" smtClean="0">
                <a:latin typeface="+mj-lt"/>
              </a:rPr>
              <a:t>Chưa </a:t>
            </a:r>
            <a:r>
              <a:rPr lang="vi-VN" sz="4400" dirty="0">
                <a:latin typeface="+mj-lt"/>
              </a:rPr>
              <a:t>già mà đã có râu thật nhiều</a:t>
            </a:r>
          </a:p>
          <a:p>
            <a:pPr algn="ctr"/>
            <a:r>
              <a:rPr lang="vi-VN" sz="4400" dirty="0" smtClean="0">
                <a:latin typeface="+mj-lt"/>
              </a:rPr>
              <a:t>Già </a:t>
            </a:r>
            <a:r>
              <a:rPr lang="vi-VN" sz="4400" dirty="0">
                <a:latin typeface="+mj-lt"/>
              </a:rPr>
              <a:t>rồi râu héo, cờ xiêu</a:t>
            </a:r>
          </a:p>
          <a:p>
            <a:pPr algn="ctr"/>
            <a:r>
              <a:rPr lang="vi-VN" sz="4400" dirty="0" smtClean="0">
                <a:latin typeface="+mj-lt"/>
              </a:rPr>
              <a:t>Từng h</a:t>
            </a:r>
            <a:r>
              <a:rPr lang="en-US" sz="4400" dirty="0">
                <a:latin typeface="Times New Roman" panose="02020603050405020304" pitchFamily="18" charset="0"/>
                <a:cs typeface="Times New Roman" panose="02020603050405020304" pitchFamily="18" charset="0"/>
              </a:rPr>
              <a:t>à</a:t>
            </a:r>
            <a:r>
              <a:rPr lang="vi-VN" sz="4400" dirty="0" smtClean="0">
                <a:latin typeface="+mj-lt"/>
              </a:rPr>
              <a:t>ng </a:t>
            </a:r>
            <a:r>
              <a:rPr lang="vi-VN" sz="4400" dirty="0">
                <a:latin typeface="+mj-lt"/>
              </a:rPr>
              <a:t>rang trắng sắp đều bên nhau?</a:t>
            </a:r>
          </a:p>
        </p:txBody>
      </p:sp>
      <p:pic>
        <p:nvPicPr>
          <p:cNvPr id="8" name="Picture 2"/>
          <p:cNvPicPr>
            <a:picLocks noChangeAspect="1"/>
          </p:cNvPicPr>
          <p:nvPr/>
        </p:nvPicPr>
        <p:blipFill>
          <a:blip r:embed="rId2"/>
          <a:srcRect/>
          <a:stretch>
            <a:fillRect/>
          </a:stretch>
        </p:blipFill>
        <p:spPr>
          <a:xfrm>
            <a:off x="13335000" y="7094840"/>
            <a:ext cx="3104144" cy="3522433"/>
          </a:xfrm>
          <a:prstGeom prst="rect">
            <a:avLst/>
          </a:prstGeom>
        </p:spPr>
      </p:pic>
      <p:pic>
        <p:nvPicPr>
          <p:cNvPr id="1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00823" y="-266700"/>
            <a:ext cx="3589439" cy="11216998"/>
          </a:xfrm>
          <a:prstGeom prst="rect">
            <a:avLst/>
          </a:prstGeom>
        </p:spPr>
      </p:pic>
    </p:spTree>
    <p:extLst>
      <p:ext uri="{BB962C8B-B14F-4D97-AF65-F5344CB8AC3E}">
        <p14:creationId xmlns:p14="http://schemas.microsoft.com/office/powerpoint/2010/main" val="233480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a:off x="2514600" y="1943100"/>
            <a:ext cx="9677400" cy="5240330"/>
          </a:xfrm>
          <a:custGeom>
            <a:avLst/>
            <a:gdLst/>
            <a:ahLst/>
            <a:cxnLst/>
            <a:rect l="l" t="t" r="r" b="b"/>
            <a:pathLst>
              <a:path w="2714109" h="1009721">
                <a:moveTo>
                  <a:pt x="38315" y="0"/>
                </a:moveTo>
                <a:lnTo>
                  <a:pt x="2675794" y="0"/>
                </a:lnTo>
                <a:cubicBezTo>
                  <a:pt x="2696955" y="0"/>
                  <a:pt x="2714109" y="17154"/>
                  <a:pt x="2714109" y="38315"/>
                </a:cubicBezTo>
                <a:lnTo>
                  <a:pt x="2714109" y="971407"/>
                </a:lnTo>
                <a:cubicBezTo>
                  <a:pt x="2714109" y="981568"/>
                  <a:pt x="2710072" y="991314"/>
                  <a:pt x="2702887" y="998499"/>
                </a:cubicBezTo>
                <a:cubicBezTo>
                  <a:pt x="2695701" y="1005685"/>
                  <a:pt x="2685956" y="1009721"/>
                  <a:pt x="2675794" y="1009721"/>
                </a:cubicBezTo>
                <a:lnTo>
                  <a:pt x="38315" y="1009721"/>
                </a:lnTo>
                <a:cubicBezTo>
                  <a:pt x="28153" y="1009721"/>
                  <a:pt x="18408" y="1005685"/>
                  <a:pt x="11222" y="998499"/>
                </a:cubicBezTo>
                <a:cubicBezTo>
                  <a:pt x="4037" y="991314"/>
                  <a:pt x="0" y="981568"/>
                  <a:pt x="0" y="971407"/>
                </a:cubicBezTo>
                <a:lnTo>
                  <a:pt x="0" y="38315"/>
                </a:lnTo>
                <a:cubicBezTo>
                  <a:pt x="0" y="28153"/>
                  <a:pt x="4037" y="18408"/>
                  <a:pt x="11222" y="11222"/>
                </a:cubicBezTo>
                <a:cubicBezTo>
                  <a:pt x="18408" y="4037"/>
                  <a:pt x="28153" y="0"/>
                  <a:pt x="38315" y="0"/>
                </a:cubicBezTo>
                <a:close/>
              </a:path>
            </a:pathLst>
          </a:custGeom>
          <a:solidFill>
            <a:schemeClr val="bg1">
              <a:lumMod val="95000"/>
            </a:schemeClr>
          </a:solidFill>
        </p:spPr>
      </p:sp>
      <p:grpSp>
        <p:nvGrpSpPr>
          <p:cNvPr id="2" name="Group 3"/>
          <p:cNvGrpSpPr/>
          <p:nvPr/>
        </p:nvGrpSpPr>
        <p:grpSpPr>
          <a:xfrm>
            <a:off x="0" y="0"/>
            <a:ext cx="3228964" cy="10287000"/>
            <a:chOff x="0" y="0"/>
            <a:chExt cx="1092267" cy="3479800"/>
          </a:xfrm>
        </p:grpSpPr>
        <p:sp>
          <p:nvSpPr>
            <p:cNvPr id="3" name="Freeform 4"/>
            <p:cNvSpPr/>
            <p:nvPr/>
          </p:nvSpPr>
          <p:spPr>
            <a:xfrm>
              <a:off x="0" y="0"/>
              <a:ext cx="1092267" cy="3479800"/>
            </a:xfrm>
            <a:custGeom>
              <a:avLst/>
              <a:gdLst/>
              <a:ahLst/>
              <a:cxnLst/>
              <a:rect l="l" t="t" r="r" b="b"/>
              <a:pathLst>
                <a:path w="1092267" h="3479800">
                  <a:moveTo>
                    <a:pt x="0" y="0"/>
                  </a:moveTo>
                  <a:lnTo>
                    <a:pt x="1092267" y="0"/>
                  </a:lnTo>
                  <a:lnTo>
                    <a:pt x="1092267" y="3479800"/>
                  </a:lnTo>
                  <a:lnTo>
                    <a:pt x="0" y="3479800"/>
                  </a:lnTo>
                  <a:close/>
                </a:path>
              </a:pathLst>
            </a:custGeom>
            <a:solidFill>
              <a:srgbClr val="67754A"/>
            </a:solidFill>
          </p:spPr>
        </p:sp>
      </p:grpSp>
      <p:sp>
        <p:nvSpPr>
          <p:cNvPr id="6" name="Rectangle 5"/>
          <p:cNvSpPr/>
          <p:nvPr/>
        </p:nvSpPr>
        <p:spPr>
          <a:xfrm>
            <a:off x="8610600" y="7958130"/>
            <a:ext cx="4343400" cy="830997"/>
          </a:xfrm>
          <a:prstGeom prst="rect">
            <a:avLst/>
          </a:prstGeom>
        </p:spPr>
        <p:txBody>
          <a:bodyPr wrap="square">
            <a:spAutoFit/>
          </a:bodyPr>
          <a:lstStyle/>
          <a:p>
            <a:r>
              <a:rPr lang="en-US" sz="4800" b="1" dirty="0" err="1" smtClean="0">
                <a:latin typeface="Times New Roman" panose="02020603050405020304" pitchFamily="18" charset="0"/>
                <a:cs typeface="Times New Roman" panose="02020603050405020304" pitchFamily="18" charset="0"/>
              </a:rPr>
              <a:t>Cây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dâm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bụt</a:t>
            </a:r>
            <a:endParaRPr lang="en-US" sz="4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138482" y="2781300"/>
            <a:ext cx="9144000" cy="2800767"/>
          </a:xfrm>
          <a:prstGeom prst="rect">
            <a:avLst/>
          </a:prstGeom>
        </p:spPr>
        <p:txBody>
          <a:bodyPr>
            <a:spAutoFit/>
          </a:bodyPr>
          <a:lstStyle/>
          <a:p>
            <a:pPr algn="ctr"/>
            <a:r>
              <a:rPr lang="vi-VN" sz="4400" dirty="0">
                <a:latin typeface="+mj-lt"/>
              </a:rPr>
              <a:t>Hoa trồng làm giậu làm rào</a:t>
            </a:r>
          </a:p>
          <a:p>
            <a:pPr algn="ctr"/>
            <a:r>
              <a:rPr lang="vi-VN" sz="4400" dirty="0" smtClean="0">
                <a:latin typeface="+mj-lt"/>
              </a:rPr>
              <a:t>Hoa </a:t>
            </a:r>
            <a:r>
              <a:rPr lang="vi-VN" sz="4400" dirty="0">
                <a:latin typeface="+mj-lt"/>
              </a:rPr>
              <a:t>thường rực rỡ một màu đỏ tươi</a:t>
            </a:r>
          </a:p>
          <a:p>
            <a:pPr algn="ctr"/>
            <a:r>
              <a:rPr lang="vi-VN" sz="4400" dirty="0" smtClean="0">
                <a:latin typeface="+mj-lt"/>
              </a:rPr>
              <a:t>Tên </a:t>
            </a:r>
            <a:r>
              <a:rPr lang="vi-VN" sz="4400" dirty="0">
                <a:latin typeface="+mj-lt"/>
              </a:rPr>
              <a:t>cây gợi nhớ tên người</a:t>
            </a:r>
          </a:p>
          <a:p>
            <a:pPr algn="ctr"/>
            <a:r>
              <a:rPr lang="vi-VN" sz="4400" dirty="0" smtClean="0">
                <a:latin typeface="+mj-lt"/>
              </a:rPr>
              <a:t>Hiền </a:t>
            </a:r>
            <a:r>
              <a:rPr lang="vi-VN" sz="4400" dirty="0">
                <a:latin typeface="+mj-lt"/>
              </a:rPr>
              <a:t>lành tốt bụng nghìn đời ai quên?</a:t>
            </a:r>
          </a:p>
        </p:txBody>
      </p:sp>
      <p:pic>
        <p:nvPicPr>
          <p:cNvPr id="8" name="Picture 4"/>
          <p:cNvPicPr>
            <a:picLocks noChangeAspect="1"/>
          </p:cNvPicPr>
          <p:nvPr/>
        </p:nvPicPr>
        <p:blipFill>
          <a:blip r:embed="rId2"/>
          <a:srcRect/>
          <a:stretch>
            <a:fillRect/>
          </a:stretch>
        </p:blipFill>
        <p:spPr>
          <a:xfrm>
            <a:off x="12649200" y="2933700"/>
            <a:ext cx="7092886" cy="7505700"/>
          </a:xfrm>
          <a:prstGeom prst="rect">
            <a:avLst/>
          </a:prstGeom>
        </p:spPr>
      </p:pic>
    </p:spTree>
    <p:extLst>
      <p:ext uri="{BB962C8B-B14F-4D97-AF65-F5344CB8AC3E}">
        <p14:creationId xmlns:p14="http://schemas.microsoft.com/office/powerpoint/2010/main" val="63763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36000"/>
          </a:blip>
          <a:srcRect/>
          <a:stretch>
            <a:fillRect/>
          </a:stretch>
        </p:blipFill>
        <p:spPr>
          <a:xfrm>
            <a:off x="609600" y="1028700"/>
            <a:ext cx="15953990" cy="8229600"/>
          </a:xfrm>
          <a:prstGeom prst="rect">
            <a:avLst/>
          </a:prstGeom>
        </p:spPr>
      </p:pic>
      <p:pic>
        <p:nvPicPr>
          <p:cNvPr id="6" name="Picture 13"/>
          <p:cNvPicPr>
            <a:picLocks noChangeAspect="1"/>
          </p:cNvPicPr>
          <p:nvPr/>
        </p:nvPicPr>
        <p:blipFill>
          <a:blip r:embed="rId4"/>
          <a:srcRect/>
          <a:stretch>
            <a:fillRect/>
          </a:stretch>
        </p:blipFill>
        <p:spPr>
          <a:xfrm>
            <a:off x="15115790" y="3352800"/>
            <a:ext cx="4455223" cy="6934200"/>
          </a:xfrm>
          <a:prstGeom prst="rect">
            <a:avLst/>
          </a:prstGeom>
        </p:spPr>
      </p:pic>
      <p:pic>
        <p:nvPicPr>
          <p:cNvPr id="10"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12450" y="5355590"/>
            <a:ext cx="5181600" cy="5863950"/>
          </a:xfrm>
          <a:prstGeom prst="rect">
            <a:avLst/>
          </a:prstGeom>
        </p:spPr>
      </p:pic>
      <p:pic>
        <p:nvPicPr>
          <p:cNvPr id="11"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02283" y="-1365619"/>
            <a:ext cx="3410140" cy="4114800"/>
          </a:xfrm>
          <a:prstGeom prst="rect">
            <a:avLst/>
          </a:prstGeom>
        </p:spPr>
      </p:pic>
      <p:pic>
        <p:nvPicPr>
          <p:cNvPr id="12"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7190" y="-682350"/>
            <a:ext cx="3410140" cy="4114800"/>
          </a:xfrm>
          <a:prstGeom prst="rect">
            <a:avLst/>
          </a:prstGeom>
        </p:spPr>
      </p:pic>
      <p:pic>
        <p:nvPicPr>
          <p:cNvPr id="2" name="Picture 1"/>
          <p:cNvPicPr>
            <a:picLocks noChangeAspect="1"/>
          </p:cNvPicPr>
          <p:nvPr/>
        </p:nvPicPr>
        <p:blipFill>
          <a:blip r:embed="rId15"/>
          <a:stretch>
            <a:fillRect/>
          </a:stretch>
        </p:blipFill>
        <p:spPr>
          <a:xfrm>
            <a:off x="3994340" y="1277198"/>
            <a:ext cx="11254191" cy="1713124"/>
          </a:xfrm>
          <a:prstGeom prst="rect">
            <a:avLst/>
          </a:prstGeom>
        </p:spPr>
      </p:pic>
      <p:pic>
        <p:nvPicPr>
          <p:cNvPr id="4" name="Picture 3"/>
          <p:cNvPicPr>
            <a:picLocks noChangeAspect="1"/>
          </p:cNvPicPr>
          <p:nvPr/>
        </p:nvPicPr>
        <p:blipFill>
          <a:blip r:embed="rId16"/>
          <a:stretch>
            <a:fillRect/>
          </a:stretch>
        </p:blipFill>
        <p:spPr>
          <a:xfrm>
            <a:off x="11430000" y="5943414"/>
            <a:ext cx="4145639" cy="1713124"/>
          </a:xfrm>
          <a:prstGeom prst="rect">
            <a:avLst/>
          </a:prstGeom>
        </p:spPr>
      </p:pic>
      <p:pic>
        <p:nvPicPr>
          <p:cNvPr id="7" name="Picture 6"/>
          <p:cNvPicPr>
            <a:picLocks noChangeAspect="1"/>
          </p:cNvPicPr>
          <p:nvPr/>
        </p:nvPicPr>
        <p:blipFill>
          <a:blip r:embed="rId17"/>
          <a:stretch>
            <a:fillRect/>
          </a:stretch>
        </p:blipFill>
        <p:spPr>
          <a:xfrm>
            <a:off x="3604162" y="2976030"/>
            <a:ext cx="11644369" cy="3078747"/>
          </a:xfrm>
          <a:prstGeom prst="rect">
            <a:avLst/>
          </a:prstGeom>
        </p:spPr>
      </p:pic>
    </p:spTree>
    <p:extLst>
      <p:ext uri="{BB962C8B-B14F-4D97-AF65-F5344CB8AC3E}">
        <p14:creationId xmlns:p14="http://schemas.microsoft.com/office/powerpoint/2010/main" val="1007652631"/>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a:alphaModFix amt="36000"/>
          </a:blip>
          <a:srcRect/>
          <a:stretch>
            <a:fillRect/>
          </a:stretch>
        </p:blipFill>
        <p:spPr>
          <a:xfrm>
            <a:off x="0" y="1799081"/>
            <a:ext cx="15953990" cy="8229600"/>
          </a:xfrm>
          <a:prstGeom prst="rect">
            <a:avLst/>
          </a:prstGeom>
        </p:spPr>
      </p:pic>
      <p:grpSp>
        <p:nvGrpSpPr>
          <p:cNvPr id="4" name="Group 2"/>
          <p:cNvGrpSpPr/>
          <p:nvPr/>
        </p:nvGrpSpPr>
        <p:grpSpPr>
          <a:xfrm>
            <a:off x="6324600" y="495300"/>
            <a:ext cx="4945916" cy="4562110"/>
            <a:chOff x="0" y="0"/>
            <a:chExt cx="11268154" cy="10988814"/>
          </a:xfrm>
        </p:grpSpPr>
        <p:pic>
          <p:nvPicPr>
            <p:cNvPr id="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117">
              <a:off x="1309775" y="755348"/>
              <a:ext cx="2805529" cy="4833851"/>
            </a:xfrm>
            <a:prstGeom prst="rect">
              <a:avLst/>
            </a:prstGeom>
          </p:spPr>
        </p:pic>
        <p:pic>
          <p:nvPicPr>
            <p:cNvPr id="6"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7164461" y="5714845"/>
              <a:ext cx="2805529" cy="4833851"/>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7215">
              <a:off x="7163615" y="754100"/>
              <a:ext cx="2805529" cy="4833851"/>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700000">
              <a:off x="1298164" y="5709771"/>
              <a:ext cx="2805529" cy="4833851"/>
            </a:xfrm>
            <a:prstGeom prst="rect">
              <a:avLst/>
            </a:prstGeom>
          </p:spPr>
        </p:pic>
        <p:pic>
          <p:nvPicPr>
            <p:cNvPr id="9"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489">
              <a:off x="4287854" y="-69853"/>
              <a:ext cx="2300817" cy="3972350"/>
            </a:xfrm>
            <a:prstGeom prst="rect">
              <a:avLst/>
            </a:prstGeom>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273172">
              <a:off x="4812561" y="7390067"/>
              <a:ext cx="2300817" cy="3972350"/>
            </a:xfrm>
            <a:prstGeom prst="rect">
              <a:avLst/>
            </a:prstGeom>
          </p:spPr>
        </p:pic>
      </p:grpSp>
      <p:sp>
        <p:nvSpPr>
          <p:cNvPr id="11" name="TextBox 10"/>
          <p:cNvSpPr txBox="1"/>
          <p:nvPr/>
        </p:nvSpPr>
        <p:spPr>
          <a:xfrm>
            <a:off x="8300445" y="2612007"/>
            <a:ext cx="1299535" cy="897682"/>
          </a:xfrm>
          <a:prstGeom prst="rect">
            <a:avLst/>
          </a:prstGeom>
        </p:spPr>
        <p:txBody>
          <a:bodyPr wrap="square" lIns="0" tIns="0" rIns="0" bIns="0" rtlCol="0" anchor="t">
            <a:spAutoFit/>
          </a:bodyPr>
          <a:lstStyle/>
          <a:p>
            <a:pPr>
              <a:lnSpc>
                <a:spcPts val="6975"/>
              </a:lnSpc>
            </a:pPr>
            <a:r>
              <a:rPr lang="en-US" sz="11500" spc="307" dirty="0" smtClean="0">
                <a:solidFill>
                  <a:srgbClr val="1B280D"/>
                </a:solidFill>
                <a:latin typeface="#9Slide06 SVNAdeline" panose="02000500000000000000" pitchFamily="2" charset="0"/>
              </a:rPr>
              <a:t>I.</a:t>
            </a:r>
            <a:endParaRPr lang="en-US" sz="11500" spc="307" dirty="0">
              <a:solidFill>
                <a:srgbClr val="1B280D"/>
              </a:solidFill>
              <a:latin typeface="#9Slide06 SVNAdeline" panose="02000500000000000000" pitchFamily="2" charset="0"/>
            </a:endParaRPr>
          </a:p>
        </p:txBody>
      </p:sp>
      <p:pic>
        <p:nvPicPr>
          <p:cNvPr id="14" name="Picture 1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0"/>
                    </a14:imgEffect>
                  </a14:imgLayer>
                </a14:imgProps>
              </a:ext>
            </a:extLst>
          </a:blip>
          <a:srcRect/>
          <a:stretch>
            <a:fillRect/>
          </a:stretch>
        </p:blipFill>
        <p:spPr>
          <a:xfrm>
            <a:off x="12700252" y="-19230"/>
            <a:ext cx="4819880" cy="4253544"/>
          </a:xfrm>
          <a:prstGeom prst="rect">
            <a:avLst/>
          </a:prstGeom>
        </p:spPr>
      </p:pic>
      <p:pic>
        <p:nvPicPr>
          <p:cNvPr id="15"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6800" y="-922391"/>
            <a:ext cx="3410140" cy="4114800"/>
          </a:xfrm>
          <a:prstGeom prst="rect">
            <a:avLst/>
          </a:prstGeom>
        </p:spPr>
      </p:pic>
      <p:pic>
        <p:nvPicPr>
          <p:cNvPr id="16" name="Picture 2"/>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394" y="-567011"/>
            <a:ext cx="3410140" cy="4114800"/>
          </a:xfrm>
          <a:prstGeom prst="rect">
            <a:avLst/>
          </a:prstGeom>
        </p:spPr>
      </p:pic>
      <p:pic>
        <p:nvPicPr>
          <p:cNvPr id="2" name="Picture 1"/>
          <p:cNvPicPr>
            <a:picLocks noChangeAspect="1"/>
          </p:cNvPicPr>
          <p:nvPr/>
        </p:nvPicPr>
        <p:blipFill>
          <a:blip r:embed="rId12"/>
          <a:stretch>
            <a:fillRect/>
          </a:stretch>
        </p:blipFill>
        <p:spPr>
          <a:xfrm>
            <a:off x="2343340" y="4743304"/>
            <a:ext cx="13455038" cy="3078747"/>
          </a:xfrm>
          <a:prstGeom prst="rect">
            <a:avLst/>
          </a:prstGeom>
        </p:spPr>
      </p:pic>
    </p:spTree>
    <p:extLst>
      <p:ext uri="{BB962C8B-B14F-4D97-AF65-F5344CB8AC3E}">
        <p14:creationId xmlns:p14="http://schemas.microsoft.com/office/powerpoint/2010/main" val="329441507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2340</Words>
  <Application>Microsoft Office PowerPoint</Application>
  <PresentationFormat>Custom</PresentationFormat>
  <Paragraphs>291</Paragraphs>
  <Slides>53</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Calibri</vt:lpstr>
      <vt:lpstr>#9Slide06 SVNAdeline</vt:lpstr>
      <vt:lpstr>Times New Roman</vt:lpstr>
      <vt:lpstr>Wingdings</vt: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&amp; White Company Presentation</dc:title>
  <cp:lastModifiedBy>AutoBVT</cp:lastModifiedBy>
  <cp:revision>68</cp:revision>
  <dcterms:created xsi:type="dcterms:W3CDTF">2006-08-16T00:00:00Z</dcterms:created>
  <dcterms:modified xsi:type="dcterms:W3CDTF">2023-05-11T09:01:30Z</dcterms:modified>
  <dc:identifier>DAFbNv_Y6As</dc:identifier>
</cp:coreProperties>
</file>