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4025" r:id="rId7"/>
    <p:sldMasterId id="2147484037" r:id="rId8"/>
    <p:sldMasterId id="2147484059" r:id="rId9"/>
    <p:sldMasterId id="2147484065" r:id="rId10"/>
    <p:sldMasterId id="2147484071" r:id="rId11"/>
    <p:sldMasterId id="2147484081" r:id="rId12"/>
    <p:sldMasterId id="2147484117" r:id="rId13"/>
    <p:sldMasterId id="2147484129" r:id="rId14"/>
  </p:sldMasterIdLst>
  <p:notesMasterIdLst>
    <p:notesMasterId r:id="rId51"/>
  </p:notesMasterIdLst>
  <p:sldIdLst>
    <p:sldId id="1220" r:id="rId15"/>
    <p:sldId id="1221" r:id="rId16"/>
    <p:sldId id="1230" r:id="rId17"/>
    <p:sldId id="1231" r:id="rId18"/>
    <p:sldId id="1238" r:id="rId19"/>
    <p:sldId id="1232" r:id="rId20"/>
    <p:sldId id="1242" r:id="rId21"/>
    <p:sldId id="1233" r:id="rId22"/>
    <p:sldId id="1243" r:id="rId23"/>
    <p:sldId id="1229" r:id="rId24"/>
    <p:sldId id="1235" r:id="rId25"/>
    <p:sldId id="1241" r:id="rId26"/>
    <p:sldId id="1236" r:id="rId27"/>
    <p:sldId id="1244" r:id="rId28"/>
    <p:sldId id="1234" r:id="rId29"/>
    <p:sldId id="1245" r:id="rId30"/>
    <p:sldId id="1246" r:id="rId31"/>
    <p:sldId id="1247" r:id="rId32"/>
    <p:sldId id="1248" r:id="rId33"/>
    <p:sldId id="1249" r:id="rId34"/>
    <p:sldId id="1250" r:id="rId35"/>
    <p:sldId id="1222" r:id="rId36"/>
    <p:sldId id="1251" r:id="rId37"/>
    <p:sldId id="1252" r:id="rId38"/>
    <p:sldId id="1253" r:id="rId39"/>
    <p:sldId id="1223" r:id="rId40"/>
    <p:sldId id="1226" r:id="rId41"/>
    <p:sldId id="1255" r:id="rId42"/>
    <p:sldId id="1254" r:id="rId43"/>
    <p:sldId id="1213" r:id="rId44"/>
    <p:sldId id="1214" r:id="rId45"/>
    <p:sldId id="1215" r:id="rId46"/>
    <p:sldId id="1216" r:id="rId47"/>
    <p:sldId id="1217" r:id="rId48"/>
    <p:sldId id="1218" r:id="rId49"/>
    <p:sldId id="121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7D52"/>
    <a:srgbClr val="339966"/>
    <a:srgbClr val="00CC99"/>
    <a:srgbClr val="3A9C66"/>
    <a:srgbClr val="54C487"/>
    <a:srgbClr val="348C5C"/>
    <a:srgbClr val="FFEFBD"/>
    <a:srgbClr val="DD8E19"/>
    <a:srgbClr val="FFFFFF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178" autoAdjust="0"/>
  </p:normalViewPr>
  <p:slideViewPr>
    <p:cSldViewPr snapToGrid="0">
      <p:cViewPr varScale="1">
        <p:scale>
          <a:sx n="69" d="100"/>
          <a:sy n="69" d="100"/>
        </p:scale>
        <p:origin x="7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166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57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55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93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96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63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70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84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51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91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12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0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0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01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07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94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28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50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76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2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99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7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3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33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4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73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9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7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626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944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73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979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28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295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460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9051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302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6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5/8/2023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701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906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19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5/8/2023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5/8/2023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5/8/2023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5/8/2023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5/8/2023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5/8/2023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5/8/2023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334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99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982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341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345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833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13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528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1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0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2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svg"/><Relationship Id="rId3" Type="http://schemas.openxmlformats.org/officeDocument/2006/relationships/image" Target="../media/image1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3.png"/><Relationship Id="rId4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3" Type="http://schemas.openxmlformats.org/officeDocument/2006/relationships/image" Target="../media/image18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15" Type="http://schemas.openxmlformats.org/officeDocument/2006/relationships/image" Target="../media/image13.png"/><Relationship Id="rId19" Type="http://schemas.openxmlformats.org/officeDocument/2006/relationships/image" Target="../media/image44.png"/><Relationship Id="rId1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8" Type="http://schemas.openxmlformats.org/officeDocument/2006/relationships/image" Target="NULL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svg"/><Relationship Id="rId3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8.xml"/><Relationship Id="rId11" Type="http://schemas.openxmlformats.org/officeDocument/2006/relationships/image" Target="../media/image50.svg"/><Relationship Id="rId5" Type="http://schemas.openxmlformats.org/officeDocument/2006/relationships/image" Target="../media/image48.png"/><Relationship Id="rId4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1" Type="http://schemas.openxmlformats.org/officeDocument/2006/relationships/image" Target="../media/image69.svg"/><Relationship Id="rId25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Relationship Id="rId24" Type="http://schemas.openxmlformats.org/officeDocument/2006/relationships/image" Target="../media/image52.png"/><Relationship Id="rId23" Type="http://schemas.openxmlformats.org/officeDocument/2006/relationships/image" Target="../media/image51.png"/><Relationship Id="rId22" Type="http://schemas.openxmlformats.org/officeDocument/2006/relationships/image" Target="../media/image38.png"/><Relationship Id="rId9" Type="http://schemas.openxmlformats.org/officeDocument/2006/relationships/image" Target="../media/image6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8.xml"/><Relationship Id="rId11" Type="http://schemas.openxmlformats.org/officeDocument/2006/relationships/image" Target="../media/image19.png"/><Relationship Id="rId10" Type="http://schemas.openxmlformats.org/officeDocument/2006/relationships/image" Target="../media/image51.png"/><Relationship Id="rId4" Type="http://schemas.openxmlformats.org/officeDocument/2006/relationships/image" Target="../media/image38.png"/><Relationship Id="rId9" Type="http://schemas.openxmlformats.org/officeDocument/2006/relationships/image" Target="../media/image6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8" Type="http://schemas.openxmlformats.org/officeDocument/2006/relationships/image" Target="NULL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15" Type="http://schemas.openxmlformats.org/officeDocument/2006/relationships/image" Target="../media/image55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svg"/><Relationship Id="rId3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8.xml"/><Relationship Id="rId11" Type="http://schemas.openxmlformats.org/officeDocument/2006/relationships/image" Target="../media/image50.svg"/><Relationship Id="rId5" Type="http://schemas.openxmlformats.org/officeDocument/2006/relationships/image" Target="../media/image48.png"/><Relationship Id="rId15" Type="http://schemas.openxmlformats.org/officeDocument/2006/relationships/image" Target="../media/image57.png"/><Relationship Id="rId4" Type="http://schemas.openxmlformats.org/officeDocument/2006/relationships/image" Target="../media/image48.sv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8" Type="http://schemas.openxmlformats.org/officeDocument/2006/relationships/image" Target="NULL"/><Relationship Id="rId18" Type="http://schemas.openxmlformats.org/officeDocument/2006/relationships/image" Target="../media/image21.png"/><Relationship Id="rId3" Type="http://schemas.openxmlformats.org/officeDocument/2006/relationships/image" Target="../media/image16.png"/><Relationship Id="rId12" Type="http://schemas.openxmlformats.org/officeDocument/2006/relationships/image" Target="NULL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7.png"/><Relationship Id="rId15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NULL"/><Relationship Id="rId14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svg"/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8.xml"/><Relationship Id="rId11" Type="http://schemas.openxmlformats.org/officeDocument/2006/relationships/image" Target="../media/image49.png"/><Relationship Id="rId10" Type="http://schemas.openxmlformats.org/officeDocument/2006/relationships/image" Target="../media/image47.png"/><Relationship Id="rId9" Type="http://schemas.openxmlformats.org/officeDocument/2006/relationships/image" Target="../media/image63.svg"/><Relationship Id="rId4" Type="http://schemas.openxmlformats.org/officeDocument/2006/relationships/image" Target="../media/image48.sv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8.xml"/><Relationship Id="rId15" Type="http://schemas.openxmlformats.org/officeDocument/2006/relationships/image" Target="../media/image77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63.png"/><Relationship Id="rId3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08.xml"/><Relationship Id="rId15" Type="http://schemas.openxmlformats.org/officeDocument/2006/relationships/image" Target="../media/image28.svg"/><Relationship Id="rId10" Type="http://schemas.openxmlformats.org/officeDocument/2006/relationships/image" Target="../media/image60.png"/><Relationship Id="rId19" Type="http://schemas.openxmlformats.org/officeDocument/2006/relationships/image" Target="../media/image64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66.png"/><Relationship Id="rId9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3" Type="http://schemas.openxmlformats.org/officeDocument/2006/relationships/image" Target="../media/image17.png"/><Relationship Id="rId12" Type="http://schemas.openxmlformats.org/officeDocument/2006/relationships/image" Target="NULL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08.xml"/><Relationship Id="rId15" Type="http://schemas.openxmlformats.org/officeDocument/2006/relationships/image" Target="../media/image22.png"/><Relationship Id="rId1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3.png"/><Relationship Id="rId4" Type="http://schemas.openxmlformats.org/officeDocument/2006/relationships/image" Target="../media/image7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70.png"/><Relationship Id="rId5" Type="http://schemas.openxmlformats.org/officeDocument/2006/relationships/image" Target="../media/image67.sv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72.png"/><Relationship Id="rId5" Type="http://schemas.openxmlformats.org/officeDocument/2006/relationships/image" Target="../media/image67.sv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3.png"/><Relationship Id="rId4" Type="http://schemas.openxmlformats.org/officeDocument/2006/relationships/image" Target="../media/image71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3.png"/><Relationship Id="rId4" Type="http://schemas.openxmlformats.org/officeDocument/2006/relationships/image" Target="../media/image7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slideLayout" Target="../slideLayouts/slideLayout91.xml"/><Relationship Id="rId7" Type="http://schemas.openxmlformats.org/officeDocument/2006/relationships/slide" Target="slide17.xml"/><Relationship Id="rId12" Type="http://schemas.openxmlformats.org/officeDocument/2006/relationships/image" Target="../media/image7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slide" Target="slide34.xml"/><Relationship Id="rId18" Type="http://schemas.openxmlformats.org/officeDocument/2006/relationships/image" Target="../media/image75.gif"/><Relationship Id="rId3" Type="http://schemas.microsoft.com/office/2007/relationships/media" Target="../media/media3.wav"/><Relationship Id="rId7" Type="http://schemas.openxmlformats.org/officeDocument/2006/relationships/image" Target="../media/image80.png"/><Relationship Id="rId12" Type="http://schemas.openxmlformats.org/officeDocument/2006/relationships/image" Target="../media/image82.png"/><Relationship Id="rId17" Type="http://schemas.openxmlformats.org/officeDocument/2006/relationships/slide" Target="slide17.xml"/><Relationship Id="rId2" Type="http://schemas.microsoft.com/office/2007/relationships/media" Target="../media/media2.wav"/><Relationship Id="rId16" Type="http://schemas.openxmlformats.org/officeDocument/2006/relationships/image" Target="../media/image84.gif"/><Relationship Id="rId20" Type="http://schemas.openxmlformats.org/officeDocument/2006/relationships/image" Target="../media/image85.png"/><Relationship Id="rId1" Type="http://schemas.openxmlformats.org/officeDocument/2006/relationships/audio" Target="NULL" TargetMode="External"/><Relationship Id="rId6" Type="http://schemas.openxmlformats.org/officeDocument/2006/relationships/image" Target="../media/image79.png"/><Relationship Id="rId11" Type="http://schemas.openxmlformats.org/officeDocument/2006/relationships/slide" Target="slide33.xml"/><Relationship Id="rId5" Type="http://schemas.openxmlformats.org/officeDocument/2006/relationships/slideLayout" Target="../slideLayouts/slideLayout91.xml"/><Relationship Id="rId15" Type="http://schemas.openxmlformats.org/officeDocument/2006/relationships/slide" Target="slide36.xml"/><Relationship Id="rId10" Type="http://schemas.openxmlformats.org/officeDocument/2006/relationships/slide" Target="slide32.xml"/><Relationship Id="rId19" Type="http://schemas.openxmlformats.org/officeDocument/2006/relationships/slide" Target="slide35.xml"/><Relationship Id="rId4" Type="http://schemas.openxmlformats.org/officeDocument/2006/relationships/audio" Target="../media/media3.wav"/><Relationship Id="rId9" Type="http://schemas.openxmlformats.org/officeDocument/2006/relationships/image" Target="../media/image76.png"/><Relationship Id="rId1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7.wdp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7.wdp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7.wdp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7.wdp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7.wdp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27.png"/><Relationship Id="rId9" Type="http://schemas.openxmlformats.org/officeDocument/2006/relationships/image" Target="../media/image6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28.png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svg"/><Relationship Id="rId3" Type="http://schemas.openxmlformats.org/officeDocument/2006/relationships/image" Target="../media/image26.png"/><Relationship Id="rId17" Type="http://schemas.microsoft.com/office/2007/relationships/hdphoto" Target="../media/hdphoto3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08.xml"/><Relationship Id="rId15" Type="http://schemas.openxmlformats.org/officeDocument/2006/relationships/image" Target="../media/image77.svg"/><Relationship Id="rId4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5.png"/><Relationship Id="rId5" Type="http://schemas.openxmlformats.org/officeDocument/2006/relationships/image" Target="../media/image67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8.xml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9" Type="http://schemas.openxmlformats.org/officeDocument/2006/relationships/image" Target="../media/image6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47826" y="297370"/>
            <a:ext cx="8653299" cy="9273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778" y="4836392"/>
            <a:ext cx="5068062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47826" y="4767361"/>
            <a:ext cx="3853048" cy="2721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6630680" y="415811"/>
            <a:ext cx="700207" cy="6074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0912" y="980479"/>
            <a:ext cx="65099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34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5994" y="476857"/>
            <a:ext cx="507231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465788">
            <a:off x="6561988" y="1069281"/>
            <a:ext cx="1612957" cy="66660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16"/>
          <a:srcRect r="54523"/>
          <a:stretch/>
        </p:blipFill>
        <p:spPr>
          <a:xfrm>
            <a:off x="1" y="0"/>
            <a:ext cx="1717963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01036" y="93164"/>
            <a:ext cx="5297883" cy="6779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01150" y="252893"/>
            <a:ext cx="5767316" cy="20850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33332" y="2497635"/>
            <a:ext cx="5492972" cy="128636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2520095" y="3618419"/>
            <a:ext cx="43494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27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5067301" y="516974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5584274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33921" y="-381000"/>
            <a:ext cx="1464183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3038" y="128268"/>
            <a:ext cx="9467909" cy="137781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315080"/>
              </p:ext>
            </p:extLst>
          </p:nvPr>
        </p:nvGraphicFramePr>
        <p:xfrm>
          <a:off x="427783" y="1329269"/>
          <a:ext cx="11078418" cy="47876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7163"/>
                <a:gridCol w="9691255"/>
              </a:tblGrid>
              <a:tr h="656455">
                <a:tc>
                  <a:txBody>
                    <a:bodyPr/>
                    <a:lstStyle/>
                    <a:p>
                      <a:r>
                        <a:rPr lang="en-US" sz="30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3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2/3 – 3/2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PTBĐ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con,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7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571269"/>
              </p:ext>
            </p:extLst>
          </p:nvPr>
        </p:nvGraphicFramePr>
        <p:xfrm>
          <a:off x="441637" y="525698"/>
          <a:ext cx="11078418" cy="573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7163"/>
                <a:gridCol w="9691255"/>
              </a:tblGrid>
              <a:tr h="65645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5645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26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161876" y="1032349"/>
            <a:ext cx="5196380" cy="5631688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977412" y="5128002"/>
            <a:ext cx="2126835" cy="2238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8639" y="277092"/>
            <a:ext cx="12155253" cy="10463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05736" y="948912"/>
            <a:ext cx="421005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Trời sinh ra trước nhất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Chỉ toàn là trẻ con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Trên trái đất trụi trần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Không dáng cây ngọn cỏ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Mặt trời cũng chưa có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Chỉ toàn là bóng đêm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Không khí chỉ màu đen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Chưa có màu sắc khác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4427" y="1371111"/>
            <a:ext cx="5777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961" y="2142562"/>
            <a:ext cx="57778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217097" y="4385980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Rectangle 16"/>
          <p:cNvSpPr/>
          <p:nvPr/>
        </p:nvSpPr>
        <p:spPr>
          <a:xfrm>
            <a:off x="1236953" y="4637562"/>
            <a:ext cx="57778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BPTT: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nguồn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gốc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80037" y="1766676"/>
            <a:ext cx="3119595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714303" y="2378362"/>
            <a:ext cx="1554959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85726" y="3050822"/>
            <a:ext cx="2072886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72388" y="3045872"/>
            <a:ext cx="1228726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910761" y="3681989"/>
            <a:ext cx="1476377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72388" y="3724853"/>
            <a:ext cx="1424931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44049" y="4319989"/>
            <a:ext cx="1725213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80037" y="5580143"/>
            <a:ext cx="3389225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1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 rotWithShape="1">
          <a:blip r:embed="rId3"/>
          <a:srcRect b="69685"/>
          <a:stretch/>
        </p:blipFill>
        <p:spPr>
          <a:xfrm rot="8179874">
            <a:off x="-2845122" y="-129126"/>
            <a:ext cx="6701287" cy="2199158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977412" y="5128002"/>
            <a:ext cx="2126835" cy="223877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35188" y="2127100"/>
            <a:ext cx="7158885" cy="900552"/>
            <a:chOff x="477392" y="326963"/>
            <a:chExt cx="7241945" cy="900552"/>
          </a:xfrm>
          <a:solidFill>
            <a:schemeClr val="bg1"/>
          </a:solidFill>
        </p:grpSpPr>
        <p:sp>
          <p:nvSpPr>
            <p:cNvPr id="11" name="Rectangle 10"/>
            <p:cNvSpPr/>
            <p:nvPr/>
          </p:nvSpPr>
          <p:spPr>
            <a:xfrm>
              <a:off x="477392" y="326963"/>
              <a:ext cx="7241945" cy="90055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477392" y="326963"/>
              <a:ext cx="7241945" cy="9005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6934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8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2800" kern="1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63733" y="3320041"/>
            <a:ext cx="7130668" cy="900494"/>
            <a:chOff x="477361" y="326992"/>
            <a:chExt cx="7213401" cy="900494"/>
          </a:xfrm>
          <a:solidFill>
            <a:schemeClr val="bg1"/>
          </a:solidFill>
        </p:grpSpPr>
        <p:sp>
          <p:nvSpPr>
            <p:cNvPr id="14" name="Rectangle 13"/>
            <p:cNvSpPr/>
            <p:nvPr/>
          </p:nvSpPr>
          <p:spPr>
            <a:xfrm>
              <a:off x="477361" y="326992"/>
              <a:ext cx="7213401" cy="90049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477361" y="326992"/>
              <a:ext cx="7213401" cy="9004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6934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,...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63733" y="4512924"/>
            <a:ext cx="7136260" cy="900506"/>
            <a:chOff x="477367" y="326986"/>
            <a:chExt cx="7219057" cy="900506"/>
          </a:xfrm>
          <a:solidFill>
            <a:schemeClr val="bg1"/>
          </a:solidFill>
        </p:grpSpPr>
        <p:sp>
          <p:nvSpPr>
            <p:cNvPr id="17" name="Rectangle 16"/>
            <p:cNvSpPr/>
            <p:nvPr/>
          </p:nvSpPr>
          <p:spPr>
            <a:xfrm>
              <a:off x="477367" y="326986"/>
              <a:ext cx="7219057" cy="90050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477367" y="326986"/>
              <a:ext cx="7219057" cy="9005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6934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78005" y="5705807"/>
            <a:ext cx="7116559" cy="900465"/>
            <a:chOff x="477346" y="327007"/>
            <a:chExt cx="7199128" cy="900465"/>
          </a:xfrm>
          <a:solidFill>
            <a:schemeClr val="bg1"/>
          </a:solidFill>
        </p:grpSpPr>
        <p:sp>
          <p:nvSpPr>
            <p:cNvPr id="20" name="Rectangle 19"/>
            <p:cNvSpPr/>
            <p:nvPr/>
          </p:nvSpPr>
          <p:spPr>
            <a:xfrm>
              <a:off x="477346" y="327007"/>
              <a:ext cx="7199128" cy="90046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477346" y="327007"/>
              <a:ext cx="7199128" cy="9004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6934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639" y="277092"/>
            <a:ext cx="12155253" cy="104633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24427" y="1371111"/>
            <a:ext cx="5777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400000">
            <a:off x="7755603" y="2531829"/>
            <a:ext cx="4479171" cy="366972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160819" y="2667864"/>
            <a:ext cx="36692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rực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rỡ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BPNT: so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kê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chemeClr val="bg1"/>
              </a:solidFill>
            </a:endParaRPr>
          </a:p>
          <a:p>
            <a:pPr lvl="0" algn="just"/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5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7"/>
          <a:srcRect r="54523"/>
          <a:stretch/>
        </p:blipFill>
        <p:spPr>
          <a:xfrm>
            <a:off x="1" y="0"/>
            <a:ext cx="171796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3797" y="215173"/>
            <a:ext cx="5744748" cy="640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673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5067301" y="516974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5584274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012183" y="2303451"/>
            <a:ext cx="1464183" cy="274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6532" y="231540"/>
            <a:ext cx="10059669" cy="1087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0908" y="1232383"/>
            <a:ext cx="6175783" cy="10668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7962" y="2412915"/>
            <a:ext cx="3376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54069" y="2412915"/>
            <a:ext cx="3376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962" y="3756496"/>
            <a:ext cx="3376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54069" y="3756496"/>
            <a:ext cx="33765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8820" y="390152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3882" y="0"/>
            <a:ext cx="48910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7850357" y="823257"/>
            <a:ext cx="373813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cần cho trẻ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yêu và lời ru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nên mẹ sinh ra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bế bồng chăm sóc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mang về tiếng hát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bống cái bang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hoa rất thơm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cánh cò rất trắng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vị gừng rất đắng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vết lấm chưa khô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 nguồn cơn mưa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bãi sông cát vắng...</a:t>
            </a: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42949" y="1305959"/>
            <a:ext cx="3119595" cy="451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11748" y="2140780"/>
            <a:ext cx="288966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98138" y="2617113"/>
            <a:ext cx="286042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3353" y="1340600"/>
            <a:ext cx="5777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3837" y="3428999"/>
            <a:ext cx="4140719" cy="298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57843" y="3428999"/>
            <a:ext cx="2127802" cy="298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4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962561" y="-2026682"/>
            <a:ext cx="1311900" cy="523702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2436606" y="-2033091"/>
            <a:ext cx="1311900" cy="523702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7199584" y="-2033091"/>
            <a:ext cx="1311900" cy="5237021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4">
            <a:alphaModFix amt="4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6905" y="1664083"/>
            <a:ext cx="3838149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bang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quen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thuộc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giống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chăm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“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bang...”.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ngầm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cha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97804" y="1674324"/>
            <a:ext cx="3556977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“Con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cò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ăn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đêm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...”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cò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sương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quanh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thốn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hoàn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lam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họ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giữ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tấm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lòng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963923" y="1664083"/>
            <a:ext cx="2090057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</a:pP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+ </a:t>
            </a:r>
            <a:r>
              <a:rPr lang="en-US" altLang="ja-JP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Vị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gừng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: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gợi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đến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bài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ca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dao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“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Tay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nâng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chén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muối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đĩa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gừng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...”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Bài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ca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nhắc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nhở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sự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thủy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chung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,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nghĩa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tình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   </a:t>
            </a:r>
            <a:endParaRPr lang="en-US" altLang="ja-JP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249149" y="1674324"/>
            <a:ext cx="1707323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lấm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...</a:t>
            </a: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nhọc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nhằn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khó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khan,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công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vất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vả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095979" y="828898"/>
            <a:ext cx="3991155" cy="824944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87134" y="828898"/>
            <a:ext cx="5015676" cy="824944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976292" y="828898"/>
            <a:ext cx="110842" cy="824944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0"/>
          </p:cNvCxnSpPr>
          <p:nvPr/>
        </p:nvCxnSpPr>
        <p:spPr>
          <a:xfrm>
            <a:off x="6087134" y="828898"/>
            <a:ext cx="2921818" cy="835185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1870979" y="168381"/>
            <a:ext cx="869974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74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5356"/>
          <a:stretch/>
        </p:blipFill>
        <p:spPr>
          <a:xfrm>
            <a:off x="-1891778" y="13625"/>
            <a:ext cx="13699677" cy="44909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981643" y="457829"/>
            <a:ext cx="331039" cy="331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343685" y="3927566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465788">
            <a:off x="10552299" y="738241"/>
            <a:ext cx="1612957" cy="66660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0" y="0"/>
            <a:ext cx="3777615" cy="6858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296349">
            <a:off x="2231348" y="2992419"/>
            <a:ext cx="1885888" cy="3105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77615" y="-113237"/>
            <a:ext cx="7718205" cy="48345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726093" y="4518211"/>
            <a:ext cx="3081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40469" r="100000"/>
                    </a14:imgEffect>
                  </a14:imgLayer>
                </a14:imgProps>
              </a:ext>
            </a:extLst>
          </a:blip>
          <a:srcRect l="40909"/>
          <a:stretch/>
        </p:blipFill>
        <p:spPr>
          <a:xfrm flipH="1">
            <a:off x="7569" y="1670434"/>
            <a:ext cx="5436573" cy="51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92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10233844" y="-1059120"/>
            <a:ext cx="2242566" cy="2743200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8820" y="390152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73882" y="0"/>
            <a:ext cx="48910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7850357" y="823257"/>
            <a:ext cx="373813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cần cho trẻ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yêu và lời ru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nên mẹ sinh ra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bế bồng chăm sóc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mang về tiếng hát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bống cái bang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hoa rất thơm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cánh cò rất trắng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vị gừng rất đắng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vết lấm chưa khô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 nguồn cơn mưa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bãi sông cát vắng...</a:t>
            </a: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2949" y="1305959"/>
            <a:ext cx="3119595" cy="451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1748" y="2140780"/>
            <a:ext cx="288966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98138" y="2617113"/>
            <a:ext cx="286042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3353" y="1340600"/>
            <a:ext cx="5777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353" y="3534987"/>
            <a:ext cx="6451023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nhắn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đep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chia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chung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3353" y="5101417"/>
            <a:ext cx="648908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b="1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sữa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mát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lành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nuôi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dưỡng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hồn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thơ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59505" y="1331767"/>
            <a:ext cx="2127802" cy="2112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09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l="46968"/>
          <a:stretch/>
        </p:blipFill>
        <p:spPr>
          <a:xfrm rot="5400000">
            <a:off x="3876726" y="-4429213"/>
            <a:ext cx="3553842" cy="72544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90965" y="97765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1654" y="1370621"/>
            <a:ext cx="4190455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trẻ con khao khát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ngày xưa, ngày sau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hiểu là từ đâu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bà về ở đó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cho bao chuyện cổ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con cóc, nàng tiên</a:t>
            </a:r>
            <a:endParaRPr lang="en-US" sz="2800" dirty="0">
              <a:solidFill>
                <a:srgbClr val="001A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cô Tấm ở hiền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 Lý Thông ở ác</a:t>
            </a:r>
            <a:r>
              <a:rPr lang="vi-VN" sz="2800" dirty="0" smtClean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dirty="0" smtClean="0">
              <a:solidFill>
                <a:srgbClr val="001A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tóc bà thì bạc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mắt bà thì vui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kể đến suốt đời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không sao hết </a:t>
            </a:r>
            <a:r>
              <a:rPr lang="vi-VN" sz="2800" dirty="0" smtClean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vi-VN" sz="2800" dirty="0">
              <a:solidFill>
                <a:srgbClr val="001A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8417" y="3124590"/>
            <a:ext cx="3389671" cy="377955"/>
          </a:xfrm>
          <a:prstGeom prst="rect">
            <a:avLst/>
          </a:prstGeom>
          <a:solidFill>
            <a:srgbClr val="2F7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66750" y="1383345"/>
            <a:ext cx="6135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095" y="5689540"/>
            <a:ext cx="3389671" cy="377955"/>
          </a:xfrm>
          <a:prstGeom prst="rect">
            <a:avLst/>
          </a:prstGeom>
          <a:solidFill>
            <a:srgbClr val="2F7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66749" y="2808077"/>
            <a:ext cx="6277105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32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3200" dirty="0" err="1" smtClean="0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triết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hậu</a:t>
            </a:r>
            <a:r>
              <a:rPr lang="en-US" sz="3200" dirty="0" smtClean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MS Mincho"/>
              </a:rPr>
              <a:t>đạo</a:t>
            </a:r>
            <a:r>
              <a:rPr lang="en-US" sz="3200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MS Mincho"/>
              </a:rPr>
              <a:t>đức</a:t>
            </a:r>
            <a:r>
              <a:rPr lang="en-US" sz="3200" dirty="0" smtClean="0">
                <a:latin typeface="Times New Roman" panose="02020603050405020304" pitchFamily="18" charset="0"/>
                <a:ea typeface="MS Mincho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trẻo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bồi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đắp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9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8" grpId="0" animBg="1"/>
      <p:bldP spid="29" grpId="0"/>
      <p:bldP spid="30" grpId="0" animBg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5487730"/>
            <a:ext cx="3772334" cy="14759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8027102" y="-52162"/>
            <a:ext cx="3772334" cy="14759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2585241" y="1329008"/>
            <a:ext cx="700207" cy="6074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556449" y="5387690"/>
            <a:ext cx="700207" cy="6074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977584" y="554425"/>
            <a:ext cx="1000957" cy="2627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641334" y="2054990"/>
            <a:ext cx="1000957" cy="26275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841987" y="6040825"/>
            <a:ext cx="1000957" cy="26275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36641" y="4871783"/>
            <a:ext cx="1000957" cy="2627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/>
          <a:srcRect l="4542" t="7764" r="4135" b="6654"/>
          <a:stretch/>
        </p:blipFill>
        <p:spPr>
          <a:xfrm>
            <a:off x="484909" y="83126"/>
            <a:ext cx="5153891" cy="34359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86462" y="64291"/>
            <a:ext cx="5715000" cy="34504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0063" y="3600447"/>
            <a:ext cx="5072062" cy="3157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86462" y="3600447"/>
            <a:ext cx="5715000" cy="31575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 rot="18998240">
            <a:off x="3729577" y="1271382"/>
            <a:ext cx="4099432" cy="4133549"/>
          </a:xfrm>
          <a:prstGeom prst="rect">
            <a:avLst/>
          </a:prstGeom>
          <a:solidFill>
            <a:schemeClr val="bg1"/>
          </a:solidFill>
          <a:ln>
            <a:solidFill>
              <a:srgbClr val="2F7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70234" y="1482447"/>
            <a:ext cx="449314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20519" y="5362865"/>
            <a:ext cx="5068062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09599" y="4877606"/>
            <a:ext cx="2693126" cy="1902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477" y="395704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73882" y="0"/>
            <a:ext cx="48910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98100" y="302359"/>
            <a:ext cx="34583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cho trẻ hiểu biết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là bố sinh ra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bảo cho biết ngoan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dạy cho biết nghĩ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Rộng lắm là mặt bể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Dài là con đường đi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Núi thì xanh và xa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tròn là trái đất...</a:t>
            </a:r>
          </a:p>
          <a:p>
            <a:pPr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29688" y="1114990"/>
            <a:ext cx="2586037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58580" y="2431175"/>
            <a:ext cx="1857145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58581" y="3012904"/>
            <a:ext cx="1697848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6747" y="1260638"/>
            <a:ext cx="57778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1959" y="4041634"/>
            <a:ext cx="577789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b="1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Giúp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trưởng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trí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/>
              </a:rPr>
              <a:t>tuệ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 animBg="1"/>
      <p:bldP spid="17" grpId="0" animBg="1"/>
      <p:bldP spid="18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962561" y="-2026682"/>
            <a:ext cx="1311900" cy="523702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2436606" y="-2033091"/>
            <a:ext cx="1311900" cy="523702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7199584" y="-2033091"/>
            <a:ext cx="1311900" cy="5237021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4">
            <a:alphaModFix amt="4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813089" y="-217445"/>
            <a:ext cx="6964209" cy="696420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35521" y="395704"/>
            <a:ext cx="9123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6215" y="1383202"/>
            <a:ext cx="49732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Chữ </a:t>
            </a: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bắt đầu có trước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ghế có bàn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lớp có trường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Và sinh ra thầy giáo...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Cái bảng bằng cái chiếu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Cục phấn từ đá ra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viết chữ thật to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“Chuyện loài người” trước nhất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1711" y="1575915"/>
            <a:ext cx="829877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94223" y="2228377"/>
            <a:ext cx="706051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26533" y="2228377"/>
            <a:ext cx="777489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08509" y="2865320"/>
            <a:ext cx="691765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44405" y="2865320"/>
            <a:ext cx="1273956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130065" y="3521854"/>
            <a:ext cx="1688295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53752" y="4158797"/>
            <a:ext cx="875073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4618" y="4781452"/>
            <a:ext cx="1587055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 5"/>
          <p:cNvSpPr>
            <a:spLocks/>
          </p:cNvSpPr>
          <p:nvPr/>
        </p:nvSpPr>
        <p:spPr bwMode="auto">
          <a:xfrm>
            <a:off x="5240709" y="1827473"/>
            <a:ext cx="417511" cy="3943586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75726" y="2175800"/>
            <a:ext cx="5777891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Liệt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kê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bàn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ghế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lớp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trường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giáo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phấn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algn="just">
              <a:lnSpc>
                <a:spcPct val="107000"/>
              </a:lnSpc>
              <a:tabLst>
                <a:tab pos="1386840" algn="l"/>
              </a:tabLst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S Mincho"/>
              <a:sym typeface="Wingdings" panose="05000000000000000000" pitchFamily="2" charset="2"/>
            </a:endParaRPr>
          </a:p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dị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tri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dưỡng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ước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mơ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5437855" y="5567826"/>
            <a:ext cx="1389542" cy="138954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6702368" y="6017349"/>
            <a:ext cx="5088503" cy="599116"/>
          </a:xfrm>
          <a:prstGeom prst="roundRect">
            <a:avLst/>
          </a:prstGeom>
          <a:solidFill>
            <a:schemeClr val="bg1"/>
          </a:solidFill>
          <a:ln>
            <a:solidFill>
              <a:srgbClr val="2F7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1979" y="6089217"/>
            <a:ext cx="2892043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21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343685" y="3927566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465788">
            <a:off x="10552299" y="738241"/>
            <a:ext cx="1612957" cy="6666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0469" r="100000"/>
                    </a14:imgEffect>
                  </a14:imgLayer>
                </a14:imgProps>
              </a:ext>
            </a:extLst>
          </a:blip>
          <a:srcRect l="40909"/>
          <a:stretch/>
        </p:blipFill>
        <p:spPr>
          <a:xfrm flipH="1">
            <a:off x="0" y="0"/>
            <a:ext cx="4184073" cy="39837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9149" y="0"/>
            <a:ext cx="5553937" cy="14570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37132" y="1457070"/>
            <a:ext cx="7245927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sóc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dành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645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6534" y="775344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3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841357" y="-3468751"/>
            <a:ext cx="6701287" cy="72544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3702009" y="4186909"/>
            <a:ext cx="6701287" cy="725443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9033009" y="-113117"/>
            <a:ext cx="2242566" cy="27432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4314" y="5079382"/>
            <a:ext cx="2242566" cy="2743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5381" y="1186818"/>
            <a:ext cx="8015286" cy="2246769"/>
          </a:xfrm>
          <a:prstGeom prst="rect">
            <a:avLst/>
          </a:prstGeom>
          <a:noFill/>
          <a:ln w="28575" cmpd="dbl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5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chữ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miêu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tả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thuộc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yếu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hoang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ảo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BPTT: so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điệp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...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3" y="-119113"/>
            <a:ext cx="3475021" cy="1469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695" y="3660719"/>
            <a:ext cx="3011685" cy="146926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26380" y="3906692"/>
            <a:ext cx="76277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nhở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chở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41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841357" y="-3468751"/>
            <a:ext cx="6701287" cy="725443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9033009" y="-113117"/>
            <a:ext cx="2242566" cy="2743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0187" y="1539294"/>
            <a:ext cx="840185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3" y="289506"/>
            <a:ext cx="898628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08102" y="520498"/>
            <a:ext cx="6096000" cy="29585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7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08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1741" y="104726"/>
            <a:ext cx="693784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hlinkClick r:id="rId9" action="ppaction://hlinksldjump"/>
              </a:rPr>
              <a:t>BẮT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=""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73"/>
          <a:stretch/>
        </p:blipFill>
        <p:spPr>
          <a:xfrm>
            <a:off x="1832634" y="3063145"/>
            <a:ext cx="3005588" cy="24648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=""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=""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=""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=""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=""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1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44302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9600" y="2375362"/>
            <a:ext cx="8077200" cy="206210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89600" y="3322960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2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134455"/>
            <a:ext cx="8829073" cy="151404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77295" y="1962194"/>
            <a:ext cx="9067800" cy="280076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So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404210" y="2730532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84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57181"/>
            <a:ext cx="8829073" cy="151404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95566" y="1824299"/>
            <a:ext cx="8766219" cy="310854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</a:t>
            </a:r>
          </a:p>
          <a:p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77404" y="2693576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1" y="121582"/>
            <a:ext cx="8829073" cy="19843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86200" y="2511380"/>
            <a:ext cx="8305800" cy="286232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06292" y="2620956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1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51512"/>
            <a:ext cx="8829073" cy="145531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85590" y="1690688"/>
            <a:ext cx="8305800" cy="181588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A, B, C đều đúng</a:t>
            </a:r>
          </a:p>
        </p:txBody>
      </p:sp>
      <p:sp>
        <p:nvSpPr>
          <p:cNvPr id="6" name="Oval 5"/>
          <p:cNvSpPr/>
          <p:nvPr/>
        </p:nvSpPr>
        <p:spPr>
          <a:xfrm>
            <a:off x="3318187" y="2914901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3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7442199" y="2189382"/>
            <a:ext cx="3149601" cy="7254438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10233844" y="-1059120"/>
            <a:ext cx="2242566" cy="274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58428" y="334818"/>
            <a:ext cx="4452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</p:grpSpPr>
        <p:sp>
          <p:nvSpPr>
            <p:cNvPr id="10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1422400" y="1905000"/>
            <a:ext cx="9804400" cy="1058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0116" algn="l"/>
                <a:tab pos="120233" algn="l"/>
              </a:tabLst>
            </a:pP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HS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tabLst>
                <a:tab pos="60116" algn="l"/>
                <a:tab pos="120233" algn="l"/>
              </a:tabLst>
            </a:pP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933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933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206425"/>
              </p:ext>
            </p:extLst>
          </p:nvPr>
        </p:nvGraphicFramePr>
        <p:xfrm>
          <a:off x="863600" y="3163926"/>
          <a:ext cx="10363200" cy="2529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48400">
                  <a:extLst>
                    <a:ext uri="{9D8B030D-6E8A-4147-A177-3AD203B41FA5}">
                      <a16:colId xmlns="" xmlns:a16="http://schemas.microsoft.com/office/drawing/2014/main" val="1581923702"/>
                    </a:ext>
                  </a:extLst>
                </a:gridCol>
                <a:gridCol w="1930400">
                  <a:extLst>
                    <a:ext uri="{9D8B030D-6E8A-4147-A177-3AD203B41FA5}">
                      <a16:colId xmlns="" xmlns:a16="http://schemas.microsoft.com/office/drawing/2014/main" val="2443342177"/>
                    </a:ext>
                  </a:extLst>
                </a:gridCol>
                <a:gridCol w="2184400">
                  <a:extLst>
                    <a:ext uri="{9D8B030D-6E8A-4147-A177-3AD203B41FA5}">
                      <a16:colId xmlns="" xmlns:a16="http://schemas.microsoft.com/office/drawing/2014/main" val="977379158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627245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562803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328758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847884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83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23329"/>
            <a:ext cx="303414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Trời sinh ra trước nhất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Chỉ toàn là trẻ con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Trên trái đất trụi trần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Không dáng cây ngọn cỏ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Mặt trời cũng chưa có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Chỉ toàn là bóng đêm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Không khí chỉ màu đen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Chưa có màu sắc </a:t>
            </a:r>
            <a:r>
              <a:rPr lang="vi-VN" sz="20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khác</a:t>
            </a:r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***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Mắt trẻ con sáng lắm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Nhưng chưa thấy gì đâu!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Mặt trời mới nhô cao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trẻ con nhìn rõ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Màu xanh bắt đầu cỏ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Màu xanh bắt đầu cây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Cây cao bằng gang tay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Lá cỏ bằng sợi tóc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Cái hoa bằng cái </a:t>
            </a:r>
            <a:r>
              <a:rPr lang="vi-VN" sz="20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cúc</a:t>
            </a:r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6663" y="923329"/>
            <a:ext cx="34636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Màu </a:t>
            </a:r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đỏ làm ra hoa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Chim bấy giờ sinh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trẻ nghe tiếng hót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Tiếng hót trong bằng nước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Tiếng hót cao bằng mây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làn gió thơ ngây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Truyền âm thanh đi khắp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Muốn trẻ con được tắm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Sông bắt đầu làm sông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Sông cần đến mênh mông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có từ thuở đó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thì cho ý nghĩ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sinh cá sinh tôm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sinh những cánh buồm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trẻ con đi khắp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Đám mây cho bóng rợp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Trời nắng mây theo che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Khi trẻ con tập đi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Đường có từ ngày đó</a:t>
            </a:r>
          </a:p>
          <a:p>
            <a:endParaRPr lang="en-US" sz="2000" dirty="0" smtClean="0">
              <a:solidFill>
                <a:srgbClr val="001A33"/>
              </a:solidFill>
              <a:latin typeface="Calibri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16310" y="195825"/>
            <a:ext cx="311640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Nhưng </a:t>
            </a:r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còn cần cho trẻ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Tình yêu và lời ru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nên mẹ sinh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Để bế bồng chăm sóc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Mẹ mang về tiếng hát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cái bống cái bang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cái hoa rất thơm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cánh cò rất trắng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vị gừng rất đắng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vết lấm chưa khô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đầu nguồn cơn mưa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bãi sông cát vắng...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Biết trẻ con khao khát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Chuyện ngày xưa, ngày sau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Không hiểu là từ đâu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 bà về ở đó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Kể cho bao chuyện cổ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Chuyện con cóc, nàng </a:t>
            </a:r>
            <a:r>
              <a:rPr lang="vi-VN" sz="20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tiên</a:t>
            </a:r>
            <a:endParaRPr lang="en-US" sz="2000" dirty="0" smtClean="0">
              <a:solidFill>
                <a:srgbClr val="001A33"/>
              </a:solidFill>
              <a:latin typeface="Calibri Light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Chuyện cô Tấm ở hiền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Thằng Lý Thông ở ác...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91141" y="0"/>
            <a:ext cx="60960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Mái </a:t>
            </a:r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tóc bà thì bạc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Con mắt bà thì vui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Bà kể đến suốt đời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Cũng không sao hết chuyện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Muốn cho trẻ hiểu biết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Thế là bố sinh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Bố bảo cho biết ngoan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Bố dạy cho biết nghĩ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Rộng lắm là mặt bể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Dài là con đường đi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Núi thì xanh và xa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Hình tròn là trái đất...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Chữ bắt đầu có trước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ghế có bàn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lớp có trường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Và sinh ra thầy giáo...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Cái bảng bằng cái chiếu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Cục phấn từ đá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viết chữ thật to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“Chuyện loài người” trước nhất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5356"/>
          <a:stretch/>
        </p:blipFill>
        <p:spPr>
          <a:xfrm flipV="1">
            <a:off x="-360365" y="-707487"/>
            <a:ext cx="6176675" cy="161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365" y="-347699"/>
            <a:ext cx="63281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-729428" y="1456560"/>
            <a:ext cx="5533708" cy="5269175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5400000">
            <a:off x="9183017" y="-4398135"/>
            <a:ext cx="3553842" cy="725443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67287"/>
          <a:stretch/>
        </p:blipFill>
        <p:spPr>
          <a:xfrm rot="5400000">
            <a:off x="2307243" y="2236806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4054" y="290448"/>
            <a:ext cx="453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7273" y="1527657"/>
            <a:ext cx="2436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37427" y="1527868"/>
            <a:ext cx="3081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000" r="90000">
                        <a14:foregroundMark x1="24350" y1="96720" x2="30550" y2="97680"/>
                        <a14:foregroundMark x1="21550" y1="98000" x2="24750" y2="93840"/>
                        <a14:foregroundMark x1="20150" y1="98640" x2="21950" y2="95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7863" y="2148832"/>
            <a:ext cx="7470114" cy="46688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095129" y="1595521"/>
            <a:ext cx="6555633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(1942-1988)</a:t>
            </a:r>
            <a:endParaRPr lang="en-US" sz="3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La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1500"/>
              </a:spcAft>
            </a:pP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30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0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900" r="28900"/>
          <a:stretch/>
        </p:blipFill>
        <p:spPr>
          <a:xfrm>
            <a:off x="200025" y="862011"/>
            <a:ext cx="3643312" cy="5524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191" r="25850"/>
          <a:stretch/>
        </p:blipFill>
        <p:spPr>
          <a:xfrm>
            <a:off x="4057649" y="862011"/>
            <a:ext cx="3950075" cy="5524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281" r="24947"/>
          <a:stretch/>
        </p:blipFill>
        <p:spPr>
          <a:xfrm>
            <a:off x="8222035" y="862011"/>
            <a:ext cx="3808040" cy="55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biLevel thresh="25000"/>
          </a:blip>
          <a:srcRect/>
          <a:stretch>
            <a:fillRect/>
          </a:stretch>
        </p:blipFill>
        <p:spPr>
          <a:xfrm rot="5400000">
            <a:off x="5789664" y="-4411394"/>
            <a:ext cx="1039792" cy="1008040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3350644" y="4895752"/>
            <a:ext cx="6701287" cy="7254438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42899" y="4592071"/>
            <a:ext cx="2242566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07" y="1429933"/>
            <a:ext cx="5162502" cy="5104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9560" y="1415075"/>
            <a:ext cx="5149974" cy="5119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702" y="342086"/>
            <a:ext cx="94557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977412" y="5128002"/>
            <a:ext cx="2126835" cy="223877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23871" y="0"/>
            <a:ext cx="4505287" cy="330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005" y="670407"/>
            <a:ext cx="1367202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1149" y="0"/>
            <a:ext cx="6871855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48559" y="4400193"/>
            <a:ext cx="33113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1978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0489" y="3489036"/>
            <a:ext cx="220023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46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9168</TotalTime>
  <Words>2541</Words>
  <Application>Microsoft Office PowerPoint</Application>
  <PresentationFormat>Widescreen</PresentationFormat>
  <Paragraphs>395</Paragraphs>
  <Slides>36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36</vt:i4>
      </vt:variant>
    </vt:vector>
  </HeadingPairs>
  <TitlesOfParts>
    <vt:vector size="61" baseType="lpstr">
      <vt:lpstr>MS Mincho</vt:lpstr>
      <vt:lpstr>ＭＳ Ｐゴシック</vt:lpstr>
      <vt:lpstr>宋体</vt:lpstr>
      <vt:lpstr>Arial</vt:lpstr>
      <vt:lpstr>Britannic Bold</vt:lpstr>
      <vt:lpstr>Calibri</vt:lpstr>
      <vt:lpstr>Calibri Light</vt:lpstr>
      <vt:lpstr>Champion Script</vt:lpstr>
      <vt:lpstr>Tahoma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7_Office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3354</cp:revision>
  <dcterms:created xsi:type="dcterms:W3CDTF">2022-02-10T03:12:31Z</dcterms:created>
  <dcterms:modified xsi:type="dcterms:W3CDTF">2023-05-08T09:40:22Z</dcterms:modified>
</cp:coreProperties>
</file>