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64" r:id="rId2"/>
    <p:sldId id="256" r:id="rId3"/>
    <p:sldId id="302" r:id="rId4"/>
    <p:sldId id="279" r:id="rId5"/>
    <p:sldId id="327" r:id="rId6"/>
    <p:sldId id="363" r:id="rId7"/>
    <p:sldId id="355" r:id="rId8"/>
    <p:sldId id="276" r:id="rId9"/>
    <p:sldId id="356" r:id="rId10"/>
    <p:sldId id="314" r:id="rId11"/>
    <p:sldId id="330" r:id="rId12"/>
    <p:sldId id="35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8E1"/>
    <a:srgbClr val="FFFFFF"/>
    <a:srgbClr val="E4D7C9"/>
    <a:srgbClr val="DCE6EC"/>
    <a:srgbClr val="AFC8D3"/>
    <a:srgbClr val="F8B417"/>
    <a:srgbClr val="0070C0"/>
    <a:srgbClr val="0087B2"/>
    <a:srgbClr val="F26648"/>
    <a:srgbClr val="6D9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0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6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2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82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44129" y="2564957"/>
            <a:ext cx="11375923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for specific information about a community helper.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 paragraph about a </a:t>
            </a:r>
            <a:r>
              <a:rPr lang="en-US" sz="3600"/>
              <a:t>community helper.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86" y="128923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594765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Rewrite the paragraph in the notebooks.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666" y="1234448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78267" y="240304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9666" y="4116444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1496" y="1234448"/>
            <a:ext cx="6530275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Brainstorming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11496" y="2128760"/>
            <a:ext cx="6530275" cy="116618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Work in pairs. Discuss the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and fill in each blank with no more than two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Listen again and tick T (True) or F (False).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11496" y="3550556"/>
            <a:ext cx="6530275" cy="17332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 Work in pairs. Choose a community helper you like and answer the following questions.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 Write a paragraph (about 100 words) about your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community helper. Use the answers to the questions in 4 to help you.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15580" y="1540551"/>
            <a:ext cx="1380644" cy="86249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97623" y="2711852"/>
            <a:ext cx="1380644" cy="1404592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78268" y="5536677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3"/>
            <a:endCxn id="27" idx="0"/>
          </p:cNvCxnSpPr>
          <p:nvPr/>
        </p:nvCxnSpPr>
        <p:spPr>
          <a:xfrm>
            <a:off x="2315580" y="4417168"/>
            <a:ext cx="1380645" cy="1119509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311496" y="5535140"/>
            <a:ext cx="6530275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 SKILLS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334753" y="3742865"/>
            <a:ext cx="5187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C95C995-7DE5-CC52-08BF-DD192CB1A30A}"/>
              </a:ext>
            </a:extLst>
          </p:cNvPr>
          <p:cNvSpPr txBox="1"/>
          <p:nvPr/>
        </p:nvSpPr>
        <p:spPr>
          <a:xfrm>
            <a:off x="5601277" y="2645381"/>
            <a:ext cx="6368069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8B4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your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community helper?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7966" y="130512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Discuss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54342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214BF5A-E291-1F66-838B-F6DCDD41664E}"/>
              </a:ext>
            </a:extLst>
          </p:cNvPr>
          <p:cNvSpPr txBox="1"/>
          <p:nvPr/>
        </p:nvSpPr>
        <p:spPr>
          <a:xfrm>
            <a:off x="4004233" y="2410409"/>
            <a:ext cx="73814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26548"/>
                </a:solidFill>
                <a:effectLst/>
                <a:ea typeface="Source Sans Pro" panose="020B0503030403020204" pitchFamily="34" charset="0"/>
              </a:rPr>
              <a:t>1. </a:t>
            </a:r>
            <a:r>
              <a:rPr lang="en-US" sz="36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Who can you see in the pictures?</a:t>
            </a:r>
            <a:br>
              <a:rPr lang="en-US" sz="36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</a:br>
            <a:endParaRPr lang="en-US" sz="3600" b="0" i="0" dirty="0">
              <a:solidFill>
                <a:srgbClr val="242021"/>
              </a:solidFill>
              <a:effectLst/>
              <a:ea typeface="Source Sans Pro" panose="020B0503030403020204" pitchFamily="34" charset="0"/>
            </a:endParaRPr>
          </a:p>
          <a:p>
            <a:endParaRPr lang="en-US" sz="3600" b="1" i="0" dirty="0">
              <a:solidFill>
                <a:srgbClr val="F26548"/>
              </a:solidFill>
              <a:effectLst/>
              <a:ea typeface="Source Sans Pro" panose="020B0503030403020204" pitchFamily="34" charset="0"/>
            </a:endParaRPr>
          </a:p>
          <a:p>
            <a:r>
              <a:rPr lang="en-US" sz="3600" b="1" i="0" dirty="0">
                <a:solidFill>
                  <a:srgbClr val="F26548"/>
                </a:solidFill>
                <a:effectLst/>
                <a:ea typeface="Source Sans Pro" panose="020B0503030403020204" pitchFamily="34" charset="0"/>
              </a:rPr>
              <a:t>2. </a:t>
            </a:r>
            <a:r>
              <a:rPr lang="en-US" sz="3600" b="0" i="0" dirty="0">
                <a:solidFill>
                  <a:srgbClr val="242021"/>
                </a:solidFill>
                <a:effectLst/>
                <a:ea typeface="Source Sans Pro" panose="020B0503030403020204" pitchFamily="34" charset="0"/>
              </a:rPr>
              <a:t>What are they doing?</a:t>
            </a:r>
            <a:endParaRPr lang="vi-VN" sz="3600" dirty="0">
              <a:ea typeface="Source Sans Pro" panose="020B0503030403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8A409E91-A644-2341-97E3-DAA339309880}"/>
              </a:ext>
            </a:extLst>
          </p:cNvPr>
          <p:cNvSpPr txBox="1"/>
          <p:nvPr/>
        </p:nvSpPr>
        <p:spPr>
          <a:xfrm>
            <a:off x="4475660" y="4618781"/>
            <a:ext cx="7381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26548"/>
                </a:solidFill>
                <a:effectLst/>
                <a:ea typeface="Source Sans Pro" panose="020B0503030403020204" pitchFamily="34" charset="0"/>
              </a:rPr>
              <a:t>They are taking the garbage away. </a:t>
            </a:r>
            <a:endParaRPr lang="vi-VN" sz="3600" dirty="0">
              <a:ea typeface="Source Sans Pro" panose="020B0503030403020204" pitchFamily="34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B57FEAA4-7C74-C1D7-5B85-7CFA2863DDFD}"/>
              </a:ext>
            </a:extLst>
          </p:cNvPr>
          <p:cNvSpPr txBox="1"/>
          <p:nvPr/>
        </p:nvSpPr>
        <p:spPr>
          <a:xfrm>
            <a:off x="4478653" y="3026146"/>
            <a:ext cx="6907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26548"/>
                </a:solidFill>
                <a:effectLst/>
                <a:ea typeface="Source Sans Pro" panose="020B0503030403020204" pitchFamily="34" charset="0"/>
              </a:rPr>
              <a:t>We can see garbage collectors.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632BC-3475-2F44-EF85-916E9643D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69" y="1948105"/>
            <a:ext cx="3737965" cy="450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1" y="1248080"/>
            <a:ext cx="790494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fill in each blank with no more than TWO words.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6" y="122761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1" y="11249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6EAB8C-BE97-5EB7-76A1-AAA86FB9B44F}"/>
              </a:ext>
            </a:extLst>
          </p:cNvPr>
          <p:cNvSpPr txBox="1"/>
          <p:nvPr/>
        </p:nvSpPr>
        <p:spPr>
          <a:xfrm>
            <a:off x="779725" y="2005247"/>
            <a:ext cx="995293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The name of the writing contest is “My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Favourite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</a:p>
          <a:p>
            <a:r>
              <a:rPr lang="en-US" sz="3200" b="0" i="0" dirty="0">
                <a:solidFill>
                  <a:srgbClr val="949599"/>
                </a:solidFill>
                <a:effectLst/>
              </a:rPr>
              <a:t>________________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”.</a:t>
            </a:r>
          </a:p>
          <a:p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Mr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Vinh is a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_______________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</a:p>
          <a:p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He is tall and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</a:p>
          <a:p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He is hard-working, responsible, and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  <a:endParaRPr lang="vi-VN" sz="32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5B2BB61-EAFE-5D06-A207-E08874712954}"/>
              </a:ext>
            </a:extLst>
          </p:cNvPr>
          <p:cNvSpPr txBox="1"/>
          <p:nvPr/>
        </p:nvSpPr>
        <p:spPr>
          <a:xfrm>
            <a:off x="779725" y="2468566"/>
            <a:ext cx="3369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48"/>
                </a:solidFill>
                <a:ea typeface="Source Sans Pro" panose="020B0503030403020204" pitchFamily="34" charset="0"/>
              </a:rPr>
              <a:t>Community Helper</a:t>
            </a:r>
            <a:endParaRPr lang="vi-VN" sz="3200" dirty="0">
              <a:ea typeface="Source Sans Pro" panose="020B0503030403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4F3B058-692C-F4C4-3530-2E211AEE945F}"/>
              </a:ext>
            </a:extLst>
          </p:cNvPr>
          <p:cNvSpPr txBox="1"/>
          <p:nvPr/>
        </p:nvSpPr>
        <p:spPr>
          <a:xfrm>
            <a:off x="3246965" y="3436408"/>
            <a:ext cx="32000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48"/>
                </a:solidFill>
                <a:ea typeface="Source Sans Pro" panose="020B0503030403020204" pitchFamily="34" charset="0"/>
              </a:rPr>
              <a:t>garbage collector</a:t>
            </a:r>
            <a:endParaRPr lang="vi-VN" sz="3200" dirty="0">
              <a:ea typeface="Source Sans Pro" panose="020B0503030403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60A15E7-FE1E-D6E9-F2E3-F7B9E3C03113}"/>
              </a:ext>
            </a:extLst>
          </p:cNvPr>
          <p:cNvSpPr txBox="1"/>
          <p:nvPr/>
        </p:nvSpPr>
        <p:spPr>
          <a:xfrm>
            <a:off x="3607305" y="4430463"/>
            <a:ext cx="1083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48"/>
                </a:solidFill>
                <a:ea typeface="Source Sans Pro" panose="020B0503030403020204" pitchFamily="34" charset="0"/>
              </a:rPr>
              <a:t>slim</a:t>
            </a:r>
            <a:endParaRPr lang="vi-VN" sz="3200" dirty="0">
              <a:ea typeface="Source Sans Pro" panose="020B0503030403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BA25F09-EF61-2CEF-73E1-DE4122F1B9D7}"/>
              </a:ext>
            </a:extLst>
          </p:cNvPr>
          <p:cNvSpPr txBox="1"/>
          <p:nvPr/>
        </p:nvSpPr>
        <p:spPr>
          <a:xfrm>
            <a:off x="7439261" y="5415401"/>
            <a:ext cx="17047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48"/>
                </a:solidFill>
                <a:ea typeface="Source Sans Pro" panose="020B0503030403020204" pitchFamily="34" charset="0"/>
              </a:rPr>
              <a:t>friendly</a:t>
            </a:r>
            <a:endParaRPr lang="vi-VN" sz="3200" dirty="0">
              <a:ea typeface="Source Sans Pro" panose="020B0503030403020204" pitchFamily="34" charset="0"/>
            </a:endParaRPr>
          </a:p>
        </p:txBody>
      </p:sp>
      <p:pic>
        <p:nvPicPr>
          <p:cNvPr id="2" name="006">
            <a:hlinkClick r:id="" action="ppaction://media"/>
            <a:extLst>
              <a:ext uri="{FF2B5EF4-FFF2-40B4-BE49-F238E27FC236}">
                <a16:creationId xmlns:a16="http://schemas.microsoft.com/office/drawing/2014/main" id="{C3F46DCF-6DC4-54F0-087C-970843199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06572" y="12011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7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again and tick T (True) or F (False).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181A1B-6FA4-D135-4B4E-FD55A627F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460909"/>
              </p:ext>
            </p:extLst>
          </p:nvPr>
        </p:nvGraphicFramePr>
        <p:xfrm>
          <a:off x="435170" y="2534441"/>
          <a:ext cx="1114151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3632">
                  <a:extLst>
                    <a:ext uri="{9D8B030D-6E8A-4147-A177-3AD203B41FA5}">
                      <a16:colId xmlns:a16="http://schemas.microsoft.com/office/drawing/2014/main" val="2655276718"/>
                    </a:ext>
                  </a:extLst>
                </a:gridCol>
                <a:gridCol w="759649">
                  <a:extLst>
                    <a:ext uri="{9D8B030D-6E8A-4147-A177-3AD203B41FA5}">
                      <a16:colId xmlns:a16="http://schemas.microsoft.com/office/drawing/2014/main" val="247728441"/>
                    </a:ext>
                  </a:extLst>
                </a:gridCol>
                <a:gridCol w="748235">
                  <a:extLst>
                    <a:ext uri="{9D8B030D-6E8A-4147-A177-3AD203B41FA5}">
                      <a16:colId xmlns:a16="http://schemas.microsoft.com/office/drawing/2014/main" val="3411289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rgbClr val="AFC8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T</a:t>
                      </a:r>
                    </a:p>
                  </a:txBody>
                  <a:tcPr>
                    <a:solidFill>
                      <a:srgbClr val="E4D7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</a:rPr>
                        <a:t>F</a:t>
                      </a:r>
                    </a:p>
                  </a:txBody>
                  <a:tcPr>
                    <a:solidFill>
                      <a:srgbClr val="E4D7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912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F26548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en-US" sz="3200" b="0" i="0" dirty="0" err="1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Mr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 Vinh wears an orange uniform.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DCE6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841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i="0">
                          <a:solidFill>
                            <a:srgbClr val="F26548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en-US" sz="3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He arrives at Mi’s neighbourhoodat 9 p.m. every day.</a:t>
                      </a:r>
                      <a:endParaRPr lang="en-US" sz="320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DCE6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993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i="0">
                          <a:solidFill>
                            <a:srgbClr val="F26548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lang="en-US" sz="3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He instructs people to putrubbish in two types of bins.</a:t>
                      </a:r>
                      <a:endParaRPr lang="en-US" sz="320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DCE6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07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F26548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en-US" sz="3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He shares information about his work and the importance of sorting rubbish.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DCE6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+mn-lt"/>
                      </a:endParaRPr>
                    </a:p>
                  </a:txBody>
                  <a:tcPr>
                    <a:solidFill>
                      <a:srgbClr val="F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04806"/>
                  </a:ext>
                </a:extLst>
              </a:tr>
            </a:tbl>
          </a:graphicData>
        </a:graphic>
      </p:graphicFrame>
      <p:pic>
        <p:nvPicPr>
          <p:cNvPr id="4" name="007">
            <a:hlinkClick r:id="" action="ppaction://media"/>
            <a:extLst>
              <a:ext uri="{FF2B5EF4-FFF2-40B4-BE49-F238E27FC236}">
                <a16:creationId xmlns:a16="http://schemas.microsoft.com/office/drawing/2014/main" id="{E8C187CE-C852-74E2-EBD9-96BD8B7AF2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13770" y="1268251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23EBDD-5F47-D012-D1A1-31A0267DD8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317" y="3168849"/>
            <a:ext cx="520301" cy="520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23DAC6-2FF0-8ADD-6A9B-1A021DCD3B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317" y="3705780"/>
            <a:ext cx="520301" cy="520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2B6D8-AC02-1C5F-56FC-3CABE82449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81" y="4306144"/>
            <a:ext cx="520301" cy="520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E80B46-3629-E0EA-A412-F24CBB648F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81" y="5026258"/>
            <a:ext cx="520301" cy="52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21889" y="1304592"/>
            <a:ext cx="114180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Choose a community helper you like and answer the following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9283" y="126365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069" y="11610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990" y="186930"/>
            <a:ext cx="58432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0185DF8-573E-B054-1318-A869EFB717E3}"/>
              </a:ext>
            </a:extLst>
          </p:cNvPr>
          <p:cNvSpPr txBox="1"/>
          <p:nvPr/>
        </p:nvSpPr>
        <p:spPr>
          <a:xfrm>
            <a:off x="1471928" y="2292590"/>
            <a:ext cx="7751970" cy="3707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- What is his / her job?</a:t>
            </a:r>
          </a:p>
          <a:p>
            <a:pPr>
              <a:lnSpc>
                <a:spcPct val="150000"/>
              </a:lnSpc>
            </a:pPr>
            <a:r>
              <a:rPr lang="en-US" sz="32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What does he / she look like?</a:t>
            </a:r>
          </a:p>
          <a:p>
            <a:pPr>
              <a:lnSpc>
                <a:spcPct val="150000"/>
              </a:lnSpc>
            </a:pPr>
            <a:r>
              <a:rPr lang="en-US" sz="32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What is he / she like?</a:t>
            </a:r>
          </a:p>
          <a:p>
            <a:pPr>
              <a:lnSpc>
                <a:spcPct val="150000"/>
              </a:lnSpc>
            </a:pPr>
            <a:r>
              <a:rPr lang="en-US" sz="32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What does he / she do for the community?</a:t>
            </a:r>
          </a:p>
          <a:p>
            <a:pPr>
              <a:lnSpc>
                <a:spcPct val="150000"/>
              </a:lnSpc>
            </a:pPr>
            <a:r>
              <a:rPr lang="en-US" sz="3200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How do you feel about him / her?</a:t>
            </a:r>
            <a:endParaRPr lang="vi-VN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5636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(about 100 words) about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favourite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community helper. Use the answers to the questions in 4 to help you.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560776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0F8F5C6-5AAD-FA22-C50B-BB1927F99932}"/>
              </a:ext>
            </a:extLst>
          </p:cNvPr>
          <p:cNvSpPr txBox="1"/>
          <p:nvPr/>
        </p:nvSpPr>
        <p:spPr>
          <a:xfrm>
            <a:off x="355179" y="2202644"/>
            <a:ext cx="11479295" cy="3917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My favourite community helper is Mr Nam. He is a delivery person in my neighbourhood. He is a friendly person. Whenever he delivers something to us, he smiles happily. He sometimes asks me about my study. In addition, he is hard-working and responsible. He delivers goods to my family and other families in the neighbourhood despite the weather. Sometimes he has to return twice to deliver us a parcel because we are not at home. I really appreciate his manner. In general, Mr Nam is a very dedicated community helper who makes our life easy and comfortable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79754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4069</TotalTime>
  <Words>574</Words>
  <Application>Microsoft Office PowerPoint</Application>
  <PresentationFormat>Widescreen</PresentationFormat>
  <Paragraphs>86</Paragraphs>
  <Slides>12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Adobe Gothic Std B</vt:lpstr>
      <vt:lpstr>Arial</vt:lpstr>
      <vt:lpstr>Calibri</vt:lpstr>
      <vt:lpstr>Calibri Light</vt:lpstr>
      <vt:lpstr>Myriad Pro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234</cp:revision>
  <dcterms:created xsi:type="dcterms:W3CDTF">2020-12-09T02:04:09Z</dcterms:created>
  <dcterms:modified xsi:type="dcterms:W3CDTF">2024-07-17T10:45:03Z</dcterms:modified>
</cp:coreProperties>
</file>