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23"/>
  </p:notesMasterIdLst>
  <p:sldIdLst>
    <p:sldId id="353" r:id="rId2"/>
    <p:sldId id="356" r:id="rId3"/>
    <p:sldId id="279" r:id="rId4"/>
    <p:sldId id="357" r:id="rId5"/>
    <p:sldId id="316" r:id="rId6"/>
    <p:sldId id="347" r:id="rId7"/>
    <p:sldId id="358" r:id="rId8"/>
    <p:sldId id="359" r:id="rId9"/>
    <p:sldId id="283" r:id="rId10"/>
    <p:sldId id="276" r:id="rId11"/>
    <p:sldId id="298" r:id="rId12"/>
    <p:sldId id="352" r:id="rId13"/>
    <p:sldId id="351" r:id="rId14"/>
    <p:sldId id="327" r:id="rId15"/>
    <p:sldId id="360" r:id="rId16"/>
    <p:sldId id="348" r:id="rId17"/>
    <p:sldId id="313" r:id="rId18"/>
    <p:sldId id="314" r:id="rId19"/>
    <p:sldId id="330" r:id="rId20"/>
    <p:sldId id="354" r:id="rId21"/>
    <p:sldId id="35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D"/>
    <a:srgbClr val="6D9FB1"/>
    <a:srgbClr val="0070C0"/>
    <a:srgbClr val="0087B2"/>
    <a:srgbClr val="F26648"/>
    <a:srgbClr val="FBC864"/>
    <a:srgbClr val="F8B417"/>
    <a:srgbClr val="FEE3AF"/>
    <a:srgbClr val="77ADC0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06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20</a:t>
            </a:fld>
            <a:endParaRPr lang="en-US" sz="120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8104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59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7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3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8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20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4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26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17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7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9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9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98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accent6">
                <a:lumMod val="0"/>
                <a:lumOff val="100000"/>
              </a:schemeClr>
            </a:gs>
            <a:gs pos="7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3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oud_of_you.wma" TargetMode="Externa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png"/><Relationship Id="rId5" Type="http://schemas.microsoft.com/office/2007/relationships/media" Target="../media/media3.mp3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340854" y="137652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9</a:t>
            </a:r>
          </a:p>
        </p:txBody>
      </p:sp>
    </p:spTree>
    <p:extLst>
      <p:ext uri="{BB962C8B-B14F-4D97-AF65-F5344CB8AC3E}">
        <p14:creationId xmlns:p14="http://schemas.microsoft.com/office/powerpoint/2010/main" val="2475865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15598" y="833542"/>
            <a:ext cx="1108713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community helpers with their responsibilities.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5777" y="85336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563" y="75072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770" y="34182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FE36C-7BD1-904D-06E7-45E07A5F7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26" y="1540569"/>
            <a:ext cx="9202993" cy="49388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073352" y="1650661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1. c	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58600" y="2448892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2. e	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73352" y="3247123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3. a	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17600" y="3998242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4. b	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73352" y="4749361"/>
            <a:ext cx="894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5. d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77253" y="551364"/>
            <a:ext cx="998816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in the box under the correct picture.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1862" y="51772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4647" y="3974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39D14853-45D5-D54A-79EE-2636C699C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64" y="1298524"/>
            <a:ext cx="9684773" cy="42202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2064616" y="471770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tourist attraction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E76D4C8-6C9B-6A77-5CEC-CD5530956F92}"/>
              </a:ext>
            </a:extLst>
          </p:cNvPr>
          <p:cNvSpPr txBox="1"/>
          <p:nvPr/>
        </p:nvSpPr>
        <p:spPr>
          <a:xfrm>
            <a:off x="6318551" y="471770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pottery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12097" y="445290"/>
            <a:ext cx="998816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in the box under the correct picture.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2846" y="44529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5631" y="3250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D151869-383E-37D5-EF97-F12806403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512" y="1474839"/>
            <a:ext cx="9495501" cy="41652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1658393" y="4760714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artisan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E76D4C8-6C9B-6A77-5CEC-CD5530956F92}"/>
              </a:ext>
            </a:extLst>
          </p:cNvPr>
          <p:cNvSpPr txBox="1"/>
          <p:nvPr/>
        </p:nvSpPr>
        <p:spPr>
          <a:xfrm>
            <a:off x="6272518" y="4760714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speciality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72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37064" y="367170"/>
            <a:ext cx="998816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in the box under the correct picture.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81673" y="37039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4458" y="2501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E4164B4-0D67-CA3F-510F-346531C75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853" y="958033"/>
            <a:ext cx="3916116" cy="4187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3998852" y="4312509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handicraft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040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76685" y="293596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in each blank with a 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78591" y="28931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1376" y="1866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D6E744-46AA-F162-8EC9-38D35EF81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118" y="915032"/>
            <a:ext cx="11887882" cy="485326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1.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dirty="0"/>
              <a:t>Skilled local ____________ made these beautiful flower vases.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2. </a:t>
            </a:r>
            <a:r>
              <a:rPr lang="en-US" sz="3100" dirty="0"/>
              <a:t>The electrical wires in our </a:t>
            </a:r>
            <a:r>
              <a:rPr lang="en-US" sz="3100" dirty="0" err="1"/>
              <a:t>neighbourhood</a:t>
            </a:r>
            <a:r>
              <a:rPr lang="en-US" sz="3100" dirty="0"/>
              <a:t> broke down yesterday, so we had to call a(n) ______________.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3. </a:t>
            </a:r>
            <a:r>
              <a:rPr lang="en-US" sz="3100" i="1" dirty="0"/>
              <a:t>Bun cha, pho</a:t>
            </a:r>
            <a:r>
              <a:rPr lang="en-US" sz="3100" dirty="0"/>
              <a:t>, and </a:t>
            </a:r>
            <a:r>
              <a:rPr lang="en-US" sz="3100" i="1" dirty="0"/>
              <a:t>hu </a:t>
            </a:r>
            <a:r>
              <a:rPr lang="en-US" sz="3100" i="1" dirty="0" err="1"/>
              <a:t>tieu</a:t>
            </a:r>
            <a:r>
              <a:rPr lang="en-US" sz="3100" i="1" dirty="0"/>
              <a:t> </a:t>
            </a:r>
            <a:r>
              <a:rPr lang="en-US" sz="3100" dirty="0"/>
              <a:t>are examples of famous Vietnamese ________________.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4. </a:t>
            </a:r>
            <a:r>
              <a:rPr lang="en-US" sz="3100" dirty="0"/>
              <a:t>The _________________ in our street usually comes at 6 p.m. to take the rubbish away.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5. </a:t>
            </a:r>
            <a:r>
              <a:rPr lang="en-US" sz="3100" dirty="0"/>
              <a:t>Tourists to Hoi An usually buy traditional ______________ such as lanterns as souvenirs.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696FCE47-94A3-C30A-894D-2C7C8F7673AB}"/>
              </a:ext>
            </a:extLst>
          </p:cNvPr>
          <p:cNvSpPr txBox="1"/>
          <p:nvPr/>
        </p:nvSpPr>
        <p:spPr>
          <a:xfrm>
            <a:off x="2008510" y="89456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artisans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87C1C2CD-A47D-D7E2-39EA-00E10DDC03AD}"/>
              </a:ext>
            </a:extLst>
          </p:cNvPr>
          <p:cNvSpPr txBox="1"/>
          <p:nvPr/>
        </p:nvSpPr>
        <p:spPr>
          <a:xfrm>
            <a:off x="2833700" y="1949490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electrician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49114468-C5D8-B8BB-BE2D-8D46B6E35F3B}"/>
              </a:ext>
            </a:extLst>
          </p:cNvPr>
          <p:cNvSpPr txBox="1"/>
          <p:nvPr/>
        </p:nvSpPr>
        <p:spPr>
          <a:xfrm>
            <a:off x="152059" y="3049278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speciality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food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5C73493-DF78-9BE0-452B-DF9D2AA96703}"/>
              </a:ext>
            </a:extLst>
          </p:cNvPr>
          <p:cNvSpPr txBox="1"/>
          <p:nvPr/>
        </p:nvSpPr>
        <p:spPr>
          <a:xfrm>
            <a:off x="1155547" y="361496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garbage collector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E0E680ED-D4CE-542A-28A0-72079F84F394}"/>
              </a:ext>
            </a:extLst>
          </p:cNvPr>
          <p:cNvSpPr txBox="1"/>
          <p:nvPr/>
        </p:nvSpPr>
        <p:spPr>
          <a:xfrm>
            <a:off x="6786913" y="4688553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handicrafts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57368" y="98323"/>
            <a:ext cx="532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2814" y="49162"/>
            <a:ext cx="459996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146324" y="535208"/>
            <a:ext cx="5833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/>
              <a:t>Vowel revision:  </a:t>
            </a:r>
            <a:r>
              <a:rPr lang="en-US" sz="2800" b="1" dirty="0">
                <a:solidFill>
                  <a:srgbClr val="C00000"/>
                </a:solidFill>
              </a:rPr>
              <a:t>/æ/, /ɑ:/, </a:t>
            </a:r>
            <a:r>
              <a:rPr lang="en-US" sz="2800" b="1" dirty="0"/>
              <a:t>and</a:t>
            </a:r>
            <a:r>
              <a:rPr lang="en-US" sz="2800" b="1" dirty="0">
                <a:solidFill>
                  <a:srgbClr val="C00000"/>
                </a:solidFill>
              </a:rPr>
              <a:t> /e/ </a:t>
            </a:r>
          </a:p>
        </p:txBody>
      </p:sp>
      <p:pic>
        <p:nvPicPr>
          <p:cNvPr id="9" name="HƯỚNG DẪN PHÁT ÂM LỚP 9 - Unit 1- Local community - Vowel revision- -æ- , -ɑ- , and -e-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974" y="1097756"/>
            <a:ext cx="11856475" cy="5760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51" y="-72472"/>
            <a:ext cx="1630926" cy="121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033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855366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number the words you hear. Then listen again and repeat.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9275" y="83490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060" y="73226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2814" y="134823"/>
            <a:ext cx="459996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791288" y="2061210"/>
            <a:ext cx="7755328" cy="35651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pack 			______ park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kettle 			______ cattle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marry 			______ merry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chart 			______ chat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F0653C9-D3B8-A8BC-AB07-21E1AF228C93}"/>
              </a:ext>
            </a:extLst>
          </p:cNvPr>
          <p:cNvSpPr txBox="1"/>
          <p:nvPr/>
        </p:nvSpPr>
        <p:spPr>
          <a:xfrm>
            <a:off x="1131589" y="4686154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D05A88C-ED7C-4269-4DE6-B3893D5BB759}"/>
              </a:ext>
            </a:extLst>
          </p:cNvPr>
          <p:cNvSpPr txBox="1"/>
          <p:nvPr/>
        </p:nvSpPr>
        <p:spPr>
          <a:xfrm>
            <a:off x="5668952" y="3843770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31FA58D0-37FD-17BE-D4F9-54EE2CF2E2E8}"/>
              </a:ext>
            </a:extLst>
          </p:cNvPr>
          <p:cNvSpPr txBox="1"/>
          <p:nvPr/>
        </p:nvSpPr>
        <p:spPr>
          <a:xfrm>
            <a:off x="1246310" y="2172895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0C797D8-7325-D76D-BB8B-F36BFC95F763}"/>
              </a:ext>
            </a:extLst>
          </p:cNvPr>
          <p:cNvSpPr txBox="1"/>
          <p:nvPr/>
        </p:nvSpPr>
        <p:spPr>
          <a:xfrm>
            <a:off x="5792796" y="3039737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6208A679-C604-C9DC-1EF5-A305500286EE}"/>
              </a:ext>
            </a:extLst>
          </p:cNvPr>
          <p:cNvSpPr txBox="1"/>
          <p:nvPr/>
        </p:nvSpPr>
        <p:spPr>
          <a:xfrm>
            <a:off x="5792797" y="218571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81C24C20-902A-6E79-33A5-5CEDAAD9D950}"/>
              </a:ext>
            </a:extLst>
          </p:cNvPr>
          <p:cNvSpPr txBox="1"/>
          <p:nvPr/>
        </p:nvSpPr>
        <p:spPr>
          <a:xfrm>
            <a:off x="5792796" y="4667812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88D2E665-94BF-2329-9654-6DD5F7DDC473}"/>
              </a:ext>
            </a:extLst>
          </p:cNvPr>
          <p:cNvSpPr txBox="1"/>
          <p:nvPr/>
        </p:nvSpPr>
        <p:spPr>
          <a:xfrm>
            <a:off x="1246309" y="3039738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41860FD4-52FC-9CAD-B41B-6219D7F0E6C3}"/>
              </a:ext>
            </a:extLst>
          </p:cNvPr>
          <p:cNvSpPr txBox="1"/>
          <p:nvPr/>
        </p:nvSpPr>
        <p:spPr>
          <a:xfrm>
            <a:off x="1131588" y="3877142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 closer look 1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7419" y="224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5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  <p:bldP spid="14" grpId="0"/>
      <p:bldP spid="20" grpId="0"/>
      <p:bldP spid="22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6958" y="363091"/>
            <a:ext cx="1059652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Listen and </a:t>
            </a:r>
            <a:r>
              <a:rPr lang="en-US" sz="2400" b="1" dirty="0" err="1"/>
              <a:t>practise</a:t>
            </a:r>
            <a:r>
              <a:rPr lang="en-US" sz="2400" b="1" dirty="0"/>
              <a:t> the sentences. Underline the bold words with /æ/, circle the bold words with /ɑ:/, and tick the bold words with /e/.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4353" y="34707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7138" y="2444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17E92E7-5072-E410-5A0C-95061CEDAB38}"/>
              </a:ext>
            </a:extLst>
          </p:cNvPr>
          <p:cNvSpPr txBox="1"/>
          <p:nvPr/>
        </p:nvSpPr>
        <p:spPr>
          <a:xfrm>
            <a:off x="935655" y="1425387"/>
            <a:ext cx="10961649" cy="3706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1. </a:t>
            </a:r>
            <a:r>
              <a:rPr lang="en-US" sz="3200" b="1" dirty="0">
                <a:solidFill>
                  <a:srgbClr val="0087B2"/>
                </a:solidFill>
              </a:rPr>
              <a:t>Thanks</a:t>
            </a:r>
            <a:r>
              <a:rPr lang="en-US" sz="3200" dirty="0">
                <a:solidFill>
                  <a:srgbClr val="0087B2"/>
                </a:solidFill>
              </a:rPr>
              <a:t> to </a:t>
            </a:r>
            <a:r>
              <a:rPr lang="en-US" sz="3200" b="1" dirty="0">
                <a:solidFill>
                  <a:srgbClr val="0087B2"/>
                </a:solidFill>
              </a:rPr>
              <a:t>garbage</a:t>
            </a:r>
            <a:r>
              <a:rPr lang="en-US" sz="3200" dirty="0">
                <a:solidFill>
                  <a:srgbClr val="0087B2"/>
                </a:solidFill>
              </a:rPr>
              <a:t> collectors, our streets are clean.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2. My </a:t>
            </a:r>
            <a:r>
              <a:rPr lang="en-US" sz="3200" b="1" dirty="0">
                <a:solidFill>
                  <a:srgbClr val="0087B2"/>
                </a:solidFill>
              </a:rPr>
              <a:t>grandmother</a:t>
            </a:r>
            <a:r>
              <a:rPr lang="en-US" sz="3200" dirty="0">
                <a:solidFill>
                  <a:srgbClr val="0087B2"/>
                </a:solidFill>
              </a:rPr>
              <a:t> is a well-known artist.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3. </a:t>
            </a:r>
            <a:r>
              <a:rPr lang="en-US" sz="3200" b="1" dirty="0">
                <a:solidFill>
                  <a:srgbClr val="0087B2"/>
                </a:solidFill>
              </a:rPr>
              <a:t>That </a:t>
            </a:r>
            <a:r>
              <a:rPr lang="en-US" sz="3200" dirty="0">
                <a:solidFill>
                  <a:srgbClr val="0087B2"/>
                </a:solidFill>
              </a:rPr>
              <a:t>bakery makes the best </a:t>
            </a:r>
            <a:r>
              <a:rPr lang="en-US" sz="3200" b="1" dirty="0">
                <a:solidFill>
                  <a:srgbClr val="0087B2"/>
                </a:solidFill>
              </a:rPr>
              <a:t>bread</a:t>
            </a:r>
            <a:r>
              <a:rPr lang="en-US" sz="3200" dirty="0">
                <a:solidFill>
                  <a:srgbClr val="0087B2"/>
                </a:solidFill>
              </a:rPr>
              <a:t> in our </a:t>
            </a:r>
            <a:r>
              <a:rPr lang="en-US" sz="3200" dirty="0" err="1">
                <a:solidFill>
                  <a:srgbClr val="0087B2"/>
                </a:solidFill>
              </a:rPr>
              <a:t>neighbourhood</a:t>
            </a:r>
            <a:r>
              <a:rPr lang="en-US" sz="3200" dirty="0">
                <a:solidFill>
                  <a:srgbClr val="0087B2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4. Do you know where to buy </a:t>
            </a:r>
            <a:r>
              <a:rPr lang="en-US" sz="3200" b="1" dirty="0">
                <a:solidFill>
                  <a:srgbClr val="0087B2"/>
                </a:solidFill>
              </a:rPr>
              <a:t>bamboo</a:t>
            </a:r>
            <a:r>
              <a:rPr lang="en-US" sz="3200" dirty="0">
                <a:solidFill>
                  <a:srgbClr val="0087B2"/>
                </a:solidFill>
              </a:rPr>
              <a:t> </a:t>
            </a:r>
            <a:r>
              <a:rPr lang="en-US" sz="3200" b="1" dirty="0">
                <a:solidFill>
                  <a:srgbClr val="0087B2"/>
                </a:solidFill>
              </a:rPr>
              <a:t>beds</a:t>
            </a:r>
            <a:r>
              <a:rPr lang="en-US" sz="3200" dirty="0">
                <a:solidFill>
                  <a:srgbClr val="0087B2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5. We sometimes go to the </a:t>
            </a:r>
            <a:r>
              <a:rPr lang="en-US" sz="3200" b="1" dirty="0">
                <a:solidFill>
                  <a:srgbClr val="0087B2"/>
                </a:solidFill>
              </a:rPr>
              <a:t>park</a:t>
            </a:r>
            <a:r>
              <a:rPr lang="en-US" sz="3200" dirty="0">
                <a:solidFill>
                  <a:srgbClr val="0087B2"/>
                </a:solidFill>
              </a:rPr>
              <a:t> to </a:t>
            </a:r>
            <a:r>
              <a:rPr lang="en-US" sz="3200" b="1" dirty="0">
                <a:solidFill>
                  <a:srgbClr val="0087B2"/>
                </a:solidFill>
              </a:rPr>
              <a:t>relax</a:t>
            </a:r>
            <a:r>
              <a:rPr lang="en-US" sz="3200" dirty="0">
                <a:solidFill>
                  <a:srgbClr val="0087B2"/>
                </a:solidFill>
              </a:rPr>
              <a:t>.</a:t>
            </a:r>
            <a:endParaRPr lang="vi-VN" sz="3200" dirty="0">
              <a:solidFill>
                <a:srgbClr val="0087B2"/>
              </a:solidFill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345A991D-C360-FC12-1415-4128F2BC42FE}"/>
              </a:ext>
            </a:extLst>
          </p:cNvPr>
          <p:cNvCxnSpPr>
            <a:cxnSpLocks/>
          </p:cNvCxnSpPr>
          <p:nvPr/>
        </p:nvCxnSpPr>
        <p:spPr>
          <a:xfrm>
            <a:off x="1451663" y="2133839"/>
            <a:ext cx="108745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8B351406-3268-33B9-F0F7-B00CD174F36A}"/>
              </a:ext>
            </a:extLst>
          </p:cNvPr>
          <p:cNvCxnSpPr>
            <a:cxnSpLocks/>
          </p:cNvCxnSpPr>
          <p:nvPr/>
        </p:nvCxnSpPr>
        <p:spPr>
          <a:xfrm>
            <a:off x="2106904" y="2858669"/>
            <a:ext cx="204667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A1269B7A-0CE8-8439-EB65-4A58274377B2}"/>
              </a:ext>
            </a:extLst>
          </p:cNvPr>
          <p:cNvCxnSpPr>
            <a:cxnSpLocks/>
          </p:cNvCxnSpPr>
          <p:nvPr/>
        </p:nvCxnSpPr>
        <p:spPr>
          <a:xfrm>
            <a:off x="1454264" y="3594650"/>
            <a:ext cx="65264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B73DB18-C710-77AA-02FE-03CC15C99540}"/>
              </a:ext>
            </a:extLst>
          </p:cNvPr>
          <p:cNvCxnSpPr>
            <a:cxnSpLocks/>
          </p:cNvCxnSpPr>
          <p:nvPr/>
        </p:nvCxnSpPr>
        <p:spPr>
          <a:xfrm>
            <a:off x="6003961" y="4319479"/>
            <a:ext cx="133018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7E712F1D-86D4-76B5-47B0-003C5B2B2E7B}"/>
              </a:ext>
            </a:extLst>
          </p:cNvPr>
          <p:cNvCxnSpPr>
            <a:cxnSpLocks/>
          </p:cNvCxnSpPr>
          <p:nvPr/>
        </p:nvCxnSpPr>
        <p:spPr>
          <a:xfrm>
            <a:off x="6840303" y="5033156"/>
            <a:ext cx="75032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7991822A-982B-B511-74B3-2DA774DF3B99}"/>
              </a:ext>
            </a:extLst>
          </p:cNvPr>
          <p:cNvSpPr/>
          <p:nvPr/>
        </p:nvSpPr>
        <p:spPr>
          <a:xfrm>
            <a:off x="3047168" y="1508150"/>
            <a:ext cx="1398812" cy="708444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27102F41-11E2-4364-76BD-D78232F84DCA}"/>
              </a:ext>
            </a:extLst>
          </p:cNvPr>
          <p:cNvSpPr/>
          <p:nvPr/>
        </p:nvSpPr>
        <p:spPr>
          <a:xfrm>
            <a:off x="5503577" y="4474889"/>
            <a:ext cx="882715" cy="708444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 Box 32">
            <a:extLst>
              <a:ext uri="{FF2B5EF4-FFF2-40B4-BE49-F238E27FC236}">
                <a16:creationId xmlns:a16="http://schemas.microsoft.com/office/drawing/2014/main" id="{D6B9E6C0-2A2D-D3FD-EBE0-49F81483E0C6}"/>
              </a:ext>
            </a:extLst>
          </p:cNvPr>
          <p:cNvSpPr txBox="1"/>
          <p:nvPr/>
        </p:nvSpPr>
        <p:spPr>
          <a:xfrm>
            <a:off x="6694515" y="2597654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 dirty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9EBABB20-D69E-A7D1-7C1E-DC750026A37B}"/>
              </a:ext>
            </a:extLst>
          </p:cNvPr>
          <p:cNvSpPr txBox="1"/>
          <p:nvPr/>
        </p:nvSpPr>
        <p:spPr>
          <a:xfrm>
            <a:off x="7865764" y="3421424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 dirty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pic>
        <p:nvPicPr>
          <p:cNvPr id="5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3959" y="646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2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" grpId="0"/>
      <p:bldP spid="2" grpId="1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67686" y="105398"/>
            <a:ext cx="464537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67561" y="2002471"/>
            <a:ext cx="11445622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Use the lexical items related to the topic Local community;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Pronounce the vowel sounds /æ/, /ɑ:/, and /e/ in words and sentences correctly;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503" y="148164"/>
            <a:ext cx="2829854" cy="201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6245" y="805753"/>
            <a:ext cx="8377084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</a:rPr>
              <a:t>* What have we learnt in this lesson?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42735" y="118802"/>
            <a:ext cx="493579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Broadway" panose="04040905080B02020502" pitchFamily="82" charset="0"/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43115" y="1300218"/>
            <a:ext cx="81498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 Make 5 sentences using phrasal verbs.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 Prepare lesson 3: A closer look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155" y="3941143"/>
            <a:ext cx="2816572" cy="27476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109730" y="5476677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0" descr="0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" y="0"/>
            <a:ext cx="10985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 descr="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583" y="0"/>
            <a:ext cx="10668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3248" y="1577648"/>
            <a:ext cx="11274958" cy="2828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810" indent="-1270">
              <a:lnSpc>
                <a:spcPct val="107000"/>
              </a:lnSpc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Teacher divides students into 2 teams. Each team has a member standing against the board.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810" indent="-1270">
              <a:lnSpc>
                <a:spcPct val="107000"/>
              </a:lnSpc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Teacher shows pictures of some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community helpers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one by one and other members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use body language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let their team members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guess the names of the jobs.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The team with the most correct answers in the fastest time is the winner.</a:t>
            </a:r>
            <a:endParaRPr lang="en-US" sz="28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713209" y="117987"/>
            <a:ext cx="288539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* WARM-UP</a:t>
            </a:r>
          </a:p>
        </p:txBody>
      </p:sp>
      <p:sp>
        <p:nvSpPr>
          <p:cNvPr id="6" name="Rectangle 5"/>
          <p:cNvSpPr/>
          <p:nvPr/>
        </p:nvSpPr>
        <p:spPr>
          <a:xfrm>
            <a:off x="4103515" y="117987"/>
            <a:ext cx="3262432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1270">
              <a:lnSpc>
                <a:spcPct val="107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Game: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Hot seat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66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219203" y="3048001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atin typeface="Arial"/>
                <a:cs typeface="Arial"/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762000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</a:t>
            </a:r>
            <a:r>
              <a:rPr lang="en-US" sz="4800" b="1" kern="10" dirty="0" err="1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atendance</a:t>
            </a:r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77411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58  0.125 0.16647  C 0.125 0.25837  0.069 0.33295  0.0 0.33295  C -0.069 0.33295  -0.125 0.25837  -0.125 0.16647  C -0.125 0.07458  -0.069 0.0  0.0 0.0  Z" pathEditMode="relative" ptsTypes="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968606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67050" y="1234448"/>
            <a:ext cx="6520179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Warm up: Game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48897" y="2020176"/>
            <a:ext cx="6540369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52436" y="2796371"/>
            <a:ext cx="6536433" cy="14055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Match the community helpers with their responsibilities.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Write a word or phrase in the box under the correct picture.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Fill in each blank with a word or phrase from the box.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64098" y="4286724"/>
            <a:ext cx="6523463" cy="150780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Listen and number the words you hear. Then listen again and repeat.	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Listen and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sentences. Underline the bold words with /æ/, circle the bold words with /ɑ:/, and tick the bold words with /e/.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505075" y="3788241"/>
            <a:ext cx="1078461" cy="130209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0" y="5926304"/>
            <a:ext cx="2129795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734059" y="5391062"/>
            <a:ext cx="865175" cy="53524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467050" y="5893956"/>
            <a:ext cx="6520179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2810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971738" y="-30779"/>
            <a:ext cx="3586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SEAT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5BBEA3C-01C9-F975-EF7D-106B874D8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0" y="1276572"/>
            <a:ext cx="2576932" cy="3555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4875B5C-2E47-6F26-5809-6027CEB72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19" y="777573"/>
            <a:ext cx="3322582" cy="1996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6DF9EE0-4014-2D10-E0F1-C94799C07D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193" y="3145457"/>
            <a:ext cx="3226583" cy="3458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12FD226-D881-67D4-0C55-28DC4B0A1A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-1014" r="-32" b="7192"/>
          <a:stretch/>
        </p:blipFill>
        <p:spPr>
          <a:xfrm>
            <a:off x="4682461" y="3220227"/>
            <a:ext cx="2847048" cy="3159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4E97890-CC23-9137-E662-3A02C3063A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245" y="648848"/>
            <a:ext cx="3302862" cy="2254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162602" y="0"/>
            <a:ext cx="288539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* WARM-UP: </a:t>
            </a:r>
          </a:p>
        </p:txBody>
      </p:sp>
      <p:sp>
        <p:nvSpPr>
          <p:cNvPr id="4" name="Rectangle 3"/>
          <p:cNvSpPr/>
          <p:nvPr/>
        </p:nvSpPr>
        <p:spPr>
          <a:xfrm>
            <a:off x="891390" y="4814420"/>
            <a:ext cx="1960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policeman</a:t>
            </a:r>
          </a:p>
        </p:txBody>
      </p:sp>
      <p:sp>
        <p:nvSpPr>
          <p:cNvPr id="6" name="Rectangle 5"/>
          <p:cNvSpPr/>
          <p:nvPr/>
        </p:nvSpPr>
        <p:spPr>
          <a:xfrm>
            <a:off x="5510145" y="6311293"/>
            <a:ext cx="1302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doctor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403230" y="2907974"/>
            <a:ext cx="1474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teacher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90285" y="6273225"/>
            <a:ext cx="1891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firefighter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30110" y="2704032"/>
            <a:ext cx="11448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baker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chemeClr val="accent4">
              <a:lumMod val="75000"/>
              <a:alpha val="34000"/>
            </a:schemeClr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20930" y="1568430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46488" y="1603973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LOCAL COMMUNITY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76462" y="1416791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41DDAE9-C9B2-E4A9-6902-E9AF52CE7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52" y="2587093"/>
            <a:ext cx="5551296" cy="361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64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77574" y="1313964"/>
            <a:ext cx="6601651" cy="23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garbage collector 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7574" y="3440162"/>
            <a:ext cx="61679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nhân</a:t>
            </a:r>
            <a:r>
              <a:rPr lang="en-US" sz="4800" b="1" dirty="0"/>
              <a:t> </a:t>
            </a:r>
            <a:r>
              <a:rPr lang="en-US" sz="4800" b="1" dirty="0" err="1"/>
              <a:t>viên</a:t>
            </a:r>
            <a:r>
              <a:rPr lang="en-US" sz="4800" b="1" dirty="0"/>
              <a:t> </a:t>
            </a:r>
            <a:r>
              <a:rPr lang="en-US" sz="4800" b="1" dirty="0" err="1"/>
              <a:t>dọn</a:t>
            </a:r>
            <a:endParaRPr lang="en-US" sz="4800" b="1" dirty="0"/>
          </a:p>
          <a:p>
            <a:pPr lvl="0" algn="ctr"/>
            <a:r>
              <a:rPr lang="en-US" sz="4800" b="1" dirty="0"/>
              <a:t> </a:t>
            </a:r>
            <a:r>
              <a:rPr lang="en-US" sz="4800" b="1" dirty="0" err="1"/>
              <a:t>vệ</a:t>
            </a:r>
            <a:r>
              <a:rPr lang="en-US" sz="4800" b="1" dirty="0"/>
              <a:t> </a:t>
            </a:r>
            <a:r>
              <a:rPr lang="en-US" sz="4800" b="1" dirty="0" err="1"/>
              <a:t>sinh</a:t>
            </a:r>
            <a:endParaRPr lang="en-US" sz="6600" b="1" dirty="0"/>
          </a:p>
        </p:txBody>
      </p:sp>
      <p:sp>
        <p:nvSpPr>
          <p:cNvPr id="2" name="Rectangle 1"/>
          <p:cNvSpPr/>
          <p:nvPr/>
        </p:nvSpPr>
        <p:spPr>
          <a:xfrm>
            <a:off x="1364918" y="2469396"/>
            <a:ext cx="3713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ɡɑːbɪdʒ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kəlektə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374" y="1402454"/>
            <a:ext cx="4257368" cy="3090888"/>
          </a:xfrm>
          <a:prstGeom prst="rect">
            <a:avLst/>
          </a:prstGeom>
        </p:spPr>
      </p:pic>
      <p:pic>
        <p:nvPicPr>
          <p:cNvPr id="4" name="garbagecollec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6474" y="1766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267148" y="1342310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artisan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57974" y="3551781"/>
            <a:ext cx="40508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/>
              <a:t>thợ</a:t>
            </a:r>
            <a:r>
              <a:rPr lang="en-US" sz="4400" b="1" dirty="0"/>
              <a:t> </a:t>
            </a:r>
            <a:r>
              <a:rPr lang="en-US" sz="4400" b="1" dirty="0" err="1"/>
              <a:t>làm</a:t>
            </a:r>
            <a:r>
              <a:rPr lang="en-US" sz="4400" b="1" dirty="0"/>
              <a:t> </a:t>
            </a:r>
            <a:r>
              <a:rPr lang="en-US" sz="4400" b="1" dirty="0" err="1"/>
              <a:t>nghề</a:t>
            </a:r>
            <a:r>
              <a:rPr lang="en-US" sz="4400" b="1" dirty="0"/>
              <a:t> </a:t>
            </a:r>
            <a:r>
              <a:rPr lang="en-US" sz="4400" b="1" dirty="0" err="1"/>
              <a:t>thủ</a:t>
            </a:r>
            <a:r>
              <a:rPr lang="en-US" sz="4400" b="1" dirty="0"/>
              <a:t> </a:t>
            </a:r>
            <a:r>
              <a:rPr lang="en-US" sz="4400" b="1" dirty="0" err="1"/>
              <a:t>công</a:t>
            </a:r>
            <a:endParaRPr lang="en-US" sz="4400" b="1" dirty="0"/>
          </a:p>
        </p:txBody>
      </p:sp>
      <p:sp>
        <p:nvSpPr>
          <p:cNvPr id="2" name="Rectangle 1"/>
          <p:cNvSpPr/>
          <p:nvPr/>
        </p:nvSpPr>
        <p:spPr>
          <a:xfrm>
            <a:off x="1639802" y="2377387"/>
            <a:ext cx="2318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ɑːtɪˈzæn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65893B2-0803-2FD5-1070-51A08310C5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21" y="850055"/>
            <a:ext cx="3508346" cy="4560849"/>
          </a:xfrm>
          <a:prstGeom prst="rect">
            <a:avLst/>
          </a:prstGeom>
        </p:spPr>
      </p:pic>
      <p:pic>
        <p:nvPicPr>
          <p:cNvPr id="3" name="artisan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400" y="18689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7">
            <a:extLst>
              <a:ext uri="{FF2B5EF4-FFF2-40B4-BE49-F238E27FC236}">
                <a16:creationId xmlns:a16="http://schemas.microsoft.com/office/drawing/2014/main" id="{39D14853-45D5-D54A-79EE-2636C699CF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065" t="905" r="1792" b="21811"/>
          <a:stretch/>
        </p:blipFill>
        <p:spPr>
          <a:xfrm>
            <a:off x="5736384" y="774659"/>
            <a:ext cx="5979735" cy="401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874" y="1366567"/>
            <a:ext cx="6636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pottery (n)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7527" y="3043182"/>
            <a:ext cx="23644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dirty="0" err="1"/>
              <a:t>đồ</a:t>
            </a:r>
            <a:r>
              <a:rPr lang="en-US" sz="5400" dirty="0"/>
              <a:t> </a:t>
            </a:r>
            <a:r>
              <a:rPr lang="en-US" sz="5400" dirty="0" err="1"/>
              <a:t>gốm</a:t>
            </a:r>
            <a:endParaRPr lang="en-US" sz="5400" dirty="0"/>
          </a:p>
        </p:txBody>
      </p:sp>
      <p:sp>
        <p:nvSpPr>
          <p:cNvPr id="8" name="Rectangle 7"/>
          <p:cNvSpPr/>
          <p:nvPr/>
        </p:nvSpPr>
        <p:spPr>
          <a:xfrm>
            <a:off x="1177527" y="2308542"/>
            <a:ext cx="1882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A5A5A5">
                    <a:lumMod val="50000"/>
                  </a:srgbClr>
                </a:solidFill>
              </a:rPr>
              <a:t>/ˈ</a:t>
            </a:r>
            <a:r>
              <a:rPr lang="en-US" sz="3600" b="1" dirty="0" err="1">
                <a:solidFill>
                  <a:srgbClr val="A5A5A5">
                    <a:lumMod val="50000"/>
                  </a:srgbClr>
                </a:solidFill>
              </a:rPr>
              <a:t>pɒtəri</a:t>
            </a:r>
            <a:r>
              <a:rPr lang="en-US" sz="3600" b="1" dirty="0">
                <a:solidFill>
                  <a:srgbClr val="A5A5A5">
                    <a:lumMod val="50000"/>
                  </a:srgbClr>
                </a:solidFill>
              </a:rPr>
              <a:t>/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2" name="pottery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593" y="16250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0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309" y="137366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5400" dirty="0">
                <a:solidFill>
                  <a:srgbClr val="D46B0F"/>
                </a:solidFill>
                <a:latin typeface="OpenSans-Semibold"/>
              </a:rPr>
              <a:t>delivery person   </a:t>
            </a:r>
            <a:endParaRPr lang="en-US" sz="5400" dirty="0">
              <a:solidFill>
                <a:srgbClr val="333333"/>
              </a:solidFill>
              <a:latin typeface="OpenSans-Semibold"/>
            </a:endParaRPr>
          </a:p>
          <a:p>
            <a:r>
              <a:rPr lang="en-US" sz="3600" dirty="0">
                <a:solidFill>
                  <a:srgbClr val="002060"/>
                </a:solidFill>
                <a:latin typeface="OpenSans"/>
              </a:rPr>
              <a:t>          </a:t>
            </a:r>
            <a:r>
              <a:rPr lang="en-US" sz="5400" dirty="0">
                <a:latin typeface="OpenSans"/>
              </a:rPr>
              <a:t>     </a:t>
            </a:r>
            <a:endParaRPr lang="en-US" sz="5400" b="0" i="0" dirty="0">
              <a:effectLst/>
              <a:latin typeface="Open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5575" y="324009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5400" dirty="0">
                <a:solidFill>
                  <a:prstClr val="black"/>
                </a:solidFill>
                <a:latin typeface="OpenSans"/>
              </a:rPr>
              <a:t>   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nhân</a:t>
            </a:r>
            <a:r>
              <a:rPr lang="en-US" sz="5400" dirty="0">
                <a:solidFill>
                  <a:prstClr val="black"/>
                </a:solidFill>
                <a:latin typeface="OpenSans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viên</a:t>
            </a:r>
            <a:endParaRPr lang="en-US" sz="5400" dirty="0">
              <a:solidFill>
                <a:prstClr val="black"/>
              </a:solidFill>
              <a:latin typeface="OpenSans"/>
            </a:endParaRPr>
          </a:p>
          <a:p>
            <a:pPr lvl="0"/>
            <a:r>
              <a:rPr lang="en-US" sz="5400" dirty="0">
                <a:solidFill>
                  <a:prstClr val="black"/>
                </a:solidFill>
                <a:latin typeface="OpenSans"/>
              </a:rPr>
              <a:t>   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giao</a:t>
            </a:r>
            <a:r>
              <a:rPr lang="en-US" sz="5400" dirty="0">
                <a:solidFill>
                  <a:prstClr val="black"/>
                </a:solidFill>
                <a:latin typeface="OpenSans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hàng</a:t>
            </a:r>
            <a:endParaRPr lang="en-US" sz="5400" dirty="0">
              <a:solidFill>
                <a:prstClr val="black"/>
              </a:solidFill>
              <a:latin typeface="Open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3948" y="2214545"/>
            <a:ext cx="3547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002060"/>
                </a:solidFill>
                <a:latin typeface="OpenSans"/>
              </a:rPr>
              <a:t>/</a:t>
            </a:r>
            <a:r>
              <a:rPr lang="en-US" sz="3600" dirty="0" err="1">
                <a:solidFill>
                  <a:srgbClr val="002060"/>
                </a:solidFill>
                <a:latin typeface="OpenSans"/>
              </a:rPr>
              <a:t>dɪˈlɪvəri</a:t>
            </a:r>
            <a:r>
              <a:rPr lang="en-US" sz="3600" dirty="0">
                <a:solidFill>
                  <a:srgbClr val="002060"/>
                </a:solidFill>
                <a:latin typeface="OpenSans"/>
              </a:rPr>
              <a:t> ˈ</a:t>
            </a:r>
            <a:r>
              <a:rPr lang="en-US" sz="3600" dirty="0" err="1">
                <a:solidFill>
                  <a:srgbClr val="002060"/>
                </a:solidFill>
                <a:latin typeface="OpenSans"/>
              </a:rPr>
              <a:t>pɜːrsn</a:t>
            </a:r>
            <a:r>
              <a:rPr lang="en-US" sz="3600" dirty="0">
                <a:solidFill>
                  <a:srgbClr val="002060"/>
                </a:solidFill>
                <a:latin typeface="OpenSans"/>
              </a:rPr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403" y="19664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026" name="Picture 2" descr="https://www.tienganh123.com/file/phothong/lop9-global-success/unit1/vocab1/img/deliveryper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60" y="1373662"/>
            <a:ext cx="5338916" cy="38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eliverypers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203" y="16723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9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776911"/>
              </p:ext>
            </p:extLst>
          </p:nvPr>
        </p:nvGraphicFramePr>
        <p:xfrm>
          <a:off x="511278" y="896800"/>
          <a:ext cx="11218607" cy="23865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24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2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garbage collector 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ɡɑːbɪdʒ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kəlektə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dọn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artisan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ɑːtɪˈzæn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thợ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nghề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firefighter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3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faɪrˌfaɪ.t̬ɚ</a:t>
                      </a:r>
                      <a:r>
                        <a:rPr lang="en-US" sz="3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hoả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678569"/>
              </p:ext>
            </p:extLst>
          </p:nvPr>
        </p:nvGraphicFramePr>
        <p:xfrm>
          <a:off x="511277" y="3283396"/>
          <a:ext cx="11218607" cy="157119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24780">
                  <a:extLst>
                    <a:ext uri="{9D8B030D-6E8A-4147-A177-3AD203B41FA5}">
                      <a16:colId xmlns:a16="http://schemas.microsoft.com/office/drawing/2014/main" val="3671224585"/>
                    </a:ext>
                  </a:extLst>
                </a:gridCol>
                <a:gridCol w="3111761">
                  <a:extLst>
                    <a:ext uri="{9D8B030D-6E8A-4147-A177-3AD203B41FA5}">
                      <a16:colId xmlns:a16="http://schemas.microsoft.com/office/drawing/2014/main" val="1117050630"/>
                    </a:ext>
                  </a:extLst>
                </a:gridCol>
                <a:gridCol w="3982066">
                  <a:extLst>
                    <a:ext uri="{9D8B030D-6E8A-4147-A177-3AD203B41FA5}">
                      <a16:colId xmlns:a16="http://schemas.microsoft.com/office/drawing/2014/main" val="470732573"/>
                    </a:ext>
                  </a:extLst>
                </a:gridCol>
              </a:tblGrid>
              <a:tr h="785595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pottery (n) </a:t>
                      </a: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>
                          <a:solidFill>
                            <a:srgbClr val="A5A5A5">
                              <a:lumMod val="50000"/>
                            </a:srgbClr>
                          </a:solidFill>
                        </a:rPr>
                        <a:t>ˈ</a:t>
                      </a:r>
                      <a:r>
                        <a:rPr lang="en-US" sz="3200" b="0" dirty="0" err="1">
                          <a:solidFill>
                            <a:srgbClr val="A5A5A5">
                              <a:lumMod val="50000"/>
                            </a:srgbClr>
                          </a:solidFill>
                        </a:rPr>
                        <a:t>pɒtəri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gốm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8522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OpenSans-Semibold"/>
                        </a:rPr>
                        <a:t>delivery person (n) 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latin typeface="OpenSans"/>
                        </a:rPr>
                        <a:t>/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OpenSans"/>
                        </a:rPr>
                        <a:t>dɪˈlɪvəri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OpenSans"/>
                        </a:rPr>
                        <a:t> ˈ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OpenSans"/>
                        </a:rPr>
                        <a:t>pɜːrsn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OpenSans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32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32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giao</a:t>
                      </a:r>
                      <a:r>
                        <a:rPr lang="en-US" sz="32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527248885"/>
                  </a:ext>
                </a:extLst>
              </a:tr>
            </a:tbl>
          </a:graphicData>
        </a:graphic>
      </p:graphicFrame>
      <p:pic>
        <p:nvPicPr>
          <p:cNvPr id="5" name="garbagecollec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64" y="1805664"/>
            <a:ext cx="406400" cy="406400"/>
          </a:xfrm>
          <a:prstGeom prst="rect">
            <a:avLst/>
          </a:prstGeom>
        </p:spPr>
      </p:pic>
      <p:pic>
        <p:nvPicPr>
          <p:cNvPr id="6" name="artisan-g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2626032"/>
            <a:ext cx="406400" cy="406400"/>
          </a:xfrm>
          <a:prstGeom prst="rect">
            <a:avLst/>
          </a:prstGeom>
        </p:spPr>
      </p:pic>
      <p:pic>
        <p:nvPicPr>
          <p:cNvPr id="7" name="pottery-g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774" y="3472425"/>
            <a:ext cx="406400" cy="406400"/>
          </a:xfrm>
          <a:prstGeom prst="rect">
            <a:avLst/>
          </a:prstGeom>
        </p:spPr>
      </p:pic>
      <p:pic>
        <p:nvPicPr>
          <p:cNvPr id="8" name="deliverypers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826" y="4292793"/>
            <a:ext cx="406400" cy="4064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CD644A-6B89-FB73-7378-8550EFD1F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749530"/>
              </p:ext>
            </p:extLst>
          </p:nvPr>
        </p:nvGraphicFramePr>
        <p:xfrm>
          <a:off x="513740" y="4908033"/>
          <a:ext cx="11218607" cy="142783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24780">
                  <a:extLst>
                    <a:ext uri="{9D8B030D-6E8A-4147-A177-3AD203B41FA5}">
                      <a16:colId xmlns:a16="http://schemas.microsoft.com/office/drawing/2014/main" val="454679934"/>
                    </a:ext>
                  </a:extLst>
                </a:gridCol>
                <a:gridCol w="3111761">
                  <a:extLst>
                    <a:ext uri="{9D8B030D-6E8A-4147-A177-3AD203B41FA5}">
                      <a16:colId xmlns:a16="http://schemas.microsoft.com/office/drawing/2014/main" val="1581315927"/>
                    </a:ext>
                  </a:extLst>
                </a:gridCol>
                <a:gridCol w="3982066">
                  <a:extLst>
                    <a:ext uri="{9D8B030D-6E8A-4147-A177-3AD203B41FA5}">
                      <a16:colId xmlns:a16="http://schemas.microsoft.com/office/drawing/2014/main" val="2425511466"/>
                    </a:ext>
                  </a:extLst>
                </a:gridCol>
              </a:tblGrid>
              <a:tr h="785595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</a:rPr>
                        <a:t>peciality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 (n) </a:t>
                      </a: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speʃ.iˈæl.ə.ti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683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OpenSans-Semibold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OpenSans-Semibold"/>
                        </a:rPr>
                        <a:t>lectrician (n) 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latin typeface="OpenSans"/>
                        </a:rPr>
                        <a:t>/</a:t>
                      </a:r>
                      <a:r>
                        <a:rPr lang="en-US" sz="3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3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ɪl.ekˈtrɪʃ.ən</a:t>
                      </a:r>
                      <a:r>
                        <a:rPr lang="en-US" sz="3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solidFill>
                          <a:schemeClr val="tx1"/>
                        </a:solidFill>
                        <a:latin typeface="OpenSans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thợ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điện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568887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4381</TotalTime>
  <Words>841</Words>
  <Application>Microsoft Office PowerPoint</Application>
  <PresentationFormat>Widescreen</PresentationFormat>
  <Paragraphs>158</Paragraphs>
  <Slides>21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Adobe Gothic Std B</vt:lpstr>
      <vt:lpstr>Arial</vt:lpstr>
      <vt:lpstr>Berlin Sans FB</vt:lpstr>
      <vt:lpstr>Berlin Sans FB Demi</vt:lpstr>
      <vt:lpstr>Broadway</vt:lpstr>
      <vt:lpstr>Calibri</vt:lpstr>
      <vt:lpstr>Calibri Light</vt:lpstr>
      <vt:lpstr>Cooper Black</vt:lpstr>
      <vt:lpstr>Myriad Pro</vt:lpstr>
      <vt:lpstr>OpenSans</vt:lpstr>
      <vt:lpstr>OpenSans-Semibold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 pham</cp:lastModifiedBy>
  <cp:revision>245</cp:revision>
  <dcterms:created xsi:type="dcterms:W3CDTF">2020-12-09T02:04:09Z</dcterms:created>
  <dcterms:modified xsi:type="dcterms:W3CDTF">2024-09-08T08:51:28Z</dcterms:modified>
</cp:coreProperties>
</file>