
<file path=[Content_Types].xml><?xml version="1.0" encoding="utf-8"?>
<Types xmlns="http://schemas.openxmlformats.org/package/2006/content-types">
  <Default Extension="bin" ContentType="application/vnd.ms-office.activeX"/>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4.jpg" ContentType="image/png"/>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75" r:id="rId2"/>
    <p:sldId id="274" r:id="rId3"/>
    <p:sldId id="282" r:id="rId4"/>
    <p:sldId id="257" r:id="rId5"/>
    <p:sldId id="283" r:id="rId6"/>
    <p:sldId id="284" r:id="rId7"/>
    <p:sldId id="285" r:id="rId8"/>
    <p:sldId id="279" r:id="rId9"/>
    <p:sldId id="287" r:id="rId10"/>
    <p:sldId id="288" r:id="rId11"/>
    <p:sldId id="289" r:id="rId12"/>
    <p:sldId id="293" r:id="rId13"/>
    <p:sldId id="292" r:id="rId14"/>
    <p:sldId id="295" r:id="rId15"/>
    <p:sldId id="300" r:id="rId16"/>
    <p:sldId id="296" r:id="rId17"/>
    <p:sldId id="297" r:id="rId18"/>
    <p:sldId id="298" r:id="rId19"/>
    <p:sldId id="299" r:id="rId20"/>
    <p:sldId id="271" r:id="rId21"/>
    <p:sldId id="267" r:id="rId22"/>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66"/>
    <a:srgbClr val="4D1434"/>
    <a:srgbClr val="8D6853"/>
    <a:srgbClr val="CCECFF"/>
    <a:srgbClr val="FF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10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A96ED3-C9CF-4C85-BF98-BA60C1C74931}" type="datetimeFigureOut">
              <a:rPr lang="en-US" smtClean="0"/>
              <a:t>17-Nov-21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BA7D42-3D3F-46CE-949F-425C1E3BCBE4}" type="slidenum">
              <a:rPr lang="en-US" smtClean="0"/>
              <a:t>‹#›</a:t>
            </a:fld>
            <a:endParaRPr lang="en-US"/>
          </a:p>
        </p:txBody>
      </p:sp>
    </p:spTree>
    <p:extLst>
      <p:ext uri="{BB962C8B-B14F-4D97-AF65-F5344CB8AC3E}">
        <p14:creationId xmlns:p14="http://schemas.microsoft.com/office/powerpoint/2010/main" val="207315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3"/>
        <p:cNvGrpSpPr/>
        <p:nvPr/>
      </p:nvGrpSpPr>
      <p:grpSpPr>
        <a:xfrm>
          <a:off x="0" y="0"/>
          <a:ext cx="0" cy="0"/>
          <a:chOff x="0" y="0"/>
          <a:chExt cx="0" cy="0"/>
        </a:xfrm>
      </p:grpSpPr>
      <p:sp>
        <p:nvSpPr>
          <p:cNvPr id="2954" name="Google Shape;29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5" name="Google Shape;29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3"/>
        <p:cNvGrpSpPr/>
        <p:nvPr/>
      </p:nvGrpSpPr>
      <p:grpSpPr>
        <a:xfrm>
          <a:off x="0" y="0"/>
          <a:ext cx="0" cy="0"/>
          <a:chOff x="0" y="0"/>
          <a:chExt cx="0" cy="0"/>
        </a:xfrm>
      </p:grpSpPr>
      <p:sp>
        <p:nvSpPr>
          <p:cNvPr id="2954" name="Google Shape;295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5" name="Google Shape;29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728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1">
                <a:solidFill>
                  <a:schemeClr val="accent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800" cap="all">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17-Nov-21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17-Nov-21</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normAutofit/>
          </a:bodyPr>
          <a:lstStyle>
            <a:lvl1pPr>
              <a:defRPr sz="28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800">
                <a:latin typeface="Arial" panose="020B0604020202020204" pitchFamily="34" charset="0"/>
                <a:cs typeface="Arial" panose="020B0604020202020204" pitchFamily="34" charset="0"/>
              </a:defRPr>
            </a:lvl3pPr>
            <a:lvl4pPr>
              <a:defRPr sz="2800">
                <a:latin typeface="Arial" panose="020B0604020202020204" pitchFamily="34" charset="0"/>
                <a:cs typeface="Arial" panose="020B0604020202020204" pitchFamily="34" charset="0"/>
              </a:defRPr>
            </a:lvl4pPr>
            <a:lvl5pPr>
              <a:defRPr sz="2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17-Nov-21</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normAutofit/>
          </a:bodyP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17-Nov-21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17-Nov-21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17-Nov-21</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control" Target="../activeX/activeX2.xml"/><Relationship Id="rId7" Type="http://schemas.openxmlformats.org/officeDocument/2006/relationships/image" Target="../media/image17.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slideLayout" Target="../slideLayouts/slideLayout7.xml"/><Relationship Id="rId5" Type="http://schemas.openxmlformats.org/officeDocument/2006/relationships/control" Target="../activeX/activeX4.xml"/><Relationship Id="rId10" Type="http://schemas.openxmlformats.org/officeDocument/2006/relationships/image" Target="../media/image20.wmf"/><Relationship Id="rId4" Type="http://schemas.openxmlformats.org/officeDocument/2006/relationships/control" Target="../activeX/activeX3.xml"/><Relationship Id="rId9" Type="http://schemas.openxmlformats.org/officeDocument/2006/relationships/image" Target="../media/image19.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file:///C:\Program%20Files\Inknoe%20ClassPoint\Images\short_answer_without%20result_default.pn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6"/>
        <p:cNvGrpSpPr/>
        <p:nvPr/>
      </p:nvGrpSpPr>
      <p:grpSpPr>
        <a:xfrm>
          <a:off x="0" y="0"/>
          <a:ext cx="0" cy="0"/>
          <a:chOff x="0" y="0"/>
          <a:chExt cx="0" cy="0"/>
        </a:xfrm>
      </p:grpSpPr>
      <p:sp>
        <p:nvSpPr>
          <p:cNvPr id="2957" name="Google Shape;2957;p39"/>
          <p:cNvSpPr/>
          <p:nvPr/>
        </p:nvSpPr>
        <p:spPr>
          <a:xfrm rot="-8601728" flipH="1">
            <a:off x="1951518" y="14814"/>
            <a:ext cx="7470087" cy="6475757"/>
          </a:xfrm>
          <a:custGeom>
            <a:avLst/>
            <a:gdLst/>
            <a:ahLst/>
            <a:cxnLst/>
            <a:rect l="l" t="t" r="r" b="b"/>
            <a:pathLst>
              <a:path w="65957" h="53375" extrusionOk="0">
                <a:moveTo>
                  <a:pt x="34905" y="1"/>
                </a:moveTo>
                <a:cubicBezTo>
                  <a:pt x="34140" y="1"/>
                  <a:pt x="33376" y="62"/>
                  <a:pt x="32630" y="180"/>
                </a:cubicBezTo>
                <a:cubicBezTo>
                  <a:pt x="22662" y="1772"/>
                  <a:pt x="15599" y="9949"/>
                  <a:pt x="6964" y="14366"/>
                </a:cubicBezTo>
                <a:cubicBezTo>
                  <a:pt x="4576" y="15599"/>
                  <a:pt x="1950" y="16435"/>
                  <a:pt x="1035" y="19241"/>
                </a:cubicBezTo>
                <a:cubicBezTo>
                  <a:pt x="0" y="22324"/>
                  <a:pt x="1552" y="25448"/>
                  <a:pt x="3582" y="27736"/>
                </a:cubicBezTo>
                <a:cubicBezTo>
                  <a:pt x="7342" y="31914"/>
                  <a:pt x="12734" y="34620"/>
                  <a:pt x="17270" y="37883"/>
                </a:cubicBezTo>
                <a:cubicBezTo>
                  <a:pt x="21170" y="40709"/>
                  <a:pt x="23876" y="44867"/>
                  <a:pt x="27736" y="47772"/>
                </a:cubicBezTo>
                <a:cubicBezTo>
                  <a:pt x="31536" y="50657"/>
                  <a:pt x="35873" y="52706"/>
                  <a:pt x="40668" y="53223"/>
                </a:cubicBezTo>
                <a:cubicBezTo>
                  <a:pt x="41599" y="53323"/>
                  <a:pt x="42538" y="53374"/>
                  <a:pt x="43480" y="53374"/>
                </a:cubicBezTo>
                <a:cubicBezTo>
                  <a:pt x="50951" y="53374"/>
                  <a:pt x="58503" y="50184"/>
                  <a:pt x="62037" y="43275"/>
                </a:cubicBezTo>
                <a:cubicBezTo>
                  <a:pt x="65956" y="35575"/>
                  <a:pt x="60843" y="27040"/>
                  <a:pt x="55272" y="21767"/>
                </a:cubicBezTo>
                <a:cubicBezTo>
                  <a:pt x="52268" y="18902"/>
                  <a:pt x="48885" y="17430"/>
                  <a:pt x="47294" y="13411"/>
                </a:cubicBezTo>
                <a:cubicBezTo>
                  <a:pt x="45961" y="10048"/>
                  <a:pt x="45622" y="6169"/>
                  <a:pt x="43175" y="3363"/>
                </a:cubicBezTo>
                <a:cubicBezTo>
                  <a:pt x="41163" y="1015"/>
                  <a:pt x="38022" y="1"/>
                  <a:pt x="34905" y="1"/>
                </a:cubicBezTo>
                <a:close/>
              </a:path>
            </a:pathLst>
          </a:custGeom>
          <a:solidFill>
            <a:schemeClr val="accent1"/>
          </a:solidFill>
          <a:ln w="9525" cap="flat" cmpd="sng">
            <a:solidFill>
              <a:schemeClr val="lt2"/>
            </a:solidFill>
            <a:prstDash val="solid"/>
            <a:round/>
            <a:headEnd type="none" w="sm" len="sm"/>
            <a:tailEnd type="none" w="sm" len="sm"/>
          </a:ln>
        </p:spPr>
        <p:txBody>
          <a:bodyPr spcFirstLastPara="1" wrap="square" lIns="121897" tIns="121897" rIns="121897" bIns="121897" anchor="ctr" anchorCtr="0">
            <a:noAutofit/>
          </a:bodyPr>
          <a:lstStyle/>
          <a:p>
            <a:pPr lvl="0"/>
            <a:r>
              <a:rPr lang="en-US"/>
              <a:t>Nhóm 3</a:t>
            </a:r>
          </a:p>
        </p:txBody>
      </p:sp>
      <p:sp>
        <p:nvSpPr>
          <p:cNvPr id="2958" name="Google Shape;2958;p39"/>
          <p:cNvSpPr/>
          <p:nvPr/>
        </p:nvSpPr>
        <p:spPr>
          <a:xfrm>
            <a:off x="8966867" y="3570367"/>
            <a:ext cx="898400" cy="898400"/>
          </a:xfrm>
          <a:prstGeom prst="ellipse">
            <a:avLst/>
          </a:prstGeom>
          <a:solidFill>
            <a:schemeClr val="dk2"/>
          </a:solidFill>
          <a:ln w="9525" cap="flat" cmpd="sng">
            <a:solidFill>
              <a:schemeClr val="lt2"/>
            </a:solidFill>
            <a:prstDash val="solid"/>
            <a:round/>
            <a:headEnd type="none" w="sm" len="sm"/>
            <a:tailEnd type="none" w="sm" len="sm"/>
          </a:ln>
        </p:spPr>
        <p:txBody>
          <a:bodyPr spcFirstLastPara="1" wrap="square" lIns="121897" tIns="121897" rIns="121897" bIns="121897" anchor="ctr" anchorCtr="0">
            <a:noAutofit/>
          </a:bodyPr>
          <a:lstStyle/>
          <a:p>
            <a:endParaRPr/>
          </a:p>
        </p:txBody>
      </p:sp>
      <p:sp>
        <p:nvSpPr>
          <p:cNvPr id="2960" name="Google Shape;2960;p39"/>
          <p:cNvSpPr/>
          <p:nvPr/>
        </p:nvSpPr>
        <p:spPr>
          <a:xfrm rot="10563985" flipH="1">
            <a:off x="3052448" y="4697049"/>
            <a:ext cx="6029032" cy="1755937"/>
          </a:xfrm>
          <a:custGeom>
            <a:avLst/>
            <a:gdLst/>
            <a:ahLst/>
            <a:cxnLst/>
            <a:rect l="l" t="t" r="r" b="b"/>
            <a:pathLst>
              <a:path w="96910" h="49906" extrusionOk="0">
                <a:moveTo>
                  <a:pt x="54968" y="1"/>
                </a:moveTo>
                <a:cubicBezTo>
                  <a:pt x="34362" y="1"/>
                  <a:pt x="11911" y="5872"/>
                  <a:pt x="3236" y="26683"/>
                </a:cubicBezTo>
                <a:cubicBezTo>
                  <a:pt x="518" y="33229"/>
                  <a:pt x="1" y="41727"/>
                  <a:pt x="5245" y="46531"/>
                </a:cubicBezTo>
                <a:cubicBezTo>
                  <a:pt x="7870" y="48952"/>
                  <a:pt x="11436" y="49906"/>
                  <a:pt x="15063" y="49906"/>
                </a:cubicBezTo>
                <a:cubicBezTo>
                  <a:pt x="16885" y="49906"/>
                  <a:pt x="18721" y="49665"/>
                  <a:pt x="20462" y="49249"/>
                </a:cubicBezTo>
                <a:cubicBezTo>
                  <a:pt x="25687" y="48005"/>
                  <a:pt x="30511" y="45459"/>
                  <a:pt x="35660" y="43986"/>
                </a:cubicBezTo>
                <a:cubicBezTo>
                  <a:pt x="40582" y="42569"/>
                  <a:pt x="45626" y="42150"/>
                  <a:pt x="50727" y="42150"/>
                </a:cubicBezTo>
                <a:cubicBezTo>
                  <a:pt x="58120" y="42150"/>
                  <a:pt x="65635" y="43030"/>
                  <a:pt x="73079" y="43030"/>
                </a:cubicBezTo>
                <a:cubicBezTo>
                  <a:pt x="74659" y="43030"/>
                  <a:pt x="76236" y="42991"/>
                  <a:pt x="77807" y="42895"/>
                </a:cubicBezTo>
                <a:cubicBezTo>
                  <a:pt x="80678" y="42741"/>
                  <a:pt x="83626" y="42359"/>
                  <a:pt x="86229" y="41153"/>
                </a:cubicBezTo>
                <a:cubicBezTo>
                  <a:pt x="93560" y="37822"/>
                  <a:pt x="96910" y="28443"/>
                  <a:pt x="94804" y="20692"/>
                </a:cubicBezTo>
                <a:cubicBezTo>
                  <a:pt x="92699" y="12940"/>
                  <a:pt x="86133" y="6949"/>
                  <a:pt x="78726" y="3810"/>
                </a:cubicBezTo>
                <a:cubicBezTo>
                  <a:pt x="71299" y="671"/>
                  <a:pt x="63107" y="20"/>
                  <a:pt x="55068" y="1"/>
                </a:cubicBezTo>
                <a:cubicBezTo>
                  <a:pt x="55035" y="1"/>
                  <a:pt x="55001" y="1"/>
                  <a:pt x="54968" y="1"/>
                </a:cubicBezTo>
                <a:close/>
              </a:path>
            </a:pathLst>
          </a:custGeom>
          <a:solidFill>
            <a:schemeClr val="lt1"/>
          </a:solidFill>
          <a:ln w="9525" cap="flat" cmpd="sng">
            <a:solidFill>
              <a:schemeClr val="lt2"/>
            </a:solidFill>
            <a:prstDash val="solid"/>
            <a:round/>
            <a:headEnd type="none" w="sm" len="sm"/>
            <a:tailEnd type="none" w="sm" len="sm"/>
          </a:ln>
        </p:spPr>
        <p:txBody>
          <a:bodyPr spcFirstLastPara="1" wrap="square" lIns="121897" tIns="121897" rIns="121897" bIns="121897" anchor="ctr" anchorCtr="0">
            <a:noAutofit/>
          </a:bodyPr>
          <a:lstStyle/>
          <a:p>
            <a:endParaRPr/>
          </a:p>
        </p:txBody>
      </p:sp>
      <p:sp>
        <p:nvSpPr>
          <p:cNvPr id="10" name="Title 1"/>
          <p:cNvSpPr>
            <a:spLocks noGrp="1"/>
          </p:cNvSpPr>
          <p:nvPr>
            <p:ph type="ctrTitle"/>
          </p:nvPr>
        </p:nvSpPr>
        <p:spPr>
          <a:xfrm>
            <a:off x="3359624" y="5263121"/>
            <a:ext cx="5472752" cy="750617"/>
          </a:xfrm>
        </p:spPr>
        <p:txBody>
          <a:bodyPr>
            <a:no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BÀI 17. TÁCH CHẤT RA KHỎI HỖN HỢP (T2)</a:t>
            </a:r>
          </a:p>
        </p:txBody>
      </p:sp>
      <p:pic>
        <p:nvPicPr>
          <p:cNvPr id="11" name="Picture 10"/>
          <p:cNvPicPr>
            <a:picLocks noChangeAspect="1"/>
          </p:cNvPicPr>
          <p:nvPr/>
        </p:nvPicPr>
        <p:blipFill>
          <a:blip r:embed="rId3"/>
          <a:stretch>
            <a:fillRect/>
          </a:stretch>
        </p:blipFill>
        <p:spPr>
          <a:xfrm>
            <a:off x="900915" y="891168"/>
            <a:ext cx="3083944" cy="2154695"/>
          </a:xfrm>
          <a:prstGeom prst="rect">
            <a:avLst/>
          </a:prstGeom>
        </p:spPr>
      </p:pic>
      <p:pic>
        <p:nvPicPr>
          <p:cNvPr id="12" name="Picture 11"/>
          <p:cNvPicPr>
            <a:picLocks noChangeAspect="1"/>
          </p:cNvPicPr>
          <p:nvPr/>
        </p:nvPicPr>
        <p:blipFill>
          <a:blip r:embed="rId4"/>
          <a:stretch>
            <a:fillRect/>
          </a:stretch>
        </p:blipFill>
        <p:spPr>
          <a:xfrm>
            <a:off x="7595996" y="889600"/>
            <a:ext cx="3675191" cy="2172665"/>
          </a:xfrm>
          <a:prstGeom prst="rect">
            <a:avLst/>
          </a:prstGeom>
        </p:spPr>
      </p:pic>
      <p:pic>
        <p:nvPicPr>
          <p:cNvPr id="13" name="Picture 12"/>
          <p:cNvPicPr>
            <a:picLocks noChangeAspect="1"/>
          </p:cNvPicPr>
          <p:nvPr/>
        </p:nvPicPr>
        <p:blipFill>
          <a:blip r:embed="rId5"/>
          <a:stretch>
            <a:fillRect/>
          </a:stretch>
        </p:blipFill>
        <p:spPr>
          <a:xfrm>
            <a:off x="4733902" y="889600"/>
            <a:ext cx="2177037" cy="2172665"/>
          </a:xfrm>
          <a:prstGeom prst="rect">
            <a:avLst/>
          </a:prstGeom>
        </p:spPr>
      </p:pic>
    </p:spTree>
    <p:extLst>
      <p:ext uri="{BB962C8B-B14F-4D97-AF65-F5344CB8AC3E}">
        <p14:creationId xmlns:p14="http://schemas.microsoft.com/office/powerpoint/2010/main" val="17815261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7A717-A3EE-4474-94F4-24AC2EBB49D3}"/>
              </a:ext>
            </a:extLst>
          </p:cNvPr>
          <p:cNvSpPr txBox="1"/>
          <p:nvPr/>
        </p:nvSpPr>
        <p:spPr>
          <a:xfrm>
            <a:off x="623668" y="1674056"/>
            <a:ext cx="10944663" cy="523220"/>
          </a:xfrm>
          <a:prstGeom prst="rect">
            <a:avLst/>
          </a:prstGeom>
          <a:noFill/>
        </p:spPr>
        <p:txBody>
          <a:bodyPr wrap="square" rtlCol="0">
            <a:spAutoFit/>
          </a:bodyPr>
          <a:lstStyle/>
          <a:p>
            <a:r>
              <a:rPr lang="en-US" sz="2800" dirty="0" err="1">
                <a:solidFill>
                  <a:srgbClr val="000000"/>
                </a:solidFill>
                <a:effectLst/>
                <a:latin typeface="Times New Roman" panose="02020603050405020304" pitchFamily="18" charset="0"/>
                <a:ea typeface="Calibri" panose="020F0502020204030204" pitchFamily="34" charset="0"/>
              </a:rPr>
              <a:t>Chế</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tạo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máy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chai Coca: </a:t>
            </a:r>
            <a:r>
              <a:rPr lang="en-US" sz="2800" dirty="0">
                <a:solidFill>
                  <a:srgbClr val="0000FF"/>
                </a:solidFill>
                <a:effectLst/>
                <a:latin typeface="Times New Roman" panose="02020603050405020304" pitchFamily="18" charset="0"/>
                <a:ea typeface="Calibri" panose="020F0502020204030204" pitchFamily="34" charset="0"/>
              </a:rPr>
              <a:t>https://youtu.be/808brh6E7zo</a:t>
            </a:r>
            <a:endParaRPr lang="en-US" sz="2800" dirty="0">
              <a:solidFill>
                <a:srgbClr val="0000FF"/>
              </a:solidFill>
            </a:endParaRPr>
          </a:p>
        </p:txBody>
      </p:sp>
      <p:sp>
        <p:nvSpPr>
          <p:cNvPr id="4" name="TextBox 3">
            <a:extLst>
              <a:ext uri="{FF2B5EF4-FFF2-40B4-BE49-F238E27FC236}">
                <a16:creationId xmlns:a16="http://schemas.microsoft.com/office/drawing/2014/main" id="{1210B484-B52B-43D4-A155-BF867392729A}"/>
              </a:ext>
            </a:extLst>
          </p:cNvPr>
          <p:cNvSpPr txBox="1"/>
          <p:nvPr/>
        </p:nvSpPr>
        <p:spPr>
          <a:xfrm>
            <a:off x="623668" y="1046257"/>
            <a:ext cx="8961119" cy="492443"/>
          </a:xfrm>
          <a:prstGeom prst="rect">
            <a:avLst/>
          </a:prstGeom>
          <a:noFill/>
        </p:spPr>
        <p:txBody>
          <a:bodyPr wrap="square">
            <a:spAutoFit/>
          </a:bodyPr>
          <a:lstStyle/>
          <a:p>
            <a:r>
              <a:rPr lang="en-US" sz="2600" dirty="0" err="1">
                <a:latin typeface="Times New Roman" panose="02020603050405020304" pitchFamily="18" charset="0"/>
                <a:cs typeface="Times New Roman" panose="02020603050405020304" pitchFamily="18" charset="0"/>
              </a:rPr>
              <a:t>Thí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nghiệm</a:t>
            </a:r>
            <a:r>
              <a:rPr lang="en-US" sz="2600" dirty="0">
                <a:latin typeface="Times New Roman" panose="02020603050405020304" pitchFamily="18" charset="0"/>
                <a:cs typeface="Times New Roman" panose="02020603050405020304" pitchFamily="18" charset="0"/>
              </a:rPr>
              <a:t>: </a:t>
            </a:r>
            <a:r>
              <a:rPr lang="en-US" sz="2600" dirty="0">
                <a:solidFill>
                  <a:srgbClr val="0000FF"/>
                </a:solidFill>
                <a:latin typeface="Times New Roman" panose="02020603050405020304" pitchFamily="18" charset="0"/>
                <a:cs typeface="Times New Roman" panose="02020603050405020304" pitchFamily="18" charset="0"/>
              </a:rPr>
              <a:t>https://www.youtube.com/watch?v=YSoL3l4HTJk</a:t>
            </a:r>
          </a:p>
        </p:txBody>
      </p:sp>
    </p:spTree>
    <p:extLst>
      <p:ext uri="{BB962C8B-B14F-4D97-AF65-F5344CB8AC3E}">
        <p14:creationId xmlns:p14="http://schemas.microsoft.com/office/powerpoint/2010/main" val="3931411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13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6"/>
        <p:cNvGrpSpPr/>
        <p:nvPr/>
      </p:nvGrpSpPr>
      <p:grpSpPr>
        <a:xfrm>
          <a:off x="0" y="0"/>
          <a:ext cx="0" cy="0"/>
          <a:chOff x="0" y="0"/>
          <a:chExt cx="0" cy="0"/>
        </a:xfrm>
      </p:grpSpPr>
      <p:sp>
        <p:nvSpPr>
          <p:cNvPr id="2957" name="Google Shape;2957;p39"/>
          <p:cNvSpPr/>
          <p:nvPr/>
        </p:nvSpPr>
        <p:spPr>
          <a:xfrm rot="-8601728" flipH="1">
            <a:off x="1951518" y="14814"/>
            <a:ext cx="7470087" cy="6475757"/>
          </a:xfrm>
          <a:custGeom>
            <a:avLst/>
            <a:gdLst/>
            <a:ahLst/>
            <a:cxnLst/>
            <a:rect l="l" t="t" r="r" b="b"/>
            <a:pathLst>
              <a:path w="65957" h="53375" extrusionOk="0">
                <a:moveTo>
                  <a:pt x="34905" y="1"/>
                </a:moveTo>
                <a:cubicBezTo>
                  <a:pt x="34140" y="1"/>
                  <a:pt x="33376" y="62"/>
                  <a:pt x="32630" y="180"/>
                </a:cubicBezTo>
                <a:cubicBezTo>
                  <a:pt x="22662" y="1772"/>
                  <a:pt x="15599" y="9949"/>
                  <a:pt x="6964" y="14366"/>
                </a:cubicBezTo>
                <a:cubicBezTo>
                  <a:pt x="4576" y="15599"/>
                  <a:pt x="1950" y="16435"/>
                  <a:pt x="1035" y="19241"/>
                </a:cubicBezTo>
                <a:cubicBezTo>
                  <a:pt x="0" y="22324"/>
                  <a:pt x="1552" y="25448"/>
                  <a:pt x="3582" y="27736"/>
                </a:cubicBezTo>
                <a:cubicBezTo>
                  <a:pt x="7342" y="31914"/>
                  <a:pt x="12734" y="34620"/>
                  <a:pt x="17270" y="37883"/>
                </a:cubicBezTo>
                <a:cubicBezTo>
                  <a:pt x="21170" y="40709"/>
                  <a:pt x="23876" y="44867"/>
                  <a:pt x="27736" y="47772"/>
                </a:cubicBezTo>
                <a:cubicBezTo>
                  <a:pt x="31536" y="50657"/>
                  <a:pt x="35873" y="52706"/>
                  <a:pt x="40668" y="53223"/>
                </a:cubicBezTo>
                <a:cubicBezTo>
                  <a:pt x="41599" y="53323"/>
                  <a:pt x="42538" y="53374"/>
                  <a:pt x="43480" y="53374"/>
                </a:cubicBezTo>
                <a:cubicBezTo>
                  <a:pt x="50951" y="53374"/>
                  <a:pt x="58503" y="50184"/>
                  <a:pt x="62037" y="43275"/>
                </a:cubicBezTo>
                <a:cubicBezTo>
                  <a:pt x="65956" y="35575"/>
                  <a:pt x="60843" y="27040"/>
                  <a:pt x="55272" y="21767"/>
                </a:cubicBezTo>
                <a:cubicBezTo>
                  <a:pt x="52268" y="18902"/>
                  <a:pt x="48885" y="17430"/>
                  <a:pt x="47294" y="13411"/>
                </a:cubicBezTo>
                <a:cubicBezTo>
                  <a:pt x="45961" y="10048"/>
                  <a:pt x="45622" y="6169"/>
                  <a:pt x="43175" y="3363"/>
                </a:cubicBezTo>
                <a:cubicBezTo>
                  <a:pt x="41163" y="1015"/>
                  <a:pt x="38022" y="1"/>
                  <a:pt x="34905" y="1"/>
                </a:cubicBezTo>
                <a:close/>
              </a:path>
            </a:pathLst>
          </a:custGeom>
          <a:solidFill>
            <a:schemeClr val="accent1"/>
          </a:solidFill>
          <a:ln w="9525" cap="flat" cmpd="sng">
            <a:solidFill>
              <a:schemeClr val="lt2"/>
            </a:solidFill>
            <a:prstDash val="solid"/>
            <a:round/>
            <a:headEnd type="none" w="sm" len="sm"/>
            <a:tailEnd type="none" w="sm" len="sm"/>
          </a:ln>
        </p:spPr>
        <p:txBody>
          <a:bodyPr spcFirstLastPara="1" wrap="square" lIns="121897" tIns="121897" rIns="121897" bIns="121897" anchor="ctr" anchorCtr="0">
            <a:noAutofit/>
          </a:bodyPr>
          <a:lstStyle/>
          <a:p>
            <a:pPr lvl="0"/>
            <a:r>
              <a:rPr lang="en-US"/>
              <a:t>Nhóm 3</a:t>
            </a:r>
          </a:p>
        </p:txBody>
      </p:sp>
      <p:sp>
        <p:nvSpPr>
          <p:cNvPr id="2958" name="Google Shape;2958;p39"/>
          <p:cNvSpPr/>
          <p:nvPr/>
        </p:nvSpPr>
        <p:spPr>
          <a:xfrm>
            <a:off x="8966867" y="3570367"/>
            <a:ext cx="898400" cy="898400"/>
          </a:xfrm>
          <a:prstGeom prst="ellipse">
            <a:avLst/>
          </a:prstGeom>
          <a:solidFill>
            <a:schemeClr val="dk2"/>
          </a:solidFill>
          <a:ln w="9525" cap="flat" cmpd="sng">
            <a:solidFill>
              <a:schemeClr val="lt2"/>
            </a:solidFill>
            <a:prstDash val="solid"/>
            <a:round/>
            <a:headEnd type="none" w="sm" len="sm"/>
            <a:tailEnd type="none" w="sm" len="sm"/>
          </a:ln>
        </p:spPr>
        <p:txBody>
          <a:bodyPr spcFirstLastPara="1" wrap="square" lIns="121897" tIns="121897" rIns="121897" bIns="121897" anchor="ctr" anchorCtr="0">
            <a:noAutofit/>
          </a:bodyPr>
          <a:lstStyle/>
          <a:p>
            <a:endParaRPr/>
          </a:p>
        </p:txBody>
      </p:sp>
      <p:sp>
        <p:nvSpPr>
          <p:cNvPr id="2960" name="Google Shape;2960;p39"/>
          <p:cNvSpPr/>
          <p:nvPr/>
        </p:nvSpPr>
        <p:spPr>
          <a:xfrm rot="10563985" flipH="1">
            <a:off x="3052448" y="4697049"/>
            <a:ext cx="6029032" cy="1755937"/>
          </a:xfrm>
          <a:custGeom>
            <a:avLst/>
            <a:gdLst/>
            <a:ahLst/>
            <a:cxnLst/>
            <a:rect l="l" t="t" r="r" b="b"/>
            <a:pathLst>
              <a:path w="96910" h="49906" extrusionOk="0">
                <a:moveTo>
                  <a:pt x="54968" y="1"/>
                </a:moveTo>
                <a:cubicBezTo>
                  <a:pt x="34362" y="1"/>
                  <a:pt x="11911" y="5872"/>
                  <a:pt x="3236" y="26683"/>
                </a:cubicBezTo>
                <a:cubicBezTo>
                  <a:pt x="518" y="33229"/>
                  <a:pt x="1" y="41727"/>
                  <a:pt x="5245" y="46531"/>
                </a:cubicBezTo>
                <a:cubicBezTo>
                  <a:pt x="7870" y="48952"/>
                  <a:pt x="11436" y="49906"/>
                  <a:pt x="15063" y="49906"/>
                </a:cubicBezTo>
                <a:cubicBezTo>
                  <a:pt x="16885" y="49906"/>
                  <a:pt x="18721" y="49665"/>
                  <a:pt x="20462" y="49249"/>
                </a:cubicBezTo>
                <a:cubicBezTo>
                  <a:pt x="25687" y="48005"/>
                  <a:pt x="30511" y="45459"/>
                  <a:pt x="35660" y="43986"/>
                </a:cubicBezTo>
                <a:cubicBezTo>
                  <a:pt x="40582" y="42569"/>
                  <a:pt x="45626" y="42150"/>
                  <a:pt x="50727" y="42150"/>
                </a:cubicBezTo>
                <a:cubicBezTo>
                  <a:pt x="58120" y="42150"/>
                  <a:pt x="65635" y="43030"/>
                  <a:pt x="73079" y="43030"/>
                </a:cubicBezTo>
                <a:cubicBezTo>
                  <a:pt x="74659" y="43030"/>
                  <a:pt x="76236" y="42991"/>
                  <a:pt x="77807" y="42895"/>
                </a:cubicBezTo>
                <a:cubicBezTo>
                  <a:pt x="80678" y="42741"/>
                  <a:pt x="83626" y="42359"/>
                  <a:pt x="86229" y="41153"/>
                </a:cubicBezTo>
                <a:cubicBezTo>
                  <a:pt x="93560" y="37822"/>
                  <a:pt x="96910" y="28443"/>
                  <a:pt x="94804" y="20692"/>
                </a:cubicBezTo>
                <a:cubicBezTo>
                  <a:pt x="92699" y="12940"/>
                  <a:pt x="86133" y="6949"/>
                  <a:pt x="78726" y="3810"/>
                </a:cubicBezTo>
                <a:cubicBezTo>
                  <a:pt x="71299" y="671"/>
                  <a:pt x="63107" y="20"/>
                  <a:pt x="55068" y="1"/>
                </a:cubicBezTo>
                <a:cubicBezTo>
                  <a:pt x="55035" y="1"/>
                  <a:pt x="55001" y="1"/>
                  <a:pt x="54968" y="1"/>
                </a:cubicBezTo>
                <a:close/>
              </a:path>
            </a:pathLst>
          </a:custGeom>
          <a:solidFill>
            <a:schemeClr val="lt1"/>
          </a:solidFill>
          <a:ln w="9525" cap="flat" cmpd="sng">
            <a:solidFill>
              <a:schemeClr val="lt2"/>
            </a:solidFill>
            <a:prstDash val="solid"/>
            <a:round/>
            <a:headEnd type="none" w="sm" len="sm"/>
            <a:tailEnd type="none" w="sm" len="sm"/>
          </a:ln>
        </p:spPr>
        <p:txBody>
          <a:bodyPr spcFirstLastPara="1" wrap="square" lIns="121897" tIns="121897" rIns="121897" bIns="121897" anchor="ctr" anchorCtr="0">
            <a:noAutofit/>
          </a:bodyPr>
          <a:lstStyle/>
          <a:p>
            <a:endParaRPr/>
          </a:p>
        </p:txBody>
      </p:sp>
      <p:sp>
        <p:nvSpPr>
          <p:cNvPr id="10" name="Title 1"/>
          <p:cNvSpPr>
            <a:spLocks noGrp="1"/>
          </p:cNvSpPr>
          <p:nvPr>
            <p:ph type="ctrTitle"/>
          </p:nvPr>
        </p:nvSpPr>
        <p:spPr>
          <a:xfrm>
            <a:off x="3359624" y="5263121"/>
            <a:ext cx="5472752" cy="750617"/>
          </a:xfrm>
        </p:spPr>
        <p:txBody>
          <a:bodyPr>
            <a:no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BÀI 17. TÁCH CHẤT KHỎI HỖN HỢP (T3)</a:t>
            </a:r>
          </a:p>
        </p:txBody>
      </p:sp>
      <p:pic>
        <p:nvPicPr>
          <p:cNvPr id="11" name="Picture 10"/>
          <p:cNvPicPr>
            <a:picLocks noChangeAspect="1"/>
          </p:cNvPicPr>
          <p:nvPr/>
        </p:nvPicPr>
        <p:blipFill>
          <a:blip r:embed="rId3"/>
          <a:stretch>
            <a:fillRect/>
          </a:stretch>
        </p:blipFill>
        <p:spPr>
          <a:xfrm>
            <a:off x="900915" y="891168"/>
            <a:ext cx="3083944" cy="2154695"/>
          </a:xfrm>
          <a:prstGeom prst="rect">
            <a:avLst/>
          </a:prstGeom>
        </p:spPr>
      </p:pic>
      <p:pic>
        <p:nvPicPr>
          <p:cNvPr id="12" name="Picture 11"/>
          <p:cNvPicPr>
            <a:picLocks noChangeAspect="1"/>
          </p:cNvPicPr>
          <p:nvPr/>
        </p:nvPicPr>
        <p:blipFill>
          <a:blip r:embed="rId4"/>
          <a:stretch>
            <a:fillRect/>
          </a:stretch>
        </p:blipFill>
        <p:spPr>
          <a:xfrm>
            <a:off x="7595996" y="889600"/>
            <a:ext cx="3675191" cy="2172665"/>
          </a:xfrm>
          <a:prstGeom prst="rect">
            <a:avLst/>
          </a:prstGeom>
        </p:spPr>
      </p:pic>
      <p:pic>
        <p:nvPicPr>
          <p:cNvPr id="13" name="Picture 12"/>
          <p:cNvPicPr>
            <a:picLocks noChangeAspect="1"/>
          </p:cNvPicPr>
          <p:nvPr/>
        </p:nvPicPr>
        <p:blipFill>
          <a:blip r:embed="rId5"/>
          <a:stretch>
            <a:fillRect/>
          </a:stretch>
        </p:blipFill>
        <p:spPr>
          <a:xfrm>
            <a:off x="4733902" y="889600"/>
            <a:ext cx="2177037" cy="2172665"/>
          </a:xfrm>
          <a:prstGeom prst="rect">
            <a:avLst/>
          </a:prstGeom>
        </p:spPr>
      </p:pic>
    </p:spTree>
    <p:extLst>
      <p:ext uri="{BB962C8B-B14F-4D97-AF65-F5344CB8AC3E}">
        <p14:creationId xmlns:p14="http://schemas.microsoft.com/office/powerpoint/2010/main" val="23787470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30903F-1F34-4D7A-A05A-352454F428BA}"/>
              </a:ext>
            </a:extLst>
          </p:cNvPr>
          <p:cNvSpPr txBox="1"/>
          <p:nvPr/>
        </p:nvSpPr>
        <p:spPr>
          <a:xfrm>
            <a:off x="555656" y="78566"/>
            <a:ext cx="11673386" cy="492443"/>
          </a:xfrm>
          <a:prstGeom prst="rect">
            <a:avLst/>
          </a:prstGeom>
          <a:noFill/>
        </p:spPr>
        <p:txBody>
          <a:bodyPr wrap="square" rtlCol="0">
            <a:spAutoFit/>
          </a:bodyPr>
          <a:lstStyle/>
          <a:p>
            <a:r>
              <a:rPr lang="en-US" sz="2600" b="1" dirty="0">
                <a:solidFill>
                  <a:srgbClr val="FF0000"/>
                </a:solidFill>
                <a:latin typeface="Times New Roman" panose="02020603050405020304" pitchFamily="18" charset="0"/>
                <a:cs typeface="Times New Roman" panose="02020603050405020304" pitchFamily="18" charset="0"/>
              </a:rPr>
              <a:t>II. MỘT SỐ CÁCH TÁCH CHẤT</a:t>
            </a:r>
          </a:p>
        </p:txBody>
      </p:sp>
      <p:sp>
        <p:nvSpPr>
          <p:cNvPr id="4" name="TextBox 3">
            <a:extLst>
              <a:ext uri="{FF2B5EF4-FFF2-40B4-BE49-F238E27FC236}">
                <a16:creationId xmlns:a16="http://schemas.microsoft.com/office/drawing/2014/main" id="{66997667-AF92-4CAB-BE51-C9794374DD7E}"/>
              </a:ext>
            </a:extLst>
          </p:cNvPr>
          <p:cNvSpPr txBox="1"/>
          <p:nvPr/>
        </p:nvSpPr>
        <p:spPr>
          <a:xfrm>
            <a:off x="555656" y="837022"/>
            <a:ext cx="4824249" cy="492443"/>
          </a:xfrm>
          <a:prstGeom prst="rect">
            <a:avLst/>
          </a:prstGeom>
          <a:noFill/>
        </p:spPr>
        <p:txBody>
          <a:bodyPr wrap="square" rtlCol="0">
            <a:spAutoFit/>
          </a:bodyPr>
          <a:lstStyle/>
          <a:p>
            <a:r>
              <a:rPr lang="en-US" sz="2600" b="1" dirty="0">
                <a:solidFill>
                  <a:srgbClr val="FF0000"/>
                </a:solidFill>
                <a:latin typeface="Times New Roman" panose="02020603050405020304" pitchFamily="18" charset="0"/>
                <a:cs typeface="Times New Roman" panose="02020603050405020304" pitchFamily="18" charset="0"/>
              </a:rPr>
              <a:t>3. </a:t>
            </a:r>
            <a:r>
              <a:rPr lang="en-US" sz="2600" b="1" dirty="0" err="1">
                <a:solidFill>
                  <a:srgbClr val="FF0000"/>
                </a:solidFill>
                <a:latin typeface="Times New Roman" panose="02020603050405020304" pitchFamily="18" charset="0"/>
                <a:cs typeface="Times New Roman" panose="02020603050405020304" pitchFamily="18" charset="0"/>
              </a:rPr>
              <a:t>Chiết</a:t>
            </a:r>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1025" name="Picture 4">
            <a:extLst>
              <a:ext uri="{FF2B5EF4-FFF2-40B4-BE49-F238E27FC236}">
                <a16:creationId xmlns:a16="http://schemas.microsoft.com/office/drawing/2014/main" id="{3965830F-FF8A-453F-8F53-B796D85B6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1" y="837021"/>
            <a:ext cx="4508938" cy="4097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1583605-FB6C-4152-9A90-F44EBAF711BC}"/>
              </a:ext>
            </a:extLst>
          </p:cNvPr>
          <p:cNvSpPr txBox="1"/>
          <p:nvPr/>
        </p:nvSpPr>
        <p:spPr>
          <a:xfrm>
            <a:off x="555656" y="1336493"/>
            <a:ext cx="6006663" cy="1045735"/>
          </a:xfrm>
          <a:prstGeom prst="rect">
            <a:avLst/>
          </a:prstGeom>
          <a:noFill/>
        </p:spPr>
        <p:txBody>
          <a:bodyPr wrap="square" rtlCol="0">
            <a:spAutoFit/>
          </a:bodyPr>
          <a:lstStyle/>
          <a:p>
            <a:pPr algn="just">
              <a:lnSpc>
                <a:spcPct val="125000"/>
              </a:lnSpc>
            </a:pPr>
            <a:r>
              <a:rPr lang="en-US" sz="2600" dirty="0" err="1">
                <a:latin typeface="Times New Roman" panose="02020603050405020304" pitchFamily="18" charset="0"/>
                <a:cs typeface="Times New Roman" panose="02020603050405020304" pitchFamily="18" charset="0"/>
              </a:rPr>
              <a:t>Phương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lỏng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tan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khỏi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760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BFAAA41-2DE3-474B-BDA3-280DAE860489}"/>
              </a:ext>
            </a:extLst>
          </p:cNvPr>
          <p:cNvGraphicFramePr>
            <a:graphicFrameLocks noGrp="1"/>
          </p:cNvGraphicFramePr>
          <p:nvPr>
            <p:extLst>
              <p:ext uri="{D42A27DB-BD31-4B8C-83A1-F6EECF244321}">
                <p14:modId xmlns:p14="http://schemas.microsoft.com/office/powerpoint/2010/main" val="605633726"/>
              </p:ext>
            </p:extLst>
          </p:nvPr>
        </p:nvGraphicFramePr>
        <p:xfrm>
          <a:off x="157655" y="1538306"/>
          <a:ext cx="11887200" cy="4178430"/>
        </p:xfrm>
        <a:graphic>
          <a:graphicData uri="http://schemas.openxmlformats.org/drawingml/2006/table">
            <a:tbl>
              <a:tblPr firstRow="1" bandRow="1">
                <a:tableStyleId>{5C22544A-7EE6-4342-B048-85BDC9FD1C3A}</a:tableStyleId>
              </a:tblPr>
              <a:tblGrid>
                <a:gridCol w="6603495">
                  <a:extLst>
                    <a:ext uri="{9D8B030D-6E8A-4147-A177-3AD203B41FA5}">
                      <a16:colId xmlns:a16="http://schemas.microsoft.com/office/drawing/2014/main" val="3619807516"/>
                    </a:ext>
                  </a:extLst>
                </a:gridCol>
                <a:gridCol w="5283705">
                  <a:extLst>
                    <a:ext uri="{9D8B030D-6E8A-4147-A177-3AD203B41FA5}">
                      <a16:colId xmlns:a16="http://schemas.microsoft.com/office/drawing/2014/main" val="2881565661"/>
                    </a:ext>
                  </a:extLst>
                </a:gridCol>
              </a:tblGrid>
              <a:tr h="138093">
                <a:tc>
                  <a:txBody>
                    <a:bodyPr/>
                    <a:lstStyle/>
                    <a:p>
                      <a:pPr algn="ctr">
                        <a:lnSpc>
                          <a:spcPct val="130000"/>
                        </a:lnSpc>
                        <a:spcAft>
                          <a:spcPts val="1000"/>
                        </a:spcAft>
                        <a:tabLst>
                          <a:tab pos="540385" algn="l"/>
                          <a:tab pos="2971800" algn="ctr"/>
                          <a:tab pos="5943600" algn="r"/>
                        </a:tabLst>
                      </a:pPr>
                      <a:r>
                        <a:rPr lang="en-US" sz="2600" dirty="0" err="1">
                          <a:effectLst/>
                          <a:latin typeface="Times New Roman" panose="02020603050405020304" pitchFamily="18" charset="0"/>
                          <a:cs typeface="Times New Roman" panose="02020603050405020304" pitchFamily="18" charset="0"/>
                        </a:rPr>
                        <a:t>Thí</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nghiệm</a:t>
                      </a:r>
                      <a:r>
                        <a:rPr lang="en-US" sz="2600" dirty="0">
                          <a:effectLst/>
                          <a:latin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Aft>
                          <a:spcPts val="1000"/>
                        </a:spcAft>
                        <a:tabLst>
                          <a:tab pos="540385" algn="l"/>
                          <a:tab pos="2971800" algn="ctr"/>
                          <a:tab pos="5943600" algn="r"/>
                        </a:tabLst>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quả</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281380"/>
                  </a:ext>
                </a:extLst>
              </a:tr>
              <a:tr h="370840">
                <a:tc>
                  <a:txBody>
                    <a:bodyPr/>
                    <a:lstStyle/>
                    <a:p>
                      <a:pPr marL="0" marR="0" lvl="0" indent="0" algn="ctr" defTabSz="457200" rtl="0" eaLnBrk="1" fontAlgn="auto" latinLnBrk="0" hangingPunct="1">
                        <a:lnSpc>
                          <a:spcPct val="130000"/>
                        </a:lnSpc>
                        <a:spcBef>
                          <a:spcPts val="0"/>
                        </a:spcBef>
                        <a:spcAft>
                          <a:spcPts val="0"/>
                        </a:spcAft>
                        <a:buClrTx/>
                        <a:buSzTx/>
                        <a:buFontTx/>
                        <a:buNone/>
                        <a:tabLst/>
                        <a:defRPr/>
                      </a:pPr>
                      <a:r>
                        <a:rPr lang="en-US" sz="2600" dirty="0" err="1">
                          <a:effectLst/>
                          <a:latin typeface="Times New Roman" panose="02020603050405020304" pitchFamily="18" charset="0"/>
                          <a:cs typeface="Times New Roman" panose="02020603050405020304" pitchFamily="18" charset="0"/>
                        </a:rPr>
                        <a:t>Tách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dầu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ăn</a:t>
                      </a:r>
                      <a:r>
                        <a:rPr lang="en-US" sz="2600" dirty="0">
                          <a:effectLst/>
                          <a:latin typeface="Times New Roman" panose="02020603050405020304" pitchFamily="18" charset="0"/>
                          <a:cs typeface="Times New Roman" panose="02020603050405020304" pitchFamily="18" charset="0"/>
                        </a:rPr>
                        <a:t> ra </a:t>
                      </a:r>
                      <a:r>
                        <a:rPr lang="en-US" sz="2600" dirty="0" err="1">
                          <a:effectLst/>
                          <a:latin typeface="Times New Roman" panose="02020603050405020304" pitchFamily="18" charset="0"/>
                          <a:cs typeface="Times New Roman" panose="02020603050405020304" pitchFamily="18" charset="0"/>
                        </a:rPr>
                        <a:t>khỏi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nước</a:t>
                      </a:r>
                      <a:endParaRPr lang="en-US" sz="2600" dirty="0">
                        <a:effectLst/>
                        <a:latin typeface="Times New Roman" panose="02020603050405020304" pitchFamily="18" charset="0"/>
                        <a:cs typeface="Times New Roman" panose="02020603050405020304" pitchFamily="18" charset="0"/>
                      </a:endParaRPr>
                    </a:p>
                  </a:txBody>
                  <a:tcPr/>
                </a:tc>
                <a:tc>
                  <a:txBody>
                    <a:bodyPr/>
                    <a:lstStyle/>
                    <a:p>
                      <a:pPr algn="just">
                        <a:lnSpc>
                          <a:spcPct val="130000"/>
                        </a:lnSpc>
                      </a:pPr>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36085290"/>
                  </a:ext>
                </a:extLst>
              </a:tr>
              <a:tr h="370840">
                <a:tc>
                  <a:txBody>
                    <a:bodyPr/>
                    <a:lstStyle/>
                    <a:p>
                      <a:pPr algn="ctr">
                        <a:lnSpc>
                          <a:spcPct val="130000"/>
                        </a:lnSpc>
                        <a:spcAft>
                          <a:spcPts val="1000"/>
                        </a:spcAft>
                        <a:tabLst>
                          <a:tab pos="540385" algn="l"/>
                          <a:tab pos="2971800" algn="ctr"/>
                          <a:tab pos="5943600" algn="r"/>
                        </a:tabLst>
                      </a:pPr>
                      <a:r>
                        <a:rPr lang="en-US" sz="2600" b="1" dirty="0" err="1">
                          <a:solidFill>
                            <a:srgbClr val="FF0000"/>
                          </a:solidFill>
                          <a:effectLst/>
                          <a:latin typeface="Times New Roman" panose="02020603050405020304" pitchFamily="18" charset="0"/>
                          <a:cs typeface="Times New Roman" panose="02020603050405020304" pitchFamily="18" charset="0"/>
                        </a:rPr>
                        <a:t>Câu</a:t>
                      </a:r>
                      <a:r>
                        <a:rPr lang="en-US" sz="2600" b="1" dirty="0">
                          <a:solidFill>
                            <a:srgbClr val="FF0000"/>
                          </a:solidFill>
                          <a:effectLst/>
                          <a:latin typeface="Times New Roman" panose="02020603050405020304" pitchFamily="18" charset="0"/>
                          <a:cs typeface="Times New Roman" panose="02020603050405020304" pitchFamily="18" charset="0"/>
                        </a:rPr>
                        <a:t> </a:t>
                      </a:r>
                      <a:r>
                        <a:rPr lang="en-US" sz="2600" b="1" dirty="0" err="1">
                          <a:solidFill>
                            <a:srgbClr val="FF0000"/>
                          </a:solidFill>
                          <a:effectLst/>
                          <a:latin typeface="Times New Roman" panose="02020603050405020304" pitchFamily="18" charset="0"/>
                          <a:cs typeface="Times New Roman" panose="02020603050405020304" pitchFamily="18" charset="0"/>
                        </a:rPr>
                        <a:t>hỏi</a:t>
                      </a:r>
                      <a:endPar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30000"/>
                        </a:lnSpc>
                        <a:spcAft>
                          <a:spcPts val="1000"/>
                        </a:spcAft>
                        <a:tabLst>
                          <a:tab pos="540385" algn="l"/>
                          <a:tab pos="2971800" algn="ctr"/>
                          <a:tab pos="5943600" algn="r"/>
                        </a:tabLst>
                      </a:pPr>
                      <a:r>
                        <a:rPr lang="en-US" sz="2600" b="1" dirty="0" err="1">
                          <a:solidFill>
                            <a:srgbClr val="FF0000"/>
                          </a:solidFill>
                          <a:effectLst/>
                          <a:latin typeface="Times New Roman" panose="02020603050405020304" pitchFamily="18" charset="0"/>
                          <a:cs typeface="Times New Roman" panose="02020603050405020304" pitchFamily="18" charset="0"/>
                        </a:rPr>
                        <a:t>Trả</a:t>
                      </a:r>
                      <a:r>
                        <a:rPr lang="en-US" sz="2600" b="1" dirty="0">
                          <a:solidFill>
                            <a:srgbClr val="FF0000"/>
                          </a:solidFill>
                          <a:effectLst/>
                          <a:latin typeface="Times New Roman" panose="02020603050405020304" pitchFamily="18" charset="0"/>
                          <a:cs typeface="Times New Roman" panose="02020603050405020304" pitchFamily="18" charset="0"/>
                        </a:rPr>
                        <a:t> </a:t>
                      </a:r>
                      <a:r>
                        <a:rPr lang="en-US" sz="2600" b="1" dirty="0" err="1">
                          <a:solidFill>
                            <a:srgbClr val="FF0000"/>
                          </a:solidFill>
                          <a:effectLst/>
                          <a:latin typeface="Times New Roman" panose="02020603050405020304" pitchFamily="18" charset="0"/>
                          <a:cs typeface="Times New Roman" panose="02020603050405020304" pitchFamily="18" charset="0"/>
                        </a:rPr>
                        <a:t>lời</a:t>
                      </a:r>
                      <a:endParaRPr lang="en-US" sz="2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6528402"/>
                  </a:ext>
                </a:extLst>
              </a:tr>
              <a:tr h="370840">
                <a:tc>
                  <a:txBody>
                    <a:bodyPr/>
                    <a:lstStyle/>
                    <a:p>
                      <a:pPr algn="just">
                        <a:lnSpc>
                          <a:spcPct val="130000"/>
                        </a:lnSpc>
                      </a:pPr>
                      <a:r>
                        <a:rPr lang="en-US" sz="2600" dirty="0">
                          <a:effectLst/>
                          <a:latin typeface="Times New Roman" panose="02020603050405020304" pitchFamily="18" charset="0"/>
                          <a:cs typeface="Times New Roman" panose="02020603050405020304" pitchFamily="18" charset="0"/>
                        </a:rPr>
                        <a:t>1. </a:t>
                      </a:r>
                      <a:r>
                        <a:rPr lang="en-US" sz="2600" dirty="0" err="1">
                          <a:effectLst/>
                          <a:latin typeface="Times New Roman" panose="02020603050405020304" pitchFamily="18" charset="0"/>
                          <a:cs typeface="Times New Roman" panose="02020603050405020304" pitchFamily="18" charset="0"/>
                        </a:rPr>
                        <a:t>Nước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dầu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ăn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lỏng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nào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nặng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hơn</a:t>
                      </a:r>
                      <a:r>
                        <a:rPr lang="en-US" sz="2600" dirty="0">
                          <a:effectLst/>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txBody>
                  <a:tcPr/>
                </a:tc>
                <a:tc>
                  <a:txBody>
                    <a:bodyPr/>
                    <a:lstStyle/>
                    <a:p>
                      <a:pPr algn="just">
                        <a:lnSpc>
                          <a:spcPct val="130000"/>
                        </a:lnSpc>
                      </a:pPr>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31169111"/>
                  </a:ext>
                </a:extLst>
              </a:tr>
              <a:tr h="370840">
                <a:tc>
                  <a:txBody>
                    <a:bodyPr/>
                    <a:lstStyle/>
                    <a:p>
                      <a:pPr algn="just">
                        <a:lnSpc>
                          <a:spcPct val="130000"/>
                        </a:lnSpc>
                      </a:pPr>
                      <a:r>
                        <a:rPr lang="en-US" sz="2600" dirty="0">
                          <a:effectLst/>
                          <a:latin typeface="Times New Roman" panose="02020603050405020304" pitchFamily="18" charset="0"/>
                          <a:cs typeface="Times New Roman" panose="02020603050405020304" pitchFamily="18" charset="0"/>
                        </a:rPr>
                        <a:t>2. </a:t>
                      </a:r>
                      <a:r>
                        <a:rPr lang="en-US" sz="2600" dirty="0" err="1">
                          <a:effectLst/>
                          <a:latin typeface="Times New Roman" panose="02020603050405020304" pitchFamily="18" charset="0"/>
                          <a:cs typeface="Times New Roman" panose="02020603050405020304" pitchFamily="18" charset="0"/>
                        </a:rPr>
                        <a:t>Tại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sao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phải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mở</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khóa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phễu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chiết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một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từ</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từ</a:t>
                      </a:r>
                      <a:r>
                        <a:rPr lang="en-US" sz="2600" dirty="0">
                          <a:effectLst/>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a:txBody>
                  <a:tcPr/>
                </a:tc>
                <a:tc>
                  <a:txBody>
                    <a:bodyPr/>
                    <a:lstStyle/>
                    <a:p>
                      <a:pPr algn="just">
                        <a:lnSpc>
                          <a:spcPct val="130000"/>
                        </a:lnSpc>
                      </a:pPr>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06507183"/>
                  </a:ext>
                </a:extLst>
              </a:tr>
              <a:tr h="370840">
                <a:tc>
                  <a:txBody>
                    <a:bodyPr/>
                    <a:lstStyle/>
                    <a:p>
                      <a:pPr algn="just">
                        <a:lnSpc>
                          <a:spcPct val="130000"/>
                        </a:lnSpc>
                      </a:pPr>
                      <a:r>
                        <a:rPr lang="en-US" sz="2600" dirty="0">
                          <a:latin typeface="Times New Roman" panose="02020603050405020304" pitchFamily="18" charset="0"/>
                          <a:cs typeface="Times New Roman" panose="02020603050405020304" pitchFamily="18" charset="0"/>
                        </a:rPr>
                        <a:t>3.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lỏng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lẫn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a:t>
                      </a:r>
                    </a:p>
                  </a:txBody>
                  <a:tcPr/>
                </a:tc>
                <a:tc>
                  <a:txBody>
                    <a:bodyPr/>
                    <a:lstStyle/>
                    <a:p>
                      <a:pPr algn="just">
                        <a:lnSpc>
                          <a:spcPct val="130000"/>
                        </a:lnSpc>
                      </a:pPr>
                      <a:endParaRPr lang="en-US" sz="2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83658633"/>
                  </a:ext>
                </a:extLst>
              </a:tr>
            </a:tbl>
          </a:graphicData>
        </a:graphic>
      </p:graphicFrame>
      <p:sp>
        <p:nvSpPr>
          <p:cNvPr id="7" name="Rectangle 6">
            <a:extLst>
              <a:ext uri="{FF2B5EF4-FFF2-40B4-BE49-F238E27FC236}">
                <a16:creationId xmlns:a16="http://schemas.microsoft.com/office/drawing/2014/main" id="{0123C76A-FC3A-46F0-BE9B-C489C8AA1063}"/>
              </a:ext>
            </a:extLst>
          </p:cNvPr>
          <p:cNvSpPr>
            <a:spLocks noChangeArrowheads="1"/>
          </p:cNvSpPr>
          <p:nvPr/>
        </p:nvSpPr>
        <p:spPr bwMode="auto">
          <a:xfrm>
            <a:off x="3395326" y="-164115"/>
            <a:ext cx="5865407" cy="122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0850" algn="l"/>
              </a:tabLst>
              <a:defRPr>
                <a:solidFill>
                  <a:schemeClr val="tx1"/>
                </a:solidFill>
                <a:latin typeface="Arial" panose="020B0604020202020204" pitchFamily="34" charset="0"/>
              </a:defRPr>
            </a:lvl1pPr>
            <a:lvl2pPr eaLnBrk="0" fontAlgn="base" hangingPunct="0">
              <a:spcBef>
                <a:spcPct val="0"/>
              </a:spcBef>
              <a:spcAft>
                <a:spcPct val="0"/>
              </a:spcAft>
              <a:tabLst>
                <a:tab pos="450850" algn="l"/>
              </a:tabLst>
              <a:defRPr>
                <a:solidFill>
                  <a:schemeClr val="tx1"/>
                </a:solidFill>
                <a:latin typeface="Arial" panose="020B0604020202020204" pitchFamily="34" charset="0"/>
              </a:defRPr>
            </a:lvl2pPr>
            <a:lvl3pPr eaLnBrk="0" fontAlgn="base" hangingPunct="0">
              <a:spcBef>
                <a:spcPct val="0"/>
              </a:spcBef>
              <a:spcAft>
                <a:spcPct val="0"/>
              </a:spcAft>
              <a:tabLst>
                <a:tab pos="450850" algn="l"/>
              </a:tabLst>
              <a:defRPr>
                <a:solidFill>
                  <a:schemeClr val="tx1"/>
                </a:solidFill>
                <a:latin typeface="Arial" panose="020B0604020202020204" pitchFamily="34" charset="0"/>
              </a:defRPr>
            </a:lvl3pPr>
            <a:lvl4pPr eaLnBrk="0" fontAlgn="base" hangingPunct="0">
              <a:spcBef>
                <a:spcPct val="0"/>
              </a:spcBef>
              <a:spcAft>
                <a:spcPct val="0"/>
              </a:spcAft>
              <a:tabLst>
                <a:tab pos="450850" algn="l"/>
              </a:tabLst>
              <a:defRPr>
                <a:solidFill>
                  <a:schemeClr val="tx1"/>
                </a:solidFill>
                <a:latin typeface="Arial" panose="020B0604020202020204" pitchFamily="34" charset="0"/>
              </a:defRPr>
            </a:lvl4pPr>
            <a:lvl5pPr eaLnBrk="0" fontAlgn="base" hangingPunct="0">
              <a:spcBef>
                <a:spcPct val="0"/>
              </a:spcBef>
              <a:spcAft>
                <a:spcPct val="0"/>
              </a:spcAft>
              <a:tabLst>
                <a:tab pos="450850" algn="l"/>
              </a:tabLst>
              <a:defRPr>
                <a:solidFill>
                  <a:schemeClr val="tx1"/>
                </a:solidFill>
                <a:latin typeface="Arial" panose="020B0604020202020204" pitchFamily="34" charset="0"/>
              </a:defRPr>
            </a:lvl5pPr>
            <a:lvl6pPr eaLnBrk="0" fontAlgn="base" hangingPunct="0">
              <a:spcBef>
                <a:spcPct val="0"/>
              </a:spcBef>
              <a:spcAft>
                <a:spcPct val="0"/>
              </a:spcAft>
              <a:tabLst>
                <a:tab pos="450850" algn="l"/>
              </a:tabLst>
              <a:defRPr>
                <a:solidFill>
                  <a:schemeClr val="tx1"/>
                </a:solidFill>
                <a:latin typeface="Arial" panose="020B0604020202020204" pitchFamily="34" charset="0"/>
              </a:defRPr>
            </a:lvl6pPr>
            <a:lvl7pPr eaLnBrk="0" fontAlgn="base" hangingPunct="0">
              <a:spcBef>
                <a:spcPct val="0"/>
              </a:spcBef>
              <a:spcAft>
                <a:spcPct val="0"/>
              </a:spcAft>
              <a:tabLst>
                <a:tab pos="450850" algn="l"/>
              </a:tabLst>
              <a:defRPr>
                <a:solidFill>
                  <a:schemeClr val="tx1"/>
                </a:solidFill>
                <a:latin typeface="Arial" panose="020B0604020202020204" pitchFamily="34" charset="0"/>
              </a:defRPr>
            </a:lvl7pPr>
            <a:lvl8pPr eaLnBrk="0" fontAlgn="base" hangingPunct="0">
              <a:spcBef>
                <a:spcPct val="0"/>
              </a:spcBef>
              <a:spcAft>
                <a:spcPct val="0"/>
              </a:spcAft>
              <a:tabLst>
                <a:tab pos="450850" algn="l"/>
              </a:tabLst>
              <a:defRPr>
                <a:solidFill>
                  <a:schemeClr val="tx1"/>
                </a:solidFill>
                <a:latin typeface="Arial" panose="020B0604020202020204" pitchFamily="34" charset="0"/>
              </a:defRPr>
            </a:lvl8pPr>
            <a:lvl9pPr eaLnBrk="0" fontAlgn="base" hangingPunct="0">
              <a:spcBef>
                <a:spcPct val="0"/>
              </a:spcBef>
              <a:spcAft>
                <a:spcPct val="0"/>
              </a:spcAft>
              <a:tabLst>
                <a:tab pos="4508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50000"/>
              </a:lnSpc>
              <a:spcBef>
                <a:spcPct val="0"/>
              </a:spcBef>
              <a:spcAft>
                <a:spcPct val="0"/>
              </a:spcAft>
              <a:buClrTx/>
              <a:buSzTx/>
              <a:buFontTx/>
              <a:buNone/>
              <a:tabLst>
                <a:tab pos="450850" algn="l"/>
              </a:tabLst>
            </a:pPr>
            <a:r>
              <a:rPr kumimoji="0" lang="en-US" altLang="en-US" sz="26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tab pos="450850" algn="l"/>
              </a:tabLst>
            </a:pPr>
            <a:r>
              <a:rPr kumimoji="0" lang="en-US" altLang="en-US" sz="2600" b="1" i="0" u="none" strike="noStrike" cap="none" normalizeH="0" baseline="0" dirty="0">
                <a:ln>
                  <a:noFill/>
                </a:ln>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TÁCH DẦU ĂN KHỎI NƯỚC</a:t>
            </a:r>
            <a:endParaRPr kumimoji="0" lang="en-US" altLang="en-US" sz="26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2C6EEAD-79DD-43C9-BE29-0436A8D9E27F}"/>
              </a:ext>
            </a:extLst>
          </p:cNvPr>
          <p:cNvSpPr txBox="1"/>
          <p:nvPr/>
        </p:nvSpPr>
        <p:spPr>
          <a:xfrm>
            <a:off x="2254613" y="5850628"/>
            <a:ext cx="8146831" cy="369332"/>
          </a:xfrm>
          <a:prstGeom prst="rect">
            <a:avLst/>
          </a:prstGeom>
          <a:noFill/>
        </p:spPr>
        <p:txBody>
          <a:bodyPr wrap="square">
            <a:spAutoFit/>
          </a:bodyPr>
          <a:lstStyle/>
          <a:p>
            <a:r>
              <a:rPr lang="en-US" dirty="0" err="1">
                <a:solidFill>
                  <a:srgbClr val="0000FF"/>
                </a:solidFill>
              </a:rPr>
              <a:t>Thí</a:t>
            </a:r>
            <a:r>
              <a:rPr lang="en-US" dirty="0">
                <a:solidFill>
                  <a:srgbClr val="0000FF"/>
                </a:solidFill>
              </a:rPr>
              <a:t> </a:t>
            </a:r>
            <a:r>
              <a:rPr lang="en-US" dirty="0" err="1">
                <a:solidFill>
                  <a:srgbClr val="0000FF"/>
                </a:solidFill>
              </a:rPr>
              <a:t>nghiệm</a:t>
            </a:r>
            <a:r>
              <a:rPr lang="en-US" dirty="0">
                <a:solidFill>
                  <a:srgbClr val="0000FF"/>
                </a:solidFill>
              </a:rPr>
              <a:t>: https://www.youtube.com/watch?v=kvuU1X9qB_c&amp;t=18s</a:t>
            </a:r>
          </a:p>
        </p:txBody>
      </p:sp>
    </p:spTree>
    <p:controls>
      <mc:AlternateContent xmlns:mc="http://schemas.openxmlformats.org/markup-compatibility/2006">
        <mc:Choice xmlns:v="urn:schemas-microsoft-com:vml" Requires="v">
          <p:control spid="2049" name="TextBox1" r:id="rId2" imgW="5200560" imgH="361800"/>
        </mc:Choice>
        <mc:Fallback>
          <p:control name="TextBox1" r:id="rId2" imgW="5200560" imgH="361800">
            <p:pic>
              <p:nvPicPr>
                <p:cNvPr id="9" name="TextBox1">
                  <a:extLst>
                    <a:ext uri="{FF2B5EF4-FFF2-40B4-BE49-F238E27FC236}">
                      <a16:creationId xmlns:a16="http://schemas.microsoft.com/office/drawing/2014/main" id="{4318AA89-5BF7-42CF-8312-B80A94927537}"/>
                    </a:ext>
                  </a:extLst>
                </p:cNvPr>
                <p:cNvPicPr>
                  <a:picLocks/>
                </p:cNvPicPr>
                <p:nvPr/>
              </p:nvPicPr>
              <p:blipFill>
                <a:blip r:embed="rId7"/>
                <a:stretch>
                  <a:fillRect/>
                </a:stretch>
              </p:blipFill>
              <p:spPr>
                <a:xfrm>
                  <a:off x="6842620" y="3130713"/>
                  <a:ext cx="5202236" cy="363537"/>
                </a:xfrm>
                <a:prstGeom prst="rect">
                  <a:avLst/>
                </a:prstGeom>
              </p:spPr>
            </p:pic>
          </p:control>
        </mc:Fallback>
      </mc:AlternateContent>
      <mc:AlternateContent xmlns:mc="http://schemas.openxmlformats.org/markup-compatibility/2006">
        <mc:Choice xmlns:v="urn:schemas-microsoft-com:vml" Requires="v">
          <p:control spid="2050" name="TextBox2" r:id="rId3" imgW="5238720" imgH="800280"/>
        </mc:Choice>
        <mc:Fallback>
          <p:control name="TextBox2" r:id="rId3" imgW="5238720" imgH="800280">
            <p:pic>
              <p:nvPicPr>
                <p:cNvPr id="10" name="TextBox2">
                  <a:extLst>
                    <a:ext uri="{FF2B5EF4-FFF2-40B4-BE49-F238E27FC236}">
                      <a16:creationId xmlns:a16="http://schemas.microsoft.com/office/drawing/2014/main" id="{319DBA37-05CD-41F3-BE8E-58526EF7968C}"/>
                    </a:ext>
                  </a:extLst>
                </p:cNvPr>
                <p:cNvPicPr>
                  <a:picLocks/>
                </p:cNvPicPr>
                <p:nvPr/>
              </p:nvPicPr>
              <p:blipFill>
                <a:blip r:embed="rId8"/>
                <a:stretch>
                  <a:fillRect/>
                </a:stretch>
              </p:blipFill>
              <p:spPr>
                <a:xfrm>
                  <a:off x="6800575" y="3763517"/>
                  <a:ext cx="5233769" cy="796925"/>
                </a:xfrm>
                <a:prstGeom prst="rect">
                  <a:avLst/>
                </a:prstGeom>
              </p:spPr>
            </p:pic>
          </p:control>
        </mc:Fallback>
      </mc:AlternateContent>
      <mc:AlternateContent xmlns:mc="http://schemas.openxmlformats.org/markup-compatibility/2006">
        <mc:Choice xmlns:v="urn:schemas-microsoft-com:vml" Requires="v">
          <p:control spid="2051" name="TextBox3" r:id="rId4" imgW="5238720" imgH="666720"/>
        </mc:Choice>
        <mc:Fallback>
          <p:control name="TextBox3" r:id="rId4" imgW="5238720" imgH="666720">
            <p:pic>
              <p:nvPicPr>
                <p:cNvPr id="11" name="TextBox3">
                  <a:extLst>
                    <a:ext uri="{FF2B5EF4-FFF2-40B4-BE49-F238E27FC236}">
                      <a16:creationId xmlns:a16="http://schemas.microsoft.com/office/drawing/2014/main" id="{BE04996A-A49A-4FC9-B0B4-06FE56D7CDD8}"/>
                    </a:ext>
                  </a:extLst>
                </p:cNvPr>
                <p:cNvPicPr>
                  <a:picLocks/>
                </p:cNvPicPr>
                <p:nvPr/>
              </p:nvPicPr>
              <p:blipFill>
                <a:blip r:embed="rId9"/>
                <a:stretch>
                  <a:fillRect/>
                </a:stretch>
              </p:blipFill>
              <p:spPr>
                <a:xfrm>
                  <a:off x="6800576" y="4859867"/>
                  <a:ext cx="5233768" cy="661988"/>
                </a:xfrm>
                <a:prstGeom prst="rect">
                  <a:avLst/>
                </a:prstGeom>
              </p:spPr>
            </p:pic>
          </p:control>
        </mc:Fallback>
      </mc:AlternateContent>
      <mc:AlternateContent xmlns:mc="http://schemas.openxmlformats.org/markup-compatibility/2006">
        <mc:Choice xmlns:v="urn:schemas-microsoft-com:vml" Requires="v">
          <p:control spid="2052" name="TextBox4" r:id="rId5" imgW="5191200" imgH="438120"/>
        </mc:Choice>
        <mc:Fallback>
          <p:control name="TextBox4" r:id="rId5" imgW="5191200" imgH="438120">
            <p:pic>
              <p:nvPicPr>
                <p:cNvPr id="12" name="TextBox4">
                  <a:extLst>
                    <a:ext uri="{FF2B5EF4-FFF2-40B4-BE49-F238E27FC236}">
                      <a16:creationId xmlns:a16="http://schemas.microsoft.com/office/drawing/2014/main" id="{298B7129-94B0-443B-A4B2-4FB8CC659F5E}"/>
                    </a:ext>
                  </a:extLst>
                </p:cNvPr>
                <p:cNvPicPr>
                  <a:picLocks/>
                </p:cNvPicPr>
                <p:nvPr/>
              </p:nvPicPr>
              <p:blipFill>
                <a:blip r:embed="rId10"/>
                <a:stretch>
                  <a:fillRect/>
                </a:stretch>
              </p:blipFill>
              <p:spPr>
                <a:xfrm>
                  <a:off x="6842619" y="2041526"/>
                  <a:ext cx="5191725" cy="441325"/>
                </a:xfrm>
                <a:prstGeom prst="rect">
                  <a:avLst/>
                </a:prstGeom>
              </p:spPr>
            </p:pic>
          </p:control>
        </mc:Fallback>
      </mc:AlternateContent>
    </p:controls>
    <p:extLst>
      <p:ext uri="{BB962C8B-B14F-4D97-AF65-F5344CB8AC3E}">
        <p14:creationId xmlns:p14="http://schemas.microsoft.com/office/powerpoint/2010/main" val="1929644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8CD579-F358-41B7-AEB4-2349C2E39C7D}"/>
              </a:ext>
            </a:extLst>
          </p:cNvPr>
          <p:cNvSpPr txBox="1"/>
          <p:nvPr/>
        </p:nvSpPr>
        <p:spPr>
          <a:xfrm>
            <a:off x="806669" y="677918"/>
            <a:ext cx="10578662" cy="1220783"/>
          </a:xfrm>
          <a:prstGeom prst="rect">
            <a:avLst/>
          </a:prstGeom>
          <a:noFill/>
        </p:spPr>
        <p:txBody>
          <a:bodyPr wrap="square" rtlCol="0">
            <a:spAutoFit/>
          </a:bodyPr>
          <a:lstStyle/>
          <a:p>
            <a:pPr>
              <a:lnSpc>
                <a:spcPct val="150000"/>
              </a:lnSpc>
            </a:pPr>
            <a:r>
              <a:rPr lang="en-US" sz="2600" dirty="0">
                <a:latin typeface="Times New Roman" panose="02020603050405020304" pitchFamily="18" charset="0"/>
                <a:cs typeface="Times New Roman" panose="02020603050405020304" pitchFamily="18" charset="0"/>
              </a:rPr>
              <a:t>Khi </a:t>
            </a:r>
            <a:r>
              <a:rPr lang="en-US" sz="2600" dirty="0" err="1">
                <a:latin typeface="Times New Roman" panose="02020603050405020304" pitchFamily="18" charset="0"/>
                <a:cs typeface="Times New Roman" panose="02020603050405020304" pitchFamily="18" charset="0"/>
              </a:rPr>
              <a:t>khai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dưới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thưởng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hỗn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hợp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biển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làm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mỏ</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khỏi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hỗn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hợp</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96488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50BB0E5D-EFA4-44CB-A166-A1E63FC55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669" y="804041"/>
            <a:ext cx="11209283" cy="570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714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A99115-E34E-4468-82D5-3181A785B32E}"/>
              </a:ext>
            </a:extLst>
          </p:cNvPr>
          <p:cNvSpPr txBox="1"/>
          <p:nvPr/>
        </p:nvSpPr>
        <p:spPr>
          <a:xfrm>
            <a:off x="457200" y="898634"/>
            <a:ext cx="11277601" cy="2152449"/>
          </a:xfrm>
          <a:prstGeom prst="rect">
            <a:avLst/>
          </a:prstGeom>
          <a:noFill/>
        </p:spPr>
        <p:txBody>
          <a:bodyPr wrap="square" rtlCol="0">
            <a:spAutoFit/>
          </a:bodyPr>
          <a:lstStyle/>
          <a:p>
            <a:pPr algn="just">
              <a:lnSpc>
                <a:spcPct val="115000"/>
              </a:lnSpc>
              <a:spcAft>
                <a:spcPts val="1000"/>
              </a:spcAft>
            </a:pPr>
            <a:r>
              <a:rPr lang="en-US" sz="2600" b="1"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6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1.</a:t>
            </a:r>
            <a:r>
              <a:rPr lang="en-US" sz="2600" b="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Ở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nông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thôn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thóc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lép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ra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khỏi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thóc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dân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thường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đổ</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thóc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rơi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quạt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hạt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thóc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lép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thổi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bay ra,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do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thóc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lép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khối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lượng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nhẹ</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B.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kích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hạt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nhỏ</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tốc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độ</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rơi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nhỏ</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D.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lớp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vỏ</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trấu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dễ</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tróc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BC430D28-C5B6-4420-9C0C-429FCE0FE213}"/>
              </a:ext>
            </a:extLst>
          </p:cNvPr>
          <p:cNvSpPr txBox="1"/>
          <p:nvPr/>
        </p:nvSpPr>
        <p:spPr>
          <a:xfrm>
            <a:off x="457200" y="3106262"/>
            <a:ext cx="11161986" cy="3336876"/>
          </a:xfrm>
          <a:prstGeom prst="rect">
            <a:avLst/>
          </a:prstGeom>
          <a:noFill/>
        </p:spPr>
        <p:txBody>
          <a:bodyPr wrap="square">
            <a:spAutoFit/>
          </a:bodyPr>
          <a:lstStyle/>
          <a:p>
            <a:pPr algn="just">
              <a:lnSpc>
                <a:spcPct val="115000"/>
              </a:lnSpc>
              <a:spcAft>
                <a:spcPts val="1000"/>
              </a:spcAft>
            </a:pPr>
            <a:r>
              <a:rPr lang="en-US" sz="2600" b="1"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6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2.</a:t>
            </a:r>
            <a:r>
              <a:rPr lang="en-US" sz="2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Việc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nào</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sau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đây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quá</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trình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dựa</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theo</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sự</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khác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kích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hạt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Giặt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giẻ</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lau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bằng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vòi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Dùng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nam</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châm</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hút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bột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sắt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hỗn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hợp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bột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sắt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lưu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huỳnh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Lọc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bị</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vẩn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đục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bằng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giấy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lọc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Ngâm</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quả</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dâu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đường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lấy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dâu</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F903F371-6F4F-4167-8D57-AEBE87B6CE6F}"/>
              </a:ext>
            </a:extLst>
          </p:cNvPr>
          <p:cNvSpPr/>
          <p:nvPr/>
        </p:nvSpPr>
        <p:spPr>
          <a:xfrm>
            <a:off x="457200" y="5186856"/>
            <a:ext cx="446688" cy="67003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6F32ED4-94E9-40EE-87D9-A55BCDD152AE}"/>
              </a:ext>
            </a:extLst>
          </p:cNvPr>
          <p:cNvSpPr/>
          <p:nvPr/>
        </p:nvSpPr>
        <p:spPr>
          <a:xfrm>
            <a:off x="462454" y="1849980"/>
            <a:ext cx="446688" cy="67003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2632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0B3F4E-BE68-4D08-8C71-A1D83984E81C}"/>
              </a:ext>
            </a:extLst>
          </p:cNvPr>
          <p:cNvSpPr txBox="1"/>
          <p:nvPr/>
        </p:nvSpPr>
        <p:spPr>
          <a:xfrm>
            <a:off x="457201" y="946238"/>
            <a:ext cx="10830910" cy="4249433"/>
          </a:xfrm>
          <a:prstGeom prst="rect">
            <a:avLst/>
          </a:prstGeom>
          <a:noFill/>
        </p:spPr>
        <p:txBody>
          <a:bodyPr wrap="square">
            <a:spAutoFit/>
          </a:bodyPr>
          <a:lstStyle/>
          <a:p>
            <a:pPr algn="just">
              <a:lnSpc>
                <a:spcPct val="115000"/>
              </a:lnSpc>
              <a:spcAft>
                <a:spcPts val="1000"/>
              </a:spcAft>
            </a:pPr>
            <a:r>
              <a:rPr lang="en-US" sz="2600" b="1" dirty="0" err="1">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6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rPr>
              <a:t>3.</a:t>
            </a:r>
            <a:r>
              <a:rPr lang="en-US" sz="26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giếng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khoan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thường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lẫn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nhiều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tạp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bỏ</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tạp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dân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giếng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khoan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vào</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bể</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lọc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đáy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bể</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lót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lớp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mịn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sỏi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than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chảy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qua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lớp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này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Nhận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nào</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sau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đây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đúng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Lớp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mịn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dụng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giữ</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hạt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đất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ở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lại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Lớp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sỏi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làm</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nước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vị</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ngọt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Lớp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than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tác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dụng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hút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hữu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cơ</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vi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kuẩn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 Sau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thời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gian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sử</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dụng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ta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phải</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thau</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rửa</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lớp</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đáy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bể</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lọc</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Oval 3">
            <a:extLst>
              <a:ext uri="{FF2B5EF4-FFF2-40B4-BE49-F238E27FC236}">
                <a16:creationId xmlns:a16="http://schemas.microsoft.com/office/drawing/2014/main" id="{AED6188F-40DA-4C1D-9723-47FF0D929BEA}"/>
              </a:ext>
            </a:extLst>
          </p:cNvPr>
          <p:cNvSpPr/>
          <p:nvPr/>
        </p:nvSpPr>
        <p:spPr>
          <a:xfrm>
            <a:off x="457201" y="3429000"/>
            <a:ext cx="446688" cy="67003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826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8186605-7E75-47EA-9549-F33DC5B9A65D}"/>
              </a:ext>
            </a:extLst>
          </p:cNvPr>
          <p:cNvGraphicFramePr>
            <a:graphicFrameLocks noGrp="1"/>
          </p:cNvGraphicFramePr>
          <p:nvPr>
            <p:extLst>
              <p:ext uri="{D42A27DB-BD31-4B8C-83A1-F6EECF244321}">
                <p14:modId xmlns:p14="http://schemas.microsoft.com/office/powerpoint/2010/main" val="3789611290"/>
              </p:ext>
            </p:extLst>
          </p:nvPr>
        </p:nvGraphicFramePr>
        <p:xfrm>
          <a:off x="394138" y="1270700"/>
          <a:ext cx="11035862" cy="2687068"/>
        </p:xfrm>
        <a:graphic>
          <a:graphicData uri="http://schemas.openxmlformats.org/drawingml/2006/table">
            <a:tbl>
              <a:tblPr firstRow="1" firstCol="1" bandRow="1">
                <a:tableStyleId>{5C22544A-7EE6-4342-B048-85BDC9FD1C3A}</a:tableStyleId>
              </a:tblPr>
              <a:tblGrid>
                <a:gridCol w="2824185">
                  <a:extLst>
                    <a:ext uri="{9D8B030D-6E8A-4147-A177-3AD203B41FA5}">
                      <a16:colId xmlns:a16="http://schemas.microsoft.com/office/drawing/2014/main" val="3874980668"/>
                    </a:ext>
                  </a:extLst>
                </a:gridCol>
                <a:gridCol w="8211677">
                  <a:extLst>
                    <a:ext uri="{9D8B030D-6E8A-4147-A177-3AD203B41FA5}">
                      <a16:colId xmlns:a16="http://schemas.microsoft.com/office/drawing/2014/main" val="1989861425"/>
                    </a:ext>
                  </a:extLst>
                </a:gridCol>
              </a:tblGrid>
              <a:tr h="0">
                <a:tc>
                  <a:txBody>
                    <a:bodyPr/>
                    <a:lstStyle/>
                    <a:p>
                      <a:pPr algn="just">
                        <a:lnSpc>
                          <a:spcPct val="150000"/>
                        </a:lnSpc>
                        <a:spcAft>
                          <a:spcPts val="1000"/>
                        </a:spcAft>
                        <a:tabLst>
                          <a:tab pos="540385" algn="l"/>
                          <a:tab pos="2971800" algn="ctr"/>
                          <a:tab pos="5943600" algn="r"/>
                        </a:tabLst>
                      </a:pPr>
                      <a:r>
                        <a:rPr lang="en-US" sz="2600" dirty="0">
                          <a:effectLst/>
                          <a:latin typeface="Times New Roman" panose="02020603050405020304" pitchFamily="18" charset="0"/>
                          <a:cs typeface="Times New Roman" panose="02020603050405020304" pitchFamily="18" charset="0"/>
                        </a:rPr>
                        <a:t>A. </a:t>
                      </a:r>
                      <a:r>
                        <a:rPr lang="en-US" sz="2600" dirty="0" err="1">
                          <a:effectLst/>
                          <a:latin typeface="Times New Roman" panose="02020603050405020304" pitchFamily="18" charset="0"/>
                          <a:cs typeface="Times New Roman" panose="02020603050405020304" pitchFamily="18" charset="0"/>
                        </a:rPr>
                        <a:t>Lọc</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tabLst>
                          <a:tab pos="2971800" algn="ctr"/>
                          <a:tab pos="5943600" algn="r"/>
                        </a:tabLst>
                      </a:pPr>
                      <a:r>
                        <a:rPr lang="en-US" sz="2600" b="0" dirty="0">
                          <a:solidFill>
                            <a:schemeClr val="tx1"/>
                          </a:solidFill>
                          <a:effectLst/>
                          <a:latin typeface="Times New Roman" panose="02020603050405020304" pitchFamily="18" charset="0"/>
                          <a:cs typeface="Times New Roman" panose="02020603050405020304" pitchFamily="18" charset="0"/>
                        </a:rPr>
                        <a:t>(1) </a:t>
                      </a:r>
                      <a:r>
                        <a:rPr lang="en-US" sz="2600" b="0" dirty="0" err="1">
                          <a:solidFill>
                            <a:schemeClr val="tx1"/>
                          </a:solidFill>
                          <a:effectLst/>
                          <a:latin typeface="Times New Roman" panose="02020603050405020304" pitchFamily="18" charset="0"/>
                          <a:cs typeface="Times New Roman" panose="02020603050405020304" pitchFamily="18" charset="0"/>
                        </a:rPr>
                        <a:t>Sự</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tách</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chất</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dựa</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vào</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sự</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khác</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nhau</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về</a:t>
                      </a:r>
                      <a:r>
                        <a:rPr lang="en-US" sz="2600" b="0" dirty="0">
                          <a:solidFill>
                            <a:schemeClr val="tx1"/>
                          </a:solidFill>
                          <a:effectLst/>
                          <a:latin typeface="Times New Roman" panose="02020603050405020304" pitchFamily="18" charset="0"/>
                          <a:cs typeface="Times New Roman" panose="02020603050405020304" pitchFamily="18" charset="0"/>
                        </a:rPr>
                        <a:t> </a:t>
                      </a:r>
                      <a:r>
                        <a:rPr lang="en-US" sz="2600" b="0" dirty="0" err="1">
                          <a:solidFill>
                            <a:schemeClr val="tx1"/>
                          </a:solidFill>
                          <a:effectLst/>
                          <a:latin typeface="Times New Roman" panose="02020603050405020304" pitchFamily="18" charset="0"/>
                          <a:cs typeface="Times New Roman" panose="02020603050405020304" pitchFamily="18" charset="0"/>
                        </a:rPr>
                        <a:t>tính</a:t>
                      </a:r>
                      <a:r>
                        <a:rPr lang="en-US" sz="2600" b="0" dirty="0">
                          <a:solidFill>
                            <a:schemeClr val="tx1"/>
                          </a:solidFill>
                          <a:effectLst/>
                          <a:latin typeface="Times New Roman" panose="02020603050405020304" pitchFamily="18" charset="0"/>
                          <a:cs typeface="Times New Roman" panose="02020603050405020304" pitchFamily="18" charset="0"/>
                        </a:rPr>
                        <a:t> bay </a:t>
                      </a:r>
                      <a:r>
                        <a:rPr lang="en-US" sz="2600" b="0" dirty="0" err="1">
                          <a:solidFill>
                            <a:schemeClr val="tx1"/>
                          </a:solidFill>
                          <a:effectLst/>
                          <a:latin typeface="Times New Roman" panose="02020603050405020304" pitchFamily="18" charset="0"/>
                          <a:cs typeface="Times New Roman" panose="02020603050405020304" pitchFamily="18" charset="0"/>
                        </a:rPr>
                        <a:t>hơi</a:t>
                      </a:r>
                      <a:r>
                        <a:rPr lang="en-US" sz="2600" b="0" dirty="0">
                          <a:solidFill>
                            <a:schemeClr val="tx1"/>
                          </a:solidFill>
                          <a:effectLst/>
                          <a:latin typeface="Times New Roman" panose="02020603050405020304" pitchFamily="18" charset="0"/>
                          <a:cs typeface="Times New Roman" panose="02020603050405020304" pitchFamily="18" charset="0"/>
                        </a:rPr>
                        <a:t>.</a:t>
                      </a:r>
                      <a:endParaRPr lang="en-US" sz="26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lumMod val="90000"/>
                      </a:schemeClr>
                    </a:solidFill>
                  </a:tcPr>
                </a:tc>
                <a:extLst>
                  <a:ext uri="{0D108BD9-81ED-4DB2-BD59-A6C34878D82A}">
                    <a16:rowId xmlns:a16="http://schemas.microsoft.com/office/drawing/2014/main" val="571379676"/>
                  </a:ext>
                </a:extLst>
              </a:tr>
              <a:tr h="0">
                <a:tc>
                  <a:txBody>
                    <a:bodyPr/>
                    <a:lstStyle/>
                    <a:p>
                      <a:pPr algn="just">
                        <a:lnSpc>
                          <a:spcPct val="150000"/>
                        </a:lnSpc>
                        <a:spcAft>
                          <a:spcPts val="1000"/>
                        </a:spcAft>
                        <a:tabLst>
                          <a:tab pos="540385" algn="l"/>
                          <a:tab pos="2971800" algn="ctr"/>
                          <a:tab pos="5943600" algn="r"/>
                        </a:tabLst>
                      </a:pPr>
                      <a:r>
                        <a:rPr lang="en-US" sz="2600">
                          <a:effectLst/>
                          <a:latin typeface="Times New Roman" panose="02020603050405020304" pitchFamily="18" charset="0"/>
                          <a:cs typeface="Times New Roman" panose="02020603050405020304" pitchFamily="18" charset="0"/>
                        </a:rPr>
                        <a:t>B. Chiết</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tabLst>
                          <a:tab pos="2971800" algn="ctr"/>
                          <a:tab pos="5943600" algn="r"/>
                        </a:tabLst>
                      </a:pPr>
                      <a:r>
                        <a:rPr lang="en-US" sz="2600" dirty="0">
                          <a:effectLst/>
                          <a:latin typeface="Times New Roman" panose="02020603050405020304" pitchFamily="18" charset="0"/>
                          <a:cs typeface="Times New Roman" panose="02020603050405020304" pitchFamily="18" charset="0"/>
                        </a:rPr>
                        <a:t>(2)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tách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dựa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nhau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mức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độ</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nặng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nhẹ</a:t>
                      </a: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9988546"/>
                  </a:ext>
                </a:extLst>
              </a:tr>
              <a:tr h="0">
                <a:tc>
                  <a:txBody>
                    <a:bodyPr/>
                    <a:lstStyle/>
                    <a:p>
                      <a:pPr algn="just">
                        <a:lnSpc>
                          <a:spcPct val="150000"/>
                        </a:lnSpc>
                        <a:spcAft>
                          <a:spcPts val="1000"/>
                        </a:spcAft>
                        <a:tabLst>
                          <a:tab pos="540385" algn="l"/>
                          <a:tab pos="2971800" algn="ctr"/>
                          <a:tab pos="5943600" algn="r"/>
                        </a:tabLst>
                      </a:pPr>
                      <a:r>
                        <a:rPr lang="en-US" sz="2600">
                          <a:effectLst/>
                          <a:latin typeface="Times New Roman" panose="02020603050405020304" pitchFamily="18" charset="0"/>
                          <a:cs typeface="Times New Roman" panose="02020603050405020304" pitchFamily="18" charset="0"/>
                        </a:rPr>
                        <a:t>C. Cô cạn</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tabLst>
                          <a:tab pos="540385" algn="l"/>
                          <a:tab pos="2971800" algn="ctr"/>
                          <a:tab pos="5943600" algn="r"/>
                        </a:tabLst>
                      </a:pPr>
                      <a:r>
                        <a:rPr lang="en-US" sz="2600" dirty="0">
                          <a:effectLst/>
                          <a:latin typeface="Times New Roman" panose="02020603050405020304" pitchFamily="18" charset="0"/>
                          <a:cs typeface="Times New Roman" panose="02020603050405020304" pitchFamily="18" charset="0"/>
                        </a:rPr>
                        <a:t>(3)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tách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dựa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nhau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kích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thước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hạt</a:t>
                      </a: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6405274"/>
                  </a:ext>
                </a:extLst>
              </a:tr>
              <a:tr h="0">
                <a:tc>
                  <a:txBody>
                    <a:bodyPr/>
                    <a:lstStyle/>
                    <a:p>
                      <a:pPr algn="just">
                        <a:lnSpc>
                          <a:spcPct val="150000"/>
                        </a:lnSpc>
                        <a:spcAft>
                          <a:spcPts val="1000"/>
                        </a:spcAft>
                        <a:tabLst>
                          <a:tab pos="540385" algn="l"/>
                          <a:tab pos="2971800" algn="ctr"/>
                          <a:tab pos="5943600" algn="r"/>
                        </a:tabLst>
                      </a:pPr>
                      <a:r>
                        <a:rPr lang="en-US" sz="2600">
                          <a:effectLst/>
                          <a:latin typeface="Times New Roman" panose="02020603050405020304" pitchFamily="18" charset="0"/>
                          <a:cs typeface="Times New Roman" panose="02020603050405020304" pitchFamily="18" charset="0"/>
                        </a:rPr>
                        <a:t>D. Lắng</a:t>
                      </a:r>
                      <a:endParaRPr lang="en-US"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1000"/>
                        </a:spcAft>
                        <a:tabLst>
                          <a:tab pos="2971800" algn="ctr"/>
                          <a:tab pos="5943600" algn="r"/>
                        </a:tabLst>
                      </a:pPr>
                      <a:r>
                        <a:rPr lang="en-US" sz="2600" dirty="0">
                          <a:effectLst/>
                          <a:latin typeface="Times New Roman" panose="02020603050405020304" pitchFamily="18" charset="0"/>
                          <a:cs typeface="Times New Roman" panose="02020603050405020304" pitchFamily="18" charset="0"/>
                        </a:rPr>
                        <a:t>(4)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tách</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dựa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nhau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khả</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năng</a:t>
                      </a:r>
                      <a:r>
                        <a:rPr lang="en-US" sz="2600" dirty="0">
                          <a:effectLst/>
                          <a:latin typeface="Times New Roman" panose="02020603050405020304" pitchFamily="18" charset="0"/>
                          <a:cs typeface="Times New Roman" panose="02020603050405020304" pitchFamily="18" charset="0"/>
                        </a:rPr>
                        <a:t> tan </a:t>
                      </a:r>
                      <a:r>
                        <a:rPr lang="en-US" sz="2600" dirty="0" err="1">
                          <a:effectLst/>
                          <a:latin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dung </a:t>
                      </a:r>
                      <a:r>
                        <a:rPr lang="en-US" sz="2600" dirty="0" err="1">
                          <a:effectLst/>
                          <a:latin typeface="Times New Roman" panose="02020603050405020304" pitchFamily="18" charset="0"/>
                          <a:cs typeface="Times New Roman" panose="02020603050405020304" pitchFamily="18" charset="0"/>
                        </a:rPr>
                        <a:t>môi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nhau</a:t>
                      </a:r>
                      <a:r>
                        <a:rPr lang="en-US" sz="2600" dirty="0">
                          <a:effectLst/>
                          <a:latin typeface="Times New Roman" panose="02020603050405020304" pitchFamily="18" charset="0"/>
                          <a:cs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5988259"/>
                  </a:ext>
                </a:extLst>
              </a:tr>
            </a:tbl>
          </a:graphicData>
        </a:graphic>
      </p:graphicFrame>
      <p:sp>
        <p:nvSpPr>
          <p:cNvPr id="3" name="Rectangle 1">
            <a:extLst>
              <a:ext uri="{FF2B5EF4-FFF2-40B4-BE49-F238E27FC236}">
                <a16:creationId xmlns:a16="http://schemas.microsoft.com/office/drawing/2014/main" id="{5E7BEAF8-DEF6-499A-9EDB-02DB1672AD95}"/>
              </a:ext>
            </a:extLst>
          </p:cNvPr>
          <p:cNvSpPr>
            <a:spLocks noChangeArrowheads="1"/>
          </p:cNvSpPr>
          <p:nvPr/>
        </p:nvSpPr>
        <p:spPr bwMode="auto">
          <a:xfrm>
            <a:off x="192166" y="611028"/>
            <a:ext cx="767710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en-US" sz="2600" b="1" i="0" u="none" strike="noStrike" cap="none" normalizeH="0" baseline="0" dirty="0" err="1">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Câu</a:t>
            </a:r>
            <a:r>
              <a:rPr kumimoji="0" lang="en-US" altLang="en-US" sz="2600" b="1"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4. </a:t>
            </a:r>
            <a:r>
              <a:rPr kumimoji="0" lang="en-US" altLang="en-US" sz="26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Hãy</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nối</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thông</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tin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hai</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cột</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cho</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phù</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hợp</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với</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en-US" sz="2600" b="0"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nhau</a:t>
            </a:r>
            <a:r>
              <a:rPr kumimoji="0" lang="en-US" altLang="en-US" sz="2600" b="0"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7" name="btnInknoeActivity">
            <a:extLst>
              <a:ext uri="{FF2B5EF4-FFF2-40B4-BE49-F238E27FC236}">
                <a16:creationId xmlns:a16="http://schemas.microsoft.com/office/drawing/2014/main" id="{FA6E9C4F-DA33-4411-8C2D-92A7EB453171}"/>
              </a:ext>
            </a:extLst>
          </p:cNvPr>
          <p:cNvPicPr>
            <a:picLocks noChangeAspect="1"/>
          </p:cNvPicPr>
          <p:nvPr>
            <p:custDataLst>
              <p:tags r:id="rId1"/>
            </p:custDataLst>
          </p:nvPr>
        </p:nvPicPr>
        <p:blipFill>
          <a:blip r:embed="rId3" r:link="rId4"/>
          <a:stretch>
            <a:fillRect/>
          </a:stretch>
        </p:blipFill>
        <p:spPr>
          <a:xfrm>
            <a:off x="4273213" y="5301550"/>
            <a:ext cx="2219546" cy="571500"/>
          </a:xfrm>
          <a:prstGeom prst="rect">
            <a:avLst/>
          </a:prstGeom>
        </p:spPr>
      </p:pic>
    </p:spTree>
    <p:extLst>
      <p:ext uri="{BB962C8B-B14F-4D97-AF65-F5344CB8AC3E}">
        <p14:creationId xmlns:p14="http://schemas.microsoft.com/office/powerpoint/2010/main" val="215806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07187" y="3669231"/>
            <a:ext cx="4988257"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t>
            </a:r>
            <a:r>
              <a:rPr lang="vi-VN" sz="2400" dirty="0">
                <a:latin typeface="Times New Roman" panose="02020603050405020304" pitchFamily="18" charset="0"/>
                <a:cs typeface="Times New Roman" panose="02020603050405020304" pitchFamily="18" charset="0"/>
              </a:rPr>
              <a:t>ười</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a:t>
            </a:r>
          </a:p>
        </p:txBody>
      </p:sp>
      <p:pic>
        <p:nvPicPr>
          <p:cNvPr id="4" name="Picture 2" descr="Thực trạng nguồn nước giếng khoan và nước sinh hoạt tại các vùng mi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66" y="779960"/>
            <a:ext cx="5449614" cy="4078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163" y="5050176"/>
            <a:ext cx="4971619" cy="1569660"/>
          </a:xfrm>
          <a:prstGeom prst="rect">
            <a:avLst/>
          </a:prstGeom>
        </p:spPr>
        <p:txBody>
          <a:bodyPr wrap="square">
            <a:spAutoFit/>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r>
              <a:rPr lang="vi-VN" sz="2400" b="0" i="0" dirty="0">
                <a:solidFill>
                  <a:srgbClr val="000000"/>
                </a:solidFill>
                <a:effectLst/>
                <a:latin typeface="Times New Roman" panose="02020603050405020304" pitchFamily="18" charset="0"/>
                <a:cs typeface="Times New Roman" panose="02020603050405020304" pitchFamily="18" charset="0"/>
              </a:rPr>
              <a:t>Ở các vùng nông thôn nước ta, </a:t>
            </a:r>
            <a:r>
              <a:rPr lang="vi-VN" sz="2400" b="0" i="0" dirty="0" err="1">
                <a:solidFill>
                  <a:srgbClr val="000000"/>
                </a:solidFill>
                <a:effectLst/>
                <a:latin typeface="Times New Roman" panose="02020603050405020304" pitchFamily="18" charset="0"/>
                <a:cs typeface="Times New Roman" panose="02020603050405020304" pitchFamily="18" charset="0"/>
              </a:rPr>
              <a:t>người</a:t>
            </a:r>
            <a:r>
              <a:rPr lang="vi-VN" sz="2400" b="0" i="0" dirty="0">
                <a:solidFill>
                  <a:srgbClr val="000000"/>
                </a:solidFill>
                <a:effectLst/>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dân</a:t>
            </a:r>
            <a:r>
              <a:rPr lang="en-US" sz="2400" dirty="0">
                <a:solidFill>
                  <a:srgbClr val="000000"/>
                </a:solidFill>
                <a:latin typeface="Times New Roman" panose="02020603050405020304" pitchFamily="18" charset="0"/>
                <a:cs typeface="Times New Roman" panose="02020603050405020304" pitchFamily="18" charset="0"/>
              </a:rPr>
              <a:t> </a:t>
            </a:r>
            <a:r>
              <a:rPr lang="vi-VN" sz="2400" b="0" i="0" dirty="0" err="1">
                <a:solidFill>
                  <a:srgbClr val="000000"/>
                </a:solidFill>
                <a:effectLst/>
                <a:latin typeface="Times New Roman" panose="02020603050405020304" pitchFamily="18" charset="0"/>
                <a:cs typeface="Times New Roman" panose="02020603050405020304" pitchFamily="18" charset="0"/>
              </a:rPr>
              <a:t>thường</a:t>
            </a:r>
            <a:r>
              <a:rPr lang="vi-VN" sz="2400" b="0" i="0" dirty="0">
                <a:solidFill>
                  <a:srgbClr val="000000"/>
                </a:solidFill>
                <a:effectLst/>
                <a:latin typeface="Times New Roman" panose="02020603050405020304" pitchFamily="18" charset="0"/>
                <a:cs typeface="Times New Roman" panose="02020603050405020304" pitchFamily="18" charset="0"/>
              </a:rPr>
              <a:t> sử dụng giếng nước khoan, giếng đào làm nước sinh hoạt. </a:t>
            </a:r>
            <a:endParaRPr lang="en-US" sz="2400" b="0" i="0" dirty="0">
              <a:solidFill>
                <a:srgbClr val="000000"/>
              </a:solidFill>
              <a:effectLst/>
              <a:latin typeface="Times New Roman" panose="02020603050405020304" pitchFamily="18" charset="0"/>
              <a:cs typeface="Times New Roman" panose="02020603050405020304" pitchFamily="18" charset="0"/>
            </a:endParaRPr>
          </a:p>
          <a:p>
            <a:pPr algn="just"/>
            <a:r>
              <a:rPr lang="en-US" sz="2400" b="0" i="0" dirty="0">
                <a:solidFill>
                  <a:srgbClr val="000000"/>
                </a:solidFill>
                <a:effectLst/>
                <a:latin typeface="Times New Roman" panose="02020603050405020304" pitchFamily="18" charset="0"/>
                <a:cs typeface="Times New Roman" panose="02020603050405020304" pitchFamily="18" charset="0"/>
              </a:rPr>
              <a:t>   </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6666097" y="1346003"/>
            <a:ext cx="5129347" cy="1569660"/>
          </a:xfrm>
          <a:prstGeom prst="rect">
            <a:avLst/>
          </a:prstGeom>
        </p:spPr>
        <p:txBody>
          <a:bodyPr wrap="square">
            <a:spAutoFit/>
          </a:bodyPr>
          <a:lstStyle/>
          <a:p>
            <a:pPr algn="just"/>
            <a:r>
              <a:rPr lang="vi-VN" sz="2400" dirty="0">
                <a:solidFill>
                  <a:srgbClr val="000000"/>
                </a:solidFill>
                <a:latin typeface="Times New Roman" panose="02020603050405020304" pitchFamily="18" charset="0"/>
                <a:cs typeface="Times New Roman" panose="02020603050405020304" pitchFamily="18" charset="0"/>
              </a:rPr>
              <a:t>Tuy nhiên, các nguồn nước này thường hay bị nhiễm phèn và một số tạp chất. </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vi-VN" sz="2400" dirty="0">
                <a:solidFill>
                  <a:srgbClr val="FF9900"/>
                </a:solidFill>
                <a:latin typeface="Times New Roman" panose="02020603050405020304" pitchFamily="18" charset="0"/>
                <a:cs typeface="Times New Roman" panose="02020603050405020304" pitchFamily="18" charset="0"/>
              </a:rPr>
              <a:t>Làm thế nào để tách các tạp chất này ra khỏi nguồn nước?</a:t>
            </a:r>
          </a:p>
        </p:txBody>
      </p:sp>
    </p:spTree>
    <p:extLst>
      <p:ext uri="{BB962C8B-B14F-4D97-AF65-F5344CB8AC3E}">
        <p14:creationId xmlns:p14="http://schemas.microsoft.com/office/powerpoint/2010/main" val="114087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828766"/>
            <a:ext cx="11029616" cy="662410"/>
          </a:xfrm>
        </p:spPr>
        <p:txBody>
          <a:bodyPr>
            <a:normAutofit/>
          </a:bodyPr>
          <a:lstStyle/>
          <a:p>
            <a:pPr algn="ct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6064" y="2199747"/>
            <a:ext cx="7590656" cy="4157737"/>
          </a:xfrm>
          <a:ln>
            <a:solidFill>
              <a:schemeClr val="accent1"/>
            </a:solidFill>
          </a:ln>
        </p:spPr>
        <p:txBody>
          <a:bodyPr>
            <a:noAutofit/>
          </a:bodyPr>
          <a:lstStyle/>
          <a:p>
            <a:pPr marL="0" indent="0" algn="just">
              <a:buNone/>
            </a:pPr>
            <a:r>
              <a:rPr lang="vi-VN" sz="2400" dirty="0">
                <a:latin typeface="Times New Roman" panose="02020603050405020304" pitchFamily="18" charset="0"/>
                <a:cs typeface="Times New Roman" panose="02020603050405020304" pitchFamily="18" charset="0"/>
              </a:rPr>
              <a:t>Trong một số loại cây (sả, mùi,…), hoa (hoa hồng, hoa nhài,…), quả (bưởi, chanh,…) có chứa mùi thơm, đó chính là mùi của một số chất có trong tinh dầu. Khi chưng cất tinh dầu từ các loại thực phẩm trên, sản phẩm thu được tinh dầu thường lẫn nước. </a:t>
            </a:r>
          </a:p>
          <a:p>
            <a:pPr marL="0" indent="0" algn="just">
              <a:buNone/>
            </a:pPr>
            <a:r>
              <a:rPr lang="vi-VN" sz="2400" dirty="0">
                <a:latin typeface="Times New Roman" panose="02020603050405020304" pitchFamily="18" charset="0"/>
                <a:cs typeface="Times New Roman" panose="02020603050405020304" pitchFamily="18" charset="0"/>
              </a:rPr>
              <a:t>a)	Nêu cách tách tinh dầu sả ra khỏi hỗn hợp với nước. </a:t>
            </a:r>
          </a:p>
          <a:p>
            <a:pPr marL="0" indent="0" algn="just">
              <a:buNone/>
            </a:pPr>
            <a:r>
              <a:rPr lang="vi-VN" sz="2400" dirty="0">
                <a:latin typeface="Times New Roman" panose="02020603050405020304" pitchFamily="18" charset="0"/>
                <a:cs typeface="Times New Roman" panose="02020603050405020304" pitchFamily="18" charset="0"/>
              </a:rPr>
              <a:t>b)	Sử dụng thiết bị trong phòng thực hành tách tinh dầu sả từ hỗn hợp tinh dầu sả và nước.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1058" y="2733870"/>
            <a:ext cx="3484056" cy="3148770"/>
          </a:xfrm>
          <a:prstGeom prst="rect">
            <a:avLst/>
          </a:prstGeom>
        </p:spPr>
      </p:pic>
    </p:spTree>
    <p:extLst>
      <p:ext uri="{BB962C8B-B14F-4D97-AF65-F5344CB8AC3E}">
        <p14:creationId xmlns:p14="http://schemas.microsoft.com/office/powerpoint/2010/main" val="1479851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1639" y="1085108"/>
            <a:ext cx="11473314" cy="5416868"/>
          </a:xfrm>
          <a:prstGeom prst="rect">
            <a:avLst/>
          </a:prstGeom>
          <a:ln w="38100">
            <a:solidFill>
              <a:schemeClr val="accent2">
                <a:lumMod val="50000"/>
              </a:schemeClr>
            </a:solidFill>
          </a:ln>
        </p:spPr>
        <p:txBody>
          <a:bodyPr wrap="square">
            <a:spAutoFit/>
          </a:bodyPr>
          <a:lstStyle/>
          <a:p>
            <a:pPr>
              <a:lnSpc>
                <a:spcPct val="150000"/>
              </a:lnSpc>
              <a:spcBef>
                <a:spcPts val="600"/>
              </a:spcBef>
              <a:spcAft>
                <a:spcPts val="600"/>
              </a:spcAft>
              <a:tabLst>
                <a:tab pos="270510" algn="l"/>
                <a:tab pos="450215"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3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Lựa</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chọn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giải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thích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phương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thích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để</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tách</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chất</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khỏi</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hỗn</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trường</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hợp</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3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Bef>
                <a:spcPts val="600"/>
              </a:spcBef>
              <a:spcAft>
                <a:spcPts val="0"/>
              </a:spcAft>
              <a:buFont typeface="+mj-lt"/>
              <a:buAutoNum type="alphaLcPeriod"/>
              <a:tabLst>
                <a:tab pos="171450"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Tách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bột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sắt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ra</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khỏi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hỗn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bột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mì</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n</a:t>
            </a:r>
            <a:r>
              <a:rPr lang="vi-VN" sz="3200" dirty="0">
                <a:solidFill>
                  <a:srgbClr val="000000"/>
                </a:solidFill>
                <a:latin typeface="Arial" panose="020B0604020202020204" pitchFamily="34" charset="0"/>
                <a:ea typeface="Calibri" panose="020F0502020204030204" pitchFamily="34" charset="0"/>
                <a:cs typeface="Arial" panose="020B0604020202020204" pitchFamily="34" charset="0"/>
              </a:rPr>
              <a:t>ước</a:t>
            </a:r>
            <a:endParaRPr lang="en-US" sz="3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alphaLcPeriod"/>
              <a:tabLst>
                <a:tab pos="171450"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Tách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rượu</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ra</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khỏi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hỗn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rượu</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endParaRPr lang="en-US" sz="3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alphaLcPeriod"/>
              <a:tabLst>
                <a:tab pos="171450"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Tách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cát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bụi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ra</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khỏi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dung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muối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50000"/>
              </a:lnSpc>
              <a:spcAft>
                <a:spcPts val="0"/>
              </a:spcAft>
              <a:buFont typeface="+mj-lt"/>
              <a:buAutoNum type="alphaLcPeriod"/>
              <a:tabLst>
                <a:tab pos="171450"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Tách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tinh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khiết</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ao</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hồ</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50000"/>
              </a:lnSpc>
              <a:spcAft>
                <a:spcPts val="600"/>
              </a:spcAft>
              <a:buFont typeface="+mj-lt"/>
              <a:buAutoNum type="alphaLcPeriod"/>
              <a:tabLst>
                <a:tab pos="171450" algn="l"/>
              </a:tabLst>
            </a:pP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Tách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tinh</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dầu</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sả</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ra</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khỏi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hỗn</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32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en-US" sz="3200" dirty="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91817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7DD5EA-AA3B-42E5-B585-B9FBDD8701B6}"/>
              </a:ext>
            </a:extLst>
          </p:cNvPr>
          <p:cNvSpPr txBox="1"/>
          <p:nvPr/>
        </p:nvSpPr>
        <p:spPr>
          <a:xfrm>
            <a:off x="2151885" y="594708"/>
            <a:ext cx="8891727"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Cho 3 </a:t>
            </a:r>
            <a:r>
              <a:rPr lang="en-US" sz="2400" b="1" dirty="0" err="1">
                <a:latin typeface="Times New Roman" panose="02020603050405020304" pitchFamily="18" charset="0"/>
                <a:cs typeface="Times New Roman" panose="02020603050405020304" pitchFamily="18" charset="0"/>
              </a:rPr>
              <a:t>cốc</a:t>
            </a:r>
            <a:r>
              <a:rPr lang="en-US" sz="2400" b="1" dirty="0">
                <a:latin typeface="Times New Roman" panose="02020603050405020304" pitchFamily="18" charset="0"/>
                <a:cs typeface="Times New Roman" panose="02020603050405020304" pitchFamily="18" charset="0"/>
              </a:rPr>
              <a:t> A, B, C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hỗn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sau</a:t>
            </a:r>
            <a:r>
              <a:rPr lang="en-US" sz="2400" b="1" dirty="0">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F95BFAFF-8DEC-433B-9E78-60C0DF823F8D}"/>
              </a:ext>
            </a:extLst>
          </p:cNvPr>
          <p:cNvPicPr>
            <a:picLocks noChangeAspect="1"/>
          </p:cNvPicPr>
          <p:nvPr/>
        </p:nvPicPr>
        <p:blipFill>
          <a:blip r:embed="rId2"/>
          <a:stretch>
            <a:fillRect/>
          </a:stretch>
        </p:blipFill>
        <p:spPr>
          <a:xfrm>
            <a:off x="965654" y="1396335"/>
            <a:ext cx="2233196" cy="2762450"/>
          </a:xfrm>
          <a:prstGeom prst="rect">
            <a:avLst/>
          </a:prstGeom>
        </p:spPr>
      </p:pic>
      <p:sp>
        <p:nvSpPr>
          <p:cNvPr id="4" name="Isosceles Triangle 3">
            <a:extLst>
              <a:ext uri="{FF2B5EF4-FFF2-40B4-BE49-F238E27FC236}">
                <a16:creationId xmlns:a16="http://schemas.microsoft.com/office/drawing/2014/main" id="{02974890-1236-4B68-B3A3-0A74989C837F}"/>
              </a:ext>
            </a:extLst>
          </p:cNvPr>
          <p:cNvSpPr/>
          <p:nvPr/>
        </p:nvSpPr>
        <p:spPr>
          <a:xfrm>
            <a:off x="555656" y="4158784"/>
            <a:ext cx="2778388" cy="1355745"/>
          </a:xfrm>
          <a:prstGeom prst="triangle">
            <a:avLst/>
          </a:prstGeom>
          <a:solidFill>
            <a:srgbClr val="4D1434"/>
          </a:solidFill>
          <a:ln>
            <a:solidFill>
              <a:srgbClr val="8D6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latin typeface="Times New Roman" panose="02020603050405020304" pitchFamily="18" charset="0"/>
                <a:cs typeface="Times New Roman" panose="02020603050405020304" pitchFamily="18" charset="0"/>
              </a:rPr>
              <a:t>Cát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endParaRPr lang="en-US" sz="26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85B392C-90B9-4D53-A1CB-A14FA103F9C6}"/>
              </a:ext>
            </a:extLst>
          </p:cNvPr>
          <p:cNvPicPr>
            <a:picLocks noChangeAspect="1"/>
          </p:cNvPicPr>
          <p:nvPr/>
        </p:nvPicPr>
        <p:blipFill rotWithShape="1">
          <a:blip r:embed="rId3">
            <a:extLst>
              <a:ext uri="{28A0092B-C50C-407E-A947-70E740481C1C}">
                <a14:useLocalDpi xmlns:a14="http://schemas.microsoft.com/office/drawing/2010/main" val="0"/>
              </a:ext>
            </a:extLst>
          </a:blip>
          <a:srcRect l="7097" t="21564" r="1906" b="2207"/>
          <a:stretch/>
        </p:blipFill>
        <p:spPr>
          <a:xfrm>
            <a:off x="4624589" y="1396335"/>
            <a:ext cx="2214653" cy="2782810"/>
          </a:xfrm>
          <a:prstGeom prst="rect">
            <a:avLst/>
          </a:prstGeom>
        </p:spPr>
      </p:pic>
      <p:sp>
        <p:nvSpPr>
          <p:cNvPr id="6" name="Rounded Rectangle 11">
            <a:extLst>
              <a:ext uri="{FF2B5EF4-FFF2-40B4-BE49-F238E27FC236}">
                <a16:creationId xmlns:a16="http://schemas.microsoft.com/office/drawing/2014/main" id="{4293A32A-885A-413E-A791-579C615DFF22}"/>
              </a:ext>
            </a:extLst>
          </p:cNvPr>
          <p:cNvSpPr/>
          <p:nvPr/>
        </p:nvSpPr>
        <p:spPr>
          <a:xfrm>
            <a:off x="4715461" y="4369268"/>
            <a:ext cx="1882288" cy="1262245"/>
          </a:xfrm>
          <a:prstGeom prst="roundRect">
            <a:avLst/>
          </a:prstGeom>
          <a:solidFill>
            <a:srgbClr val="4D1434"/>
          </a:solidFill>
          <a:ln>
            <a:solidFill>
              <a:srgbClr val="8D6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ăn</a:t>
            </a:r>
            <a:r>
              <a:rPr lang="en-US" sz="2600" b="1" dirty="0">
                <a:latin typeface="Times New Roman" panose="02020603050405020304" pitchFamily="18" charset="0"/>
                <a:cs typeface="Times New Roman" panose="02020603050405020304" pitchFamily="18" charset="0"/>
              </a:rPr>
              <a:t> </a:t>
            </a:r>
          </a:p>
          <a:p>
            <a:pPr algn="ct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endParaRPr lang="en-US" sz="26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3715739-61BF-4089-AC81-C2A6891461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5692" y="1165327"/>
            <a:ext cx="2294984" cy="2993457"/>
          </a:xfrm>
          <a:prstGeom prst="rect">
            <a:avLst/>
          </a:prstGeom>
        </p:spPr>
      </p:pic>
      <p:sp>
        <p:nvSpPr>
          <p:cNvPr id="10" name="Oval 9">
            <a:extLst>
              <a:ext uri="{FF2B5EF4-FFF2-40B4-BE49-F238E27FC236}">
                <a16:creationId xmlns:a16="http://schemas.microsoft.com/office/drawing/2014/main" id="{811FE191-6347-4E39-9840-F8DE99651204}"/>
              </a:ext>
            </a:extLst>
          </p:cNvPr>
          <p:cNvSpPr/>
          <p:nvPr/>
        </p:nvSpPr>
        <p:spPr>
          <a:xfrm>
            <a:off x="8656199" y="4196036"/>
            <a:ext cx="2537369" cy="1583650"/>
          </a:xfrm>
          <a:prstGeom prst="ellipse">
            <a:avLst/>
          </a:prstGeom>
          <a:solidFill>
            <a:srgbClr val="4D1434"/>
          </a:solidFill>
          <a:ln>
            <a:solidFill>
              <a:srgbClr val="8D68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endParaRPr lang="en-US" sz="26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7497373-5F69-4599-AE7E-5CB6B0F56B1C}"/>
              </a:ext>
            </a:extLst>
          </p:cNvPr>
          <p:cNvSpPr txBox="1"/>
          <p:nvPr/>
        </p:nvSpPr>
        <p:spPr>
          <a:xfrm>
            <a:off x="1209152" y="5932142"/>
            <a:ext cx="9045526" cy="492443"/>
          </a:xfrm>
          <a:prstGeom prst="rect">
            <a:avLst/>
          </a:prstGeom>
          <a:noFill/>
        </p:spPr>
        <p:txBody>
          <a:bodyPr wrap="square" rtlCol="0">
            <a:spAutoFit/>
          </a:bodyPr>
          <a:lstStyle/>
          <a:p>
            <a:r>
              <a:rPr lang="en-US" sz="2600" b="1" dirty="0" err="1">
                <a:solidFill>
                  <a:srgbClr val="FF0000"/>
                </a:solidFill>
                <a:latin typeface="Times New Roman" panose="02020603050405020304" pitchFamily="18" charset="0"/>
                <a:cs typeface="Times New Roman" panose="02020603050405020304" pitchFamily="18" charset="0"/>
              </a:rPr>
              <a:t>Các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hỗn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hợp</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trên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là</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đồng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nhất</a:t>
            </a:r>
            <a:r>
              <a:rPr lang="en-US" sz="2600" b="1" dirty="0">
                <a:solidFill>
                  <a:srgbClr val="FF0000"/>
                </a:solidFill>
                <a:latin typeface="Times New Roman" panose="02020603050405020304" pitchFamily="18" charset="0"/>
                <a:cs typeface="Times New Roman" panose="02020603050405020304" pitchFamily="18" charset="0"/>
              </a:rPr>
              <a:t> hay </a:t>
            </a:r>
            <a:r>
              <a:rPr lang="en-US" sz="2600" b="1" dirty="0" err="1">
                <a:solidFill>
                  <a:srgbClr val="FF0000"/>
                </a:solidFill>
                <a:latin typeface="Times New Roman" panose="02020603050405020304" pitchFamily="18" charset="0"/>
                <a:cs typeface="Times New Roman" panose="02020603050405020304" pitchFamily="18" charset="0"/>
              </a:rPr>
              <a:t>không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đồng</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nhất</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Vì</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sao</a:t>
            </a:r>
            <a:r>
              <a:rPr lang="en-US" sz="2600" b="1" dirty="0">
                <a:solidFill>
                  <a:srgbClr val="FF000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a16="http://schemas.microsoft.com/office/drawing/2014/main" id="{0F7EF81E-CF42-466C-B334-870D539F31E3}"/>
              </a:ext>
            </a:extLst>
          </p:cNvPr>
          <p:cNvSpPr txBox="1"/>
          <p:nvPr/>
        </p:nvSpPr>
        <p:spPr>
          <a:xfrm>
            <a:off x="555656" y="78566"/>
            <a:ext cx="11673386"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II. MỘT SỐ CÁCH TÁCH CHẤT</a:t>
            </a:r>
          </a:p>
        </p:txBody>
      </p:sp>
      <p:sp>
        <p:nvSpPr>
          <p:cNvPr id="13" name="TextBox 12">
            <a:extLst>
              <a:ext uri="{FF2B5EF4-FFF2-40B4-BE49-F238E27FC236}">
                <a16:creationId xmlns:a16="http://schemas.microsoft.com/office/drawing/2014/main" id="{61B49980-9F68-4858-84FA-8D42A4C686CF}"/>
              </a:ext>
            </a:extLst>
          </p:cNvPr>
          <p:cNvSpPr txBox="1"/>
          <p:nvPr/>
        </p:nvSpPr>
        <p:spPr>
          <a:xfrm>
            <a:off x="225083" y="2461846"/>
            <a:ext cx="740571" cy="369332"/>
          </a:xfrm>
          <a:prstGeom prst="rect">
            <a:avLst/>
          </a:prstGeom>
          <a:noFill/>
        </p:spPr>
        <p:txBody>
          <a:bodyPr wrap="square" rtlCol="0">
            <a:spAutoFit/>
          </a:bodyPr>
          <a:lstStyle/>
          <a:p>
            <a:r>
              <a:rPr lang="en-US" dirty="0"/>
              <a:t>A</a:t>
            </a:r>
          </a:p>
        </p:txBody>
      </p:sp>
      <p:sp>
        <p:nvSpPr>
          <p:cNvPr id="14" name="TextBox 13">
            <a:extLst>
              <a:ext uri="{FF2B5EF4-FFF2-40B4-BE49-F238E27FC236}">
                <a16:creationId xmlns:a16="http://schemas.microsoft.com/office/drawing/2014/main" id="{4C5AFA9A-D878-4832-958D-43DF478A1120}"/>
              </a:ext>
            </a:extLst>
          </p:cNvPr>
          <p:cNvSpPr txBox="1"/>
          <p:nvPr/>
        </p:nvSpPr>
        <p:spPr>
          <a:xfrm>
            <a:off x="8129787" y="2460399"/>
            <a:ext cx="740571" cy="492443"/>
          </a:xfrm>
          <a:prstGeom prst="rect">
            <a:avLst/>
          </a:prstGeom>
          <a:noFill/>
        </p:spPr>
        <p:txBody>
          <a:bodyPr wrap="square" rtlCol="0">
            <a:spAutoFit/>
          </a:bodyPr>
          <a:lstStyle/>
          <a:p>
            <a:r>
              <a:rPr lang="en-US" sz="2600" dirty="0"/>
              <a:t>C</a:t>
            </a:r>
          </a:p>
        </p:txBody>
      </p:sp>
      <p:sp>
        <p:nvSpPr>
          <p:cNvPr id="15" name="TextBox 14">
            <a:extLst>
              <a:ext uri="{FF2B5EF4-FFF2-40B4-BE49-F238E27FC236}">
                <a16:creationId xmlns:a16="http://schemas.microsoft.com/office/drawing/2014/main" id="{C1814D3C-B5FA-4809-9FE1-F7FD9F454AE1}"/>
              </a:ext>
            </a:extLst>
          </p:cNvPr>
          <p:cNvSpPr txBox="1"/>
          <p:nvPr/>
        </p:nvSpPr>
        <p:spPr>
          <a:xfrm>
            <a:off x="3884018" y="2577290"/>
            <a:ext cx="740571" cy="369332"/>
          </a:xfrm>
          <a:prstGeom prst="rect">
            <a:avLst/>
          </a:prstGeom>
          <a:noFill/>
        </p:spPr>
        <p:txBody>
          <a:bodyPr wrap="square" rtlCol="0">
            <a:spAutoFit/>
          </a:bodyPr>
          <a:lstStyle/>
          <a:p>
            <a:r>
              <a:rPr lang="en-US" dirty="0"/>
              <a:t>B</a:t>
            </a:r>
          </a:p>
        </p:txBody>
      </p:sp>
    </p:spTree>
    <p:extLst>
      <p:ext uri="{BB962C8B-B14F-4D97-AF65-F5344CB8AC3E}">
        <p14:creationId xmlns:p14="http://schemas.microsoft.com/office/powerpoint/2010/main" val="401632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500"/>
                                        <p:tgtEl>
                                          <p:spTgt spid="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500"/>
                                        <p:tgtEl>
                                          <p:spTgt spid="1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500"/>
                                        <p:tgtEl>
                                          <p:spTgt spid="15"/>
                                        </p:tgtEl>
                                      </p:cBhvr>
                                    </p:animEffect>
                                  </p:childTnLst>
                                </p:cTn>
                              </p:par>
                              <p:par>
                                <p:cTn id="22" presetID="6" presetClass="entr" presetSubtype="16"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500"/>
                                        <p:tgtEl>
                                          <p:spTgt spid="5"/>
                                        </p:tgtEl>
                                      </p:cBhvr>
                                    </p:animEffect>
                                  </p:childTnLst>
                                </p:cTn>
                              </p:par>
                              <p:par>
                                <p:cTn id="25" presetID="6"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5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in)">
                                      <p:cBhvr>
                                        <p:cTn id="30" dur="500"/>
                                        <p:tgtEl>
                                          <p:spTgt spid="14"/>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ircle(in)">
                                      <p:cBhvr>
                                        <p:cTn id="33" dur="500"/>
                                        <p:tgtEl>
                                          <p:spTgt spid="4"/>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ircle(in)">
                                      <p:cBhvr>
                                        <p:cTn id="36" dur="500"/>
                                        <p:tgtEl>
                                          <p:spTgt spid="6"/>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10" grpId="0" animBg="1"/>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739815" y="753308"/>
            <a:ext cx="2294985" cy="2762450"/>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7097" t="21564" r="1906" b="2207"/>
          <a:stretch/>
        </p:blipFill>
        <p:spPr>
          <a:xfrm>
            <a:off x="4722611" y="729216"/>
            <a:ext cx="2799636" cy="278281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4684" y="743127"/>
            <a:ext cx="2294984" cy="2782811"/>
          </a:xfrm>
          <a:prstGeom prst="rect">
            <a:avLst/>
          </a:prstGeom>
        </p:spPr>
      </p:pic>
      <p:sp>
        <p:nvSpPr>
          <p:cNvPr id="9" name="TextBox 8"/>
          <p:cNvSpPr txBox="1"/>
          <p:nvPr/>
        </p:nvSpPr>
        <p:spPr>
          <a:xfrm>
            <a:off x="351891" y="53683"/>
            <a:ext cx="11673386"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II. MỘT SỐ CÁCH TÁCH CHẤT</a:t>
            </a:r>
          </a:p>
        </p:txBody>
      </p:sp>
      <p:sp>
        <p:nvSpPr>
          <p:cNvPr id="4" name="Teardrop 3"/>
          <p:cNvSpPr/>
          <p:nvPr/>
        </p:nvSpPr>
        <p:spPr>
          <a:xfrm rot="3331783">
            <a:off x="-88345" y="757129"/>
            <a:ext cx="1477798" cy="966406"/>
          </a:xfrm>
          <a:prstGeom prst="teardrop">
            <a:avLst>
              <a:gd name="adj" fmla="val 19729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Lọc</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13" name="Teardrop 12"/>
          <p:cNvSpPr/>
          <p:nvPr/>
        </p:nvSpPr>
        <p:spPr>
          <a:xfrm rot="3331783">
            <a:off x="2986950" y="823705"/>
            <a:ext cx="1695229" cy="966406"/>
          </a:xfrm>
          <a:prstGeom prst="teardrop">
            <a:avLst>
              <a:gd name="adj" fmla="val 19729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Chiết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6" name="Teardrop 15"/>
          <p:cNvSpPr/>
          <p:nvPr/>
        </p:nvSpPr>
        <p:spPr>
          <a:xfrm rot="3331783">
            <a:off x="7566879" y="1014217"/>
            <a:ext cx="1874546" cy="966406"/>
          </a:xfrm>
          <a:prstGeom prst="teardrop">
            <a:avLst>
              <a:gd name="adj" fmla="val 19729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Cô</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cạn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67E3EF82-6935-4F90-9A71-EB9A0D083CDF}"/>
              </a:ext>
            </a:extLst>
          </p:cNvPr>
          <p:cNvSpPr txBox="1"/>
          <p:nvPr/>
        </p:nvSpPr>
        <p:spPr>
          <a:xfrm>
            <a:off x="225083" y="2461846"/>
            <a:ext cx="740571"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A</a:t>
            </a:r>
          </a:p>
        </p:txBody>
      </p:sp>
      <p:sp>
        <p:nvSpPr>
          <p:cNvPr id="21" name="TextBox 20">
            <a:extLst>
              <a:ext uri="{FF2B5EF4-FFF2-40B4-BE49-F238E27FC236}">
                <a16:creationId xmlns:a16="http://schemas.microsoft.com/office/drawing/2014/main" id="{130FD269-2B5E-44F0-832C-94C4D93B4C90}"/>
              </a:ext>
            </a:extLst>
          </p:cNvPr>
          <p:cNvSpPr txBox="1"/>
          <p:nvPr/>
        </p:nvSpPr>
        <p:spPr>
          <a:xfrm>
            <a:off x="8504152" y="2490569"/>
            <a:ext cx="740571"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C</a:t>
            </a:r>
          </a:p>
        </p:txBody>
      </p:sp>
      <p:sp>
        <p:nvSpPr>
          <p:cNvPr id="22" name="TextBox 21">
            <a:extLst>
              <a:ext uri="{FF2B5EF4-FFF2-40B4-BE49-F238E27FC236}">
                <a16:creationId xmlns:a16="http://schemas.microsoft.com/office/drawing/2014/main" id="{9D806C38-16B4-406B-BA4A-45659CB7B808}"/>
              </a:ext>
            </a:extLst>
          </p:cNvPr>
          <p:cNvSpPr txBox="1"/>
          <p:nvPr/>
        </p:nvSpPr>
        <p:spPr>
          <a:xfrm>
            <a:off x="3879618" y="2512832"/>
            <a:ext cx="740571"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B</a:t>
            </a:r>
          </a:p>
        </p:txBody>
      </p:sp>
      <p:grpSp>
        <p:nvGrpSpPr>
          <p:cNvPr id="23" name="Group 22">
            <a:extLst>
              <a:ext uri="{FF2B5EF4-FFF2-40B4-BE49-F238E27FC236}">
                <a16:creationId xmlns:a16="http://schemas.microsoft.com/office/drawing/2014/main" id="{16D3454F-2B20-4D63-8DED-F90C15494E2A}"/>
              </a:ext>
            </a:extLst>
          </p:cNvPr>
          <p:cNvGrpSpPr/>
          <p:nvPr/>
        </p:nvGrpSpPr>
        <p:grpSpPr>
          <a:xfrm>
            <a:off x="558222" y="3813867"/>
            <a:ext cx="3458882" cy="2448472"/>
            <a:chOff x="900915" y="3661712"/>
            <a:chExt cx="3083944" cy="2154695"/>
          </a:xfrm>
        </p:grpSpPr>
        <p:pic>
          <p:nvPicPr>
            <p:cNvPr id="24" name="Picture 23">
              <a:extLst>
                <a:ext uri="{FF2B5EF4-FFF2-40B4-BE49-F238E27FC236}">
                  <a16:creationId xmlns:a16="http://schemas.microsoft.com/office/drawing/2014/main" id="{5432CC94-3972-46C1-A74C-E8993265244B}"/>
                </a:ext>
              </a:extLst>
            </p:cNvPr>
            <p:cNvPicPr>
              <a:picLocks noChangeAspect="1"/>
            </p:cNvPicPr>
            <p:nvPr/>
          </p:nvPicPr>
          <p:blipFill>
            <a:blip r:embed="rId5"/>
            <a:stretch>
              <a:fillRect/>
            </a:stretch>
          </p:blipFill>
          <p:spPr>
            <a:xfrm>
              <a:off x="900915" y="3661712"/>
              <a:ext cx="3083944" cy="2154695"/>
            </a:xfrm>
            <a:prstGeom prst="rect">
              <a:avLst/>
            </a:prstGeom>
          </p:spPr>
        </p:pic>
        <p:sp>
          <p:nvSpPr>
            <p:cNvPr id="25" name="Rectangle 24">
              <a:extLst>
                <a:ext uri="{FF2B5EF4-FFF2-40B4-BE49-F238E27FC236}">
                  <a16:creationId xmlns:a16="http://schemas.microsoft.com/office/drawing/2014/main" id="{96A0AFC3-A802-4303-A906-CB625D09968C}"/>
                </a:ext>
              </a:extLst>
            </p:cNvPr>
            <p:cNvSpPr/>
            <p:nvPr/>
          </p:nvSpPr>
          <p:spPr>
            <a:xfrm>
              <a:off x="2990683" y="4185919"/>
              <a:ext cx="417926" cy="222307"/>
            </a:xfrm>
            <a:prstGeom prst="rect">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Cát</a:t>
              </a:r>
              <a:endParaRPr lang="en-US" sz="105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37F851D9-5305-4589-9C90-AB419B005FF1}"/>
                </a:ext>
              </a:extLst>
            </p:cNvPr>
            <p:cNvSpPr/>
            <p:nvPr/>
          </p:nvSpPr>
          <p:spPr>
            <a:xfrm>
              <a:off x="2980368" y="4627905"/>
              <a:ext cx="417926" cy="222307"/>
            </a:xfrm>
            <a:prstGeom prst="rect">
              <a:avLst/>
            </a:prstGeom>
            <a:solidFill>
              <a:schemeClr val="bg1"/>
            </a:solidFill>
            <a:ln>
              <a:solidFill>
                <a:schemeClr val="bg1"/>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Cát</a:t>
              </a:r>
              <a:endParaRPr lang="en-US" sz="105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id="{0456A9A7-9377-40CA-BE68-7CFC465FF47C}"/>
              </a:ext>
            </a:extLst>
          </p:cNvPr>
          <p:cNvSpPr txBox="1"/>
          <p:nvPr/>
        </p:nvSpPr>
        <p:spPr>
          <a:xfrm>
            <a:off x="739816" y="6263902"/>
            <a:ext cx="3136952" cy="492443"/>
          </a:xfrm>
          <a:prstGeom prst="rect">
            <a:avLst/>
          </a:prstGeom>
          <a:noFill/>
        </p:spPr>
        <p:txBody>
          <a:bodyPr wrap="square" rtlCol="0">
            <a:spAutoFit/>
          </a:bodyPr>
          <a:lstStyle/>
          <a:p>
            <a:r>
              <a:rPr lang="en-US" sz="2600" b="1" dirty="0" err="1">
                <a:solidFill>
                  <a:schemeClr val="accent2">
                    <a:lumMod val="50000"/>
                  </a:schemeClr>
                </a:solidFill>
                <a:latin typeface="Times New Roman" panose="02020603050405020304" pitchFamily="18" charset="0"/>
                <a:cs typeface="Times New Roman" panose="02020603050405020304" pitchFamily="18" charset="0"/>
              </a:rPr>
              <a:t>Phương</a:t>
            </a:r>
            <a:r>
              <a:rPr 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2">
                    <a:lumMod val="50000"/>
                  </a:schemeClr>
                </a:solidFill>
                <a:latin typeface="Times New Roman" panose="02020603050405020304" pitchFamily="18" charset="0"/>
                <a:cs typeface="Times New Roman" panose="02020603050405020304" pitchFamily="18" charset="0"/>
              </a:rPr>
              <a:t>pháp</a:t>
            </a:r>
            <a:r>
              <a:rPr 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lọc</a:t>
            </a:r>
            <a:endParaRPr lang="en-US" sz="2600" b="1" dirty="0">
              <a:solidFill>
                <a:srgbClr val="FF000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D417D4BC-25E3-4E81-9D8C-AB0B66CCF8FD}"/>
              </a:ext>
            </a:extLst>
          </p:cNvPr>
          <p:cNvSpPr txBox="1"/>
          <p:nvPr/>
        </p:nvSpPr>
        <p:spPr>
          <a:xfrm>
            <a:off x="5241418" y="6222799"/>
            <a:ext cx="3086669" cy="492443"/>
          </a:xfrm>
          <a:prstGeom prst="rect">
            <a:avLst/>
          </a:prstGeom>
          <a:noFill/>
        </p:spPr>
        <p:txBody>
          <a:bodyPr wrap="square" rtlCol="0">
            <a:spAutoFit/>
          </a:bodyPr>
          <a:lstStyle/>
          <a:p>
            <a:r>
              <a:rPr lang="en-US" sz="2600" b="1" dirty="0" err="1">
                <a:solidFill>
                  <a:schemeClr val="accent2">
                    <a:lumMod val="50000"/>
                  </a:schemeClr>
                </a:solidFill>
                <a:latin typeface="Times New Roman" panose="02020603050405020304" pitchFamily="18" charset="0"/>
                <a:cs typeface="Times New Roman" panose="02020603050405020304" pitchFamily="18" charset="0"/>
              </a:rPr>
              <a:t>Phương</a:t>
            </a:r>
            <a:r>
              <a:rPr 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2">
                    <a:lumMod val="50000"/>
                  </a:schemeClr>
                </a:solidFill>
                <a:latin typeface="Times New Roman" panose="02020603050405020304" pitchFamily="18" charset="0"/>
                <a:cs typeface="Times New Roman" panose="02020603050405020304" pitchFamily="18" charset="0"/>
              </a:rPr>
              <a:t>pháp</a:t>
            </a:r>
            <a:r>
              <a:rPr 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chiết</a:t>
            </a:r>
            <a:endParaRPr lang="en-US" sz="2600" b="1" dirty="0">
              <a:solidFill>
                <a:srgbClr val="FF0000"/>
              </a:solidFill>
              <a:latin typeface="Times New Roman" panose="02020603050405020304" pitchFamily="18" charset="0"/>
              <a:cs typeface="Times New Roman" panose="02020603050405020304" pitchFamily="18" charset="0"/>
            </a:endParaRPr>
          </a:p>
        </p:txBody>
      </p:sp>
      <p:pic>
        <p:nvPicPr>
          <p:cNvPr id="29" name="Picture 28">
            <a:extLst>
              <a:ext uri="{FF2B5EF4-FFF2-40B4-BE49-F238E27FC236}">
                <a16:creationId xmlns:a16="http://schemas.microsoft.com/office/drawing/2014/main" id="{F8F65ACB-4ACA-4D65-8E6C-6DE6554045BE}"/>
              </a:ext>
            </a:extLst>
          </p:cNvPr>
          <p:cNvPicPr>
            <a:picLocks noChangeAspect="1"/>
          </p:cNvPicPr>
          <p:nvPr/>
        </p:nvPicPr>
        <p:blipFill>
          <a:blip r:embed="rId6"/>
          <a:stretch>
            <a:fillRect/>
          </a:stretch>
        </p:blipFill>
        <p:spPr>
          <a:xfrm>
            <a:off x="4464029" y="3873755"/>
            <a:ext cx="3793824" cy="2071854"/>
          </a:xfrm>
          <a:prstGeom prst="rect">
            <a:avLst/>
          </a:prstGeom>
        </p:spPr>
      </p:pic>
      <p:pic>
        <p:nvPicPr>
          <p:cNvPr id="30" name="Picture 29">
            <a:extLst>
              <a:ext uri="{FF2B5EF4-FFF2-40B4-BE49-F238E27FC236}">
                <a16:creationId xmlns:a16="http://schemas.microsoft.com/office/drawing/2014/main" id="{B503AD79-83BD-4169-9926-AF6B2675AC51}"/>
              </a:ext>
            </a:extLst>
          </p:cNvPr>
          <p:cNvPicPr>
            <a:picLocks noChangeAspect="1"/>
          </p:cNvPicPr>
          <p:nvPr/>
        </p:nvPicPr>
        <p:blipFill>
          <a:blip r:embed="rId7"/>
          <a:stretch>
            <a:fillRect/>
          </a:stretch>
        </p:blipFill>
        <p:spPr>
          <a:xfrm>
            <a:off x="8652685" y="3538439"/>
            <a:ext cx="3086669" cy="2655822"/>
          </a:xfrm>
          <a:prstGeom prst="rect">
            <a:avLst/>
          </a:prstGeom>
        </p:spPr>
      </p:pic>
      <p:sp>
        <p:nvSpPr>
          <p:cNvPr id="31" name="TextBox 30">
            <a:extLst>
              <a:ext uri="{FF2B5EF4-FFF2-40B4-BE49-F238E27FC236}">
                <a16:creationId xmlns:a16="http://schemas.microsoft.com/office/drawing/2014/main" id="{B21ECD2D-8E24-43CB-B4E2-C87A53F7F5AF}"/>
              </a:ext>
            </a:extLst>
          </p:cNvPr>
          <p:cNvSpPr txBox="1"/>
          <p:nvPr/>
        </p:nvSpPr>
        <p:spPr>
          <a:xfrm>
            <a:off x="8556012" y="6247088"/>
            <a:ext cx="3280013" cy="492443"/>
          </a:xfrm>
          <a:prstGeom prst="rect">
            <a:avLst/>
          </a:prstGeom>
          <a:noFill/>
        </p:spPr>
        <p:txBody>
          <a:bodyPr wrap="square" rtlCol="0">
            <a:spAutoFit/>
          </a:bodyPr>
          <a:lstStyle/>
          <a:p>
            <a:r>
              <a:rPr lang="en-US" sz="2600" b="1" dirty="0" err="1">
                <a:solidFill>
                  <a:schemeClr val="accent2">
                    <a:lumMod val="50000"/>
                  </a:schemeClr>
                </a:solidFill>
                <a:latin typeface="Times New Roman" panose="02020603050405020304" pitchFamily="18" charset="0"/>
                <a:cs typeface="Times New Roman" panose="02020603050405020304" pitchFamily="18" charset="0"/>
              </a:rPr>
              <a:t>Phương</a:t>
            </a:r>
            <a:r>
              <a:rPr 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sz="2600" b="1" dirty="0" err="1">
                <a:solidFill>
                  <a:schemeClr val="accent2">
                    <a:lumMod val="50000"/>
                  </a:schemeClr>
                </a:solidFill>
                <a:latin typeface="Times New Roman" panose="02020603050405020304" pitchFamily="18" charset="0"/>
                <a:cs typeface="Times New Roman" panose="02020603050405020304" pitchFamily="18" charset="0"/>
              </a:rPr>
              <a:t>pháp</a:t>
            </a:r>
            <a:r>
              <a:rPr lang="en-US" sz="2600" b="1" dirty="0">
                <a:solidFill>
                  <a:schemeClr val="accent2">
                    <a:lumMod val="50000"/>
                  </a:schemeClr>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cô</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cạn</a:t>
            </a:r>
            <a:endParaRPr lang="en-US" sz="2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842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6" presetClass="entr" presetSubtype="16"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circle(in)">
                                      <p:cBhvr>
                                        <p:cTn id="25" dur="2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circle(in)">
                                      <p:cBhvr>
                                        <p:cTn id="30" dur="2000"/>
                                        <p:tgtEl>
                                          <p:spTgt spid="3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6" presetClass="entr" presetSubtype="16"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circle(in)">
                                      <p:cBhvr>
                                        <p:cTn id="41"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6" grpId="0" animBg="1"/>
      <p:bldP spid="27" grpId="0"/>
      <p:bldP spid="28"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808CEF-D685-4964-9029-99AC4F5868D6}"/>
              </a:ext>
            </a:extLst>
          </p:cNvPr>
          <p:cNvSpPr txBox="1"/>
          <p:nvPr/>
        </p:nvSpPr>
        <p:spPr>
          <a:xfrm>
            <a:off x="351891" y="11480"/>
            <a:ext cx="11673386"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II. MỘT SỐ CÁCH TÁCH CHẤT</a:t>
            </a:r>
          </a:p>
        </p:txBody>
      </p:sp>
      <p:sp>
        <p:nvSpPr>
          <p:cNvPr id="3" name="Rectangle 2">
            <a:extLst>
              <a:ext uri="{FF2B5EF4-FFF2-40B4-BE49-F238E27FC236}">
                <a16:creationId xmlns:a16="http://schemas.microsoft.com/office/drawing/2014/main" id="{751060FD-5346-4D8C-B761-F3AA3C0F5046}"/>
              </a:ext>
            </a:extLst>
          </p:cNvPr>
          <p:cNvSpPr/>
          <p:nvPr/>
        </p:nvSpPr>
        <p:spPr>
          <a:xfrm>
            <a:off x="432669" y="663613"/>
            <a:ext cx="3057247"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a:t>
            </a:r>
            <a:r>
              <a:rPr lang="en-US" sz="2800" b="1" i="0" dirty="0">
                <a:solidFill>
                  <a:srgbClr val="FF0000"/>
                </a:solidFill>
                <a:effectLst/>
                <a:latin typeface="Times New Roman" panose="020206030504050203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cs typeface="Times New Roman" panose="02020603050405020304" pitchFamily="18" charset="0"/>
              </a:rPr>
              <a:t>Lắng</a:t>
            </a:r>
            <a:r>
              <a:rPr lang="en-US" sz="2800" b="1" i="0" dirty="0">
                <a:solidFill>
                  <a:srgbClr val="FF0000"/>
                </a:solidFill>
                <a:effectLst/>
                <a:latin typeface="Times New Roman" panose="020206030504050203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cs typeface="Times New Roman" panose="02020603050405020304" pitchFamily="18" charset="0"/>
              </a:rPr>
              <a:t>gạn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i="0" dirty="0" err="1">
                <a:solidFill>
                  <a:srgbClr val="FF0000"/>
                </a:solidFill>
                <a:effectLst/>
                <a:latin typeface="Times New Roman" panose="02020603050405020304" pitchFamily="18" charset="0"/>
                <a:cs typeface="Times New Roman" panose="02020603050405020304" pitchFamily="18" charset="0"/>
              </a:rPr>
              <a:t>lọc</a:t>
            </a:r>
            <a:endParaRPr lang="en-US" sz="2800" b="1" i="0" dirty="0">
              <a:solidFill>
                <a:srgbClr val="FF0000"/>
              </a:solidFill>
              <a:effectLst/>
              <a:latin typeface="Times New Roman" panose="02020603050405020304" pitchFamily="18" charset="0"/>
              <a:cs typeface="Times New Roman" panose="02020603050405020304" pitchFamily="18" charset="0"/>
            </a:endParaRPr>
          </a:p>
        </p:txBody>
      </p:sp>
      <p:pic>
        <p:nvPicPr>
          <p:cNvPr id="5" name="Picture 4" descr="A picture containing beverage, food, glass&#10;&#10;Description automatically generated">
            <a:extLst>
              <a:ext uri="{FF2B5EF4-FFF2-40B4-BE49-F238E27FC236}">
                <a16:creationId xmlns:a16="http://schemas.microsoft.com/office/drawing/2014/main" id="{3769B602-8B6B-4069-B329-262902F9A8BF}"/>
              </a:ext>
            </a:extLst>
          </p:cNvPr>
          <p:cNvPicPr>
            <a:picLocks noChangeAspect="1"/>
          </p:cNvPicPr>
          <p:nvPr/>
        </p:nvPicPr>
        <p:blipFill>
          <a:blip r:embed="rId2"/>
          <a:stretch>
            <a:fillRect/>
          </a:stretch>
        </p:blipFill>
        <p:spPr>
          <a:xfrm>
            <a:off x="6879102" y="970671"/>
            <a:ext cx="4276578" cy="2819839"/>
          </a:xfrm>
          <a:prstGeom prst="rect">
            <a:avLst/>
          </a:prstGeom>
        </p:spPr>
      </p:pic>
      <p:sp>
        <p:nvSpPr>
          <p:cNvPr id="6" name="TextBox 5">
            <a:extLst>
              <a:ext uri="{FF2B5EF4-FFF2-40B4-BE49-F238E27FC236}">
                <a16:creationId xmlns:a16="http://schemas.microsoft.com/office/drawing/2014/main" id="{E43DF02B-EB3D-4888-9CB8-58F9C83D3B6B}"/>
              </a:ext>
            </a:extLst>
          </p:cNvPr>
          <p:cNvSpPr txBox="1"/>
          <p:nvPr/>
        </p:nvSpPr>
        <p:spPr>
          <a:xfrm>
            <a:off x="7196065" y="3923101"/>
            <a:ext cx="3959615" cy="492443"/>
          </a:xfrm>
          <a:prstGeom prst="rect">
            <a:avLst/>
          </a:prstGeom>
          <a:noFill/>
        </p:spPr>
        <p:txBody>
          <a:bodyPr wrap="square" rtlCol="0">
            <a:spAutoFit/>
          </a:bodyPr>
          <a:lstStyle/>
          <a:p>
            <a:pPr algn="ctr"/>
            <a:r>
              <a:rPr lang="en-US" sz="2600" b="1" dirty="0">
                <a:latin typeface="Times New Roman" panose="02020603050405020304" pitchFamily="18" charset="0"/>
                <a:cs typeface="Times New Roman" panose="02020603050405020304" pitchFamily="18" charset="0"/>
              </a:rPr>
              <a:t>ĐỂ LẮNG NƯỚC ĐỤC</a:t>
            </a:r>
          </a:p>
        </p:txBody>
      </p:sp>
      <p:sp>
        <p:nvSpPr>
          <p:cNvPr id="7" name="TextBox 6">
            <a:extLst>
              <a:ext uri="{FF2B5EF4-FFF2-40B4-BE49-F238E27FC236}">
                <a16:creationId xmlns:a16="http://schemas.microsoft.com/office/drawing/2014/main" id="{B8FE45F9-B810-4EDC-AF13-845B9D7A9801}"/>
              </a:ext>
            </a:extLst>
          </p:cNvPr>
          <p:cNvSpPr txBox="1"/>
          <p:nvPr/>
        </p:nvSpPr>
        <p:spPr>
          <a:xfrm>
            <a:off x="556802" y="1305571"/>
            <a:ext cx="6322300" cy="1292662"/>
          </a:xfrm>
          <a:prstGeom prst="rect">
            <a:avLst/>
          </a:prstGeom>
          <a:noFill/>
        </p:spPr>
        <p:txBody>
          <a:bodyPr wrap="square" rtlCol="0">
            <a:spAutoFit/>
          </a:bodyPr>
          <a:lstStyle/>
          <a:p>
            <a:r>
              <a:rPr lang="en-US" sz="2600" b="1" dirty="0" err="1">
                <a:solidFill>
                  <a:srgbClr val="0000FF"/>
                </a:solidFill>
                <a:latin typeface="Times New Roman" panose="02020603050405020304" pitchFamily="18" charset="0"/>
                <a:cs typeface="Times New Roman" panose="02020603050405020304" pitchFamily="18" charset="0"/>
              </a:rPr>
              <a:t>Phương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pháp</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lắng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Dùng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để</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tách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các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chất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rắn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lơ</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lửng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nặng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hơn</a:t>
            </a:r>
            <a:r>
              <a:rPr lang="en-US" sz="2600" b="1" dirty="0">
                <a:solidFill>
                  <a:srgbClr val="0000FF"/>
                </a:solidFill>
                <a:latin typeface="Times New Roman" panose="02020603050405020304" pitchFamily="18" charset="0"/>
                <a:cs typeface="Times New Roman" panose="02020603050405020304" pitchFamily="18" charset="0"/>
              </a:rPr>
              <a:t> ra </a:t>
            </a:r>
            <a:r>
              <a:rPr lang="en-US" sz="2600" b="1" dirty="0" err="1">
                <a:solidFill>
                  <a:srgbClr val="0000FF"/>
                </a:solidFill>
                <a:latin typeface="Times New Roman" panose="02020603050405020304" pitchFamily="18" charset="0"/>
                <a:cs typeface="Times New Roman" panose="02020603050405020304" pitchFamily="18" charset="0"/>
              </a:rPr>
              <a:t>khỏi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các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chất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nhẹ</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hơn</a:t>
            </a:r>
            <a:r>
              <a:rPr lang="en-US" sz="26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008915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C031BE-D8DA-4376-B393-0DE12281F474}"/>
              </a:ext>
            </a:extLst>
          </p:cNvPr>
          <p:cNvSpPr txBox="1"/>
          <p:nvPr/>
        </p:nvSpPr>
        <p:spPr>
          <a:xfrm>
            <a:off x="3513406" y="19951"/>
            <a:ext cx="6098344" cy="892552"/>
          </a:xfrm>
          <a:prstGeom prst="rect">
            <a:avLst/>
          </a:prstGeom>
          <a:noFill/>
        </p:spPr>
        <p:txBody>
          <a:bodyPr wrap="square">
            <a:spAutoFit/>
          </a:bodyPr>
          <a:lstStyle/>
          <a:p>
            <a:pPr algn="ctr"/>
            <a:r>
              <a:rPr lang="en-US" sz="2600" b="1" dirty="0">
                <a:solidFill>
                  <a:srgbClr val="FF0000"/>
                </a:solidFill>
                <a:latin typeface="Times New Roman" panose="02020603050405020304" pitchFamily="18" charset="0"/>
                <a:cs typeface="Times New Roman" panose="02020603050405020304" pitchFamily="18" charset="0"/>
              </a:rPr>
              <a:t>PHIẾU HỌC TẬP</a:t>
            </a:r>
            <a:endParaRPr lang="en-US" sz="2600" dirty="0">
              <a:solidFill>
                <a:srgbClr val="FF0000"/>
              </a:solidFill>
              <a:latin typeface="Times New Roman" panose="02020603050405020304" pitchFamily="18" charset="0"/>
              <a:cs typeface="Times New Roman" panose="02020603050405020304" pitchFamily="18" charset="0"/>
            </a:endParaRPr>
          </a:p>
          <a:p>
            <a:pPr algn="ctr"/>
            <a:r>
              <a:rPr lang="en-US" sz="2600" b="1" dirty="0" err="1">
                <a:solidFill>
                  <a:srgbClr val="FF0000"/>
                </a:solidFill>
                <a:latin typeface="Times New Roman" panose="02020603050405020304" pitchFamily="18" charset="0"/>
                <a:cs typeface="Times New Roman" panose="02020603050405020304" pitchFamily="18" charset="0"/>
              </a:rPr>
              <a:t>Lọc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nước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từ</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hỗn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hợp</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nước</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lẫn</a:t>
            </a: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đất</a:t>
            </a:r>
            <a:endParaRPr lang="en-US" sz="26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EC0A1E80-69B5-4AA2-AC84-908D1AD2A0E4}"/>
              </a:ext>
            </a:extLst>
          </p:cNvPr>
          <p:cNvGraphicFramePr>
            <a:graphicFrameLocks noGrp="1"/>
          </p:cNvGraphicFramePr>
          <p:nvPr>
            <p:extLst>
              <p:ext uri="{D42A27DB-BD31-4B8C-83A1-F6EECF244321}">
                <p14:modId xmlns:p14="http://schemas.microsoft.com/office/powerpoint/2010/main" val="2558031765"/>
              </p:ext>
            </p:extLst>
          </p:nvPr>
        </p:nvGraphicFramePr>
        <p:xfrm>
          <a:off x="653143" y="1246332"/>
          <a:ext cx="10914743" cy="3524250"/>
        </p:xfrm>
        <a:graphic>
          <a:graphicData uri="http://schemas.openxmlformats.org/drawingml/2006/table">
            <a:tbl>
              <a:tblPr firstRow="1" firstCol="1" bandRow="1">
                <a:tableStyleId>{5C22544A-7EE6-4342-B048-85BDC9FD1C3A}</a:tableStyleId>
              </a:tblPr>
              <a:tblGrid>
                <a:gridCol w="3094995">
                  <a:extLst>
                    <a:ext uri="{9D8B030D-6E8A-4147-A177-3AD203B41FA5}">
                      <a16:colId xmlns:a16="http://schemas.microsoft.com/office/drawing/2014/main" val="1642276935"/>
                    </a:ext>
                  </a:extLst>
                </a:gridCol>
                <a:gridCol w="7819748">
                  <a:extLst>
                    <a:ext uri="{9D8B030D-6E8A-4147-A177-3AD203B41FA5}">
                      <a16:colId xmlns:a16="http://schemas.microsoft.com/office/drawing/2014/main" val="3645945574"/>
                    </a:ext>
                  </a:extLst>
                </a:gridCol>
              </a:tblGrid>
              <a:tr h="372119">
                <a:tc>
                  <a:txBody>
                    <a:bodyPr/>
                    <a:lstStyle/>
                    <a:p>
                      <a:pPr algn="ct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Chuẩn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98" marR="62298" marT="0" marB="0"/>
                </a:tc>
                <a:tc>
                  <a:txBody>
                    <a:bodyPr/>
                    <a:lstStyle/>
                    <a:p>
                      <a:pPr algn="ct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Tiến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hành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98" marR="62298" marT="0" marB="0"/>
                </a:tc>
                <a:extLst>
                  <a:ext uri="{0D108BD9-81ED-4DB2-BD59-A6C34878D82A}">
                    <a16:rowId xmlns:a16="http://schemas.microsoft.com/office/drawing/2014/main" val="2470342937"/>
                  </a:ext>
                </a:extLst>
              </a:tr>
              <a:tr h="3152131">
                <a:tc>
                  <a:txBody>
                    <a:bodyPr/>
                    <a:lstStyle/>
                    <a:p>
                      <a:pPr algn="just">
                        <a:lnSpc>
                          <a:spcPct val="107000"/>
                        </a:lnSpc>
                        <a:spcAft>
                          <a:spcPts val="800"/>
                        </a:spcAft>
                      </a:pP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800"/>
                        </a:spcAft>
                      </a:pP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en-US" sz="2400" dirty="0">
                          <a:effectLst/>
                          <a:latin typeface="Times New Roman" panose="02020603050405020304" pitchFamily="18" charset="0"/>
                          <a:cs typeface="Times New Roman" panose="02020603050405020304" pitchFamily="18" charset="0"/>
                        </a:rPr>
                        <a:t>2 </a:t>
                      </a:r>
                      <a:r>
                        <a:rPr lang="en-US" sz="2400" dirty="0" err="1">
                          <a:effectLst/>
                          <a:latin typeface="Times New Roman" panose="02020603050405020304" pitchFamily="18" charset="0"/>
                          <a:cs typeface="Times New Roman" panose="02020603050405020304" pitchFamily="18" charset="0"/>
                        </a:rPr>
                        <a:t>cốc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phễu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lọc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98" marR="62298" marT="0" marB="0"/>
                </a:tc>
                <a:tc>
                  <a:txBody>
                    <a:bodyPr/>
                    <a:lstStyle/>
                    <a:p>
                      <a:pPr marL="0" indent="0" algn="just">
                        <a:lnSpc>
                          <a:spcPct val="107000"/>
                        </a:lnSpc>
                        <a:spcAft>
                          <a:spcPts val="800"/>
                        </a:spcAft>
                        <a:buFontTx/>
                        <a:buNone/>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cốc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cs typeface="Times New Roman" panose="02020603050405020304" pitchFamily="18" charset="0"/>
                        </a:rPr>
                        <a:t>thìa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cốc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Khuấy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hỗn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cốc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đục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Dừng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khuấy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sát</a:t>
                      </a:r>
                      <a:r>
                        <a:rPr lang="en-US" sz="2400" dirty="0">
                          <a:effectLst/>
                          <a:latin typeface="Times New Roman" panose="02020603050405020304" pitchFamily="18" charset="0"/>
                          <a:cs typeface="Times New Roman" panose="02020603050405020304" pitchFamily="18" charset="0"/>
                        </a:rPr>
                        <a:t>.</a:t>
                      </a:r>
                    </a:p>
                    <a:p>
                      <a:pPr marL="0" indent="0" algn="just">
                        <a:lnSpc>
                          <a:spcPct val="107000"/>
                        </a:lnSpc>
                        <a:spcAft>
                          <a:spcPts val="800"/>
                        </a:spcAft>
                        <a:buFontTx/>
                        <a:buNone/>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phễu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17.3)</a:t>
                      </a:r>
                    </a:p>
                    <a:p>
                      <a:pPr marL="0" indent="0" algn="just">
                        <a:lnSpc>
                          <a:spcPct val="107000"/>
                        </a:lnSpc>
                        <a:spcAft>
                          <a:spcPts val="800"/>
                        </a:spcAft>
                        <a:buFontTx/>
                        <a:buNone/>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lớp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phía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gọi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rót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phễu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17.4).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chảy</a:t>
                      </a:r>
                      <a:r>
                        <a:rPr lang="en-US" sz="2400" dirty="0">
                          <a:effectLst/>
                          <a:latin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cs typeface="Times New Roman" panose="02020603050405020304" pitchFamily="18" charset="0"/>
                        </a:rPr>
                        <a:t>khỏi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phễu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cốc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gọi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lọc</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298" marR="62298" marT="0" marB="0"/>
                </a:tc>
                <a:extLst>
                  <a:ext uri="{0D108BD9-81ED-4DB2-BD59-A6C34878D82A}">
                    <a16:rowId xmlns:a16="http://schemas.microsoft.com/office/drawing/2014/main" val="208160607"/>
                  </a:ext>
                </a:extLst>
              </a:tr>
            </a:tbl>
          </a:graphicData>
        </a:graphic>
      </p:graphicFrame>
      <p:sp>
        <p:nvSpPr>
          <p:cNvPr id="7" name="Rectangle 4">
            <a:extLst>
              <a:ext uri="{FF2B5EF4-FFF2-40B4-BE49-F238E27FC236}">
                <a16:creationId xmlns:a16="http://schemas.microsoft.com/office/drawing/2014/main" id="{5C668670-3065-4E2F-8D81-9A102DE96F0A}"/>
              </a:ext>
            </a:extLst>
          </p:cNvPr>
          <p:cNvSpPr>
            <a:spLocks noChangeArrowheads="1"/>
          </p:cNvSpPr>
          <p:nvPr/>
        </p:nvSpPr>
        <p:spPr bwMode="auto">
          <a:xfrm>
            <a:off x="8845325" y="79202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a:t>
            </a:r>
            <a:r>
              <a:rPr kumimoji="0" lang="en-US" altLang="en-US" sz="13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hãy</a:t>
            </a:r>
            <a:r>
              <a:rPr kumimoji="0" lang="en-US" altLang="en-US" sz="13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quan</a:t>
            </a:r>
            <a:r>
              <a:rPr kumimoji="0" lang="en-US" altLang="en-US" sz="13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sát</a:t>
            </a:r>
            <a:r>
              <a:rPr kumimoji="0" lang="en-US" altLang="en-US" sz="13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so </a:t>
            </a:r>
            <a:r>
              <a:rPr kumimoji="0" lang="en-US" altLang="en-US" sz="13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sánh</a:t>
            </a:r>
            <a:r>
              <a:rPr kumimoji="0" lang="en-US" altLang="en-US" sz="13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màu</a:t>
            </a:r>
            <a:r>
              <a:rPr kumimoji="0" lang="en-US" altLang="en-US" sz="13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sắc</a:t>
            </a:r>
            <a:r>
              <a:rPr kumimoji="0" lang="en-US" altLang="en-US" sz="13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13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13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gạn</a:t>
            </a:r>
            <a:r>
              <a:rPr kumimoji="0" lang="en-US" altLang="en-US" sz="13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13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kumimoji="0" lang="en-US" altLang="en-US" sz="13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3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lọc</a:t>
            </a:r>
            <a:r>
              <a:rPr kumimoji="0" lang="en-US" altLang="en-US" sz="13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320C719C-665B-4BBC-A1DA-273872643D83}"/>
              </a:ext>
            </a:extLst>
          </p:cNvPr>
          <p:cNvSpPr txBox="1"/>
          <p:nvPr/>
        </p:nvSpPr>
        <p:spPr>
          <a:xfrm>
            <a:off x="1687285" y="4991545"/>
            <a:ext cx="8846457" cy="491609"/>
          </a:xfrm>
          <a:prstGeom prst="rect">
            <a:avLst/>
          </a:prstGeom>
          <a:noFill/>
        </p:spPr>
        <p:txBody>
          <a:bodyPr wrap="square">
            <a:spAutoFit/>
          </a:bodyPr>
          <a:lstStyle/>
          <a:p>
            <a:pPr>
              <a:lnSpc>
                <a:spcPct val="107000"/>
              </a:lnSpc>
              <a:spcAft>
                <a:spcPts val="800"/>
              </a:spcAft>
            </a:pPr>
            <a:r>
              <a:rPr lang="en-US" sz="2600" b="1" dirty="0" err="1">
                <a:solidFill>
                  <a:srgbClr val="FF0000"/>
                </a:solidFill>
                <a:effectLst/>
                <a:latin typeface="Times New Roman" panose="02020603050405020304" pitchFamily="18" charset="0"/>
                <a:ea typeface="Calibri" panose="020F0502020204030204" pitchFamily="34" charset="0"/>
              </a:rPr>
              <a:t>Em</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hãy</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quan</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sát</a:t>
            </a:r>
            <a:r>
              <a:rPr lang="en-US" sz="2600" b="1" dirty="0">
                <a:solidFill>
                  <a:srgbClr val="FF0000"/>
                </a:solidFill>
                <a:effectLst/>
                <a:latin typeface="Times New Roman" panose="02020603050405020304" pitchFamily="18" charset="0"/>
                <a:ea typeface="Calibri" panose="020F0502020204030204" pitchFamily="34" charset="0"/>
              </a:rPr>
              <a:t>, so </a:t>
            </a:r>
            <a:r>
              <a:rPr lang="en-US" sz="2600" b="1" dirty="0" err="1">
                <a:solidFill>
                  <a:srgbClr val="FF0000"/>
                </a:solidFill>
                <a:effectLst/>
                <a:latin typeface="Times New Roman" panose="02020603050405020304" pitchFamily="18" charset="0"/>
                <a:ea typeface="Calibri" panose="020F0502020204030204" pitchFamily="34" charset="0"/>
              </a:rPr>
              <a:t>sánh</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màu</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sắc</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của</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nước</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gạn</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và</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nước</a:t>
            </a:r>
            <a:r>
              <a:rPr lang="en-US" sz="2600" b="1" dirty="0">
                <a:solidFill>
                  <a:srgbClr val="FF0000"/>
                </a:solidFill>
                <a:effectLst/>
                <a:latin typeface="Times New Roman" panose="02020603050405020304" pitchFamily="18" charset="0"/>
                <a:ea typeface="Calibri" panose="020F0502020204030204" pitchFamily="34" charset="0"/>
              </a:rPr>
              <a:t> </a:t>
            </a:r>
            <a:r>
              <a:rPr lang="en-US" sz="2600" b="1" dirty="0" err="1">
                <a:solidFill>
                  <a:srgbClr val="FF0000"/>
                </a:solidFill>
                <a:effectLst/>
                <a:latin typeface="Times New Roman" panose="02020603050405020304" pitchFamily="18" charset="0"/>
                <a:ea typeface="Calibri" panose="020F0502020204030204" pitchFamily="34" charset="0"/>
              </a:rPr>
              <a:t>lọc</a:t>
            </a:r>
            <a:r>
              <a:rPr lang="en-US" sz="2600" b="1" dirty="0">
                <a:solidFill>
                  <a:srgbClr val="FF0000"/>
                </a:solidFill>
                <a:effectLst/>
                <a:latin typeface="Times New Roman" panose="02020603050405020304" pitchFamily="18" charset="0"/>
                <a:ea typeface="Calibri" panose="020F0502020204030204" pitchFamily="34" charset="0"/>
              </a:rPr>
              <a:t>?</a:t>
            </a:r>
            <a:endParaRPr lang="en-US" sz="26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501338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FC72DEF-8B92-4CD5-9E6C-A121DD969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046" y="647115"/>
            <a:ext cx="3362179" cy="3879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3DC596-7C96-4194-90E0-0B39A344D722}"/>
              </a:ext>
            </a:extLst>
          </p:cNvPr>
          <p:cNvSpPr txBox="1"/>
          <p:nvPr/>
        </p:nvSpPr>
        <p:spPr>
          <a:xfrm>
            <a:off x="787789" y="4754880"/>
            <a:ext cx="3207435" cy="492443"/>
          </a:xfrm>
          <a:prstGeom prst="rect">
            <a:avLst/>
          </a:prstGeom>
          <a:noFill/>
        </p:spPr>
        <p:txBody>
          <a:bodyPr wrap="square" rtlCol="0">
            <a:spAutoFit/>
          </a:bodyPr>
          <a:lstStyle/>
          <a:p>
            <a:r>
              <a:rPr lang="en-US" sz="2600" dirty="0" err="1">
                <a:latin typeface="Times New Roman" panose="02020603050405020304" pitchFamily="18" charset="0"/>
                <a:cs typeface="Times New Roman" panose="02020603050405020304" pitchFamily="18" charset="0"/>
              </a:rPr>
              <a:t>Hỗn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hợp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lẫn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endParaRPr lang="en-US" sz="2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407C3CD-3F25-4163-9394-38E413EE3873}"/>
              </a:ext>
            </a:extLst>
          </p:cNvPr>
          <p:cNvSpPr txBox="1"/>
          <p:nvPr/>
        </p:nvSpPr>
        <p:spPr>
          <a:xfrm>
            <a:off x="5188634" y="4783015"/>
            <a:ext cx="2124222" cy="492443"/>
          </a:xfrm>
          <a:prstGeom prst="rect">
            <a:avLst/>
          </a:prstGeom>
          <a:noFill/>
        </p:spPr>
        <p:txBody>
          <a:bodyPr wrap="square" rtlCol="0">
            <a:spAutoFit/>
          </a:bodyPr>
          <a:lstStyle/>
          <a:p>
            <a:pPr algn="ct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gạn</a:t>
            </a:r>
            <a:endParaRPr lang="en-US" sz="2600" dirty="0">
              <a:latin typeface="Times New Roman" panose="02020603050405020304" pitchFamily="18" charset="0"/>
              <a:cs typeface="Times New Roman" panose="02020603050405020304" pitchFamily="18" charset="0"/>
            </a:endParaRPr>
          </a:p>
        </p:txBody>
      </p:sp>
      <p:pic>
        <p:nvPicPr>
          <p:cNvPr id="8" name="Picture 7" descr="A picture containing cup, indoor, glass, beverage&#10;&#10;Description automatically generated">
            <a:extLst>
              <a:ext uri="{FF2B5EF4-FFF2-40B4-BE49-F238E27FC236}">
                <a16:creationId xmlns:a16="http://schemas.microsoft.com/office/drawing/2014/main" id="{9D94D477-79CB-4FAA-B164-0168AD2C700A}"/>
              </a:ext>
            </a:extLst>
          </p:cNvPr>
          <p:cNvPicPr>
            <a:picLocks noChangeAspect="1"/>
          </p:cNvPicPr>
          <p:nvPr/>
        </p:nvPicPr>
        <p:blipFill>
          <a:blip r:embed="rId3"/>
          <a:stretch>
            <a:fillRect/>
          </a:stretch>
        </p:blipFill>
        <p:spPr>
          <a:xfrm>
            <a:off x="4248443" y="647115"/>
            <a:ext cx="3629466" cy="3879166"/>
          </a:xfrm>
          <a:prstGeom prst="rect">
            <a:avLst/>
          </a:prstGeom>
        </p:spPr>
      </p:pic>
      <p:pic>
        <p:nvPicPr>
          <p:cNvPr id="10" name="Picture 9" descr="A picture containing indoor, cup, green, food processor&#10;&#10;Description automatically generated">
            <a:extLst>
              <a:ext uri="{FF2B5EF4-FFF2-40B4-BE49-F238E27FC236}">
                <a16:creationId xmlns:a16="http://schemas.microsoft.com/office/drawing/2014/main" id="{32403CAE-378E-48C1-945B-351EC7D93D93}"/>
              </a:ext>
            </a:extLst>
          </p:cNvPr>
          <p:cNvPicPr>
            <a:picLocks noChangeAspect="1"/>
          </p:cNvPicPr>
          <p:nvPr/>
        </p:nvPicPr>
        <p:blipFill>
          <a:blip r:embed="rId4"/>
          <a:stretch>
            <a:fillRect/>
          </a:stretch>
        </p:blipFill>
        <p:spPr>
          <a:xfrm>
            <a:off x="8131128" y="647115"/>
            <a:ext cx="3629466" cy="3879166"/>
          </a:xfrm>
          <a:prstGeom prst="rect">
            <a:avLst/>
          </a:prstGeom>
        </p:spPr>
      </p:pic>
      <p:sp>
        <p:nvSpPr>
          <p:cNvPr id="12" name="TextBox 11">
            <a:extLst>
              <a:ext uri="{FF2B5EF4-FFF2-40B4-BE49-F238E27FC236}">
                <a16:creationId xmlns:a16="http://schemas.microsoft.com/office/drawing/2014/main" id="{C66F1F0F-DEF2-4F5E-9CF7-2D1098E1179F}"/>
              </a:ext>
            </a:extLst>
          </p:cNvPr>
          <p:cNvSpPr txBox="1"/>
          <p:nvPr/>
        </p:nvSpPr>
        <p:spPr>
          <a:xfrm>
            <a:off x="9279989" y="4783015"/>
            <a:ext cx="2124222" cy="492443"/>
          </a:xfrm>
          <a:prstGeom prst="rect">
            <a:avLst/>
          </a:prstGeom>
          <a:noFill/>
        </p:spPr>
        <p:txBody>
          <a:bodyPr wrap="square" rtlCol="0">
            <a:spAutoFit/>
          </a:bodyPr>
          <a:lstStyle/>
          <a:p>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lọc</a:t>
            </a:r>
            <a:endParaRPr lang="en-US" sz="26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F685C80-85B2-46AD-855B-2DB8DE249FDD}"/>
              </a:ext>
            </a:extLst>
          </p:cNvPr>
          <p:cNvSpPr txBox="1"/>
          <p:nvPr/>
        </p:nvSpPr>
        <p:spPr>
          <a:xfrm>
            <a:off x="633046" y="5518125"/>
            <a:ext cx="10494500" cy="492443"/>
          </a:xfrm>
          <a:prstGeom prst="rect">
            <a:avLst/>
          </a:prstGeom>
          <a:noFill/>
        </p:spPr>
        <p:txBody>
          <a:bodyPr wrap="square" rtlCol="0">
            <a:spAutoFit/>
          </a:bodyPr>
          <a:lstStyle/>
          <a:p>
            <a:r>
              <a:rPr lang="en-US" sz="2600" b="1" dirty="0" err="1">
                <a:solidFill>
                  <a:srgbClr val="0000FF"/>
                </a:solidFill>
                <a:latin typeface="Times New Roman" panose="02020603050405020304" pitchFamily="18" charset="0"/>
                <a:cs typeface="Times New Roman" panose="02020603050405020304" pitchFamily="18" charset="0"/>
              </a:rPr>
              <a:t>Phương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pháp</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lọc</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Dùng</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để</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tách</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chất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rắn</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không</a:t>
            </a:r>
            <a:r>
              <a:rPr lang="en-US" sz="2600" b="1" dirty="0">
                <a:solidFill>
                  <a:srgbClr val="0000FF"/>
                </a:solidFill>
                <a:latin typeface="Times New Roman" panose="02020603050405020304" pitchFamily="18" charset="0"/>
                <a:cs typeface="Times New Roman" panose="02020603050405020304" pitchFamily="18" charset="0"/>
              </a:rPr>
              <a:t> tan ra </a:t>
            </a:r>
            <a:r>
              <a:rPr lang="en-US" sz="2600" b="1" dirty="0" err="1">
                <a:solidFill>
                  <a:srgbClr val="0000FF"/>
                </a:solidFill>
                <a:latin typeface="Times New Roman" panose="02020603050405020304" pitchFamily="18" charset="0"/>
                <a:cs typeface="Times New Roman" panose="02020603050405020304" pitchFamily="18" charset="0"/>
              </a:rPr>
              <a:t>khỏi</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chất</a:t>
            </a:r>
            <a:r>
              <a:rPr lang="en-US" sz="2600" b="1" dirty="0">
                <a:solidFill>
                  <a:srgbClr val="0000FF"/>
                </a:solidFill>
                <a:latin typeface="Times New Roman" panose="02020603050405020304" pitchFamily="18" charset="0"/>
                <a:cs typeface="Times New Roman" panose="02020603050405020304" pitchFamily="18" charset="0"/>
              </a:rPr>
              <a:t> </a:t>
            </a:r>
            <a:r>
              <a:rPr lang="en-US" sz="2600" b="1" dirty="0" err="1">
                <a:solidFill>
                  <a:srgbClr val="0000FF"/>
                </a:solidFill>
                <a:latin typeface="Times New Roman" panose="02020603050405020304" pitchFamily="18" charset="0"/>
                <a:cs typeface="Times New Roman" panose="02020603050405020304" pitchFamily="18" charset="0"/>
              </a:rPr>
              <a:t>lỏng</a:t>
            </a:r>
            <a:endParaRPr lang="en-US" sz="2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2636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2669" y="1558269"/>
            <a:ext cx="4865276" cy="3634760"/>
            <a:chOff x="306548" y="3485497"/>
            <a:chExt cx="4865276" cy="3094158"/>
          </a:xfrm>
        </p:grpSpPr>
        <p:pic>
          <p:nvPicPr>
            <p:cNvPr id="6" name="Picture 12" descr="11. Tách chất ra khỏi hỗn hợp - Ho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48" y="3485497"/>
              <a:ext cx="4865276" cy="247650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10655" y="6087212"/>
              <a:ext cx="3457061" cy="492443"/>
            </a:xfrm>
            <a:prstGeom prst="rect">
              <a:avLst/>
            </a:prstGeom>
            <a:noFill/>
            <a:ln>
              <a:noFill/>
            </a:ln>
          </p:spPr>
          <p:txBody>
            <a:bodyPr wrap="square" rtlCol="0">
              <a:spAutoFit/>
            </a:bodyPr>
            <a:lstStyle/>
            <a:p>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cạn</a:t>
              </a:r>
              <a:endParaRPr lang="en-US" sz="2600" b="1" dirty="0">
                <a:latin typeface="Times New Roman" panose="02020603050405020304" pitchFamily="18" charset="0"/>
                <a:cs typeface="Times New Roman" panose="02020603050405020304" pitchFamily="18" charset="0"/>
              </a:endParaRPr>
            </a:p>
          </p:txBody>
        </p:sp>
      </p:grpSp>
      <p:sp>
        <p:nvSpPr>
          <p:cNvPr id="8" name="Rectangle 7"/>
          <p:cNvSpPr/>
          <p:nvPr/>
        </p:nvSpPr>
        <p:spPr>
          <a:xfrm>
            <a:off x="432669" y="663613"/>
            <a:ext cx="1790875" cy="523220"/>
          </a:xfrm>
          <a:prstGeom prst="rect">
            <a:avLst/>
          </a:prstGeom>
        </p:spPr>
        <p:txBody>
          <a:bodyPr wrap="none">
            <a:spAutoFit/>
          </a:bodyPr>
          <a:lstStyle/>
          <a:p>
            <a:r>
              <a:rPr lang="en-US" sz="2800" b="1" i="0" dirty="0">
                <a:solidFill>
                  <a:srgbClr val="FF0000"/>
                </a:solidFill>
                <a:effectLst/>
                <a:latin typeface="Times New Roman" panose="02020603050405020304" pitchFamily="18" charset="0"/>
                <a:cs typeface="Times New Roman" panose="02020603050405020304" pitchFamily="18" charset="0"/>
              </a:rPr>
              <a:t>2. </a:t>
            </a:r>
            <a:r>
              <a:rPr lang="en-US" sz="2800" b="1" i="0" dirty="0" err="1">
                <a:solidFill>
                  <a:srgbClr val="FF0000"/>
                </a:solidFill>
                <a:effectLst/>
                <a:latin typeface="Times New Roman" panose="02020603050405020304" pitchFamily="18" charset="0"/>
                <a:cs typeface="Times New Roman" panose="02020603050405020304" pitchFamily="18" charset="0"/>
              </a:rPr>
              <a:t>C</a:t>
            </a:r>
            <a:r>
              <a:rPr lang="en-US" sz="2800" b="1" dirty="0" err="1">
                <a:solidFill>
                  <a:srgbClr val="FF0000"/>
                </a:solidFill>
                <a:latin typeface="Times New Roman" panose="02020603050405020304" pitchFamily="18" charset="0"/>
                <a:cs typeface="Times New Roman" panose="02020603050405020304" pitchFamily="18" charset="0"/>
              </a:rPr>
              <a:t>ô</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cạn</a:t>
            </a:r>
            <a:r>
              <a:rPr lang="en-US" sz="2800" b="1" i="0" dirty="0">
                <a:solidFill>
                  <a:srgbClr val="FF0000"/>
                </a:solidFill>
                <a:effectLst/>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64BF4F27-F8DE-4340-9957-D3B694B8A90D}"/>
              </a:ext>
            </a:extLst>
          </p:cNvPr>
          <p:cNvSpPr txBox="1"/>
          <p:nvPr/>
        </p:nvSpPr>
        <p:spPr>
          <a:xfrm>
            <a:off x="351891" y="53683"/>
            <a:ext cx="11673386"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II. MỘT SỐ CÁCH TÁCH CHẤT</a:t>
            </a:r>
          </a:p>
        </p:txBody>
      </p:sp>
      <p:pic>
        <p:nvPicPr>
          <p:cNvPr id="10" name="Picture 9">
            <a:extLst>
              <a:ext uri="{FF2B5EF4-FFF2-40B4-BE49-F238E27FC236}">
                <a16:creationId xmlns:a16="http://schemas.microsoft.com/office/drawing/2014/main" id="{EB8A8997-B88F-4601-9C3E-5470FD054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36431"/>
            <a:ext cx="5610330" cy="3856598"/>
          </a:xfrm>
          <a:prstGeom prst="rect">
            <a:avLst/>
          </a:prstGeom>
        </p:spPr>
      </p:pic>
      <p:sp>
        <p:nvSpPr>
          <p:cNvPr id="11" name="TextBox 10">
            <a:extLst>
              <a:ext uri="{FF2B5EF4-FFF2-40B4-BE49-F238E27FC236}">
                <a16:creationId xmlns:a16="http://schemas.microsoft.com/office/drawing/2014/main" id="{2805E8C8-2422-47F3-BBEF-A46828889C4A}"/>
              </a:ext>
            </a:extLst>
          </p:cNvPr>
          <p:cNvSpPr txBox="1"/>
          <p:nvPr/>
        </p:nvSpPr>
        <p:spPr>
          <a:xfrm>
            <a:off x="748231" y="5340120"/>
            <a:ext cx="10787277" cy="1292662"/>
          </a:xfrm>
          <a:prstGeom prst="rect">
            <a:avLst/>
          </a:prstGeom>
          <a:noFill/>
          <a:ln>
            <a:noFill/>
          </a:ln>
        </p:spPr>
        <p:txBody>
          <a:bodyPr wrap="square" rtlCol="0">
            <a:spAutoFit/>
          </a:bodyPr>
          <a:lstStyle/>
          <a:p>
            <a:r>
              <a:rPr lang="en-US" sz="2600" b="1" i="1" dirty="0" err="1">
                <a:solidFill>
                  <a:srgbClr val="0000FF"/>
                </a:solidFill>
                <a:latin typeface="Times New Roman" panose="02020603050405020304" pitchFamily="18" charset="0"/>
                <a:cs typeface="Times New Roman" panose="02020603050405020304" pitchFamily="18" charset="0"/>
              </a:rPr>
              <a:t>Phương</a:t>
            </a:r>
            <a:r>
              <a:rPr lang="en-US" sz="2600" b="1" i="1" dirty="0">
                <a:solidFill>
                  <a:srgbClr val="0000FF"/>
                </a:solidFill>
                <a:latin typeface="Times New Roman" panose="02020603050405020304" pitchFamily="18" charset="0"/>
                <a:cs typeface="Times New Roman" panose="02020603050405020304" pitchFamily="18" charset="0"/>
              </a:rPr>
              <a:t> </a:t>
            </a:r>
            <a:r>
              <a:rPr lang="en-US" sz="2600" b="1" i="1" dirty="0" err="1">
                <a:solidFill>
                  <a:srgbClr val="0000FF"/>
                </a:solidFill>
                <a:latin typeface="Times New Roman" panose="02020603050405020304" pitchFamily="18" charset="0"/>
                <a:cs typeface="Times New Roman" panose="02020603050405020304" pitchFamily="18" charset="0"/>
              </a:rPr>
              <a:t>pháp</a:t>
            </a:r>
            <a:r>
              <a:rPr lang="en-US" sz="2600" b="1" i="1" dirty="0">
                <a:solidFill>
                  <a:srgbClr val="0000FF"/>
                </a:solidFill>
                <a:latin typeface="Times New Roman" panose="02020603050405020304" pitchFamily="18" charset="0"/>
                <a:cs typeface="Times New Roman" panose="02020603050405020304" pitchFamily="18" charset="0"/>
              </a:rPr>
              <a:t> </a:t>
            </a:r>
            <a:r>
              <a:rPr lang="en-US" sz="2600" b="1" i="1" dirty="0" err="1">
                <a:solidFill>
                  <a:srgbClr val="0000FF"/>
                </a:solidFill>
                <a:latin typeface="Times New Roman" panose="02020603050405020304" pitchFamily="18" charset="0"/>
                <a:cs typeface="Times New Roman" panose="02020603050405020304" pitchFamily="18" charset="0"/>
              </a:rPr>
              <a:t>cô</a:t>
            </a:r>
            <a:r>
              <a:rPr lang="en-US" sz="2600" b="1" i="1" dirty="0">
                <a:solidFill>
                  <a:srgbClr val="0000FF"/>
                </a:solidFill>
                <a:latin typeface="Times New Roman" panose="02020603050405020304" pitchFamily="18" charset="0"/>
                <a:cs typeface="Times New Roman" panose="02020603050405020304" pitchFamily="18" charset="0"/>
              </a:rPr>
              <a:t> </a:t>
            </a:r>
            <a:r>
              <a:rPr lang="en-US" sz="2600" b="1" i="1" dirty="0" err="1">
                <a:solidFill>
                  <a:srgbClr val="0000FF"/>
                </a:solidFill>
                <a:latin typeface="Times New Roman" panose="02020603050405020304" pitchFamily="18" charset="0"/>
                <a:cs typeface="Times New Roman" panose="02020603050405020304" pitchFamily="18" charset="0"/>
              </a:rPr>
              <a:t>cạn</a:t>
            </a:r>
            <a:r>
              <a:rPr lang="en-US" sz="2600" b="1" i="1" dirty="0">
                <a:solidFill>
                  <a:srgbClr val="0000FF"/>
                </a:solidFill>
                <a:latin typeface="Times New Roman" panose="02020603050405020304" pitchFamily="18" charset="0"/>
                <a:cs typeface="Times New Roman" panose="02020603050405020304" pitchFamily="18" charset="0"/>
              </a:rPr>
              <a:t>: </a:t>
            </a:r>
            <a:r>
              <a:rPr lang="en-US" sz="2600" b="1" i="1" dirty="0" err="1">
                <a:solidFill>
                  <a:srgbClr val="0000FF"/>
                </a:solidFill>
                <a:latin typeface="Times New Roman" panose="02020603050405020304" pitchFamily="18" charset="0"/>
                <a:cs typeface="Times New Roman" panose="02020603050405020304" pitchFamily="18" charset="0"/>
              </a:rPr>
              <a:t>Dùng</a:t>
            </a:r>
            <a:r>
              <a:rPr lang="en-US" sz="2600" b="1" i="1" dirty="0">
                <a:solidFill>
                  <a:srgbClr val="0000FF"/>
                </a:solidFill>
                <a:latin typeface="Times New Roman" panose="02020603050405020304" pitchFamily="18" charset="0"/>
                <a:cs typeface="Times New Roman" panose="02020603050405020304" pitchFamily="18" charset="0"/>
              </a:rPr>
              <a:t> </a:t>
            </a:r>
            <a:r>
              <a:rPr lang="en-US" sz="2600" b="1" i="1" dirty="0" err="1">
                <a:solidFill>
                  <a:srgbClr val="0000FF"/>
                </a:solidFill>
                <a:latin typeface="Times New Roman" panose="02020603050405020304" pitchFamily="18" charset="0"/>
                <a:cs typeface="Times New Roman" panose="02020603050405020304" pitchFamily="18" charset="0"/>
              </a:rPr>
              <a:t>để</a:t>
            </a:r>
            <a:r>
              <a:rPr lang="en-US" sz="2600" b="1" i="1" dirty="0">
                <a:solidFill>
                  <a:srgbClr val="0000FF"/>
                </a:solidFill>
                <a:latin typeface="Times New Roman" panose="02020603050405020304" pitchFamily="18" charset="0"/>
                <a:cs typeface="Times New Roman" panose="02020603050405020304" pitchFamily="18" charset="0"/>
              </a:rPr>
              <a:t> </a:t>
            </a:r>
            <a:r>
              <a:rPr lang="en-US" sz="2600" b="1" i="1" dirty="0" err="1">
                <a:solidFill>
                  <a:srgbClr val="0000FF"/>
                </a:solidFill>
                <a:latin typeface="Times New Roman" panose="02020603050405020304" pitchFamily="18" charset="0"/>
                <a:cs typeface="Times New Roman" panose="02020603050405020304" pitchFamily="18" charset="0"/>
              </a:rPr>
              <a:t>tách</a:t>
            </a:r>
            <a:r>
              <a:rPr lang="en-US" sz="2600" b="1" i="1" dirty="0">
                <a:solidFill>
                  <a:srgbClr val="0000FF"/>
                </a:solidFill>
                <a:latin typeface="Times New Roman" panose="02020603050405020304" pitchFamily="18" charset="0"/>
                <a:cs typeface="Times New Roman" panose="02020603050405020304" pitchFamily="18" charset="0"/>
              </a:rPr>
              <a:t> </a:t>
            </a:r>
            <a:r>
              <a:rPr lang="en-US" sz="2600" b="1" i="1" dirty="0" err="1">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các</a:t>
            </a:r>
            <a:r>
              <a:rPr lang="en-US" sz="2600" b="1" i="1" dirty="0">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lang="en-US" sz="2600" b="1" i="1" dirty="0" err="1">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chất</a:t>
            </a:r>
            <a:r>
              <a:rPr lang="en-US" sz="2600" b="1" i="1" dirty="0">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lang="en-US" sz="2600" b="1" i="1" dirty="0" err="1">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khó</a:t>
            </a:r>
            <a:r>
              <a:rPr lang="en-US" sz="2600" b="1" i="1" dirty="0">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bay </a:t>
            </a:r>
            <a:r>
              <a:rPr lang="en-US" sz="2600" b="1" i="1" dirty="0" err="1">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hơi</a:t>
            </a:r>
            <a:r>
              <a:rPr lang="en-US" sz="2600" b="1" i="1" dirty="0">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ra </a:t>
            </a:r>
            <a:r>
              <a:rPr lang="en-US" sz="2600" b="1" i="1" dirty="0" err="1">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khỏi</a:t>
            </a:r>
            <a:r>
              <a:rPr lang="en-US" sz="2600" b="1" i="1" dirty="0">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lang="en-US" sz="2600" b="1" i="1" dirty="0" err="1">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các</a:t>
            </a:r>
            <a:r>
              <a:rPr lang="en-US" sz="2600" b="1" i="1" dirty="0">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lang="en-US" sz="2600" b="1" i="1" dirty="0" err="1">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chất</a:t>
            </a:r>
            <a:r>
              <a:rPr lang="en-US" sz="2600" b="1" i="1" dirty="0">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a:t>
            </a:r>
            <a:r>
              <a:rPr lang="en-US" sz="2600" b="1" i="1" dirty="0" err="1">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dễ</a:t>
            </a:r>
            <a:r>
              <a:rPr lang="en-US" sz="2600" b="1" i="1" dirty="0">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 bay </a:t>
            </a:r>
            <a:r>
              <a:rPr lang="en-US" sz="2600" b="1" i="1" dirty="0" err="1">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hơi</a:t>
            </a:r>
            <a:r>
              <a:rPr lang="en-US" sz="2600" b="1" i="1" dirty="0">
                <a:solidFill>
                  <a:srgbClr val="0000FF"/>
                </a:solidFill>
                <a:effectLst/>
                <a:latin typeface="Times New Roman" panose="02020603050405020304" pitchFamily="18" charset="0"/>
                <a:ea typeface="Batang" panose="02030600000101010101" pitchFamily="18" charset="-127"/>
                <a:cs typeface="Times New Roman" panose="02020603050405020304" pitchFamily="18" charset="0"/>
              </a:rPr>
              <a:t>.</a:t>
            </a:r>
            <a:endParaRPr lang="en-US" sz="2600" b="1"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60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1">
            <a:extLst>
              <a:ext uri="{FF2B5EF4-FFF2-40B4-BE49-F238E27FC236}">
                <a16:creationId xmlns:a16="http://schemas.microsoft.com/office/drawing/2014/main" id="{2A68F09C-D47C-480E-BB03-BD9D05198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 y="1115561"/>
            <a:ext cx="5422900" cy="3615266"/>
          </a:xfrm>
          <a:prstGeom prst="rect">
            <a:avLst/>
          </a:prstGeom>
          <a:noFill/>
        </p:spPr>
      </p:pic>
      <p:pic>
        <p:nvPicPr>
          <p:cNvPr id="3" name="Content Placeholder 13">
            <a:extLst>
              <a:ext uri="{FF2B5EF4-FFF2-40B4-BE49-F238E27FC236}">
                <a16:creationId xmlns:a16="http://schemas.microsoft.com/office/drawing/2014/main" id="{572BA73F-BDF2-41C3-8B3A-039BCAAC1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2111" y="1097040"/>
            <a:ext cx="4845049" cy="3633787"/>
          </a:xfrm>
          <a:prstGeom prst="rect">
            <a:avLst/>
          </a:prstGeom>
        </p:spPr>
      </p:pic>
      <p:sp>
        <p:nvSpPr>
          <p:cNvPr id="4" name="TextBox 3">
            <a:extLst>
              <a:ext uri="{FF2B5EF4-FFF2-40B4-BE49-F238E27FC236}">
                <a16:creationId xmlns:a16="http://schemas.microsoft.com/office/drawing/2014/main" id="{B4BE5C3A-4A0D-446A-A10C-BDF3EA4CC4E3}"/>
              </a:ext>
            </a:extLst>
          </p:cNvPr>
          <p:cNvSpPr txBox="1"/>
          <p:nvPr/>
        </p:nvSpPr>
        <p:spPr>
          <a:xfrm>
            <a:off x="673100" y="5108618"/>
            <a:ext cx="5422900" cy="492443"/>
          </a:xfrm>
          <a:prstGeom prst="rect">
            <a:avLst/>
          </a:prstGeom>
          <a:noFill/>
        </p:spPr>
        <p:txBody>
          <a:bodyPr wrap="square" rtlCol="0">
            <a:spAutoFit/>
          </a:bodyPr>
          <a:lstStyle/>
          <a:p>
            <a:pPr algn="ctr"/>
            <a:r>
              <a:rPr lang="en-US" sz="2600" b="1" dirty="0">
                <a:solidFill>
                  <a:schemeClr val="accent2">
                    <a:lumMod val="50000"/>
                  </a:schemeClr>
                </a:solidFill>
                <a:latin typeface="Times New Roman" panose="02020603050405020304" pitchFamily="18" charset="0"/>
                <a:cs typeface="Times New Roman" panose="02020603050405020304" pitchFamily="18" charset="0"/>
              </a:rPr>
              <a:t>MÁY LỌC NƯỚC GIẾNG KHOAN</a:t>
            </a:r>
          </a:p>
        </p:txBody>
      </p:sp>
      <p:sp>
        <p:nvSpPr>
          <p:cNvPr id="5" name="TextBox 4">
            <a:extLst>
              <a:ext uri="{FF2B5EF4-FFF2-40B4-BE49-F238E27FC236}">
                <a16:creationId xmlns:a16="http://schemas.microsoft.com/office/drawing/2014/main" id="{34CB3878-15C0-4676-9CEF-AB676D5E7D82}"/>
              </a:ext>
            </a:extLst>
          </p:cNvPr>
          <p:cNvSpPr txBox="1"/>
          <p:nvPr/>
        </p:nvSpPr>
        <p:spPr>
          <a:xfrm>
            <a:off x="6417734" y="5108617"/>
            <a:ext cx="5213801" cy="492443"/>
          </a:xfrm>
          <a:prstGeom prst="rect">
            <a:avLst/>
          </a:prstGeom>
          <a:noFill/>
        </p:spPr>
        <p:txBody>
          <a:bodyPr wrap="square" rtlCol="0">
            <a:spAutoFit/>
          </a:bodyPr>
          <a:lstStyle/>
          <a:p>
            <a:pPr algn="ctr"/>
            <a:r>
              <a:rPr lang="en-US" sz="2600" b="1" dirty="0">
                <a:solidFill>
                  <a:schemeClr val="accent2">
                    <a:lumMod val="50000"/>
                  </a:schemeClr>
                </a:solidFill>
                <a:latin typeface="Times New Roman" panose="02020603050405020304" pitchFamily="18" charset="0"/>
                <a:cs typeface="Times New Roman" panose="02020603050405020304" pitchFamily="18" charset="0"/>
              </a:rPr>
              <a:t>MÁY LỌC NƯỚC GIA ĐÌNH</a:t>
            </a:r>
          </a:p>
        </p:txBody>
      </p:sp>
    </p:spTree>
    <p:extLst>
      <p:ext uri="{BB962C8B-B14F-4D97-AF65-F5344CB8AC3E}">
        <p14:creationId xmlns:p14="http://schemas.microsoft.com/office/powerpoint/2010/main" val="29275202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KNOELEADERBOARD" val="1707894822"/>
</p:tagLst>
</file>

<file path=ppt/tags/tag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2,&quot;OptionCount&quot;:4,&quot;WcOptionCount&quot;:10,&quot;HasMultipleSubmission&quot;:false,&quot;HasAutoStop&quot;:true,&quot;HasMinimizeMode&quot;:false,&quot;TimerValue&quot;:&quot;02:00&quot;,&quot;HasAutoStart&quot;:true,&quot;HasCorrectAnswers&quot;:false,&quot;McqAnswers&quot;:[],&quot;ActivityId&quot;:&quot;&quot;,&quot;IaMcqCompetition&quot;:false,&quot;IsAnonymous&quot;:true,&quot;AutoAdvance&quot;:false,&quot;IsCompetitionMode&quot;:false}"/>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TM03457464[[fn=Dividend]]</Template>
  <TotalTime>2682</TotalTime>
  <Words>1211</Words>
  <Application>Microsoft Office PowerPoint</Application>
  <PresentationFormat>Widescreen</PresentationFormat>
  <Paragraphs>107</Paragraphs>
  <Slides>21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Gill Sans MT</vt:lpstr>
      <vt:lpstr>Times New Roman</vt:lpstr>
      <vt:lpstr>Wingdings 2</vt:lpstr>
      <vt:lpstr>Dividend</vt:lpstr>
      <vt:lpstr>BÀI 17. TÁCH CHẤT RA KHỎI HỖN HỢP (T2)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17. TÁCH CHẤT KHỎI HỖN HỢP (T3)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về nhà</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CÁC LĨNH VỰC CHỦ YẾU CỦA KHOA HỌC TỰ NHIÊN</dc:title>
  <dc:creator>Thu Thao</dc:creator>
  <cp:lastModifiedBy>Lê Thu Hiền</cp:lastModifiedBy>
  <cp:revision>39</cp:revision>
  <dcterms:created xsi:type="dcterms:W3CDTF">2021-05-12T04:29:52Z</dcterms:created>
  <dcterms:modified xsi:type="dcterms:W3CDTF">2021-11-18T00:09:32Z</dcterms:modified>
</cp:coreProperties>
</file>