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5"/>
  </p:notesMasterIdLst>
  <p:sldIdLst>
    <p:sldId id="256" r:id="rId2"/>
    <p:sldId id="259" r:id="rId3"/>
    <p:sldId id="260" r:id="rId4"/>
    <p:sldId id="312" r:id="rId5"/>
    <p:sldId id="313" r:id="rId6"/>
    <p:sldId id="314" r:id="rId7"/>
    <p:sldId id="315" r:id="rId8"/>
    <p:sldId id="316" r:id="rId9"/>
    <p:sldId id="261" r:id="rId10"/>
    <p:sldId id="317" r:id="rId11"/>
    <p:sldId id="319" r:id="rId12"/>
    <p:sldId id="318" r:id="rId13"/>
    <p:sldId id="263" r:id="rId14"/>
  </p:sldIdLst>
  <p:sldSz cx="9144000" cy="5143500" type="screen16x9"/>
  <p:notesSz cx="6858000" cy="9144000"/>
  <p:embeddedFontLst>
    <p:embeddedFont>
      <p:font typeface="Fahkwang" panose="00000500000000000000" pitchFamily="2" charset="-34"/>
      <p:regular r:id="rId16"/>
      <p:bold r:id="rId17"/>
      <p:italic r:id="rId18"/>
      <p:boldItalic r:id="rId19"/>
    </p:embeddedFont>
    <p:embeddedFont>
      <p:font typeface="Ingrid Darling" panose="020B0604020202020204" charset="0"/>
      <p:regular r:id="rId20"/>
    </p:embeddedFont>
    <p:embeddedFont>
      <p:font typeface="Quicksand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AC7"/>
    <a:srgbClr val="F49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467DE7-4AEE-4CA2-A93B-E6D50BCBEFD8}">
  <a:tblStyle styleId="{71467DE7-4AEE-4CA2-A93B-E6D50BCBEF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1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078a0c099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078a0c099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61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37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e4b7ac326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e4b7ac326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92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817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29150" y="755925"/>
            <a:ext cx="7085700" cy="22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57350" y="3164625"/>
            <a:ext cx="52293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-1572134">
            <a:off x="-977539" y="-1819598"/>
            <a:ext cx="4266901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4438950">
            <a:off x="6721798" y="-51202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0572" y="-1983575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430136">
            <a:off x="8261682" y="-367601"/>
            <a:ext cx="951395" cy="15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4438950" flipH="1">
            <a:off x="-2132827" y="235076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6361050" flipH="1">
            <a:off x="6552735" y="3857383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802557">
            <a:off x="-2285232" y="36524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78279">
            <a:off x="-958790" y="4452876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00004">
            <a:off x="-293115" y="4251617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21072">
            <a:off x="5460261" y="4517658"/>
            <a:ext cx="4266899" cy="278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BLANK_1_1_1_1_1_1_1_1_2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011325" flipH="1">
            <a:off x="-1912297" y="-1007742"/>
            <a:ext cx="3960773" cy="258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803508">
            <a:off x="-569849" y="-508454"/>
            <a:ext cx="1486975" cy="158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3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10098492" flipH="1">
            <a:off x="7210072" y="35042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3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-10456230">
            <a:off x="4597746" y="4099209"/>
            <a:ext cx="4266902" cy="278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158200" y="2017075"/>
            <a:ext cx="482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7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825150" y="831962"/>
            <a:ext cx="1677300" cy="9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4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132850" y="3110638"/>
            <a:ext cx="48783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-9227866" flipH="1">
            <a:off x="-626764" y="4441220"/>
            <a:ext cx="4266901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6361050" flipH="1">
            <a:off x="6525723" y="313364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6244497" y="4628520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69864" flipH="1">
            <a:off x="8065607" y="4248173"/>
            <a:ext cx="951395" cy="15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6361050">
            <a:off x="-2328902" y="238654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4438950">
            <a:off x="6937385" y="-1198063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7443" flipH="1">
            <a:off x="-2481307" y="-1030830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21721" flipH="1">
            <a:off x="-1154865" y="-1807931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299996" flipH="1">
            <a:off x="-489190" y="-374663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878928" flipH="1">
            <a:off x="5264186" y="-1896037"/>
            <a:ext cx="4266899" cy="278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127613" y="2588261"/>
            <a:ext cx="29076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1127613" y="2938525"/>
            <a:ext cx="29076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3"/>
          </p:nvPr>
        </p:nvSpPr>
        <p:spPr>
          <a:xfrm>
            <a:off x="5108788" y="2588261"/>
            <a:ext cx="29076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4"/>
          </p:nvPr>
        </p:nvSpPr>
        <p:spPr>
          <a:xfrm>
            <a:off x="5108788" y="2938525"/>
            <a:ext cx="29076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5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-8100000">
            <a:off x="-2173843" y="3943729"/>
            <a:ext cx="4231197" cy="276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063443">
            <a:off x="-1260294" y="3503559"/>
            <a:ext cx="1578641" cy="168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-4030513" flipH="1">
            <a:off x="-1942700" y="-1196501"/>
            <a:ext cx="3424401" cy="223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10098492" flipH="1">
            <a:off x="-469860" y="4468062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6790456">
            <a:off x="7812187" y="3050159"/>
            <a:ext cx="4266903" cy="278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10456230" flipH="1">
            <a:off x="5570866" y="4582046"/>
            <a:ext cx="4266902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621721">
            <a:off x="7438562" y="-1669728"/>
            <a:ext cx="3960776" cy="258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803508" flipH="1">
            <a:off x="8423575" y="-1081129"/>
            <a:ext cx="1486975" cy="158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659575" y="1897950"/>
            <a:ext cx="7768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9475653">
            <a:off x="5615241" y="4220734"/>
            <a:ext cx="4266899" cy="278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10340236">
            <a:off x="2240503" y="4433654"/>
            <a:ext cx="4266900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886958" y="4161620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69864" flipH="1">
            <a:off x="8508574" y="4489498"/>
            <a:ext cx="951395" cy="15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flipH="1">
            <a:off x="3034665" y="-201316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1721">
            <a:off x="6432530" y="-1507268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878928">
            <a:off x="-1205784" y="-1518937"/>
            <a:ext cx="4266899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30618">
            <a:off x="-284274" y="-736662"/>
            <a:ext cx="953652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713900" y="4161637"/>
            <a:ext cx="1544577" cy="165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8084488" y="-950413"/>
            <a:ext cx="1544577" cy="165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title"/>
          </p:nvPr>
        </p:nvSpPr>
        <p:spPr>
          <a:xfrm>
            <a:off x="1678500" y="1390876"/>
            <a:ext cx="578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subTitle" idx="1"/>
          </p:nvPr>
        </p:nvSpPr>
        <p:spPr>
          <a:xfrm>
            <a:off x="1763400" y="2390325"/>
            <a:ext cx="5617200" cy="13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1762326"/>
            <a:ext cx="3238751" cy="342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1771295">
            <a:off x="-1665953" y="-1482274"/>
            <a:ext cx="4266903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48344" flipH="1">
            <a:off x="-555152" y="-1965556"/>
            <a:ext cx="3422157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91725">
            <a:off x="7198500" y="4068718"/>
            <a:ext cx="3422156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48443" flipH="1">
            <a:off x="5703848" y="4024626"/>
            <a:ext cx="4266902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5751650" y="0"/>
            <a:ext cx="3392350" cy="358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 txBox="1">
            <a:spLocks noGrp="1"/>
          </p:cNvSpPr>
          <p:nvPr>
            <p:ph type="title"/>
          </p:nvPr>
        </p:nvSpPr>
        <p:spPr>
          <a:xfrm>
            <a:off x="955575" y="1189025"/>
            <a:ext cx="5095800" cy="16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51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8"/>
          <p:cNvSpPr txBox="1">
            <a:spLocks noGrp="1"/>
          </p:cNvSpPr>
          <p:nvPr>
            <p:ph type="subTitle" idx="1"/>
          </p:nvPr>
        </p:nvSpPr>
        <p:spPr>
          <a:xfrm>
            <a:off x="955575" y="2943164"/>
            <a:ext cx="50958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7" name="Google Shape;317;p2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10272756">
            <a:off x="6154171" y="4332976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8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1572134">
            <a:off x="-1282339" y="-1819598"/>
            <a:ext cx="4266901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-4438950" flipH="1">
            <a:off x="-2513827" y="235076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9802557">
            <a:off x="-2513832" y="40334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78279">
            <a:off x="-1187390" y="4833876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00004">
            <a:off x="51010" y="4313217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300010" flipH="1">
            <a:off x="-304065" y="-472320"/>
            <a:ext cx="798781" cy="128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1722">
            <a:off x="7287647" y="-1491920"/>
            <a:ext cx="3422158" cy="223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9475653">
            <a:off x="5615241" y="4220734"/>
            <a:ext cx="4266899" cy="278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10340236">
            <a:off x="2240503" y="4433654"/>
            <a:ext cx="4266900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886958" y="4161620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69864" flipH="1">
            <a:off x="8508574" y="4489498"/>
            <a:ext cx="951395" cy="15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flipH="1">
            <a:off x="3034665" y="-201316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1721">
            <a:off x="6432530" y="-1507268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1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878928">
            <a:off x="-1205784" y="-1518937"/>
            <a:ext cx="4266899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30618">
            <a:off x="-284274" y="-736662"/>
            <a:ext cx="953652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713900" y="4161637"/>
            <a:ext cx="1544577" cy="165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8084488" y="-950413"/>
            <a:ext cx="1544577" cy="165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LANK_1_1_1_1_1_1_1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1762326"/>
            <a:ext cx="3238751" cy="342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1771295">
            <a:off x="-1665953" y="-1482274"/>
            <a:ext cx="4266903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48344" flipH="1">
            <a:off x="-555152" y="-1965556"/>
            <a:ext cx="3422157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91725">
            <a:off x="7198500" y="4068718"/>
            <a:ext cx="3422156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48443" flipH="1">
            <a:off x="5703848" y="4024626"/>
            <a:ext cx="4266902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5751650" y="0"/>
            <a:ext cx="3392350" cy="358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8" r:id="rId6"/>
    <p:sldLayoutId id="2147483674" r:id="rId7"/>
    <p:sldLayoutId id="2147483677" r:id="rId8"/>
    <p:sldLayoutId id="2147483678" r:id="rId9"/>
    <p:sldLayoutId id="214748367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 txBox="1">
            <a:spLocks noGrp="1"/>
          </p:cNvSpPr>
          <p:nvPr>
            <p:ph type="ctrTitle"/>
          </p:nvPr>
        </p:nvSpPr>
        <p:spPr>
          <a:xfrm>
            <a:off x="1029145" y="793038"/>
            <a:ext cx="7085700" cy="22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b="1" dirty="0" err="1">
                <a:latin typeface="Ingrid Darling"/>
                <a:sym typeface="Ingrid Darling"/>
              </a:rPr>
              <a:t>Nói</a:t>
            </a:r>
            <a:r>
              <a:rPr lang="en-US" sz="16600" b="1" dirty="0">
                <a:latin typeface="Ingrid Darling"/>
                <a:sym typeface="Ingrid Darling"/>
              </a:rPr>
              <a:t> </a:t>
            </a:r>
            <a:r>
              <a:rPr lang="en-US" sz="16600" b="1" dirty="0" err="1">
                <a:latin typeface="Ingrid Darling"/>
                <a:sym typeface="Ingrid Darling"/>
              </a:rPr>
              <a:t>và</a:t>
            </a:r>
            <a:r>
              <a:rPr lang="en-US" sz="16600" b="1" dirty="0">
                <a:latin typeface="Ingrid Darling"/>
                <a:sym typeface="Ingrid Darling"/>
              </a:rPr>
              <a:t> </a:t>
            </a:r>
            <a:r>
              <a:rPr lang="en-US" sz="16600" b="1" dirty="0" err="1">
                <a:latin typeface="Ingrid Darling"/>
                <a:sym typeface="Ingrid Darling"/>
              </a:rPr>
              <a:t>nghe</a:t>
            </a:r>
            <a:endParaRPr lang="en-US" sz="4800" b="1" dirty="0">
              <a:solidFill>
                <a:schemeClr val="accent3"/>
              </a:solidFill>
            </a:endParaRPr>
          </a:p>
        </p:txBody>
      </p:sp>
      <p:pic>
        <p:nvPicPr>
          <p:cNvPr id="387" name="Google Shape;3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342" y="3779550"/>
            <a:ext cx="2655307" cy="26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125" y="4416475"/>
            <a:ext cx="2427476" cy="259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40453">
            <a:off x="4250711" y="4798521"/>
            <a:ext cx="2119579" cy="20073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7"/>
          <p:cNvCxnSpPr/>
          <p:nvPr/>
        </p:nvCxnSpPr>
        <p:spPr>
          <a:xfrm>
            <a:off x="2134650" y="3015438"/>
            <a:ext cx="48747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0"/>
          <p:cNvSpPr txBox="1">
            <a:spLocks noGrp="1"/>
          </p:cNvSpPr>
          <p:nvPr>
            <p:ph type="title"/>
          </p:nvPr>
        </p:nvSpPr>
        <p:spPr>
          <a:xfrm>
            <a:off x="955575" y="1189025"/>
            <a:ext cx="5095800" cy="16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/>
              <a:t>Trình bày bài nói</a:t>
            </a:r>
            <a:endParaRPr sz="8800" b="1" dirty="0"/>
          </a:p>
        </p:txBody>
      </p:sp>
      <p:cxnSp>
        <p:nvCxnSpPr>
          <p:cNvPr id="428" name="Google Shape;428;p40"/>
          <p:cNvCxnSpPr/>
          <p:nvPr/>
        </p:nvCxnSpPr>
        <p:spPr>
          <a:xfrm>
            <a:off x="992175" y="2915636"/>
            <a:ext cx="5022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9" name="Google Shape;4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199" y="472459"/>
            <a:ext cx="4232449" cy="4198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32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0B8F47-EE80-9053-A352-2906707C6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767705"/>
              </p:ext>
            </p:extLst>
          </p:nvPr>
        </p:nvGraphicFramePr>
        <p:xfrm>
          <a:off x="1561486" y="526733"/>
          <a:ext cx="5829300" cy="3668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99585">
                  <a:extLst>
                    <a:ext uri="{9D8B030D-6E8A-4147-A177-3AD203B41FA5}">
                      <a16:colId xmlns:a16="http://schemas.microsoft.com/office/drawing/2014/main" val="2365958636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829416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Nội</a:t>
                      </a:r>
                      <a:r>
                        <a:rPr lang="en-US" sz="1400" dirty="0">
                          <a:effectLst/>
                        </a:rPr>
                        <a:t> dung </a:t>
                      </a:r>
                      <a:r>
                        <a:rPr lang="en-US" sz="1400" dirty="0" err="1">
                          <a:effectLst/>
                        </a:rPr>
                        <a:t>kiểm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Đạt</a:t>
                      </a:r>
                      <a:r>
                        <a:rPr lang="en-US" sz="1400" dirty="0">
                          <a:effectLst/>
                        </a:rPr>
                        <a:t>/ </a:t>
                      </a:r>
                      <a:r>
                        <a:rPr lang="en-US" sz="1400" dirty="0" err="1">
                          <a:effectLst/>
                        </a:rPr>
                        <a:t>Chưa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đạt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74358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Bài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nói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đầy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đủ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phần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mở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bài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thân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bài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kết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bài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693220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Bài nói hấp dẫn, lôi cuốn và thuyết phục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0113441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Bài nói có làm rõ những chi tiết liên quan đến sự việc được kể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5638053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Các sự việc được kể theo trình tự hợp lí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633293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Giọng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kể</a:t>
                      </a:r>
                      <a:r>
                        <a:rPr lang="en-US" sz="1400" dirty="0">
                          <a:effectLst/>
                        </a:rPr>
                        <a:t> to, </a:t>
                      </a:r>
                      <a:r>
                        <a:rPr lang="en-US" sz="1400" dirty="0" err="1">
                          <a:effectLst/>
                        </a:rPr>
                        <a:t>rõ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mạch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lạc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thể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hiện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cảm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xúc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phù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hợp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với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nội</a:t>
                      </a:r>
                      <a:r>
                        <a:rPr lang="en-US" sz="1400" dirty="0">
                          <a:effectLst/>
                        </a:rPr>
                        <a:t> dung </a:t>
                      </a:r>
                      <a:r>
                        <a:rPr lang="en-US" sz="1400" dirty="0" err="1">
                          <a:effectLst/>
                        </a:rPr>
                        <a:t>câu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chuyện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96078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Người nói tự tin, nhìn vào người nghe khi nói, sử dụng giọng kể, nét mặt, cử chỉ hợp lí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93213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Sử dụng các phương tiện hỗ trợ như tranh ảnh, video…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458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15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0"/>
          <p:cNvSpPr txBox="1">
            <a:spLocks noGrp="1"/>
          </p:cNvSpPr>
          <p:nvPr>
            <p:ph type="title"/>
          </p:nvPr>
        </p:nvSpPr>
        <p:spPr>
          <a:xfrm>
            <a:off x="726974" y="1240645"/>
            <a:ext cx="5843431" cy="16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/>
              <a:t>Trao đổi về bài nói</a:t>
            </a:r>
            <a:endParaRPr sz="8800" b="1" dirty="0"/>
          </a:p>
        </p:txBody>
      </p:sp>
      <p:cxnSp>
        <p:nvCxnSpPr>
          <p:cNvPr id="428" name="Google Shape;428;p40"/>
          <p:cNvCxnSpPr/>
          <p:nvPr/>
        </p:nvCxnSpPr>
        <p:spPr>
          <a:xfrm>
            <a:off x="992175" y="2915636"/>
            <a:ext cx="5022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9" name="Google Shape;4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199" y="472459"/>
            <a:ext cx="4232449" cy="4198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53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4" name="Google Shape;464;p44"/>
          <p:cNvCxnSpPr/>
          <p:nvPr/>
        </p:nvCxnSpPr>
        <p:spPr>
          <a:xfrm>
            <a:off x="1479542" y="958785"/>
            <a:ext cx="596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49FFAB1-D27D-2FB5-B350-AB203632FCFE}"/>
              </a:ext>
            </a:extLst>
          </p:cNvPr>
          <p:cNvSpPr txBox="1"/>
          <p:nvPr/>
        </p:nvSpPr>
        <p:spPr>
          <a:xfrm>
            <a:off x="719999" y="1363186"/>
            <a:ext cx="7553845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180340" algn="l"/>
                <a:tab pos="270510" algn="l"/>
              </a:tabLs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Hãy xem lại bảng kiểm và đưa ra các điểm mạnh, điểm yếu của lớp mình trong tiết nói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Hãy đề xuất một số giải pháp để bài “Nói và nghe” sau được tốt hơn. 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0"/>
          <p:cNvSpPr txBox="1">
            <a:spLocks noGrp="1"/>
          </p:cNvSpPr>
          <p:nvPr>
            <p:ph type="title"/>
          </p:nvPr>
        </p:nvSpPr>
        <p:spPr>
          <a:xfrm>
            <a:off x="955575" y="1189025"/>
            <a:ext cx="5095800" cy="16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Chuẩn bị</a:t>
            </a:r>
            <a:endParaRPr dirty="0"/>
          </a:p>
        </p:txBody>
      </p:sp>
      <p:cxnSp>
        <p:nvCxnSpPr>
          <p:cNvPr id="428" name="Google Shape;428;p40"/>
          <p:cNvCxnSpPr/>
          <p:nvPr/>
        </p:nvCxnSpPr>
        <p:spPr>
          <a:xfrm>
            <a:off x="992175" y="2915636"/>
            <a:ext cx="5022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9" name="Google Shape;4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199" y="472459"/>
            <a:ext cx="4232449" cy="4198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95C143E-0101-0C70-4352-ADFDDC3DCF7E}"/>
              </a:ext>
            </a:extLst>
          </p:cNvPr>
          <p:cNvSpPr txBox="1"/>
          <p:nvPr/>
        </p:nvSpPr>
        <p:spPr>
          <a:xfrm>
            <a:off x="1789960" y="389762"/>
            <a:ext cx="5104912" cy="6612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 đích của bài nói là gì?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22DC52-69ED-B181-E924-FE70A20BAB35}"/>
              </a:ext>
            </a:extLst>
          </p:cNvPr>
          <p:cNvSpPr txBox="1"/>
          <p:nvPr/>
        </p:nvSpPr>
        <p:spPr>
          <a:xfrm>
            <a:off x="1262337" y="2241146"/>
            <a:ext cx="6619325" cy="6612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C6AFC0-E18B-257C-FDEB-E663819703EF}"/>
              </a:ext>
            </a:extLst>
          </p:cNvPr>
          <p:cNvSpPr txBox="1"/>
          <p:nvPr/>
        </p:nvSpPr>
        <p:spPr>
          <a:xfrm>
            <a:off x="1342102" y="1356266"/>
            <a:ext cx="5788742" cy="5795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27051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6E1061-3B96-39C4-9616-4B0EB75B5AB0}"/>
              </a:ext>
            </a:extLst>
          </p:cNvPr>
          <p:cNvSpPr txBox="1"/>
          <p:nvPr/>
        </p:nvSpPr>
        <p:spPr>
          <a:xfrm>
            <a:off x="464573" y="3139669"/>
            <a:ext cx="8214852" cy="11339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  <a:tab pos="27051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 cô, các bạn, người thân có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95C143E-0101-0C70-4352-ADFDDC3DCF7E}"/>
              </a:ext>
            </a:extLst>
          </p:cNvPr>
          <p:cNvSpPr txBox="1"/>
          <p:nvPr/>
        </p:nvSpPr>
        <p:spPr>
          <a:xfrm>
            <a:off x="518034" y="493517"/>
            <a:ext cx="8107927" cy="44627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Để chuẩn bị nội dung bài nói, chúng ta phải làm những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gì? </a:t>
            </a:r>
            <a:endParaRPr lang="en-US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3D109-3470-4451-70AE-541626760C47}"/>
              </a:ext>
            </a:extLst>
          </p:cNvPr>
          <p:cNvSpPr txBox="1"/>
          <p:nvPr/>
        </p:nvSpPr>
        <p:spPr>
          <a:xfrm>
            <a:off x="124443" y="3626626"/>
            <a:ext cx="8895111" cy="80021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thực tiễn các bài “Nói và nghe”, chia sẻ các phương pháp luyện nói của </a:t>
            </a:r>
            <a:r>
              <a:rPr lang="en-US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vi-VN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với các bạn.</a:t>
            </a:r>
            <a:endParaRPr lang="en-US" sz="2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12CFA-6514-F627-FB38-B280BE4159D4}"/>
              </a:ext>
            </a:extLst>
          </p:cNvPr>
          <p:cNvSpPr txBox="1"/>
          <p:nvPr/>
        </p:nvSpPr>
        <p:spPr>
          <a:xfrm>
            <a:off x="1378058" y="1223175"/>
            <a:ext cx="6275438" cy="2120068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bước cần làm để chuẩn bị bài nói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Chọn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sườn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Xác định từ ngữ then chốt và giọng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 hợp.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6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2F9998-FDA3-E2AE-0B1C-7F4CC7949FC8}"/>
              </a:ext>
            </a:extLst>
          </p:cNvPr>
          <p:cNvSpPr/>
          <p:nvPr/>
        </p:nvSpPr>
        <p:spPr>
          <a:xfrm>
            <a:off x="442450" y="239046"/>
            <a:ext cx="3340509" cy="870155"/>
          </a:xfrm>
          <a:prstGeom prst="roundRect">
            <a:avLst/>
          </a:prstGeom>
          <a:solidFill>
            <a:srgbClr val="999A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nói trước gương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1C33D8-F36E-7BCD-AC9A-1FEEFBC69CDD}"/>
              </a:ext>
            </a:extLst>
          </p:cNvPr>
          <p:cNvSpPr/>
          <p:nvPr/>
        </p:nvSpPr>
        <p:spPr>
          <a:xfrm>
            <a:off x="143795" y="3599221"/>
            <a:ext cx="3937820" cy="87015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 cho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nghe trước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444737-052D-67F9-335D-A5E02EBF2B3B}"/>
              </a:ext>
            </a:extLst>
          </p:cNvPr>
          <p:cNvSpPr/>
          <p:nvPr/>
        </p:nvSpPr>
        <p:spPr>
          <a:xfrm>
            <a:off x="5007077" y="215387"/>
            <a:ext cx="3841954" cy="870155"/>
          </a:xfrm>
          <a:prstGeom prst="roundRect">
            <a:avLst/>
          </a:prstGeom>
          <a:solidFill>
            <a:srgbClr val="F49A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 nhẩm lại nội dung bài nói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118ED8-F87C-8034-6E1B-88E45519EA68}"/>
              </a:ext>
            </a:extLst>
          </p:cNvPr>
          <p:cNvSpPr/>
          <p:nvPr/>
        </p:nvSpPr>
        <p:spPr>
          <a:xfrm>
            <a:off x="5062387" y="3631107"/>
            <a:ext cx="3937820" cy="80638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579103-D40F-824B-87F6-AB46DB4D2C7A}"/>
              </a:ext>
            </a:extLst>
          </p:cNvPr>
          <p:cNvSpPr/>
          <p:nvPr/>
        </p:nvSpPr>
        <p:spPr>
          <a:xfrm>
            <a:off x="2901745" y="1907303"/>
            <a:ext cx="3340509" cy="8701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6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0"/>
          <p:cNvSpPr txBox="1">
            <a:spLocks noGrp="1"/>
          </p:cNvSpPr>
          <p:nvPr>
            <p:ph type="title"/>
          </p:nvPr>
        </p:nvSpPr>
        <p:spPr>
          <a:xfrm>
            <a:off x="955575" y="1189025"/>
            <a:ext cx="5095800" cy="16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/>
              <a:t>Chuẩn bị </a:t>
            </a:r>
            <a:br>
              <a:rPr lang="en" sz="8800" b="1" dirty="0"/>
            </a:br>
            <a:r>
              <a:rPr lang="en" sz="8800" b="1" dirty="0"/>
              <a:t>nội dung bài nói</a:t>
            </a:r>
            <a:endParaRPr sz="8800" b="1" dirty="0"/>
          </a:p>
        </p:txBody>
      </p:sp>
      <p:cxnSp>
        <p:nvCxnSpPr>
          <p:cNvPr id="428" name="Google Shape;428;p40"/>
          <p:cNvCxnSpPr/>
          <p:nvPr/>
        </p:nvCxnSpPr>
        <p:spPr>
          <a:xfrm>
            <a:off x="992175" y="2915636"/>
            <a:ext cx="5022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9" name="Google Shape;4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199" y="472459"/>
            <a:ext cx="4232449" cy="4198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75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8F163D-ED0A-5EDE-4579-83C770FA2835}"/>
              </a:ext>
            </a:extLst>
          </p:cNvPr>
          <p:cNvSpPr txBox="1"/>
          <p:nvPr/>
        </p:nvSpPr>
        <p:spPr>
          <a:xfrm>
            <a:off x="1362382" y="617350"/>
            <a:ext cx="7508771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1: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2: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3: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covid 19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Nhóm 4: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chửi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804402-2198-97B8-89A2-C1F4F530A3CB}"/>
              </a:ext>
            </a:extLst>
          </p:cNvPr>
          <p:cNvSpPr/>
          <p:nvPr/>
        </p:nvSpPr>
        <p:spPr>
          <a:xfrm>
            <a:off x="2112706" y="3325761"/>
            <a:ext cx="4918587" cy="57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Thời gian kể: 7 phút/ nhóm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6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98BFC-E683-12F5-372A-7E8CECCADBD6}"/>
              </a:ext>
            </a:extLst>
          </p:cNvPr>
          <p:cNvSpPr txBox="1"/>
          <p:nvPr/>
        </p:nvSpPr>
        <p:spPr>
          <a:xfrm>
            <a:off x="580718" y="1104518"/>
            <a:ext cx="8260940" cy="2646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vi-VN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vi-VN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vi-VN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180340" algn="l"/>
                <a:tab pos="270510" algn="l"/>
              </a:tabLst>
            </a:pP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vi-VN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Nhóm dự định lựa chọn hình thức </a:t>
            </a:r>
            <a:r>
              <a:rPr lang="en-US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 nào?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36215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2"/>
          <p:cNvSpPr txBox="1">
            <a:spLocks noGrp="1"/>
          </p:cNvSpPr>
          <p:nvPr>
            <p:ph type="title"/>
          </p:nvPr>
        </p:nvSpPr>
        <p:spPr>
          <a:xfrm>
            <a:off x="2158200" y="2017075"/>
            <a:ext cx="482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444" name="Google Shape;44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55776" y="4055084"/>
            <a:ext cx="4232449" cy="4198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5" name="Google Shape;445;p42"/>
          <p:cNvCxnSpPr/>
          <p:nvPr/>
        </p:nvCxnSpPr>
        <p:spPr>
          <a:xfrm>
            <a:off x="2103600" y="2984763"/>
            <a:ext cx="4936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What To Do For World Nature Conservation Day by Slidesgo">
  <a:themeElements>
    <a:clrScheme name="Simple Light">
      <a:dk1>
        <a:srgbClr val="13234B"/>
      </a:dk1>
      <a:lt1>
        <a:srgbClr val="FFFFFF"/>
      </a:lt1>
      <a:dk2>
        <a:srgbClr val="FEFEFE"/>
      </a:dk2>
      <a:lt2>
        <a:srgbClr val="678D41"/>
      </a:lt2>
      <a:accent1>
        <a:srgbClr val="C9D887"/>
      </a:accent1>
      <a:accent2>
        <a:srgbClr val="5080D4"/>
      </a:accent2>
      <a:accent3>
        <a:srgbClr val="394D85"/>
      </a:accent3>
      <a:accent4>
        <a:srgbClr val="A2CE9C"/>
      </a:accent4>
      <a:accent5>
        <a:srgbClr val="7EC1F4"/>
      </a:accent5>
      <a:accent6>
        <a:srgbClr val="FFFFFF"/>
      </a:accent6>
      <a:hlink>
        <a:srgbClr val="1323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498</Words>
  <Application>Microsoft Office PowerPoint</Application>
  <PresentationFormat>On-screen Show (16:9)</PresentationFormat>
  <Paragraphs>50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Fahkwang</vt:lpstr>
      <vt:lpstr>Arial</vt:lpstr>
      <vt:lpstr>Ingrid Darling</vt:lpstr>
      <vt:lpstr>Times New Roman</vt:lpstr>
      <vt:lpstr>Quicksand</vt:lpstr>
      <vt:lpstr>What To Do For World Nature Conservation Day by Slidesgo</vt:lpstr>
      <vt:lpstr>Nói và nghe</vt:lpstr>
      <vt:lpstr>Chuẩn bị</vt:lpstr>
      <vt:lpstr>PowerPoint Presentation</vt:lpstr>
      <vt:lpstr>PowerPoint Presentation</vt:lpstr>
      <vt:lpstr>PowerPoint Presentation</vt:lpstr>
      <vt:lpstr>Chuẩn bị  nội dung bài nói</vt:lpstr>
      <vt:lpstr>PowerPoint Presentation</vt:lpstr>
      <vt:lpstr>PowerPoint Presentation</vt:lpstr>
      <vt:lpstr>Thảo luận </vt:lpstr>
      <vt:lpstr>Trình bày bài nói</vt:lpstr>
      <vt:lpstr>PowerPoint Presentation</vt:lpstr>
      <vt:lpstr>Trao đổi về bài nói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Nói và nghe</dc:title>
  <cp:lastModifiedBy>Administrator</cp:lastModifiedBy>
  <cp:revision>4</cp:revision>
  <dcterms:modified xsi:type="dcterms:W3CDTF">2025-03-18T08:34:59Z</dcterms:modified>
</cp:coreProperties>
</file>