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267" r:id="rId3"/>
    <p:sldId id="299" r:id="rId4"/>
    <p:sldId id="269" r:id="rId5"/>
    <p:sldId id="284" r:id="rId6"/>
    <p:sldId id="274" r:id="rId7"/>
    <p:sldId id="285" r:id="rId8"/>
    <p:sldId id="281" r:id="rId9"/>
    <p:sldId id="287" r:id="rId10"/>
    <p:sldId id="292" r:id="rId11"/>
    <p:sldId id="282" r:id="rId12"/>
    <p:sldId id="260" r:id="rId13"/>
    <p:sldId id="286" r:id="rId14"/>
    <p:sldId id="288" r:id="rId15"/>
    <p:sldId id="278" r:id="rId16"/>
    <p:sldId id="289" r:id="rId17"/>
    <p:sldId id="277" r:id="rId18"/>
    <p:sldId id="290" r:id="rId19"/>
    <p:sldId id="280"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36B72C2-BBF4-4200-8386-A671C183AABF}">
          <p14:sldIdLst>
            <p14:sldId id="268"/>
            <p14:sldId id="267"/>
            <p14:sldId id="299"/>
            <p14:sldId id="269"/>
            <p14:sldId id="284"/>
            <p14:sldId id="274"/>
            <p14:sldId id="285"/>
            <p14:sldId id="281"/>
            <p14:sldId id="287"/>
            <p14:sldId id="292"/>
            <p14:sldId id="282"/>
            <p14:sldId id="260"/>
            <p14:sldId id="286"/>
            <p14:sldId id="288"/>
            <p14:sldId id="278"/>
            <p14:sldId id="289"/>
            <p14:sldId id="277"/>
          </p14:sldIdLst>
        </p14:section>
        <p14:section name="Untitled Section" id="{074B0C3F-F2B6-477B-8383-22DEBADDCA65}">
          <p14:sldIdLst>
            <p14:sldId id="290"/>
            <p14:sldId id="280"/>
            <p14:sldId id="2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87E2CAE1-DE0B-469C-9E53-EAB5F0B8EEB2}"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31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2CAE1-DE0B-469C-9E53-EAB5F0B8EEB2}"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670806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2CAE1-DE0B-469C-9E53-EAB5F0B8EEB2}"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532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E2CAE1-DE0B-469C-9E53-EAB5F0B8EEB2}"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159576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E2CAE1-DE0B-469C-9E53-EAB5F0B8EEB2}" type="datetimeFigureOut">
              <a:rPr lang="en-US" smtClean="0"/>
              <a:t>3/18/2025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27B854-5907-4CCC-A22F-3E62392B1A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66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E2CAE1-DE0B-469C-9E53-EAB5F0B8EEB2}"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2757966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E2CAE1-DE0B-469C-9E53-EAB5F0B8EEB2}" type="datetimeFigureOut">
              <a:rPr lang="en-US" smtClean="0"/>
              <a:t>3/18/2025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1214898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E2CAE1-DE0B-469C-9E53-EAB5F0B8EEB2}" type="datetimeFigureOut">
              <a:rPr lang="en-US" smtClean="0"/>
              <a:t>3/18/2025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153328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E2CAE1-DE0B-469C-9E53-EAB5F0B8EEB2}" type="datetimeFigureOut">
              <a:rPr lang="en-US" smtClean="0"/>
              <a:t>3/18/2025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2868801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7E2CAE1-DE0B-469C-9E53-EAB5F0B8EEB2}"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7B854-5907-4CCC-A22F-3E62392B1AF8}" type="slidenum">
              <a:rPr lang="en-US" smtClean="0"/>
              <a:t>‹#›</a:t>
            </a:fld>
            <a:endParaRPr lang="en-US"/>
          </a:p>
        </p:txBody>
      </p:sp>
    </p:spTree>
    <p:extLst>
      <p:ext uri="{BB962C8B-B14F-4D97-AF65-F5344CB8AC3E}">
        <p14:creationId xmlns:p14="http://schemas.microsoft.com/office/powerpoint/2010/main" val="726624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E2CAE1-DE0B-469C-9E53-EAB5F0B8EEB2}" type="datetimeFigureOut">
              <a:rPr lang="en-US" smtClean="0"/>
              <a:t>3/18/2025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27B854-5907-4CCC-A22F-3E62392B1AF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64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7E2CAE1-DE0B-469C-9E53-EAB5F0B8EEB2}" type="datetimeFigureOut">
              <a:rPr lang="en-US" smtClean="0"/>
              <a:t>3/18/2025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327B854-5907-4CCC-A22F-3E62392B1AF8}"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586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3.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988" y="167951"/>
            <a:ext cx="12108023" cy="6690049"/>
          </a:xfrm>
        </p:spPr>
      </p:pic>
      <p:sp>
        <p:nvSpPr>
          <p:cNvPr id="5" name="Title 1"/>
          <p:cNvSpPr txBox="1">
            <a:spLocks/>
          </p:cNvSpPr>
          <p:nvPr/>
        </p:nvSpPr>
        <p:spPr>
          <a:xfrm>
            <a:off x="912844" y="663705"/>
            <a:ext cx="4666861" cy="33297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71259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Picture 2" descr="https://oxalisadventure.com/uploads/2020/01/29_1500x1000__637159498118055570.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5314" y="3405673"/>
            <a:ext cx="6083558" cy="34523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ơ đồ 3D hang Sơn Đoòng của National Ge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518" y="45464"/>
            <a:ext cx="5903168" cy="329044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IMG-0958-5700-14316792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3" y="45465"/>
            <a:ext cx="6083559" cy="32904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oxalisadventure.com/uploads/2020/01/27_1500x1000__63715956999778683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8488" y="3405673"/>
            <a:ext cx="5993228" cy="3452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19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pic>
        <p:nvPicPr>
          <p:cNvPr id="14" name="Picture 2" descr="Sơ đồ 3D hang Sơn Đoòng của National Geo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1556" y="205402"/>
            <a:ext cx="5787092" cy="33042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Điểm “check-in” nổi tiếng trong hang Sơn Đoò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4" y="3509630"/>
            <a:ext cx="6156210" cy="334837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a-IMG-0958-5700-143167922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4" y="219185"/>
            <a:ext cx="6189864" cy="3290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static2.yan.vn/MYanNews/201809/tim-hieu-hang-dong-noi-tieng-nhat-cua-viet-nam-hang-son-doong-4d17e4a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518" y="3583084"/>
            <a:ext cx="5811477" cy="3332001"/>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932645"/>
          </a:xfrm>
          <a:prstGeom prst="rect">
            <a:avLst/>
          </a:prstGeom>
        </p:spPr>
      </p:pic>
      <p:sp>
        <p:nvSpPr>
          <p:cNvPr id="10" name="Content Placeholder 2"/>
          <p:cNvSpPr txBox="1">
            <a:spLocks/>
          </p:cNvSpPr>
          <p:nvPr/>
        </p:nvSpPr>
        <p:spPr>
          <a:xfrm>
            <a:off x="348343" y="1539362"/>
            <a:ext cx="11594842"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I. TRẢI NGHIỆM CÙNG VĂN BẢN</a:t>
            </a:r>
          </a:p>
          <a:p>
            <a:pPr algn="just"/>
            <a:r>
              <a:rPr lang="en-US" b="1" dirty="0">
                <a:latin typeface="Times New Roman" panose="02020603050405020304" pitchFamily="18" charset="0"/>
                <a:cs typeface="Times New Roman" panose="02020603050405020304" pitchFamily="18" charset="0"/>
              </a:rPr>
              <a:t>II. SUY NGẪM VÀ PHẢN HỒI</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Dấu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a:t>
            </a:r>
            <a:r>
              <a:rPr lang="en-US" b="1" dirty="0">
                <a:latin typeface="Times New Roman" panose="02020603050405020304" pitchFamily="18" charset="0"/>
                <a:cs typeface="Times New Roman" panose="02020603050405020304" pitchFamily="18" charset="0"/>
              </a:rPr>
              <a:t> hang </a:t>
            </a:r>
            <a:r>
              <a:rPr lang="en-US" b="1" dirty="0" err="1">
                <a:latin typeface="Times New Roman" panose="02020603050405020304" pitchFamily="18" charset="0"/>
                <a:cs typeface="Times New Roman" panose="02020603050405020304" pitchFamily="18" charset="0"/>
              </a:rPr>
              <a:t>động</a:t>
            </a:r>
            <a:endParaRPr lang="en-US" b="1" dirty="0">
              <a:latin typeface="Times New Roman" panose="02020603050405020304" pitchFamily="18" charset="0"/>
              <a:cs typeface="Times New Roman" panose="02020603050405020304" pitchFamily="18" charset="0"/>
            </a:endParaRPr>
          </a:p>
          <a:p>
            <a:pPr marL="457200" indent="-457200" algn="just">
              <a:buAutoNum type="arabicPeriod"/>
            </a:pPr>
            <a:r>
              <a:rPr lang="en-US" b="1" dirty="0" err="1">
                <a:latin typeface="Times New Roman" panose="02020603050405020304" pitchFamily="18" charset="0"/>
                <a:cs typeface="Times New Roman" panose="02020603050405020304" pitchFamily="18" charset="0"/>
              </a:rPr>
              <a:t>Đam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mê</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phiêu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lưu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a:t>
            </a:r>
            <a:r>
              <a:rPr lang="en-US" b="1" dirty="0">
                <a:latin typeface="Times New Roman" panose="02020603050405020304" pitchFamily="18" charset="0"/>
                <a:cs typeface="Times New Roman" panose="02020603050405020304" pitchFamily="18" charset="0"/>
              </a:rPr>
              <a:t> hang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endParaRPr lang="en-US" b="1"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mê</a:t>
            </a:r>
            <a:r>
              <a:rPr lang="en-US" dirty="0">
                <a:latin typeface="Times New Roman" panose="02020603050405020304" pitchFamily="18" charset="0"/>
                <a:cs typeface="Times New Roman" panose="02020603050405020304" pitchFamily="18" charset="0"/>
              </a:rPr>
              <a:t>.</a:t>
            </a:r>
          </a:p>
          <a:p>
            <a:pPr algn="just">
              <a:buFontTx/>
              <a:buChar cha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thật</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đường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ham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say </a:t>
            </a:r>
            <a:r>
              <a:rPr lang="en-US" dirty="0" err="1">
                <a:latin typeface="Times New Roman" panose="02020603050405020304" pitchFamily="18" charset="0"/>
                <a:cs typeface="Times New Roman" panose="02020603050405020304" pitchFamily="18" charset="0"/>
              </a:rPr>
              <a:t>mê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nhiên</a:t>
            </a:r>
            <a:r>
              <a:rPr lang="en-US" dirty="0">
                <a:latin typeface="Times New Roman" panose="02020603050405020304" pitchFamily="18" charset="0"/>
                <a:cs typeface="Times New Roman" panose="02020603050405020304" pitchFamily="18" charset="0"/>
              </a:rPr>
              <a:t>.</a:t>
            </a:r>
          </a:p>
          <a:p>
            <a:pPr marL="457200" indent="-457200" algn="just">
              <a:buAutoNum type="arabicPeriod"/>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41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fade">
                                      <p:cBhvr>
                                        <p:cTn id="13" dur="500"/>
                                        <p:tgtEl>
                                          <p:spTgt spid="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5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500"/>
                                        <p:tgtEl>
                                          <p:spTgt spid="1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5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7" end="7"/>
                                            </p:txEl>
                                          </p:spTgt>
                                        </p:tgtEl>
                                        <p:attrNameLst>
                                          <p:attrName>style.visibility</p:attrName>
                                        </p:attrNameLst>
                                      </p:cBhvr>
                                      <p:to>
                                        <p:strVal val="visible"/>
                                      </p:to>
                                    </p:set>
                                    <p:animEffect transition="in" filter="fade">
                                      <p:cBhvr>
                                        <p:cTn id="36"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645"/>
            <a:ext cx="12108023" cy="6690049"/>
          </a:xfrm>
        </p:spPr>
      </p:pic>
      <p:sp>
        <p:nvSpPr>
          <p:cNvPr id="5" name="Title 1"/>
          <p:cNvSpPr txBox="1">
            <a:spLocks/>
          </p:cNvSpPr>
          <p:nvPr/>
        </p:nvSpPr>
        <p:spPr>
          <a:xfrm>
            <a:off x="1052803" y="403679"/>
            <a:ext cx="4284307" cy="326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227045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2596"/>
            <a:ext cx="12192000" cy="7100596"/>
          </a:xfrm>
        </p:spPr>
      </p:pic>
      <p:sp>
        <p:nvSpPr>
          <p:cNvPr id="4" name="Content Placeholder 2"/>
          <p:cNvSpPr txBox="1">
            <a:spLocks/>
          </p:cNvSpPr>
          <p:nvPr/>
        </p:nvSpPr>
        <p:spPr>
          <a:xfrm>
            <a:off x="139960" y="914401"/>
            <a:ext cx="6251509" cy="607422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0"/>
              </a:spcBef>
              <a:spcAft>
                <a:spcPts val="600"/>
              </a:spcAft>
            </a:pPr>
            <a:r>
              <a:rPr lang="en-US" sz="2200" b="1" dirty="0">
                <a:latin typeface="Times New Roman" panose="02020603050405020304" pitchFamily="18" charset="0"/>
                <a:cs typeface="Times New Roman" panose="02020603050405020304" pitchFamily="18" charset="0"/>
              </a:rPr>
              <a:t>I. TRẢI NGHIỆM CÙNG VĂN BẢN</a:t>
            </a:r>
          </a:p>
          <a:p>
            <a:pPr algn="just">
              <a:spcBef>
                <a:spcPts val="0"/>
              </a:spcBef>
              <a:spcAft>
                <a:spcPts val="600"/>
              </a:spcAft>
            </a:pPr>
            <a:r>
              <a:rPr lang="en-US" sz="2200" b="1" dirty="0">
                <a:latin typeface="Times New Roman" panose="02020603050405020304" pitchFamily="18" charset="0"/>
                <a:cs typeface="Times New Roman" panose="02020603050405020304" pitchFamily="18" charset="0"/>
              </a:rPr>
              <a:t>II. SUY NGẪM VÀ PHẢN HỒI</a:t>
            </a:r>
          </a:p>
          <a:p>
            <a:pPr algn="just">
              <a:spcBef>
                <a:spcPts val="0"/>
              </a:spcBef>
              <a:spcAft>
                <a:spcPts val="600"/>
              </a:spcAft>
            </a:pPr>
            <a:r>
              <a:rPr lang="en-US" sz="2200" b="1" dirty="0">
                <a:latin typeface="Times New Roman" panose="02020603050405020304" pitchFamily="18" charset="0"/>
                <a:cs typeface="Times New Roman" panose="02020603050405020304" pitchFamily="18" charset="0"/>
              </a:rPr>
              <a:t>III. TỔNG KẾT</a:t>
            </a:r>
          </a:p>
          <a:p>
            <a:pPr marL="457200" indent="-457200" algn="just">
              <a:lnSpc>
                <a:spcPct val="120000"/>
              </a:lnSpc>
              <a:spcBef>
                <a:spcPts val="0"/>
              </a:spcBef>
              <a:spcAft>
                <a:spcPts val="600"/>
              </a:spcAft>
              <a:buAutoNum type="arabicPeriod"/>
            </a:pPr>
            <a:r>
              <a:rPr lang="en-US" sz="2200" b="1" dirty="0" err="1">
                <a:latin typeface="Times New Roman" panose="02020603050405020304" pitchFamily="18" charset="0"/>
                <a:cs typeface="Times New Roman" panose="02020603050405020304" pitchFamily="18" charset="0"/>
              </a:rPr>
              <a:t>Nghệ</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thuật</a:t>
            </a:r>
            <a:endParaRPr lang="en-US" sz="2200" b="1" dirty="0">
              <a:latin typeface="Times New Roman" panose="02020603050405020304" pitchFamily="18" charset="0"/>
              <a:cs typeface="Times New Roman" panose="02020603050405020304" pitchFamily="18" charset="0"/>
            </a:endParaRPr>
          </a:p>
          <a:p>
            <a:pPr algn="just">
              <a:lnSpc>
                <a:spcPct val="120000"/>
              </a:lnSpc>
              <a:spcBef>
                <a:spcPts val="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trình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miêu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tả</a:t>
            </a:r>
            <a:r>
              <a:rPr lang="en-US" sz="2200" dirty="0">
                <a:latin typeface="Times New Roman" panose="02020603050405020304" pitchFamily="18" charset="0"/>
                <a:cs typeface="Times New Roman" panose="02020603050405020304" pitchFamily="18" charset="0"/>
              </a:rPr>
              <a:t> chi </a:t>
            </a:r>
            <a:r>
              <a:rPr lang="en-US" sz="2200" dirty="0" err="1">
                <a:latin typeface="Times New Roman" panose="02020603050405020304" pitchFamily="18" charset="0"/>
                <a:cs typeface="Times New Roman" panose="02020603050405020304" pitchFamily="18" charset="0"/>
              </a:rPr>
              <a:t>tiết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a:t>
            </a:r>
          </a:p>
          <a:p>
            <a:pPr algn="just">
              <a:lnSpc>
                <a:spcPct val="120000"/>
              </a:lnSpc>
              <a:spcBef>
                <a:spcPts val="0"/>
              </a:spcBef>
              <a:spcAft>
                <a:spcPts val="600"/>
              </a:spcAft>
            </a:pP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thiệu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đến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endParaRPr lang="en-US" sz="2200" b="1" dirty="0">
              <a:latin typeface="Times New Roman" panose="02020603050405020304" pitchFamily="18" charset="0"/>
              <a:cs typeface="Times New Roman" panose="02020603050405020304" pitchFamily="18" charset="0"/>
            </a:endParaRPr>
          </a:p>
          <a:p>
            <a:pPr algn="just">
              <a:lnSpc>
                <a:spcPct val="120000"/>
              </a:lnSpc>
              <a:spcBef>
                <a:spcPts val="0"/>
              </a:spcBef>
              <a:spcAft>
                <a:spcPts val="600"/>
              </a:spcAft>
            </a:pPr>
            <a:r>
              <a:rPr lang="en-US" sz="2200" b="1" dirty="0">
                <a:latin typeface="Times New Roman" panose="02020603050405020304" pitchFamily="18" charset="0"/>
                <a:cs typeface="Times New Roman" panose="02020603050405020304" pitchFamily="18" charset="0"/>
              </a:rPr>
              <a:t>2. </a:t>
            </a:r>
            <a:r>
              <a:rPr lang="en-US" sz="2200" b="1" dirty="0" err="1">
                <a:latin typeface="Times New Roman" panose="02020603050405020304" pitchFamily="18" charset="0"/>
                <a:cs typeface="Times New Roman" panose="02020603050405020304" pitchFamily="18" charset="0"/>
              </a:rPr>
              <a:t>Nội</a:t>
            </a:r>
            <a:r>
              <a:rPr lang="en-US" sz="2200" b="1" dirty="0">
                <a:latin typeface="Times New Roman" panose="02020603050405020304" pitchFamily="18" charset="0"/>
                <a:cs typeface="Times New Roman" panose="02020603050405020304" pitchFamily="18" charset="0"/>
              </a:rPr>
              <a:t> dung</a:t>
            </a:r>
          </a:p>
          <a:p>
            <a:pPr marL="55563" algn="just">
              <a:lnSpc>
                <a:spcPct val="120000"/>
              </a:lnSpc>
              <a:spcBef>
                <a:spcPts val="0"/>
              </a:spcBef>
              <a:spcAft>
                <a:spcPts val="600"/>
              </a:spcAft>
            </a:pP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Câu</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chuyện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về</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Hồ</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Khanh</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khám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phá</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ra</a:t>
            </a:r>
            <a:r>
              <a:rPr lang="en-US" sz="2200" dirty="0">
                <a:solidFill>
                  <a:srgbClr val="000000"/>
                </a:solidFill>
                <a:latin typeface="Times New Roman" panose="02020603050405020304" pitchFamily="18" charset="0"/>
                <a:ea typeface="Calibri" panose="020F0502020204030204" pitchFamily="34" charset="0"/>
              </a:rPr>
              <a:t> hang </a:t>
            </a:r>
            <a:r>
              <a:rPr lang="en-US" sz="2200" dirty="0" err="1">
                <a:solidFill>
                  <a:srgbClr val="000000"/>
                </a:solidFill>
                <a:latin typeface="Times New Roman" panose="02020603050405020304" pitchFamily="18" charset="0"/>
                <a:ea typeface="Calibri" panose="020F0502020204030204" pitchFamily="34" charset="0"/>
              </a:rPr>
              <a:t>Sơn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Đoòng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và</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rất</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nhiều</a:t>
            </a:r>
            <a:r>
              <a:rPr lang="en-US" sz="2200" dirty="0">
                <a:solidFill>
                  <a:srgbClr val="000000"/>
                </a:solidFill>
                <a:latin typeface="Times New Roman" panose="02020603050405020304" pitchFamily="18" charset="0"/>
                <a:ea typeface="Calibri" panose="020F0502020204030204" pitchFamily="34" charset="0"/>
              </a:rPr>
              <a:t> hang </a:t>
            </a:r>
            <a:r>
              <a:rPr lang="en-US" sz="2200" dirty="0" err="1">
                <a:solidFill>
                  <a:srgbClr val="000000"/>
                </a:solidFill>
                <a:latin typeface="Times New Roman" panose="02020603050405020304" pitchFamily="18" charset="0"/>
                <a:ea typeface="Calibri" panose="020F0502020204030204" pitchFamily="34" charset="0"/>
              </a:rPr>
              <a:t>động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khác</a:t>
            </a:r>
            <a:r>
              <a:rPr lang="en-US" sz="2200" dirty="0">
                <a:solidFill>
                  <a:srgbClr val="000000"/>
                </a:solidFill>
                <a:latin typeface="Times New Roman" panose="02020603050405020304" pitchFamily="18" charset="0"/>
                <a:ea typeface="Calibri" panose="020F0502020204030204" pitchFamily="34" charset="0"/>
              </a:rPr>
              <a:t>.</a:t>
            </a:r>
          </a:p>
          <a:p>
            <a:pPr algn="just">
              <a:lnSpc>
                <a:spcPct val="120000"/>
              </a:lnSpc>
              <a:spcBef>
                <a:spcPts val="0"/>
              </a:spcBef>
              <a:spcAft>
                <a:spcPts val="600"/>
              </a:spcAft>
            </a:pPr>
            <a:r>
              <a:rPr lang="en-US" sz="2200" dirty="0">
                <a:solidFill>
                  <a:srgbClr val="000000"/>
                </a:solidFill>
                <a:latin typeface="Times New Roman" panose="02020603050405020304" pitchFamily="18" charset="0"/>
                <a:ea typeface="Calibri" panose="020F0502020204030204" pitchFamily="34" charset="0"/>
              </a:rPr>
              <a:t>- Cho </a:t>
            </a:r>
            <a:r>
              <a:rPr lang="en-US" sz="2200" dirty="0" err="1">
                <a:solidFill>
                  <a:srgbClr val="000000"/>
                </a:solidFill>
                <a:latin typeface="Times New Roman" panose="02020603050405020304" pitchFamily="18" charset="0"/>
                <a:ea typeface="Calibri" panose="020F0502020204030204" pitchFamily="34" charset="0"/>
              </a:rPr>
              <a:t>thấy</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được</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tầm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quan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trọng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của</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đam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mê</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khát</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vọng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khi</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có</a:t>
            </a:r>
            <a:r>
              <a:rPr lang="en-US" sz="2200" dirty="0">
                <a:solidFill>
                  <a:srgbClr val="000000"/>
                </a:solidFill>
                <a:latin typeface="Times New Roman" panose="02020603050405020304" pitchFamily="18" charset="0"/>
                <a:ea typeface="Calibri" panose="020F0502020204030204" pitchFamily="34" charset="0"/>
              </a:rPr>
              <a:t> ý </a:t>
            </a:r>
            <a:r>
              <a:rPr lang="en-US" sz="2200" dirty="0" err="1">
                <a:solidFill>
                  <a:srgbClr val="000000"/>
                </a:solidFill>
                <a:latin typeface="Times New Roman" panose="02020603050405020304" pitchFamily="18" charset="0"/>
                <a:ea typeface="Calibri" panose="020F0502020204030204" pitchFamily="34" charset="0"/>
              </a:rPr>
              <a:t>chí</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niềm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đam</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mê</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và</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khát</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vọng</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sẽ</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biến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ước</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mơ</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thành</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hiện</a:t>
            </a:r>
            <a:r>
              <a:rPr lang="en-US" sz="2200" dirty="0">
                <a:solidFill>
                  <a:srgbClr val="000000"/>
                </a:solidFill>
                <a:latin typeface="Times New Roman" panose="02020603050405020304" pitchFamily="18" charset="0"/>
                <a:ea typeface="Calibri" panose="020F0502020204030204" pitchFamily="34" charset="0"/>
              </a:rPr>
              <a:t> </a:t>
            </a:r>
            <a:r>
              <a:rPr lang="en-US" sz="2200" dirty="0" err="1">
                <a:solidFill>
                  <a:srgbClr val="000000"/>
                </a:solidFill>
                <a:latin typeface="Times New Roman" panose="02020603050405020304" pitchFamily="18" charset="0"/>
                <a:ea typeface="Calibri" panose="020F0502020204030204" pitchFamily="34" charset="0"/>
              </a:rPr>
              <a:t>thực</a:t>
            </a:r>
            <a:r>
              <a:rPr lang="en-US" sz="2200" dirty="0">
                <a:solidFill>
                  <a:srgbClr val="000000"/>
                </a:solidFill>
                <a:latin typeface="Times New Roman" panose="02020603050405020304" pitchFamily="18" charset="0"/>
                <a:ea typeface="Calibri" panose="020F0502020204030204" pitchFamily="34" charset="0"/>
              </a:rPr>
              <a:t>.</a:t>
            </a:r>
          </a:p>
          <a:p>
            <a:pPr algn="just">
              <a:lnSpc>
                <a:spcPct val="120000"/>
              </a:lnSpc>
              <a:spcBef>
                <a:spcPts val="0"/>
              </a:spcBef>
              <a:spcAft>
                <a:spcPts val="600"/>
              </a:spcAft>
            </a:pPr>
            <a:r>
              <a:rPr lang="en-US" sz="2200" dirty="0">
                <a:latin typeface="Times New Roman" panose="02020603050405020304" pitchFamily="18" charset="0"/>
                <a:cs typeface="Times New Roman" panose="02020603050405020304" pitchFamily="18" charset="0"/>
              </a:rPr>
              <a:t>	</a:t>
            </a:r>
          </a:p>
        </p:txBody>
      </p:sp>
      <p:sp>
        <p:nvSpPr>
          <p:cNvPr id="5" name="Rectangle 4"/>
          <p:cNvSpPr/>
          <p:nvPr/>
        </p:nvSpPr>
        <p:spPr>
          <a:xfrm>
            <a:off x="6705600" y="1319539"/>
            <a:ext cx="5330890" cy="4308872"/>
          </a:xfrm>
          <a:prstGeom prst="rect">
            <a:avLst/>
          </a:prstGeom>
        </p:spPr>
        <p:txBody>
          <a:bodyPr wrap="square">
            <a:spAutoFit/>
          </a:bodyPr>
          <a:lstStyle/>
          <a:p>
            <a:pPr algn="just">
              <a:spcAft>
                <a:spcPts val="600"/>
              </a:spcAft>
            </a:pPr>
            <a:r>
              <a:rPr lang="vi-VN" sz="2400" b="1" dirty="0">
                <a:latin typeface="Times New Roman" panose="02020603050405020304" pitchFamily="18" charset="0"/>
                <a:ea typeface="Times New Roman" panose="02020603050405020304" pitchFamily="18" charset="0"/>
              </a:rPr>
              <a:t>3. Những </a:t>
            </a:r>
            <a:r>
              <a:rPr lang="en-US" sz="2400" b="1" dirty="0" err="1">
                <a:latin typeface="Times New Roman" panose="02020603050405020304" pitchFamily="18" charset="0"/>
                <a:ea typeface="Times New Roman" panose="02020603050405020304" pitchFamily="18" charset="0"/>
              </a:rPr>
              <a:t>điều</a:t>
            </a:r>
            <a:r>
              <a:rPr lang="vi-VN" sz="2400" b="1" dirty="0">
                <a:latin typeface="Times New Roman" panose="02020603050405020304" pitchFamily="18" charset="0"/>
                <a:ea typeface="Times New Roman" panose="02020603050405020304" pitchFamily="18" charset="0"/>
              </a:rPr>
              <a:t> rút ra từ tác phẩm</a:t>
            </a:r>
            <a:endParaRPr lang="en-US" sz="2400" dirty="0">
              <a:effectLst/>
              <a:latin typeface="Times New Roman" panose="02020603050405020304" pitchFamily="18" charset="0"/>
              <a:ea typeface="Times New Roman" panose="02020603050405020304" pitchFamily="18" charset="0"/>
            </a:endParaRPr>
          </a:p>
          <a:p>
            <a:pPr algn="just">
              <a:spcAft>
                <a:spcPts val="600"/>
              </a:spcAft>
            </a:pPr>
            <a:r>
              <a:rPr lang="en-US" sz="2400" b="1" dirty="0">
                <a:solidFill>
                  <a:srgbClr val="0070C0"/>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được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VB </a:t>
            </a:r>
            <a:r>
              <a:rPr lang="en-US" sz="2400" dirty="0" err="1">
                <a:latin typeface="Times New Roman" panose="02020603050405020304" pitchFamily="18" charset="0"/>
                <a:ea typeface="Times New Roman" panose="02020603050405020304" pitchFamily="18" charset="0"/>
              </a:rPr>
              <a:t>thông</a:t>
            </a:r>
            <a:r>
              <a:rPr lang="en-US" sz="2400" dirty="0">
                <a:latin typeface="Times New Roman" panose="02020603050405020304" pitchFamily="18" charset="0"/>
                <a:ea typeface="Times New Roman" panose="02020603050405020304" pitchFamily="18" charset="0"/>
              </a:rPr>
              <a:t> tin: </a:t>
            </a:r>
            <a:r>
              <a:rPr lang="en-US" sz="2400" dirty="0" err="1">
                <a:latin typeface="Times New Roman" panose="02020603050405020304" pitchFamily="18" charset="0"/>
                <a:ea typeface="Times New Roman" panose="02020603050405020304" pitchFamily="18" charset="0"/>
              </a:rPr>
              <a:t>nhan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cơ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chi </a:t>
            </a:r>
            <a:r>
              <a:rPr lang="en-US" sz="2400" dirty="0" err="1">
                <a:latin typeface="Times New Roman" panose="02020603050405020304" pitchFamily="18" charset="0"/>
                <a:ea typeface="Times New Roman" panose="02020603050405020304" pitchFamily="18" charset="0"/>
              </a:rPr>
              <a:t>tiết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nội</a:t>
            </a:r>
            <a:r>
              <a:rPr lang="en-US" sz="2400" dirty="0">
                <a:latin typeface="Times New Roman" panose="02020603050405020304" pitchFamily="18" charset="0"/>
                <a:ea typeface="Times New Roman" panose="02020603050405020304" pitchFamily="18" charset="0"/>
              </a:rPr>
              <a:t> dung </a:t>
            </a:r>
            <a:r>
              <a:rPr lang="en-US" sz="2400" dirty="0" err="1">
                <a:latin typeface="Times New Roman" panose="02020603050405020304" pitchFamily="18" charset="0"/>
                <a:ea typeface="Times New Roman" panose="02020603050405020304" pitchFamily="18" charset="0"/>
              </a:rPr>
              <a:t>đó</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just"/>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Hiểu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phiêu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lưu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thế</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con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quanh</a:t>
            </a:r>
            <a:r>
              <a:rPr lang="en-US" sz="2400" dirty="0">
                <a:solidFill>
                  <a:srgbClr val="0D0D0D"/>
                </a:solidFill>
                <a:latin typeface="Times New Roman" panose="02020603050405020304" pitchFamily="18" charset="0"/>
                <a:ea typeface="Times New Roman" panose="02020603050405020304" pitchFamily="18" charset="0"/>
              </a:rPr>
              <a:t> ta. </a:t>
            </a:r>
            <a:r>
              <a:rPr lang="en-US" sz="2400" dirty="0" err="1">
                <a:solidFill>
                  <a:srgbClr val="0D0D0D"/>
                </a:solidFill>
                <a:latin typeface="Times New Roman" panose="02020603050405020304" pitchFamily="18" charset="0"/>
                <a:ea typeface="Times New Roman" panose="02020603050405020304" pitchFamily="18" charset="0"/>
              </a:rPr>
              <a:t>Bằng</a:t>
            </a:r>
            <a:r>
              <a:rPr lang="en-US" sz="2400" dirty="0">
                <a:solidFill>
                  <a:srgbClr val="0D0D0D"/>
                </a:solidFill>
                <a:latin typeface="Times New Roman" panose="02020603050405020304" pitchFamily="18" charset="0"/>
                <a:ea typeface="Times New Roman" panose="02020603050405020304" pitchFamily="18" charset="0"/>
              </a:rPr>
              <a:t> ý </a:t>
            </a:r>
            <a:r>
              <a:rPr lang="en-US" sz="2400" dirty="0" err="1">
                <a:solidFill>
                  <a:srgbClr val="0D0D0D"/>
                </a:solidFill>
                <a:latin typeface="Times New Roman" panose="02020603050405020304" pitchFamily="18" charset="0"/>
                <a:ea typeface="Times New Roman" panose="02020603050405020304" pitchFamily="18" charset="0"/>
              </a:rPr>
              <a:t>chí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niềm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mê</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vọng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thực</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75780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9" end="9"/>
                                            </p:txEl>
                                          </p:spTgt>
                                        </p:tgtEl>
                                        <p:attrNameLst>
                                          <p:attrName>style.visibility</p:attrName>
                                        </p:attrNameLst>
                                      </p:cBhvr>
                                      <p:to>
                                        <p:strVal val="visible"/>
                                      </p:to>
                                    </p:set>
                                    <p:animEffect transition="in" filter="fade">
                                      <p:cBhvr>
                                        <p:cTn id="38" dur="500"/>
                                        <p:tgtEl>
                                          <p:spTgt spid="4">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Effect transition="in" filter="fade">
                                      <p:cBhvr>
                                        <p:cTn id="43" dur="500"/>
                                        <p:tgtEl>
                                          <p:spTgt spid="4">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Effect transition="in" filter="fade">
                                      <p:cBhvr>
                                        <p:cTn id="48" dur="500"/>
                                        <p:tgtEl>
                                          <p:spTgt spid="4">
                                            <p:txEl>
                                              <p:pRg st="8" end="8"/>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Effect transition="in" filter="fade">
                                      <p:cBhvr>
                                        <p:cTn id="53" dur="500"/>
                                        <p:tgtEl>
                                          <p:spTgt spid="5">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animEffect transition="in" filter="fade">
                                      <p:cBhvr>
                                        <p:cTn id="58" dur="500"/>
                                        <p:tgtEl>
                                          <p:spTgt spid="5">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xEl>
                                              <p:pRg st="2" end="2"/>
                                            </p:txEl>
                                          </p:spTgt>
                                        </p:tgtEl>
                                        <p:attrNameLst>
                                          <p:attrName>style.visibility</p:attrName>
                                        </p:attrNameLst>
                                      </p:cBhvr>
                                      <p:to>
                                        <p:strVal val="visible"/>
                                      </p:to>
                                    </p:set>
                                    <p:animEffect transition="in" filter="fade">
                                      <p:cBhvr>
                                        <p:cTn id="6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7559" cy="6858000"/>
          </a:xfrm>
        </p:spPr>
      </p:pic>
      <p:sp>
        <p:nvSpPr>
          <p:cNvPr id="7" name="Rectangle 6"/>
          <p:cNvSpPr/>
          <p:nvPr/>
        </p:nvSpPr>
        <p:spPr>
          <a:xfrm>
            <a:off x="781557" y="1115595"/>
            <a:ext cx="7688424" cy="646331"/>
          </a:xfrm>
          <a:prstGeom prst="rect">
            <a:avLst/>
          </a:prstGeom>
        </p:spPr>
        <p:txBody>
          <a:bodyPr wrap="square">
            <a:spAutoFit/>
          </a:bodyPr>
          <a:lstStyle/>
          <a:p>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nối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đọc</a:t>
            </a:r>
            <a:endParaRPr lang="en-US" sz="3600" dirty="0">
              <a:latin typeface="Times New Roman" panose="02020603050405020304" pitchFamily="18" charset="0"/>
              <a:cs typeface="Times New Roman" panose="02020603050405020304" pitchFamily="18" charset="0"/>
            </a:endParaRPr>
          </a:p>
        </p:txBody>
      </p:sp>
      <p:sp>
        <p:nvSpPr>
          <p:cNvPr id="8" name="Oval 7"/>
          <p:cNvSpPr/>
          <p:nvPr/>
        </p:nvSpPr>
        <p:spPr>
          <a:xfrm>
            <a:off x="389778" y="1954987"/>
            <a:ext cx="4963885" cy="3965816"/>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spcBef>
                <a:spcPts val="65"/>
              </a:spcBef>
              <a:spcAft>
                <a:spcPts val="0"/>
              </a:spcAft>
            </a:pPr>
            <a:r>
              <a:rPr lang="vi-VN" sz="2400" dirty="0">
                <a:latin typeface="Times New Roman" panose="02020603050405020304" pitchFamily="18" charset="0"/>
                <a:ea typeface="Times New Roman" panose="02020603050405020304" pitchFamily="18" charset="0"/>
              </a:rPr>
              <a:t>Viết đoạn văn (từ 5 – 7 câu)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lại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trình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khám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a:t>
            </a:r>
            <a:r>
              <a:rPr lang="en-US" sz="2400" dirty="0">
                <a:latin typeface="Times New Roman" panose="02020603050405020304" pitchFamily="18" charset="0"/>
                <a:ea typeface="Times New Roman" panose="02020603050405020304" pitchFamily="18" charset="0"/>
              </a:rPr>
              <a:t> hang </a:t>
            </a:r>
            <a:r>
              <a:rPr lang="en-US" sz="2400" dirty="0" err="1">
                <a:latin typeface="Times New Roman" panose="02020603050405020304" pitchFamily="18" charset="0"/>
                <a:ea typeface="Times New Roman" panose="02020603050405020304" pitchFamily="18" charset="0"/>
              </a:rPr>
              <a:t>Sơn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Đoòng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bằng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nhất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475739" y="1455576"/>
            <a:ext cx="6267839" cy="481644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lần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tình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cờ</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trú</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mưa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khi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rừng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năm</a:t>
            </a:r>
            <a:r>
              <a:rPr lang="en-US" sz="2400" i="1" dirty="0">
                <a:solidFill>
                  <a:schemeClr val="tx1"/>
                </a:solidFill>
                <a:latin typeface="Times New Roman" panose="02020603050405020304" pitchFamily="18" charset="0"/>
                <a:cs typeface="Times New Roman" panose="02020603050405020304" pitchFamily="18" charset="0"/>
              </a:rPr>
              <a:t> 1989,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thật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biệt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trước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cửa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cảm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nhận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luồng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mát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thổi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thốc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từ</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ra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tiếng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rít</a:t>
            </a:r>
            <a:r>
              <a:rPr lang="en-US" sz="2400" i="1" dirty="0">
                <a:solidFill>
                  <a:schemeClr val="tx1"/>
                </a:solidFill>
                <a:latin typeface="Times New Roman" panose="02020603050405020304" pitchFamily="18" charset="0"/>
                <a:cs typeface="Times New Roman" panose="02020603050405020304" pitchFamily="18" charset="0"/>
              </a:rPr>
              <a:t> qua </a:t>
            </a:r>
            <a:r>
              <a:rPr lang="en-US" sz="2400" i="1" dirty="0" err="1">
                <a:solidFill>
                  <a:schemeClr val="tx1"/>
                </a:solidFill>
                <a:latin typeface="Times New Roman" panose="02020603050405020304" pitchFamily="18" charset="0"/>
                <a:cs typeface="Times New Roman" panose="02020603050405020304" pitchFamily="18" charset="0"/>
              </a:rPr>
              <a:t>vách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đá</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đến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dịp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gặp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gỡ</a:t>
            </a:r>
            <a:r>
              <a:rPr lang="en-US" sz="2400" i="1" dirty="0">
                <a:solidFill>
                  <a:schemeClr val="tx1"/>
                </a:solidFill>
                <a:latin typeface="Times New Roman" panose="02020603050405020304" pitchFamily="18" charset="0"/>
                <a:cs typeface="Times New Roman" panose="02020603050405020304" pitchFamily="18" charset="0"/>
              </a:rPr>
              <a:t> Howard </a:t>
            </a:r>
            <a:r>
              <a:rPr lang="en-US" sz="2400" i="1" dirty="0" err="1">
                <a:solidFill>
                  <a:schemeClr val="tx1"/>
                </a:solidFill>
                <a:latin typeface="Times New Roman" panose="02020603050405020304" pitchFamily="18" charset="0"/>
                <a:cs typeface="Times New Roman" panose="02020603050405020304" pitchFamily="18" charset="0"/>
              </a:rPr>
              <a:t>Limbert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Hiệp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hội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hoàng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Anh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kể</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cửa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đặc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biệt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sự</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ấy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rừng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và</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mò</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mẫm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kiếm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tìm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Đến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năm</a:t>
            </a:r>
            <a:r>
              <a:rPr lang="en-US" sz="2400" i="1" dirty="0">
                <a:solidFill>
                  <a:schemeClr val="tx1"/>
                </a:solidFill>
                <a:latin typeface="Times New Roman" panose="02020603050405020304" pitchFamily="18" charset="0"/>
                <a:cs typeface="Times New Roman" panose="02020603050405020304" pitchFamily="18" charset="0"/>
              </a:rPr>
              <a:t> 2009, </a:t>
            </a:r>
            <a:r>
              <a:rPr lang="en-US" sz="2400" i="1" dirty="0" err="1">
                <a:solidFill>
                  <a:schemeClr val="tx1"/>
                </a:solidFill>
                <a:latin typeface="Times New Roman" panose="02020603050405020304" pitchFamily="18" charset="0"/>
                <a:cs typeface="Times New Roman" panose="02020603050405020304" pitchFamily="18" charset="0"/>
              </a:rPr>
              <a:t>tôi</a:t>
            </a:r>
            <a:r>
              <a:rPr lang="en-US" sz="2400" i="1" dirty="0">
                <a:solidFill>
                  <a:schemeClr val="tx1"/>
                </a:solidFill>
                <a:latin typeface="Times New Roman" panose="02020603050405020304" pitchFamily="18" charset="0"/>
                <a:cs typeface="Times New Roman" panose="02020603050405020304" pitchFamily="18" charset="0"/>
              </a:rPr>
              <a:t> may </a:t>
            </a:r>
            <a:r>
              <a:rPr lang="en-US" sz="2400" i="1" dirty="0" err="1">
                <a:solidFill>
                  <a:schemeClr val="tx1"/>
                </a:solidFill>
                <a:latin typeface="Times New Roman" panose="02020603050405020304" pitchFamily="18" charset="0"/>
                <a:cs typeface="Times New Roman" panose="02020603050405020304" pitchFamily="18" charset="0"/>
              </a:rPr>
              <a:t>mắn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tìm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vị</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trí</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cửa</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tưởng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chừng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đã</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bị</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lãng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Đây</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chính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là</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Sơn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Đoòng</a:t>
            </a:r>
            <a:r>
              <a:rPr lang="en-US" sz="2400" i="1" dirty="0">
                <a:solidFill>
                  <a:schemeClr val="tx1"/>
                </a:solidFill>
                <a:latin typeface="Times New Roman" panose="02020603050405020304" pitchFamily="18" charset="0"/>
                <a:cs typeface="Times New Roman" panose="02020603050405020304" pitchFamily="18" charset="0"/>
              </a:rPr>
              <a:t>, hang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lớn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nhất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thế</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giới</a:t>
            </a:r>
            <a:r>
              <a:rPr lang="en-US" sz="2400" i="1" dirty="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536804" y="1455576"/>
            <a:ext cx="6206774" cy="461665"/>
          </a:xfrm>
          <a:prstGeom prst="rect">
            <a:avLst/>
          </a:prstGeom>
        </p:spPr>
        <p:txBody>
          <a:bodyPr wrap="square">
            <a:spAutoFit/>
          </a:bodyPr>
          <a:lstStyle/>
          <a:p>
            <a:pPr algn="just"/>
            <a:endParaRPr lang="en-US" sz="2400" dirty="0"/>
          </a:p>
        </p:txBody>
      </p:sp>
    </p:spTree>
    <p:extLst>
      <p:ext uri="{BB962C8B-B14F-4D97-AF65-F5344CB8AC3E}">
        <p14:creationId xmlns:p14="http://schemas.microsoft.com/office/powerpoint/2010/main" val="591550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645"/>
            <a:ext cx="12108023" cy="6690049"/>
          </a:xfrm>
        </p:spPr>
      </p:pic>
      <p:sp>
        <p:nvSpPr>
          <p:cNvPr id="5" name="Title 1"/>
          <p:cNvSpPr txBox="1">
            <a:spLocks/>
          </p:cNvSpPr>
          <p:nvPr/>
        </p:nvSpPr>
        <p:spPr>
          <a:xfrm>
            <a:off x="455644" y="498216"/>
            <a:ext cx="4284307" cy="326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endPar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185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2596"/>
            <a:ext cx="12192000" cy="7100596"/>
          </a:xfrm>
          <a:prstGeom prst="rect">
            <a:avLst/>
          </a:prstGeom>
        </p:spPr>
      </p:pic>
      <p:sp>
        <p:nvSpPr>
          <p:cNvPr id="5" name="Oval 4"/>
          <p:cNvSpPr/>
          <p:nvPr/>
        </p:nvSpPr>
        <p:spPr>
          <a:xfrm>
            <a:off x="617569" y="1567544"/>
            <a:ext cx="5545494" cy="408680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spcBef>
                <a:spcPts val="65"/>
              </a:spcBef>
              <a:spcAft>
                <a:spcPts val="0"/>
              </a:spcAft>
            </a:pP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7,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99976259"/>
              </p:ext>
            </p:extLst>
          </p:nvPr>
        </p:nvGraphicFramePr>
        <p:xfrm>
          <a:off x="6711396" y="1365093"/>
          <a:ext cx="5324862" cy="4811870"/>
        </p:xfrm>
        <a:graphic>
          <a:graphicData uri="http://schemas.openxmlformats.org/drawingml/2006/table">
            <a:tbl>
              <a:tblPr firstRow="1" firstCol="1" bandRow="1">
                <a:tableStyleId>{16D9F66E-5EB9-4882-86FB-DCBF35E3C3E4}</a:tableStyleId>
              </a:tblPr>
              <a:tblGrid>
                <a:gridCol w="1774574">
                  <a:extLst>
                    <a:ext uri="{9D8B030D-6E8A-4147-A177-3AD203B41FA5}">
                      <a16:colId xmlns:a16="http://schemas.microsoft.com/office/drawing/2014/main" val="408421958"/>
                    </a:ext>
                  </a:extLst>
                </a:gridCol>
                <a:gridCol w="1775144">
                  <a:extLst>
                    <a:ext uri="{9D8B030D-6E8A-4147-A177-3AD203B41FA5}">
                      <a16:colId xmlns:a16="http://schemas.microsoft.com/office/drawing/2014/main" val="3185344642"/>
                    </a:ext>
                  </a:extLst>
                </a:gridCol>
                <a:gridCol w="1775144">
                  <a:extLst>
                    <a:ext uri="{9D8B030D-6E8A-4147-A177-3AD203B41FA5}">
                      <a16:colId xmlns:a16="http://schemas.microsoft.com/office/drawing/2014/main" val="2506815101"/>
                    </a:ext>
                  </a:extLst>
                </a:gridCol>
              </a:tblGrid>
              <a:tr h="1957891">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endParaRPr lang="en-US" sz="2000" dirty="0">
                        <a:effectLst/>
                        <a:latin typeface="Times New Roman" panose="02020603050405020304" pitchFamily="18" charset="0"/>
                        <a:cs typeface="Times New Roman" panose="02020603050405020304" pitchFamily="18" charset="0"/>
                      </a:endParaRPr>
                    </a:p>
                    <a:p>
                      <a:pPr algn="ctr">
                        <a:spcAft>
                          <a:spcPts val="600"/>
                        </a:spcAft>
                      </a:pPr>
                      <a:r>
                        <a:rPr lang="en-US" sz="2000" dirty="0">
                          <a:effectLst/>
                          <a:latin typeface="Times New Roman" panose="02020603050405020304" pitchFamily="18" charset="0"/>
                          <a:cs typeface="Times New Roman" panose="02020603050405020304" pitchFamily="18" charset="0"/>
                        </a:rPr>
                        <a:t> </a:t>
                      </a:r>
                    </a:p>
                    <a:p>
                      <a:pPr algn="ctr">
                        <a:spcAft>
                          <a:spcPts val="600"/>
                        </a:spcAft>
                      </a:pPr>
                      <a:endParaRPr lang="en-US" sz="2000" dirty="0">
                        <a:effectLst/>
                        <a:latin typeface="Times New Roman" panose="02020603050405020304" pitchFamily="18" charset="0"/>
                        <a:cs typeface="Times New Roman" panose="02020603050405020304" pitchFamily="18" charset="0"/>
                      </a:endParaRPr>
                    </a:p>
                    <a:p>
                      <a:pPr algn="l">
                        <a:spcAft>
                          <a:spcPts val="600"/>
                        </a:spcAft>
                      </a:pPr>
                      <a:r>
                        <a:rPr lang="en-US" sz="2000" dirty="0" err="1">
                          <a:effectLst/>
                          <a:latin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cs typeface="Times New Roman" panose="02020603050405020304" pitchFamily="18" charset="0"/>
                        </a:rPr>
                        <a:t> dung</a:t>
                      </a:r>
                    </a:p>
                    <a:p>
                      <a:pPr algn="l">
                        <a:spcAft>
                          <a:spcPts val="600"/>
                        </a:spcAft>
                      </a:pPr>
                      <a:r>
                        <a:rPr lang="en-US" sz="2000" dirty="0">
                          <a:effectLst/>
                          <a:latin typeface="Times New Roman" panose="02020603050405020304" pitchFamily="18" charset="0"/>
                          <a:cs typeface="Times New Roman" panose="02020603050405020304" pitchFamily="18" charset="0"/>
                        </a:rPr>
                        <a:t>so </a:t>
                      </a:r>
                      <a:r>
                        <a:rPr lang="en-US" sz="2000" dirty="0" err="1">
                          <a:effectLst/>
                          <a:latin typeface="Times New Roman" panose="02020603050405020304" pitchFamily="18" charset="0"/>
                          <a:cs typeface="Times New Roman" panose="02020603050405020304" pitchFamily="18" charset="0"/>
                        </a:rPr>
                        <a:t>sánh</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endParaRPr lang="en-US" sz="2000" dirty="0">
                        <a:effectLst/>
                        <a:latin typeface="Times New Roman" panose="02020603050405020304" pitchFamily="18" charset="0"/>
                        <a:cs typeface="Times New Roman" panose="02020603050405020304" pitchFamily="18" charset="0"/>
                      </a:endParaRPr>
                    </a:p>
                    <a:p>
                      <a:pPr algn="ctr">
                        <a:spcAft>
                          <a:spcPts val="600"/>
                        </a:spcAft>
                      </a:pPr>
                      <a:r>
                        <a:rPr lang="en-US" sz="2000" dirty="0" err="1">
                          <a:effectLst/>
                          <a:latin typeface="Times New Roman" panose="02020603050405020304" pitchFamily="18" charset="0"/>
                          <a:cs typeface="Times New Roman" panose="02020603050405020304" pitchFamily="18" charset="0"/>
                        </a:rPr>
                        <a:t>Dấu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ấn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Hồ</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Khanh</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trán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dương</a:t>
                      </a:r>
                      <a:endParaRPr lang="en-US" sz="2000" dirty="0">
                        <a:effectLst/>
                        <a:latin typeface="Times New Roman" panose="02020603050405020304" pitchFamily="18" charset="0"/>
                        <a:cs typeface="Times New Roman" panose="02020603050405020304" pitchFamily="18" charset="0"/>
                      </a:endParaRPr>
                    </a:p>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Đường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tâm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trụ</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8653506"/>
                  </a:ext>
                </a:extLst>
              </a:tr>
              <a:tr h="814469">
                <a:tc>
                  <a:txBody>
                    <a:bodyPr/>
                    <a:lstStyle/>
                    <a:p>
                      <a:pPr algn="ctr">
                        <a:spcAft>
                          <a:spcPts val="600"/>
                        </a:spcAft>
                      </a:pPr>
                      <a:r>
                        <a:rPr lang="en-US" sz="2000" dirty="0" err="1">
                          <a:effectLst/>
                          <a:latin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gridSpan="2">
                  <a:txBody>
                    <a:bodyPr/>
                    <a:lstStyle/>
                    <a:p>
                      <a:pPr algn="ctr">
                        <a:spcAft>
                          <a:spcPts val="600"/>
                        </a:spcAft>
                      </a:pPr>
                      <a:r>
                        <a:rPr lang="en-US" sz="2000" dirty="0" err="1">
                          <a:effectLst/>
                          <a:latin typeface="Times New Roman" panose="02020603050405020304" pitchFamily="18" charset="0"/>
                          <a:cs typeface="Times New Roman" panose="02020603050405020304" pitchFamily="18" charset="0"/>
                        </a:rPr>
                        <a:t>Cùng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phiêu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lưu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khám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giới</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021201858"/>
                  </a:ext>
                </a:extLst>
              </a:tr>
              <a:tr h="814469">
                <a:tc>
                  <a:txBody>
                    <a:bodyPr/>
                    <a:lstStyle/>
                    <a:p>
                      <a:pPr algn="ctr">
                        <a:spcAft>
                          <a:spcPts val="600"/>
                        </a:spcAft>
                      </a:pPr>
                      <a:r>
                        <a:rPr lang="en-US" sz="2000">
                          <a:effectLst/>
                          <a:latin typeface="Times New Roman" panose="02020603050405020304" pitchFamily="18" charset="0"/>
                          <a:cs typeface="Times New Roman" panose="02020603050405020304" pitchFamily="18" charset="0"/>
                        </a:rPr>
                        <a:t>Thể loại</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Văn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Truyện</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k</a:t>
                      </a:r>
                      <a:r>
                        <a:rPr lang="en-US" sz="2000" dirty="0" err="1">
                          <a:effectLst/>
                          <a:latin typeface="Times New Roman" panose="02020603050405020304" pitchFamily="18" charset="0"/>
                          <a:cs typeface="Times New Roman" panose="02020603050405020304" pitchFamily="18" charset="0"/>
                        </a:rPr>
                        <a:t>hoa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viễn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tưởng</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64727212"/>
                  </a:ext>
                </a:extLst>
              </a:tr>
              <a:tr h="1225041">
                <a:tc>
                  <a:txBody>
                    <a:bodyPr/>
                    <a:lstStyle/>
                    <a:p>
                      <a:pPr algn="ctr">
                        <a:spcAft>
                          <a:spcPts val="600"/>
                        </a:spcAft>
                      </a:pPr>
                      <a:r>
                        <a:rPr lang="en-US" sz="2000">
                          <a:effectLst/>
                          <a:latin typeface="Times New Roman" panose="02020603050405020304" pitchFamily="18" charset="0"/>
                          <a:cs typeface="Times New Roman" panose="02020603050405020304" pitchFamily="18" charset="0"/>
                        </a:rPr>
                        <a:t>Nhân vật</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câu</a:t>
                      </a:r>
                      <a:r>
                        <a:rPr lang="en-US" sz="2000" baseline="0" dirty="0">
                          <a:effectLst/>
                          <a:latin typeface="Times New Roman" panose="02020603050405020304" pitchFamily="18" charset="0"/>
                          <a:cs typeface="Times New Roman" panose="02020603050405020304" pitchFamily="18" charset="0"/>
                        </a:rPr>
                        <a:t> </a:t>
                      </a:r>
                      <a:r>
                        <a:rPr lang="en-US" sz="2000" baseline="0" dirty="0" err="1">
                          <a:effectLst/>
                          <a:latin typeface="Times New Roman" panose="02020603050405020304" pitchFamily="18" charset="0"/>
                          <a:cs typeface="Times New Roman" panose="02020603050405020304" pitchFamily="18" charset="0"/>
                        </a:rPr>
                        <a:t>chuyện</a:t>
                      </a:r>
                      <a:r>
                        <a:rPr lang="en-US" sz="2000" baseline="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thật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600"/>
                        </a:spcAft>
                      </a:pP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tưởng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tượng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không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thật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23757094"/>
                  </a:ext>
                </a:extLst>
              </a:tr>
            </a:tbl>
          </a:graphicData>
        </a:graphic>
      </p:graphicFrame>
      <p:sp>
        <p:nvSpPr>
          <p:cNvPr id="9" name="TextBox 8"/>
          <p:cNvSpPr txBox="1"/>
          <p:nvPr/>
        </p:nvSpPr>
        <p:spPr>
          <a:xfrm>
            <a:off x="617569" y="1024378"/>
            <a:ext cx="3013788"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TẬP</a:t>
            </a:r>
          </a:p>
        </p:txBody>
      </p:sp>
      <p:cxnSp>
        <p:nvCxnSpPr>
          <p:cNvPr id="11" name="Straight Connector 10"/>
          <p:cNvCxnSpPr/>
          <p:nvPr/>
        </p:nvCxnSpPr>
        <p:spPr>
          <a:xfrm>
            <a:off x="6711396" y="1365093"/>
            <a:ext cx="1704816" cy="194727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52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4645"/>
            <a:ext cx="12108023" cy="6690049"/>
          </a:xfrm>
        </p:spPr>
      </p:pic>
      <p:sp>
        <p:nvSpPr>
          <p:cNvPr id="5" name="Title 1"/>
          <p:cNvSpPr txBox="1">
            <a:spLocks/>
          </p:cNvSpPr>
          <p:nvPr/>
        </p:nvSpPr>
        <p:spPr>
          <a:xfrm>
            <a:off x="455644" y="498216"/>
            <a:ext cx="4284307" cy="32644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a:t>
            </a:r>
            <a:r>
              <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600" b="1" i="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endParaRPr lang="en-US" sz="6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39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968"/>
            <a:ext cx="12192000" cy="7100596"/>
          </a:xfrm>
          <a:prstGeom prst="rect">
            <a:avLst/>
          </a:prstGeom>
        </p:spPr>
      </p:pic>
      <p:sp>
        <p:nvSpPr>
          <p:cNvPr id="6" name="Oval 5"/>
          <p:cNvSpPr/>
          <p:nvPr/>
        </p:nvSpPr>
        <p:spPr>
          <a:xfrm>
            <a:off x="682011" y="1926599"/>
            <a:ext cx="5413989" cy="4546842"/>
          </a:xfrm>
          <a:prstGeom prst="ellipse">
            <a:avLst/>
          </a:prstGeom>
          <a:solidFill>
            <a:srgbClr val="FFCCFF"/>
          </a:solidFill>
          <a:ln>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50000"/>
              </a:lnSpc>
              <a:spcBef>
                <a:spcPts val="65"/>
              </a:spcBef>
              <a:spcAft>
                <a:spcPts val="0"/>
              </a:spcAft>
            </a:pP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hang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7" name="Picture 6" descr="C:\Users\Admin\AppData\Local\Temp\Rar$DIa12844.6096\2.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9379" y="1310288"/>
            <a:ext cx="5309119" cy="5689294"/>
          </a:xfrm>
          <a:prstGeom prst="rect">
            <a:avLst/>
          </a:prstGeom>
          <a:noFill/>
          <a:ln>
            <a:noFill/>
          </a:ln>
        </p:spPr>
      </p:pic>
      <p:sp>
        <p:nvSpPr>
          <p:cNvPr id="8" name="Rectangle 7"/>
          <p:cNvSpPr/>
          <p:nvPr/>
        </p:nvSpPr>
        <p:spPr>
          <a:xfrm>
            <a:off x="345231" y="1266832"/>
            <a:ext cx="7277878" cy="646331"/>
          </a:xfrm>
          <a:prstGeom prst="rect">
            <a:avLst/>
          </a:prstGeom>
        </p:spPr>
        <p:txBody>
          <a:bodyPr wrap="square">
            <a:spAutoFit/>
          </a:bodyPr>
          <a:lstStyle/>
          <a:p>
            <a:r>
              <a:rPr lang="en-US" sz="3600" b="1" dirty="0">
                <a:latin typeface="Times New Roman" panose="02020603050405020304" pitchFamily="18" charset="0"/>
                <a:cs typeface="Times New Roman" panose="02020603050405020304" pitchFamily="18" charset="0"/>
              </a:rPr>
              <a:t>VẬN DỤNG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96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sp>
        <p:nvSpPr>
          <p:cNvPr id="5" name="Content Placeholder 2"/>
          <p:cNvSpPr txBox="1">
            <a:spLocks/>
          </p:cNvSpPr>
          <p:nvPr/>
        </p:nvSpPr>
        <p:spPr>
          <a:xfrm>
            <a:off x="152399" y="1122363"/>
            <a:ext cx="1171613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dirty="0">
              <a:latin typeface="Times New Roman" panose="02020603050405020304" pitchFamily="18" charset="0"/>
              <a:cs typeface="Times New Roman" panose="02020603050405020304" pitchFamily="18" charset="0"/>
            </a:endParaRPr>
          </a:p>
        </p:txBody>
      </p:sp>
      <p:sp>
        <p:nvSpPr>
          <p:cNvPr id="3" name="Rectangle 2"/>
          <p:cNvSpPr/>
          <p:nvPr/>
        </p:nvSpPr>
        <p:spPr>
          <a:xfrm>
            <a:off x="3711252" y="365125"/>
            <a:ext cx="6096000" cy="584775"/>
          </a:xfrm>
          <a:prstGeom prst="rect">
            <a:avLst/>
          </a:prstGeom>
        </p:spPr>
        <p:txBody>
          <a:bodyPr>
            <a:spAutoFit/>
          </a:bodyPr>
          <a:lstStyle/>
          <a:p>
            <a:r>
              <a:rPr lang="en-US" sz="3200" b="1" dirty="0">
                <a:solidFill>
                  <a:srgbClr val="FF0000"/>
                </a:solidFill>
                <a:latin typeface="Times New Roman" panose="02020603050405020304" pitchFamily="18" charset="0"/>
                <a:cs typeface="Times New Roman" panose="02020603050405020304" pitchFamily="18" charset="0"/>
              </a:rPr>
              <a:t>HƯỚNG DẪN VỀ NHÀ</a:t>
            </a:r>
          </a:p>
        </p:txBody>
      </p:sp>
      <p:sp>
        <p:nvSpPr>
          <p:cNvPr id="6" name="Rectangle 5"/>
          <p:cNvSpPr/>
          <p:nvPr/>
        </p:nvSpPr>
        <p:spPr>
          <a:xfrm>
            <a:off x="709127" y="1915742"/>
            <a:ext cx="11010121" cy="1461939"/>
          </a:xfrm>
          <a:prstGeom prst="rect">
            <a:avLst/>
          </a:prstGeom>
        </p:spPr>
        <p:txBody>
          <a:bodyPr wrap="square">
            <a:spAutoFit/>
          </a:bodyPr>
          <a:lstStyle/>
          <a:p>
            <a:pPr algn="just">
              <a:spcAft>
                <a:spcPts val="60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Dấu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ấn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Khanh</a:t>
            </a:r>
            <a:r>
              <a:rPr lang="en-US" sz="2800" dirty="0">
                <a:latin typeface="Times New Roman" panose="02020603050405020304" pitchFamily="18" charset="0"/>
                <a:ea typeface="Times New Roman" panose="02020603050405020304" pitchFamily="18" charset="0"/>
              </a:rPr>
              <a:t>”</a:t>
            </a:r>
          </a:p>
          <a:p>
            <a:pPr algn="just">
              <a:spcAft>
                <a:spcPts val="600"/>
              </a:spcAft>
            </a:pP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phiếu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HS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Thô-mát</a:t>
            </a:r>
            <a:r>
              <a:rPr lang="en-US" sz="2800" dirty="0">
                <a:latin typeface="Times New Roman" panose="02020603050405020304" pitchFamily="18" charset="0"/>
                <a:ea typeface="Times New Roman" panose="02020603050405020304" pitchFamily="18" charset="0"/>
              </a:rPr>
              <a:t> Ê-</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xơn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chuẩn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429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ezgif-3-9e105bc1f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314" y="65314"/>
            <a:ext cx="12126685" cy="6111649"/>
          </a:xfrm>
        </p:spPr>
      </p:pic>
    </p:spTree>
    <p:extLst>
      <p:ext uri="{BB962C8B-B14F-4D97-AF65-F5344CB8AC3E}">
        <p14:creationId xmlns:p14="http://schemas.microsoft.com/office/powerpoint/2010/main" val="299084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9" t="1245" r="689" b="-1245"/>
          <a:stretch/>
        </p:blipFill>
        <p:spPr>
          <a:xfrm>
            <a:off x="0" y="0"/>
            <a:ext cx="12192000" cy="6746033"/>
          </a:xfrm>
        </p:spPr>
      </p:pic>
      <p:sp>
        <p:nvSpPr>
          <p:cNvPr id="6" name="Rectangle 5"/>
          <p:cNvSpPr/>
          <p:nvPr/>
        </p:nvSpPr>
        <p:spPr>
          <a:xfrm>
            <a:off x="4198775" y="2396001"/>
            <a:ext cx="7277878" cy="2123658"/>
          </a:xfrm>
          <a:prstGeom prst="rect">
            <a:avLst/>
          </a:prstGeom>
        </p:spPr>
        <p:txBody>
          <a:bodyPr wrap="square">
            <a:spAutoFit/>
          </a:bodyPr>
          <a:lstStyle/>
          <a:p>
            <a:pPr algn="ctr"/>
            <a:r>
              <a:rPr lang="en-US" sz="6600" b="1" i="1" dirty="0">
                <a:solidFill>
                  <a:srgbClr val="FF0000"/>
                </a:solidFill>
                <a:latin typeface="Times New Roman" panose="02020603050405020304" pitchFamily="18" charset="0"/>
                <a:cs typeface="Times New Roman" panose="02020603050405020304" pitchFamily="18" charset="0"/>
              </a:rPr>
              <a:t>CHÚC CÁC EM </a:t>
            </a:r>
          </a:p>
          <a:p>
            <a:pPr algn="ctr"/>
            <a:r>
              <a:rPr lang="en-US" sz="6600" b="1" i="1" dirty="0">
                <a:solidFill>
                  <a:srgbClr val="FF0000"/>
                </a:solidFill>
                <a:latin typeface="Times New Roman" panose="02020603050405020304" pitchFamily="18" charset="0"/>
                <a:cs typeface="Times New Roman" panose="02020603050405020304" pitchFamily="18" charset="0"/>
              </a:rPr>
              <a:t>HỌC TỐT</a:t>
            </a:r>
            <a:endParaRPr lang="en-US" sz="66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166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sp>
        <p:nvSpPr>
          <p:cNvPr id="5" name="Content Placeholder 2"/>
          <p:cNvSpPr txBox="1">
            <a:spLocks/>
          </p:cNvSpPr>
          <p:nvPr/>
        </p:nvSpPr>
        <p:spPr>
          <a:xfrm>
            <a:off x="152399" y="1122363"/>
            <a:ext cx="1171613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2645319" y="1867489"/>
            <a:ext cx="6898042" cy="2308324"/>
          </a:xfrm>
          <a:prstGeom prst="rect">
            <a:avLst/>
          </a:prstGeom>
          <a:noFill/>
        </p:spPr>
        <p:txBody>
          <a:bodyPr wrap="none" lIns="91440" tIns="45720" rIns="91440" bIns="45720">
            <a:spAutoFit/>
          </a:bodyPr>
          <a:lstStyle/>
          <a:p>
            <a:pPr algn="just"/>
            <a:r>
              <a:rPr lang="en-US" sz="5400" b="1"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Văn</a:t>
            </a:r>
            <a:r>
              <a:rPr lang="en-US" sz="54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bản</a:t>
            </a:r>
            <a:r>
              <a:rPr lang="en-US" sz="54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p>
          <a:p>
            <a:pPr algn="ctr"/>
            <a:r>
              <a:rPr lang="en-US" sz="54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DẤU ẤN HỒ KHANH</a:t>
            </a:r>
          </a:p>
          <a:p>
            <a:pPr algn="ctr"/>
            <a:r>
              <a:rPr lang="en-US" sz="3600" b="1"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NHẬT VĂN</a:t>
            </a:r>
          </a:p>
        </p:txBody>
      </p:sp>
    </p:spTree>
    <p:extLst>
      <p:ext uri="{BB962C8B-B14F-4D97-AF65-F5344CB8AC3E}">
        <p14:creationId xmlns:p14="http://schemas.microsoft.com/office/powerpoint/2010/main" val="82006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77" y="0"/>
            <a:ext cx="12108023" cy="6690049"/>
          </a:xfrm>
        </p:spPr>
      </p:pic>
      <p:sp>
        <p:nvSpPr>
          <p:cNvPr id="5" name="Title 1"/>
          <p:cNvSpPr txBox="1">
            <a:spLocks/>
          </p:cNvSpPr>
          <p:nvPr/>
        </p:nvSpPr>
        <p:spPr>
          <a:xfrm>
            <a:off x="270589" y="671804"/>
            <a:ext cx="3806890" cy="29484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TRẢI NGHIỆM CÙNG </a:t>
            </a:r>
          </a:p>
          <a:p>
            <a:pPr algn="ctr"/>
            <a:r>
              <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BẢN</a:t>
            </a:r>
          </a:p>
        </p:txBody>
      </p:sp>
    </p:spTree>
    <p:extLst>
      <p:ext uri="{BB962C8B-B14F-4D97-AF65-F5344CB8AC3E}">
        <p14:creationId xmlns:p14="http://schemas.microsoft.com/office/powerpoint/2010/main" val="2706375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1299"/>
            <a:ext cx="12192000" cy="7100596"/>
          </a:xfrm>
        </p:spPr>
      </p:pic>
      <p:sp>
        <p:nvSpPr>
          <p:cNvPr id="7" name="Content Placeholder 2"/>
          <p:cNvSpPr txBox="1">
            <a:spLocks/>
          </p:cNvSpPr>
          <p:nvPr/>
        </p:nvSpPr>
        <p:spPr>
          <a:xfrm>
            <a:off x="190426" y="1157254"/>
            <a:ext cx="5905574" cy="582204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2000" b="1" dirty="0">
                <a:latin typeface="Times New Roman" panose="02020603050405020304" pitchFamily="18" charset="0"/>
                <a:cs typeface="Times New Roman" panose="02020603050405020304" pitchFamily="18" charset="0"/>
              </a:rPr>
              <a:t>I. TRẢI NGHIỆM CÙNG VĂN BẢN</a:t>
            </a:r>
          </a:p>
          <a:p>
            <a:pPr marL="457200" indent="-457200" algn="just">
              <a:buAutoNum type="arabicPeriod"/>
            </a:pPr>
            <a:r>
              <a:rPr lang="en-US" sz="2000" dirty="0" err="1">
                <a:latin typeface="Times New Roman" panose="02020603050405020304" pitchFamily="18" charset="0"/>
                <a:cs typeface="Times New Roman" panose="02020603050405020304" pitchFamily="18" charset="0"/>
              </a:rPr>
              <a:t>Đọc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chú</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endParaRPr lang="en-US" sz="2000" dirty="0">
              <a:latin typeface="Times New Roman" panose="02020603050405020304" pitchFamily="18" charset="0"/>
              <a:cs typeface="Times New Roman" panose="02020603050405020304" pitchFamily="18" charset="0"/>
            </a:endParaRPr>
          </a:p>
          <a:p>
            <a:pPr marL="457200" indent="-457200" algn="just">
              <a:buAutoNum type="arabicPeriod"/>
            </a:pPr>
            <a:r>
              <a:rPr lang="en-US" sz="2000" dirty="0" err="1">
                <a:latin typeface="Times New Roman" panose="02020603050405020304" pitchFamily="18" charset="0"/>
                <a:cs typeface="Times New Roman" panose="02020603050405020304" pitchFamily="18" charset="0"/>
              </a:rPr>
              <a:t>Tìm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endParaRPr lang="en-US" sz="2000" dirty="0">
              <a:latin typeface="Times New Roman" panose="02020603050405020304" pitchFamily="18" charset="0"/>
              <a:cs typeface="Times New Roman" panose="02020603050405020304" pitchFamily="18" charset="0"/>
            </a:endParaRPr>
          </a:p>
          <a:p>
            <a:pPr algn="just"/>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21/7/2014</a:t>
            </a:r>
          </a:p>
          <a:p>
            <a:pPr algn="just"/>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Thể loại: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thông</a:t>
            </a:r>
            <a:r>
              <a:rPr lang="en-US" sz="2000" dirty="0">
                <a:latin typeface="Times New Roman" panose="02020603050405020304" pitchFamily="18" charset="0"/>
                <a:cs typeface="Times New Roman" panose="02020603050405020304" pitchFamily="18" charset="0"/>
              </a:rPr>
              <a:t> tin </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thuyết</a:t>
            </a:r>
            <a:r>
              <a:rPr lang="en-US" sz="2000" dirty="0">
                <a:latin typeface="Times New Roman" panose="02020603050405020304" pitchFamily="18" charset="0"/>
                <a:cs typeface="Times New Roman" panose="02020603050405020304" pitchFamily="18" charset="0"/>
              </a:rPr>
              <a:t> minh</a:t>
            </a:r>
          </a:p>
          <a:p>
            <a:pPr algn="just"/>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p>
          <a:p>
            <a:pPr algn="just"/>
            <a:r>
              <a:rPr lang="vi-VN" sz="2000" dirty="0">
                <a:latin typeface="Times New Roman" panose="02020603050405020304" pitchFamily="18" charset="0"/>
                <a:cs typeface="Times New Roman" panose="02020603050405020304" pitchFamily="18" charset="0"/>
              </a:rPr>
              <a:t>- Bố cục: + P1: Từ đầu …  </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hang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sym typeface="Wingdings" panose="05000000000000000000" pitchFamily="2" charset="2"/>
              </a:rPr>
              <a:t></a:t>
            </a:r>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a:t>
            </a:r>
          </a:p>
          <a:p>
            <a:pPr algn="just"/>
            <a:r>
              <a:rPr lang="vi-VN" sz="2000" dirty="0">
                <a:latin typeface="Times New Roman" panose="02020603050405020304" pitchFamily="18" charset="0"/>
                <a:cs typeface="Times New Roman" panose="02020603050405020304" pitchFamily="18" charset="0"/>
              </a:rPr>
              <a:t>+ P2: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a:t>
            </a:r>
            <a:r>
              <a:rPr lang="en-US" sz="2000" dirty="0" err="1">
                <a:latin typeface="Times New Roman" panose="02020603050405020304" pitchFamily="18" charset="0"/>
                <a:cs typeface="Times New Roman" panose="02020603050405020304" pitchFamily="18" charset="0"/>
              </a:rPr>
              <a:t>chuyến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hang </a:t>
            </a:r>
            <a:r>
              <a:rPr lang="en-US" sz="2000" dirty="0" err="1">
                <a:latin typeface="Times New Roman" panose="02020603050405020304" pitchFamily="18" charset="0"/>
                <a:cs typeface="Times New Roman" panose="02020603050405020304" pitchFamily="18" charset="0"/>
              </a:rPr>
              <a:t>Sơn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Đoòng</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sym typeface="Wingdings" panose="05000000000000000000" pitchFamily="2" charset="2"/>
              </a:rPr>
              <a:t></a:t>
            </a:r>
            <a:r>
              <a:rPr lang="vi-VN"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hang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p>
          <a:p>
            <a:pPr algn="just"/>
            <a:r>
              <a:rPr lang="en-US" sz="2000" dirty="0">
                <a:latin typeface="Times New Roman" panose="02020603050405020304" pitchFamily="18" charset="0"/>
                <a:cs typeface="Times New Roman" panose="02020603050405020304" pitchFamily="18" charset="0"/>
              </a:rPr>
              <a:t>+ P3: </a:t>
            </a:r>
            <a:r>
              <a:rPr lang="en-US" sz="2000" dirty="0" err="1">
                <a:latin typeface="Times New Roman" panose="02020603050405020304" pitchFamily="18" charset="0"/>
                <a:cs typeface="Times New Roman" panose="02020603050405020304" pitchFamily="18" charset="0"/>
              </a:rPr>
              <a:t>còn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sym typeface="Wingdings" panose="05000000000000000000" pitchFamily="2" charset="2"/>
              </a:rPr>
              <a: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mê</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Khanh</a:t>
            </a:r>
            <a:r>
              <a:rPr lang="en-US" sz="2000" dirty="0">
                <a:latin typeface="Times New Roman" panose="02020603050405020304" pitchFamily="18" charset="0"/>
                <a:cs typeface="Times New Roman" panose="02020603050405020304" pitchFamily="18" charset="0"/>
              </a:rPr>
              <a:t>.</a:t>
            </a:r>
          </a:p>
          <a:p>
            <a:pPr algn="just"/>
            <a:endParaRPr lang="en-US" sz="2000" dirty="0">
              <a:latin typeface="Times New Roman" panose="02020603050405020304" pitchFamily="18" charset="0"/>
              <a:cs typeface="Times New Roman" panose="02020603050405020304" pitchFamily="18" charset="0"/>
            </a:endParaRPr>
          </a:p>
          <a:p>
            <a:pPr marL="457200" indent="-457200" algn="just">
              <a:buAutoNum type="arabicPeriod"/>
            </a:pPr>
            <a:endParaRPr lang="en-US" sz="20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0574" y="1157255"/>
            <a:ext cx="5525859" cy="5532794"/>
          </a:xfrm>
          <a:prstGeom prst="rect">
            <a:avLst/>
          </a:prstGeom>
        </p:spPr>
      </p:pic>
    </p:spTree>
    <p:extLst>
      <p:ext uri="{BB962C8B-B14F-4D97-AF65-F5344CB8AC3E}">
        <p14:creationId xmlns:p14="http://schemas.microsoft.com/office/powerpoint/2010/main" val="34693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fade">
                                      <p:cBhvr>
                                        <p:cTn id="11" dur="5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500"/>
                                        <p:tgtEl>
                                          <p:spTgt spid="7">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5" end="5"/>
                                            </p:txEl>
                                          </p:spTgt>
                                        </p:tgtEl>
                                        <p:attrNameLst>
                                          <p:attrName>style.visibility</p:attrName>
                                        </p:attrNameLst>
                                      </p:cBhvr>
                                      <p:to>
                                        <p:strVal val="visible"/>
                                      </p:to>
                                    </p:set>
                                    <p:animEffect transition="in" filter="fade">
                                      <p:cBhvr>
                                        <p:cTn id="36" dur="500"/>
                                        <p:tgtEl>
                                          <p:spTgt spid="7">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fade">
                                      <p:cBhvr>
                                        <p:cTn id="41" dur="500"/>
                                        <p:tgtEl>
                                          <p:spTgt spid="7">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7">
                                            <p:txEl>
                                              <p:pRg st="7" end="7"/>
                                            </p:txEl>
                                          </p:spTgt>
                                        </p:tgtEl>
                                        <p:attrNameLst>
                                          <p:attrName>style.visibility</p:attrName>
                                        </p:attrNameLst>
                                      </p:cBhvr>
                                      <p:to>
                                        <p:strVal val="visible"/>
                                      </p:to>
                                    </p:set>
                                    <p:animEffect transition="in" filter="fade">
                                      <p:cBhvr>
                                        <p:cTn id="46" dur="500"/>
                                        <p:tgtEl>
                                          <p:spTgt spid="7">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xEl>
                                              <p:pRg st="8" end="8"/>
                                            </p:txEl>
                                          </p:spTgt>
                                        </p:tgtEl>
                                        <p:attrNameLst>
                                          <p:attrName>style.visibility</p:attrName>
                                        </p:attrNameLst>
                                      </p:cBhvr>
                                      <p:to>
                                        <p:strVal val="visible"/>
                                      </p:to>
                                    </p:set>
                                    <p:animEffect transition="in" filter="fade">
                                      <p:cBhvr>
                                        <p:cTn id="51" dur="500"/>
                                        <p:tgtEl>
                                          <p:spTgt spid="7">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xEl>
                                              <p:pRg st="9" end="9"/>
                                            </p:txEl>
                                          </p:spTgt>
                                        </p:tgtEl>
                                        <p:attrNameLst>
                                          <p:attrName>style.visibility</p:attrName>
                                        </p:attrNameLst>
                                      </p:cBhvr>
                                      <p:to>
                                        <p:strVal val="visible"/>
                                      </p:to>
                                    </p:set>
                                    <p:animEffect transition="in" filter="fade">
                                      <p:cBhvr>
                                        <p:cTn id="56" dur="500"/>
                                        <p:tgtEl>
                                          <p:spTgt spid="7">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
                                            <p:txEl>
                                              <p:pRg st="10" end="10"/>
                                            </p:txEl>
                                          </p:spTgt>
                                        </p:tgtEl>
                                        <p:attrNameLst>
                                          <p:attrName>style.visibility</p:attrName>
                                        </p:attrNameLst>
                                      </p:cBhvr>
                                      <p:to>
                                        <p:strVal val="visible"/>
                                      </p:to>
                                    </p:set>
                                    <p:animEffect transition="in" filter="fade">
                                      <p:cBhvr>
                                        <p:cTn id="61"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977" y="0"/>
            <a:ext cx="12108023" cy="6690049"/>
          </a:xfrm>
        </p:spPr>
      </p:pic>
      <p:sp>
        <p:nvSpPr>
          <p:cNvPr id="5" name="Title 1"/>
          <p:cNvSpPr txBox="1">
            <a:spLocks/>
          </p:cNvSpPr>
          <p:nvPr/>
        </p:nvSpPr>
        <p:spPr>
          <a:xfrm>
            <a:off x="83978" y="365125"/>
            <a:ext cx="3993502" cy="32551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b="1" dirty="0"/>
              <a:t>II. </a:t>
            </a:r>
            <a:r>
              <a:rPr lang="en-US" b="1" dirty="0">
                <a:latin typeface="Times New Roman" panose="02020603050405020304" pitchFamily="18" charset="0"/>
                <a:cs typeface="Times New Roman" panose="02020603050405020304" pitchFamily="18" charset="0"/>
              </a:rPr>
              <a:t>SUY NGẪM VÀ PHẢN HỒI </a:t>
            </a:r>
            <a:endParaRPr lang="en-US"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95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2596"/>
            <a:ext cx="12192000" cy="7100596"/>
          </a:xfrm>
        </p:spPr>
      </p:pic>
      <p:sp>
        <p:nvSpPr>
          <p:cNvPr id="4" name="Content Placeholder 2"/>
          <p:cNvSpPr txBox="1">
            <a:spLocks/>
          </p:cNvSpPr>
          <p:nvPr/>
        </p:nvSpPr>
        <p:spPr>
          <a:xfrm>
            <a:off x="354563" y="1138335"/>
            <a:ext cx="5971591" cy="555171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I. TRẢI NGHIỆM CÙNG VĂN BẢN</a:t>
            </a:r>
          </a:p>
          <a:p>
            <a:pPr algn="just"/>
            <a:r>
              <a:rPr lang="en-US" b="1" dirty="0">
                <a:latin typeface="Times New Roman" panose="02020603050405020304" pitchFamily="18" charset="0"/>
                <a:cs typeface="Times New Roman" panose="02020603050405020304" pitchFamily="18" charset="0"/>
              </a:rPr>
              <a:t>II. SUY NGẪM VÀ PHẢN HỒI</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nghiệp</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a:t>
            </a:r>
            <a:r>
              <a:rPr lang="en-US" dirty="0">
                <a:latin typeface="Times New Roman" panose="02020603050405020304" pitchFamily="18" charset="0"/>
                <a:cs typeface="Times New Roman" panose="02020603050405020304" pitchFamily="18" charset="0"/>
              </a:rPr>
              <a:t>.</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endParaRPr lang="en-US" dirty="0">
              <a:latin typeface="Times New Roman" panose="02020603050405020304" pitchFamily="18" charset="0"/>
              <a:cs typeface="Times New Roman" panose="02020603050405020304" pitchFamily="18" charset="0"/>
            </a:endParaRPr>
          </a:p>
          <a:p>
            <a:pPr algn="just"/>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490" y="1138335"/>
            <a:ext cx="5375109" cy="5551714"/>
          </a:xfrm>
          <a:prstGeom prst="rect">
            <a:avLst/>
          </a:prstGeom>
        </p:spPr>
      </p:pic>
    </p:spTree>
    <p:extLst>
      <p:ext uri="{BB962C8B-B14F-4D97-AF65-F5344CB8AC3E}">
        <p14:creationId xmlns:p14="http://schemas.microsoft.com/office/powerpoint/2010/main" val="412713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500"/>
                                        <p:tgtEl>
                                          <p:spTgt spid="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Effect transition="in" filter="fade">
                                      <p:cBhvr>
                                        <p:cTn id="4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26686" cy="6755363"/>
          </a:xfrm>
        </p:spPr>
      </p:pic>
      <p:pic>
        <p:nvPicPr>
          <p:cNvPr id="18" name="Picture 10" descr="Ông Hồ Khanh còn đi rừng vì đam mê những hang động chưa ai đặt chân đến. Năm 2009 và năm 2011, ông nhận bằng khen của tỉnh về những thành tích tìm ra hang động. Ảnh: Ales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 y="199431"/>
            <a:ext cx="5719666" cy="64439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photo-cms-plo.zadn.vn/w850/Uploaded/2022/drkxrdbkxq/2015_05_17/ho_khanh2plovn_OBA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0294" y="199430"/>
            <a:ext cx="6111551" cy="644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83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932645"/>
          </a:xfrm>
        </p:spPr>
      </p:pic>
      <p:sp>
        <p:nvSpPr>
          <p:cNvPr id="5" name="Content Placeholder 2"/>
          <p:cNvSpPr txBox="1">
            <a:spLocks/>
          </p:cNvSpPr>
          <p:nvPr/>
        </p:nvSpPr>
        <p:spPr>
          <a:xfrm>
            <a:off x="237930" y="1411612"/>
            <a:ext cx="11716139"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b="1" dirty="0">
                <a:latin typeface="Times New Roman" panose="02020603050405020304" pitchFamily="18" charset="0"/>
                <a:cs typeface="Times New Roman" panose="02020603050405020304" pitchFamily="18" charset="0"/>
              </a:rPr>
              <a:t>I. TRẢI NGHIỆM CÙNG VĂN BẢN</a:t>
            </a:r>
          </a:p>
          <a:p>
            <a:pPr algn="just"/>
            <a:r>
              <a:rPr lang="en-US" b="1" dirty="0">
                <a:latin typeface="Times New Roman" panose="02020603050405020304" pitchFamily="18" charset="0"/>
                <a:cs typeface="Times New Roman" panose="02020603050405020304" pitchFamily="18" charset="0"/>
              </a:rPr>
              <a:t>II. SUY NGẪM VÀ PHẢN HỒI</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Giới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thiệu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p>
          <a:p>
            <a:pPr marL="457200" indent="-457200" algn="just">
              <a:buAutoNum type="arabicPeriod"/>
            </a:pPr>
            <a:r>
              <a:rPr lang="en-US" b="1" dirty="0" err="1">
                <a:latin typeface="Times New Roman" panose="02020603050405020304" pitchFamily="18" charset="0"/>
                <a:cs typeface="Times New Roman" panose="02020603050405020304" pitchFamily="18" charset="0"/>
              </a:rPr>
              <a:t>Dấu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việc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a:t>
            </a:r>
            <a:r>
              <a:rPr lang="en-US" b="1" dirty="0">
                <a:latin typeface="Times New Roman" panose="02020603050405020304" pitchFamily="18" charset="0"/>
                <a:cs typeface="Times New Roman" panose="02020603050405020304" pitchFamily="18" charset="0"/>
              </a:rPr>
              <a:t> hang </a:t>
            </a:r>
            <a:r>
              <a:rPr lang="en-US" b="1" dirty="0" err="1">
                <a:latin typeface="Times New Roman" panose="02020603050405020304" pitchFamily="18" charset="0"/>
                <a:cs typeface="Times New Roman" panose="02020603050405020304" pitchFamily="18" charset="0"/>
              </a:rPr>
              <a:t>động</a:t>
            </a:r>
            <a:endParaRPr lang="en-US" b="1"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1989,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mát</a:t>
            </a:r>
            <a:r>
              <a:rPr lang="en-US" i="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thường</a:t>
            </a: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- 2009,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dẫn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hiểm</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đá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xưa</a:t>
            </a:r>
            <a:r>
              <a:rPr lang="en-US" dirty="0">
                <a:latin typeface="Times New Roman" panose="02020603050405020304" pitchFamily="18" charset="0"/>
                <a:cs typeface="Times New Roman" panose="02020603050405020304" pitchFamily="18" charset="0"/>
              </a:rPr>
              <a:t>. </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hang </a:t>
            </a:r>
            <a:r>
              <a:rPr lang="en-US" dirty="0" err="1">
                <a:latin typeface="Times New Roman" panose="02020603050405020304" pitchFamily="18" charset="0"/>
                <a:cs typeface="Times New Roman" panose="02020603050405020304" pitchFamily="18" charset="0"/>
              </a:rPr>
              <a:t>Sơn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Đoòng</a:t>
            </a:r>
            <a:r>
              <a:rPr lang="en-US" dirty="0">
                <a:latin typeface="Times New Roman" panose="02020603050405020304" pitchFamily="18" charset="0"/>
                <a:cs typeface="Times New Roman" panose="02020603050405020304" pitchFamily="18" charset="0"/>
              </a:rPr>
              <a:t>.</a:t>
            </a:r>
          </a:p>
          <a:p>
            <a:pPr algn="just"/>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0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fade">
                                      <p:cBhvr>
                                        <p:cTn id="3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446</TotalTime>
  <Words>1044</Words>
  <Application>Microsoft Office PowerPoint</Application>
  <PresentationFormat>Widescreen</PresentationFormat>
  <Paragraphs>86</Paragraphs>
  <Slides>20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Times New Roman</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46</cp:revision>
  <dcterms:created xsi:type="dcterms:W3CDTF">2022-06-14T10:03:41Z</dcterms:created>
  <dcterms:modified xsi:type="dcterms:W3CDTF">2025-03-18T08:45:16Z</dcterms:modified>
</cp:coreProperties>
</file>