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0"/>
  </p:notesMasterIdLst>
  <p:sldIdLst>
    <p:sldId id="308" r:id="rId3"/>
    <p:sldId id="314" r:id="rId4"/>
    <p:sldId id="315" r:id="rId5"/>
    <p:sldId id="391" r:id="rId6"/>
    <p:sldId id="366" r:id="rId7"/>
    <p:sldId id="402" r:id="rId8"/>
    <p:sldId id="369" r:id="rId9"/>
    <p:sldId id="374" r:id="rId10"/>
    <p:sldId id="403" r:id="rId11"/>
    <p:sldId id="386" r:id="rId12"/>
    <p:sldId id="404" r:id="rId13"/>
    <p:sldId id="392" r:id="rId14"/>
    <p:sldId id="393" r:id="rId15"/>
    <p:sldId id="405" r:id="rId16"/>
    <p:sldId id="387" r:id="rId17"/>
    <p:sldId id="406" r:id="rId18"/>
    <p:sldId id="407" r:id="rId19"/>
    <p:sldId id="379" r:id="rId20"/>
    <p:sldId id="389" r:id="rId21"/>
    <p:sldId id="388" r:id="rId22"/>
    <p:sldId id="408" r:id="rId23"/>
    <p:sldId id="380" r:id="rId24"/>
    <p:sldId id="394" r:id="rId25"/>
    <p:sldId id="395" r:id="rId26"/>
    <p:sldId id="396" r:id="rId27"/>
    <p:sldId id="397" r:id="rId28"/>
    <p:sldId id="410" r:id="rId29"/>
    <p:sldId id="435" r:id="rId30"/>
    <p:sldId id="400" r:id="rId31"/>
    <p:sldId id="436" r:id="rId32"/>
    <p:sldId id="411" r:id="rId33"/>
    <p:sldId id="401" r:id="rId34"/>
    <p:sldId id="437" r:id="rId35"/>
    <p:sldId id="438" r:id="rId36"/>
    <p:sldId id="390" r:id="rId37"/>
    <p:sldId id="384" r:id="rId38"/>
    <p:sldId id="420" r:id="rId39"/>
  </p:sldIdLst>
  <p:sldSz cx="12192000" cy="6858000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9C1D4C"/>
    <a:srgbClr val="33CC33"/>
    <a:srgbClr val="06695A"/>
    <a:srgbClr val="CBB4DC"/>
    <a:srgbClr val="E94C7E"/>
    <a:srgbClr val="086758"/>
    <a:srgbClr val="A672AB"/>
    <a:srgbClr val="F34554"/>
    <a:srgbClr val="C08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36"/>
  </p:normalViewPr>
  <p:slideViewPr>
    <p:cSldViewPr snapToGrid="0">
      <p:cViewPr varScale="1">
        <p:scale>
          <a:sx n="91" d="100"/>
          <a:sy n="91" d="100"/>
        </p:scale>
        <p:origin x="13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CD0996-1358-4B82-8134-E583868E6285}" type="doc">
      <dgm:prSet loTypeId="urn:microsoft.com/office/officeart/2008/layout/AlternatingHexagons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D0DF644-EBAC-4E16-8426-8B3CA30E7BFD}">
      <dgm:prSet phldrT="[Text]" custT="1"/>
      <dgm:spPr/>
      <dgm:t>
        <a:bodyPr/>
        <a:lstStyle/>
        <a:p>
          <a:r>
            <a:rPr lang="en-US" sz="2200" b="1" i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WHAT?</a:t>
          </a:r>
        </a:p>
        <a:p>
          <a:r>
            <a:rPr lang="en-US" sz="2200" b="1" i="1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Xây thành để làm gì?</a:t>
          </a:r>
        </a:p>
      </dgm:t>
    </dgm:pt>
    <dgm:pt modelId="{47AECE3D-BCE1-48C1-B28A-EC0DBA4A7F5E}" type="parTrans" cxnId="{F88FA02C-EFF5-4498-9EF0-3DA7D098ECA8}">
      <dgm:prSet/>
      <dgm:spPr/>
      <dgm:t>
        <a:bodyPr/>
        <a:lstStyle/>
        <a:p>
          <a:endParaRPr lang="en-US"/>
        </a:p>
      </dgm:t>
    </dgm:pt>
    <dgm:pt modelId="{E5F07428-034D-4459-9224-6F2B065E487A}" type="sibTrans" cxnId="{F88FA02C-EFF5-4498-9EF0-3DA7D098ECA8}">
      <dgm:prSet custT="1"/>
      <dgm:spPr/>
      <dgm:t>
        <a:bodyPr/>
        <a:lstStyle/>
        <a:p>
          <a:r>
            <a:rPr lang="en-US" sz="2200" b="1" i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WHO?</a:t>
          </a:r>
        </a:p>
        <a:p>
          <a:r>
            <a:rPr lang="en-US" sz="2200" b="1" i="1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Ai sống trong thành?</a:t>
          </a:r>
        </a:p>
      </dgm:t>
    </dgm:pt>
    <dgm:pt modelId="{367C75A8-E198-412D-BAF9-BF8F341F36B6}">
      <dgm:prSet phldrT="[Text]" custT="1"/>
      <dgm:spPr/>
      <dgm:t>
        <a:bodyPr/>
        <a:lstStyle/>
        <a:p>
          <a:r>
            <a:rPr lang="en-US" sz="2800" b="1">
              <a:solidFill>
                <a:schemeClr val="accent5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THẢO LUẬN</a:t>
          </a:r>
        </a:p>
      </dgm:t>
    </dgm:pt>
    <dgm:pt modelId="{3F005F1E-973B-441E-A5CC-8B5685D19F23}" type="parTrans" cxnId="{2DB984B9-1521-4FF7-9BE0-057DC7504497}">
      <dgm:prSet/>
      <dgm:spPr/>
      <dgm:t>
        <a:bodyPr/>
        <a:lstStyle/>
        <a:p>
          <a:endParaRPr lang="en-US"/>
        </a:p>
      </dgm:t>
    </dgm:pt>
    <dgm:pt modelId="{0E001AF3-0899-4F5A-952F-BFB1A22555FE}" type="sibTrans" cxnId="{2DB984B9-1521-4FF7-9BE0-057DC7504497}">
      <dgm:prSet custT="1"/>
      <dgm:spPr/>
      <dgm:t>
        <a:bodyPr/>
        <a:lstStyle/>
        <a:p>
          <a:r>
            <a:rPr lang="en-US" sz="2200" b="1" i="1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WHY?</a:t>
          </a:r>
        </a:p>
        <a:p>
          <a:r>
            <a:rPr lang="en-US" sz="2200" b="1" i="1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Tại sao lại gọi là “Quân thành”?</a:t>
          </a:r>
        </a:p>
      </dgm:t>
    </dgm:pt>
    <dgm:pt modelId="{A76AEF35-E908-460A-9FE2-39DA6E925015}" type="pres">
      <dgm:prSet presAssocID="{67CD0996-1358-4B82-8134-E583868E6285}" presName="Name0" presStyleCnt="0">
        <dgm:presLayoutVars>
          <dgm:chMax/>
          <dgm:chPref/>
          <dgm:dir/>
          <dgm:animLvl val="lvl"/>
        </dgm:presLayoutVars>
      </dgm:prSet>
      <dgm:spPr/>
    </dgm:pt>
    <dgm:pt modelId="{DF7F388F-F503-4D12-A42F-BAF6CF6922CF}" type="pres">
      <dgm:prSet presAssocID="{BD0DF644-EBAC-4E16-8426-8B3CA30E7BFD}" presName="composite" presStyleCnt="0"/>
      <dgm:spPr/>
    </dgm:pt>
    <dgm:pt modelId="{B23D915E-0A3A-4366-B8FE-35101D3E52E8}" type="pres">
      <dgm:prSet presAssocID="{BD0DF644-EBAC-4E16-8426-8B3CA30E7BFD}" presName="Parent1" presStyleLbl="node1" presStyleIdx="0" presStyleCnt="4" custScaleX="131444" custScaleY="115462" custLinFactNeighborX="21637" custLinFactNeighborY="-21855">
        <dgm:presLayoutVars>
          <dgm:chMax val="1"/>
          <dgm:chPref val="1"/>
          <dgm:bulletEnabled val="1"/>
        </dgm:presLayoutVars>
      </dgm:prSet>
      <dgm:spPr/>
    </dgm:pt>
    <dgm:pt modelId="{B7CF4D77-27DC-4153-8758-6EEDDF32CBC8}" type="pres">
      <dgm:prSet presAssocID="{BD0DF644-EBAC-4E16-8426-8B3CA30E7BFD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352F5689-4689-4920-A761-E7E7AF806F9A}" type="pres">
      <dgm:prSet presAssocID="{BD0DF644-EBAC-4E16-8426-8B3CA30E7BFD}" presName="BalanceSpacing" presStyleCnt="0"/>
      <dgm:spPr/>
    </dgm:pt>
    <dgm:pt modelId="{CF71FD35-166E-4FA1-BE11-D6C623D8C7DA}" type="pres">
      <dgm:prSet presAssocID="{BD0DF644-EBAC-4E16-8426-8B3CA30E7BFD}" presName="BalanceSpacing1" presStyleCnt="0"/>
      <dgm:spPr/>
    </dgm:pt>
    <dgm:pt modelId="{46600E1C-B70D-48DA-8AF9-5A574C24B79A}" type="pres">
      <dgm:prSet presAssocID="{E5F07428-034D-4459-9224-6F2B065E487A}" presName="Accent1Text" presStyleLbl="node1" presStyleIdx="1" presStyleCnt="4" custScaleX="128196" custScaleY="110543" custLinFactNeighborX="-62448" custLinFactNeighborY="28145"/>
      <dgm:spPr/>
    </dgm:pt>
    <dgm:pt modelId="{0FBC730C-144B-4033-B3BD-4B338CF8C129}" type="pres">
      <dgm:prSet presAssocID="{E5F07428-034D-4459-9224-6F2B065E487A}" presName="spaceBetweenRectangles" presStyleCnt="0"/>
      <dgm:spPr/>
    </dgm:pt>
    <dgm:pt modelId="{A87E1A42-83E2-4489-B954-1C9E7B07CD99}" type="pres">
      <dgm:prSet presAssocID="{367C75A8-E198-412D-BAF9-BF8F341F36B6}" presName="composite" presStyleCnt="0"/>
      <dgm:spPr/>
    </dgm:pt>
    <dgm:pt modelId="{C1D330F7-C611-4D6F-AF75-DBFCB3E011E0}" type="pres">
      <dgm:prSet presAssocID="{367C75A8-E198-412D-BAF9-BF8F341F36B6}" presName="Parent1" presStyleLbl="node1" presStyleIdx="2" presStyleCnt="4" custScaleX="116902" custScaleY="115491" custLinFactNeighborX="9015" custLinFactNeighborY="11791">
        <dgm:presLayoutVars>
          <dgm:chMax val="1"/>
          <dgm:chPref val="1"/>
          <dgm:bulletEnabled val="1"/>
        </dgm:presLayoutVars>
      </dgm:prSet>
      <dgm:spPr/>
    </dgm:pt>
    <dgm:pt modelId="{42B5EB33-337A-4DE3-917E-5765A7F134F6}" type="pres">
      <dgm:prSet presAssocID="{367C75A8-E198-412D-BAF9-BF8F341F36B6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9B93AC8E-2FFA-4742-9525-AE2459966B8E}" type="pres">
      <dgm:prSet presAssocID="{367C75A8-E198-412D-BAF9-BF8F341F36B6}" presName="BalanceSpacing" presStyleCnt="0"/>
      <dgm:spPr/>
    </dgm:pt>
    <dgm:pt modelId="{0DE0A11D-E6CD-4F48-833F-B70DEE88C343}" type="pres">
      <dgm:prSet presAssocID="{367C75A8-E198-412D-BAF9-BF8F341F36B6}" presName="BalanceSpacing1" presStyleCnt="0"/>
      <dgm:spPr/>
    </dgm:pt>
    <dgm:pt modelId="{B5255B8B-2F23-4CF1-951E-230D8E499A35}" type="pres">
      <dgm:prSet presAssocID="{0E001AF3-0899-4F5A-952F-BFB1A22555FE}" presName="Accent1Text" presStyleLbl="node1" presStyleIdx="3" presStyleCnt="4" custScaleX="133498" custScaleY="121429" custLinFactNeighborX="44728" custLinFactNeighborY="26878"/>
      <dgm:spPr/>
    </dgm:pt>
  </dgm:ptLst>
  <dgm:cxnLst>
    <dgm:cxn modelId="{F88FA02C-EFF5-4498-9EF0-3DA7D098ECA8}" srcId="{67CD0996-1358-4B82-8134-E583868E6285}" destId="{BD0DF644-EBAC-4E16-8426-8B3CA30E7BFD}" srcOrd="0" destOrd="0" parTransId="{47AECE3D-BCE1-48C1-B28A-EC0DBA4A7F5E}" sibTransId="{E5F07428-034D-4459-9224-6F2B065E487A}"/>
    <dgm:cxn modelId="{A0AD9838-AD5C-48A0-B9BE-907EFCE98167}" type="presOf" srcId="{67CD0996-1358-4B82-8134-E583868E6285}" destId="{A76AEF35-E908-460A-9FE2-39DA6E925015}" srcOrd="0" destOrd="0" presId="urn:microsoft.com/office/officeart/2008/layout/AlternatingHexagons"/>
    <dgm:cxn modelId="{B487117A-847F-45CF-A2F3-3AD9E14AA449}" type="presOf" srcId="{367C75A8-E198-412D-BAF9-BF8F341F36B6}" destId="{C1D330F7-C611-4D6F-AF75-DBFCB3E011E0}" srcOrd="0" destOrd="0" presId="urn:microsoft.com/office/officeart/2008/layout/AlternatingHexagons"/>
    <dgm:cxn modelId="{440FFA85-1107-4378-9ACC-F88E0D01AE5A}" type="presOf" srcId="{0E001AF3-0899-4F5A-952F-BFB1A22555FE}" destId="{B5255B8B-2F23-4CF1-951E-230D8E499A35}" srcOrd="0" destOrd="0" presId="urn:microsoft.com/office/officeart/2008/layout/AlternatingHexagons"/>
    <dgm:cxn modelId="{AC9CA0A8-6494-449D-8A68-78FF2AEE09C7}" type="presOf" srcId="{E5F07428-034D-4459-9224-6F2B065E487A}" destId="{46600E1C-B70D-48DA-8AF9-5A574C24B79A}" srcOrd="0" destOrd="0" presId="urn:microsoft.com/office/officeart/2008/layout/AlternatingHexagons"/>
    <dgm:cxn modelId="{279488B2-7FE5-4DCF-93B7-7C2ECD94A3FB}" type="presOf" srcId="{BD0DF644-EBAC-4E16-8426-8B3CA30E7BFD}" destId="{B23D915E-0A3A-4366-B8FE-35101D3E52E8}" srcOrd="0" destOrd="0" presId="urn:microsoft.com/office/officeart/2008/layout/AlternatingHexagons"/>
    <dgm:cxn modelId="{2DB984B9-1521-4FF7-9BE0-057DC7504497}" srcId="{67CD0996-1358-4B82-8134-E583868E6285}" destId="{367C75A8-E198-412D-BAF9-BF8F341F36B6}" srcOrd="1" destOrd="0" parTransId="{3F005F1E-973B-441E-A5CC-8B5685D19F23}" sibTransId="{0E001AF3-0899-4F5A-952F-BFB1A22555FE}"/>
    <dgm:cxn modelId="{92DE9CDF-BAE1-4140-8DA3-2D55302B0C56}" type="presParOf" srcId="{A76AEF35-E908-460A-9FE2-39DA6E925015}" destId="{DF7F388F-F503-4D12-A42F-BAF6CF6922CF}" srcOrd="0" destOrd="0" presId="urn:microsoft.com/office/officeart/2008/layout/AlternatingHexagons"/>
    <dgm:cxn modelId="{6ED17AE2-3C51-4398-B9D9-D0A6E520AA4E}" type="presParOf" srcId="{DF7F388F-F503-4D12-A42F-BAF6CF6922CF}" destId="{B23D915E-0A3A-4366-B8FE-35101D3E52E8}" srcOrd="0" destOrd="0" presId="urn:microsoft.com/office/officeart/2008/layout/AlternatingHexagons"/>
    <dgm:cxn modelId="{27A7F937-AB9E-41F1-A1E2-69E95629C196}" type="presParOf" srcId="{DF7F388F-F503-4D12-A42F-BAF6CF6922CF}" destId="{B7CF4D77-27DC-4153-8758-6EEDDF32CBC8}" srcOrd="1" destOrd="0" presId="urn:microsoft.com/office/officeart/2008/layout/AlternatingHexagons"/>
    <dgm:cxn modelId="{9A2DE088-96E9-4F81-B437-CD93EF7014C6}" type="presParOf" srcId="{DF7F388F-F503-4D12-A42F-BAF6CF6922CF}" destId="{352F5689-4689-4920-A761-E7E7AF806F9A}" srcOrd="2" destOrd="0" presId="urn:microsoft.com/office/officeart/2008/layout/AlternatingHexagons"/>
    <dgm:cxn modelId="{0AB725C0-565C-4E63-AC02-1C2A8278AE8F}" type="presParOf" srcId="{DF7F388F-F503-4D12-A42F-BAF6CF6922CF}" destId="{CF71FD35-166E-4FA1-BE11-D6C623D8C7DA}" srcOrd="3" destOrd="0" presId="urn:microsoft.com/office/officeart/2008/layout/AlternatingHexagons"/>
    <dgm:cxn modelId="{3EEA9775-2D6C-44E0-BF89-2FD96379F7E9}" type="presParOf" srcId="{DF7F388F-F503-4D12-A42F-BAF6CF6922CF}" destId="{46600E1C-B70D-48DA-8AF9-5A574C24B79A}" srcOrd="4" destOrd="0" presId="urn:microsoft.com/office/officeart/2008/layout/AlternatingHexagons"/>
    <dgm:cxn modelId="{9D71C35E-9310-4565-9837-8B46D1B5D2AB}" type="presParOf" srcId="{A76AEF35-E908-460A-9FE2-39DA6E925015}" destId="{0FBC730C-144B-4033-B3BD-4B338CF8C129}" srcOrd="1" destOrd="0" presId="urn:microsoft.com/office/officeart/2008/layout/AlternatingHexagons"/>
    <dgm:cxn modelId="{58B04AB0-0356-4D6A-ACF2-386A3ACE0DC3}" type="presParOf" srcId="{A76AEF35-E908-460A-9FE2-39DA6E925015}" destId="{A87E1A42-83E2-4489-B954-1C9E7B07CD99}" srcOrd="2" destOrd="0" presId="urn:microsoft.com/office/officeart/2008/layout/AlternatingHexagons"/>
    <dgm:cxn modelId="{011AED4A-F362-430B-A523-2A7E3749832F}" type="presParOf" srcId="{A87E1A42-83E2-4489-B954-1C9E7B07CD99}" destId="{C1D330F7-C611-4D6F-AF75-DBFCB3E011E0}" srcOrd="0" destOrd="0" presId="urn:microsoft.com/office/officeart/2008/layout/AlternatingHexagons"/>
    <dgm:cxn modelId="{320AE822-A594-4D2D-BE75-16A946B53862}" type="presParOf" srcId="{A87E1A42-83E2-4489-B954-1C9E7B07CD99}" destId="{42B5EB33-337A-4DE3-917E-5765A7F134F6}" srcOrd="1" destOrd="0" presId="urn:microsoft.com/office/officeart/2008/layout/AlternatingHexagons"/>
    <dgm:cxn modelId="{694D8F9A-3183-44C3-A836-247CF4380964}" type="presParOf" srcId="{A87E1A42-83E2-4489-B954-1C9E7B07CD99}" destId="{9B93AC8E-2FFA-4742-9525-AE2459966B8E}" srcOrd="2" destOrd="0" presId="urn:microsoft.com/office/officeart/2008/layout/AlternatingHexagons"/>
    <dgm:cxn modelId="{76D52C7C-EE9F-41F9-A804-3BCE9FF1815C}" type="presParOf" srcId="{A87E1A42-83E2-4489-B954-1C9E7B07CD99}" destId="{0DE0A11D-E6CD-4F48-833F-B70DEE88C343}" srcOrd="3" destOrd="0" presId="urn:microsoft.com/office/officeart/2008/layout/AlternatingHexagons"/>
    <dgm:cxn modelId="{1EDABFA8-3360-4D33-8FA6-F19A2F6D5BE3}" type="presParOf" srcId="{A87E1A42-83E2-4489-B954-1C9E7B07CD99}" destId="{B5255B8B-2F23-4CF1-951E-230D8E499A35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3D915E-0A3A-4366-B8FE-35101D3E52E8}">
      <dsp:nvSpPr>
        <dsp:cNvPr id="0" name=""/>
        <dsp:cNvSpPr/>
      </dsp:nvSpPr>
      <dsp:spPr>
        <a:xfrm rot="5400000">
          <a:off x="3023268" y="190165"/>
          <a:ext cx="2134620" cy="211417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1" kern="120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WHAT?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1" kern="120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Xây thành để làm gì?</a:t>
          </a:r>
        </a:p>
      </dsp:txBody>
      <dsp:txXfrm rot="-5400000">
        <a:off x="3384165" y="534010"/>
        <a:ext cx="1412825" cy="1426488"/>
      </dsp:txXfrm>
    </dsp:sp>
    <dsp:sp modelId="{B7CF4D77-27DC-4153-8758-6EEDDF32CBC8}">
      <dsp:nvSpPr>
        <dsp:cNvPr id="0" name=""/>
        <dsp:cNvSpPr/>
      </dsp:nvSpPr>
      <dsp:spPr>
        <a:xfrm>
          <a:off x="4595583" y="1096672"/>
          <a:ext cx="2063220" cy="1109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600E1C-B70D-48DA-8AF9-5A574C24B79A}">
      <dsp:nvSpPr>
        <dsp:cNvPr id="0" name=""/>
        <dsp:cNvSpPr/>
      </dsp:nvSpPr>
      <dsp:spPr>
        <a:xfrm rot="5400000">
          <a:off x="9128" y="1140668"/>
          <a:ext cx="2043679" cy="206193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3783652"/>
                <a:satOff val="5744"/>
                <a:lumOff val="-100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783652"/>
                <a:satOff val="5744"/>
                <a:lumOff val="-100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783652"/>
                <a:satOff val="5744"/>
                <a:lumOff val="-100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1" kern="120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WHO?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1" kern="120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Ai sống trong thành?</a:t>
          </a:r>
        </a:p>
      </dsp:txBody>
      <dsp:txXfrm rot="-5400000">
        <a:off x="343656" y="1490409"/>
        <a:ext cx="1374624" cy="1362453"/>
      </dsp:txXfrm>
    </dsp:sp>
    <dsp:sp modelId="{C1D330F7-C611-4D6F-AF75-DBFCB3E011E0}">
      <dsp:nvSpPr>
        <dsp:cNvPr id="0" name=""/>
        <dsp:cNvSpPr/>
      </dsp:nvSpPr>
      <dsp:spPr>
        <a:xfrm rot="5400000">
          <a:off x="1948107" y="2839393"/>
          <a:ext cx="2135156" cy="188028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7567303"/>
                <a:satOff val="11489"/>
                <a:lumOff val="-2013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567303"/>
                <a:satOff val="11489"/>
                <a:lumOff val="-2013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567303"/>
                <a:satOff val="11489"/>
                <a:lumOff val="-2013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>
              <a:solidFill>
                <a:schemeClr val="accent5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rPr>
            <a:t>THẢO LUẬN</a:t>
          </a:r>
        </a:p>
      </dsp:txBody>
      <dsp:txXfrm rot="-5400000">
        <a:off x="2370221" y="3046575"/>
        <a:ext cx="1290928" cy="1465916"/>
      </dsp:txXfrm>
    </dsp:sp>
    <dsp:sp modelId="{42B5EB33-337A-4DE3-917E-5765A7F134F6}">
      <dsp:nvSpPr>
        <dsp:cNvPr id="0" name=""/>
        <dsp:cNvSpPr/>
      </dsp:nvSpPr>
      <dsp:spPr>
        <a:xfrm>
          <a:off x="3252" y="3006917"/>
          <a:ext cx="1996665" cy="11092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255B8B-2F23-4CF1-951E-230D8E499A35}">
      <dsp:nvSpPr>
        <dsp:cNvPr id="0" name=""/>
        <dsp:cNvSpPr/>
      </dsp:nvSpPr>
      <dsp:spPr>
        <a:xfrm rot="5400000">
          <a:off x="4204733" y="2984849"/>
          <a:ext cx="2244935" cy="2147215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11350954"/>
                <a:satOff val="17233"/>
                <a:lumOff val="-3019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1350954"/>
                <a:satOff val="17233"/>
                <a:lumOff val="-3019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1350954"/>
                <a:satOff val="17233"/>
                <a:lumOff val="-3019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1" kern="120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rPr>
            <a:t>WHY?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1" kern="120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rPr>
            <a:t>Tại sao lại gọi là “Quân thành”?</a:t>
          </a:r>
        </a:p>
      </dsp:txBody>
      <dsp:txXfrm rot="-5400000">
        <a:off x="4603673" y="3302003"/>
        <a:ext cx="1447055" cy="15129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869E85C7-591C-4232-86B2-BD87AB0D23E4}" type="datetimeFigureOut">
              <a:rPr lang="zh-CN" altLang="en-US" smtClean="0"/>
              <a:pPr/>
              <a:t>2025/3/18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36FE2915-641E-4B2D-B3CA-5A343AE794E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73351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E2915-641E-4B2D-B3CA-5A343AE794EB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700721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E2915-641E-4B2D-B3CA-5A343AE794EB}" type="slidenum">
              <a:rPr lang="zh-CN" altLang="en-US" smtClean="0"/>
              <a:pPr/>
              <a:t>31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32869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157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E2915-641E-4B2D-B3CA-5A343AE794EB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1243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E2915-641E-4B2D-B3CA-5A343AE794EB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84809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E2915-641E-4B2D-B3CA-5A343AE794EB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55432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E2915-641E-4B2D-B3CA-5A343AE794EB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368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E2915-641E-4B2D-B3CA-5A343AE794EB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91236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E2915-641E-4B2D-B3CA-5A343AE794EB}" type="slidenum">
              <a:rPr lang="zh-CN" altLang="en-US" smtClean="0"/>
              <a:pPr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73620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E2915-641E-4B2D-B3CA-5A343AE794EB}" type="slidenum">
              <a:rPr lang="zh-CN" altLang="en-US" smtClean="0"/>
              <a:pPr/>
              <a:t>27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67186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31B06B-C124-4B38-A6FD-9B508CC6A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D99D321-8375-47B2-A677-4D306DFA66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F7275F-207D-4391-B3BB-42C60F2A5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334C-4FAE-4E1F-9905-27F1B60AA4DA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59C500-77DA-4252-8768-00339D83E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29A2B3-4FB1-42BD-8E14-2F82AF203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AE1-8373-4489-89A4-DE8B1165DA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11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93FE8-B74C-470F-A7A2-E72CBB1FA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4C17D7E-79F9-4BBB-A508-7AB0F72CB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E3F06D-51E2-4B84-89E9-F7766B07D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334C-4FAE-4E1F-9905-27F1B60AA4DA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8EEC29-149B-4B6D-A299-0623253C1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567DE9-7F1D-4C74-B84D-F7F7AC8A7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AE1-8373-4489-89A4-DE8B1165DA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5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D506696-077B-420F-AAE2-AE7592E67B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27AC6A2-FB4B-41E1-A776-B73AF94CB9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1B7C0D-8950-45FD-9115-2F802C84D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334C-4FAE-4E1F-9905-27F1B60AA4DA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4208F9-0160-440C-849B-656C3F3F2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A26693-AF91-45D6-8F05-9FAC4B19F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AE1-8373-4489-89A4-DE8B1165DA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31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4AC423-A1EE-40E8-8401-EC9E15C6DC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C148F-9DF8-4BE3-B69E-2CC1D1789BC9}" type="datetimeFigureOut">
              <a:rPr lang="zh-CN" altLang="en-US"/>
              <a:pPr>
                <a:defRPr/>
              </a:pPr>
              <a:t>2025/3/18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B111B50-8ED5-4ED9-AB3D-DF0C0943D5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FC0C601-8339-478A-BE73-131022D846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04A974-458A-469C-A42B-6D359E431F2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0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947B268-246E-40AB-8DBB-CE0FD98137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2E58DE-6C58-40AE-B5BB-6967F16EFCBE}" type="datetimeFigureOut">
              <a:rPr lang="zh-CN" altLang="en-US"/>
              <a:pPr>
                <a:defRPr/>
              </a:pPr>
              <a:t>2025/3/18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ECD3581-C952-4420-A63B-4A8C0C2989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69B79A9-8E11-4697-872E-AEAD728BE6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3BC99E-BA17-40B6-845C-8CD9BBADE99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94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3C18F2-5E30-4C78-B3D5-0968E90BA7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F9D9E-2F79-4FEF-A55E-109B702E2A32}" type="datetimeFigureOut">
              <a:rPr lang="zh-CN" altLang="en-US"/>
              <a:pPr>
                <a:defRPr/>
              </a:pPr>
              <a:t>2025/3/18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1AE68-9E93-479E-AA91-844BBA1E48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9F229C-CE2A-49D2-84E9-73B3229025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5AB217-CCDA-4363-97FF-E91318049AB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02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B8DC16EA-4998-4F50-B1EE-8C1BC5246F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02199-B26B-40A6-AF51-0BDC98168495}" type="datetimeFigureOut">
              <a:rPr lang="zh-CN" altLang="en-US"/>
              <a:pPr>
                <a:defRPr/>
              </a:pPr>
              <a:t>2025/3/18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6E0EF4EF-B68A-4D96-B28E-EDBF796EFF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13AD918F-364C-47CE-85F6-167C3F6093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971769-5804-44E4-BD1D-CC48924F116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42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9999327B-F2DA-4E06-8B1F-5084671CD4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FA81C-1A2C-40D9-813F-CFA91A72AB6C}" type="datetimeFigureOut">
              <a:rPr lang="zh-CN" altLang="en-US"/>
              <a:pPr>
                <a:defRPr/>
              </a:pPr>
              <a:t>2025/3/18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2C00898D-B725-4136-9EE9-A60CD48D48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3A4A1362-22A1-4072-9AE0-BF9165CD04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351DFF-E69A-47FC-AD51-63F0C7ED21F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34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990C9A84-E374-4CCC-A1BC-8772F3522D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17966-64D6-4339-BC99-89158853D4C0}" type="datetimeFigureOut">
              <a:rPr lang="zh-CN" altLang="en-US"/>
              <a:pPr>
                <a:defRPr/>
              </a:pPr>
              <a:t>2025/3/18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D64CC889-A822-4FB3-A864-00E8273EDC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40D60603-3957-42D1-9E1D-FB6A73BD8C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5BCE09-314D-45CE-B27B-D97733BFF72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66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F7B95A6-2391-43A0-A95D-78922DA234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53006-4D1E-4A0E-A5D3-259F3AF223AF}" type="datetimeFigureOut">
              <a:rPr lang="zh-CN" altLang="en-US"/>
              <a:pPr>
                <a:defRPr/>
              </a:pPr>
              <a:t>2025/3/18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7D8A0BD8-9E8F-48A6-833F-46E2FD0E33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847F6BCA-7479-41EF-85E2-24A852B22E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C1FDAC-D611-4CD7-99AB-D4C5624E73C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005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C917B1B3-1646-4259-9ADA-B756DA8EB9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214D6-506B-4A79-A072-A73B0F8AD7BD}" type="datetimeFigureOut">
              <a:rPr lang="zh-CN" altLang="en-US"/>
              <a:pPr>
                <a:defRPr/>
              </a:pPr>
              <a:t>2025/3/18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27ED2C17-CA1E-46B1-9213-A251F3F2ED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A028F10-E43F-45F5-9AE1-D7C264AC50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68875E-2F6C-46D1-8498-489305D07B0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32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CCF91F-34A0-45D7-8C73-233565E4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4A7C561-4966-4D66-928B-1F48E8094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E7902D-8F2C-4026-9BE6-D892EB353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334C-4FAE-4E1F-9905-27F1B60AA4DA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5BDC28-1B39-4076-B4A4-191A29899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927453-FA2C-4468-97DD-8E676E2EE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AE1-8373-4489-89A4-DE8B1165DA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56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CACB378C-AB4F-4585-8676-3762177774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F9D0B-D00A-4877-B710-4C5E13E50592}" type="datetimeFigureOut">
              <a:rPr lang="zh-CN" altLang="en-US"/>
              <a:pPr>
                <a:defRPr/>
              </a:pPr>
              <a:t>2025/3/18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431BBCF0-DFF8-4B06-9029-D594706735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4214C05E-81EF-4405-B18F-07263AE166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FDBDCE-1AC7-476A-AC35-03C468F6B8B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06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A8418F-6F4D-438B-8A58-188A506A9C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D1DF9-D8A7-4566-87A1-2CE9DD2FF7CC}" type="datetimeFigureOut">
              <a:rPr lang="zh-CN" altLang="en-US"/>
              <a:pPr>
                <a:defRPr/>
              </a:pPr>
              <a:t>2025/3/18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445230-2721-4C61-AC53-86F1B0789A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58B3C0-4360-4326-BAA4-067BF22A2D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00505C-495D-4D34-BC9A-3CCEC5C66D1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80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CD38C4-BC70-48ED-8E90-8287DA670D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5BD4D-A73B-4765-8D18-FA41350F8DA3}" type="datetimeFigureOut">
              <a:rPr lang="zh-CN" altLang="en-US"/>
              <a:pPr>
                <a:defRPr/>
              </a:pPr>
              <a:t>2025/3/18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E41D51D-EE0E-4FAC-90A1-5F594E737A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875F70-2994-466D-8973-89011EE2FC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66B1AB-123F-4520-BA10-24E81E3474D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90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04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7B9BE-0BFE-468E-A574-0AEF5F32A83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8910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AAC6DE-B703-4297-9493-A7EBE9438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CA907D9-8B5B-421D-886C-DA3605CB2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BD30B4-7178-4F13-B6D7-4C4F0AF1D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334C-4FAE-4E1F-9905-27F1B60AA4DA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2B4BAB-3A44-4A47-9709-3279FE405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504B3B-8EB6-4543-B178-3F49DBB3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AE1-8373-4489-89A4-DE8B1165DA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924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DE5E63-F59A-461D-966C-2F9EB245C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3F73F2-9D48-4970-BE15-EC42E101B6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4236B2B-F391-47D3-99EA-45CD1962E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E9C395-FD80-4DAA-AAF5-72389AC33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334C-4FAE-4E1F-9905-27F1B60AA4DA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B74DEB9-D7EB-400E-93F0-72F7220FC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1613DF-D8FF-440B-96E1-D34CFD55E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AE1-8373-4489-89A4-DE8B1165DA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47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C94E63-4FFE-41FB-BB05-677D77FD2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A926429-C6B6-4F84-8A7A-C1AB633420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D9AFD1C-93B7-4903-8EE6-B219967AB1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B580F3-A596-4C51-84FC-06BCBFCD14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486369D-F6D5-40A4-814A-D2E8B81F2E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62A133D-E368-40EC-943F-37D7B964F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334C-4FAE-4E1F-9905-27F1B60AA4DA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21D013A-38E1-49CB-BCCA-FFB181C1D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15545ED-93FB-414E-A0B5-C34DF806C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AE1-8373-4489-89A4-DE8B1165DA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7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5089C5-0F0D-44C6-8292-669B8BB7C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714AA31-E1BC-4B41-9997-2E0C35318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334C-4FAE-4E1F-9905-27F1B60AA4DA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0038937-6634-4128-9365-923C94BB9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399C3-0BF4-43D1-BF12-D81E6AF6D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AE1-8373-4489-89A4-DE8B1165DA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80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E2797BB-B90B-4BD7-9704-2D34CF26E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334C-4FAE-4E1F-9905-27F1B60AA4DA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D49B390-3CBD-4B91-B279-328344F42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31409A-7F88-4B32-A80B-BFDA9B03F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AE1-8373-4489-89A4-DE8B1165DA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85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CA97EB-6FD9-418E-8842-47E482777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48742C1-DD40-4B42-9AA8-2AB8404DC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C47D3EC-ABF1-4BDA-87AA-10ABC443F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EB9DA5-A334-46DC-AED6-7F1A0D2D0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334C-4FAE-4E1F-9905-27F1B60AA4DA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98499C-1F01-4D63-9A7A-DFA5768BF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8886E6-956D-478B-852B-79BDB461A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AE1-8373-4489-89A4-DE8B1165DA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8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6471AD-6FBF-4C92-8ED3-797E12490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9FEC545-896B-4C25-B910-ADA902078E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127E94-7E9B-487B-B4EF-AFEF0A0933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6967F36-D812-48E0-94C2-DD8CE63E5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334C-4FAE-4E1F-9905-27F1B60AA4DA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B87B54-8DC7-40DA-93E0-480D4878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F25D13-0C38-4104-9C81-CC5D3D33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AE1-8373-4489-89A4-DE8B1165DA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856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55E7DAD-6CAC-4DC3-A592-7C892F0AD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B3AF78-AE4B-4C13-827B-7966887EA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7E4283-8318-4ED3-B331-84E5C365E9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8CC0334C-4FAE-4E1F-9905-27F1B60AA4DA}" type="datetimeFigureOut">
              <a:rPr lang="zh-CN" altLang="en-US" smtClean="0"/>
              <a:pPr/>
              <a:t>2025/3/18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A57C4-04F7-4403-898B-5E78392E06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2C70E2-2F98-4C31-89A9-0672C52040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2219CAE1-8373-4489-89A4-DE8B1165DA5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59049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8D293A5D-88FD-45D2-AE1A-E9FE34C470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dirty="0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66F887BC-D4EB-4404-84B2-ACF7F17798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dirty="0"/>
              <a:t>单击此处编辑母版文本样式</a:t>
            </a:r>
          </a:p>
          <a:p>
            <a:pPr lvl="1"/>
            <a:r>
              <a:rPr lang="zh-CN" altLang="zh-CN" dirty="0"/>
              <a:t>第二级</a:t>
            </a:r>
          </a:p>
          <a:p>
            <a:pPr lvl="2"/>
            <a:r>
              <a:rPr lang="zh-CN" altLang="zh-CN" dirty="0"/>
              <a:t>第三级</a:t>
            </a:r>
          </a:p>
          <a:p>
            <a:pPr lvl="3"/>
            <a:r>
              <a:rPr lang="zh-CN" altLang="zh-CN" dirty="0"/>
              <a:t>第四级</a:t>
            </a:r>
          </a:p>
          <a:p>
            <a:pPr lvl="4"/>
            <a:r>
              <a:rPr lang="zh-CN" altLang="zh-CN" dirty="0"/>
              <a:t>第五级</a:t>
            </a:r>
          </a:p>
        </p:txBody>
      </p:sp>
      <p:sp>
        <p:nvSpPr>
          <p:cNvPr id="1028" name="日期占位符 3">
            <a:extLst>
              <a:ext uri="{FF2B5EF4-FFF2-40B4-BE49-F238E27FC236}">
                <a16:creationId xmlns:a16="http://schemas.microsoft.com/office/drawing/2014/main" id="{E0AA8D31-A741-4CD8-B4CC-51FBEAB3A35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 b="0" i="0">
                <a:solidFill>
                  <a:srgbClr val="898989"/>
                </a:solidFill>
                <a:latin typeface="inpin heiti" charset="-122"/>
                <a:ea typeface="inpin heiti" charset="-122"/>
              </a:defRPr>
            </a:lvl1pPr>
          </a:lstStyle>
          <a:p>
            <a:pPr>
              <a:defRPr/>
            </a:pPr>
            <a:fld id="{25816B18-083F-49B2-8B94-348C57F96912}" type="datetimeFigureOut">
              <a:rPr lang="zh-CN" altLang="en-US" smtClean="0"/>
              <a:pPr>
                <a:defRPr/>
              </a:pPr>
              <a:t>2025/3/18</a:t>
            </a:fld>
            <a:endParaRPr lang="zh-CN" altLang="en-US" dirty="0"/>
          </a:p>
        </p:txBody>
      </p:sp>
      <p:sp>
        <p:nvSpPr>
          <p:cNvPr id="1029" name="页脚占位符 4">
            <a:extLst>
              <a:ext uri="{FF2B5EF4-FFF2-40B4-BE49-F238E27FC236}">
                <a16:creationId xmlns:a16="http://schemas.microsoft.com/office/drawing/2014/main" id="{BBE8C581-A5AF-4CE8-8520-71D06AAA1A6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 b="0" i="0">
                <a:solidFill>
                  <a:srgbClr val="898989"/>
                </a:solidFill>
                <a:latin typeface="inpin heiti" charset="-122"/>
                <a:ea typeface="inpin heiti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1030" name="灯片编号占位符 5">
            <a:extLst>
              <a:ext uri="{FF2B5EF4-FFF2-40B4-BE49-F238E27FC236}">
                <a16:creationId xmlns:a16="http://schemas.microsoft.com/office/drawing/2014/main" id="{E253F429-8120-499E-9220-16089AAE645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 b="0" i="0">
                <a:solidFill>
                  <a:srgbClr val="898989"/>
                </a:solidFill>
                <a:latin typeface="inpin heiti" charset="-122"/>
                <a:ea typeface="inpin heiti" charset="-122"/>
              </a:defRPr>
            </a:lvl1pPr>
          </a:lstStyle>
          <a:p>
            <a:fld id="{E5442EAF-EEF6-4917-9193-2A250FBD695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53313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6" r:id="rId12"/>
    <p:sldLayoutId id="2147483688" r:id="rId13"/>
  </p:sldLayoutIdLst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417454" y="1955340"/>
            <a:ext cx="11357090" cy="681038"/>
          </a:xfrm>
          <a:prstGeom prst="roundRect">
            <a:avLst/>
          </a:prstGeom>
          <a:solidFill>
            <a:srgbClr val="06695A"/>
          </a:solidFill>
        </p:spPr>
        <p:txBody>
          <a:bodyPr wrap="square">
            <a:spAutoFit/>
          </a:bodyPr>
          <a:lstStyle/>
          <a:p>
            <a:pPr algn="ctr"/>
            <a:r>
              <a:rPr lang="en-US" sz="3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25, 26, 27 - BÀI 14. NHÀ NƯỚC VĂN LANG, ÂU LẠC</a:t>
            </a:r>
            <a:endParaRPr lang="en-US" sz="3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7455" y="2636378"/>
            <a:ext cx="11357089" cy="31680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3200" b="1" i="1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 tiêu bài học</a:t>
            </a:r>
          </a:p>
          <a:p>
            <a:pPr marL="342900" indent="-342900" fontAlgn="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i="1" dirty="0">
                <a:solidFill>
                  <a:srgbClr val="002060"/>
                </a:solidFill>
                <a:latin typeface="#9Slide05 SVNUT Triumph" panose="00000500000000000000" pitchFamily="2" charset="0"/>
              </a:rPr>
              <a:t>Nêu được khoảng thời gian thành lập và xác định được phạm vi không gian của nước Văn Lang, Âu Lạc trên bản đồ</a:t>
            </a:r>
            <a:endParaRPr lang="en-US" sz="2400" i="1" dirty="0">
              <a:solidFill>
                <a:srgbClr val="002060"/>
              </a:solidFill>
              <a:latin typeface="#9Slide05 SVNUT Triumph" panose="00000500000000000000" pitchFamily="2" charset="0"/>
            </a:endParaRPr>
          </a:p>
          <a:p>
            <a:pPr marL="342900" indent="-342900" fontAlgn="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i="1" dirty="0">
                <a:solidFill>
                  <a:srgbClr val="002060"/>
                </a:solidFill>
                <a:latin typeface="#9Slide05 SVNUT Triumph" panose="00000500000000000000" pitchFamily="2" charset="0"/>
              </a:rPr>
              <a:t>Trình bày được tổ chức nhà nước Văn Lang, Âu Lạc</a:t>
            </a:r>
          </a:p>
          <a:p>
            <a:pPr marL="342900" indent="-342900" fontAlgn="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i="1" dirty="0">
                <a:solidFill>
                  <a:srgbClr val="002060"/>
                </a:solidFill>
                <a:latin typeface="#9Slide05 SVNUT Triumph" panose="00000500000000000000" pitchFamily="2" charset="0"/>
              </a:rPr>
              <a:t>Mô tả được đời sống vật chất và tinh thần của cư dân Văn Lang – Âu Lạc</a:t>
            </a:r>
            <a:endParaRPr lang="en-US" sz="2400" i="1" dirty="0">
              <a:solidFill>
                <a:srgbClr val="002060"/>
              </a:solidFill>
              <a:latin typeface="#9Slide05 SVNUT Triumph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A56EEC-1EC9-4243-8298-25A6E59AC1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176"/>
          <a:stretch/>
        </p:blipFill>
        <p:spPr>
          <a:xfrm>
            <a:off x="1921239" y="4572000"/>
            <a:ext cx="2113378" cy="2069780"/>
          </a:xfrm>
          <a:prstGeom prst="ellipse">
            <a:avLst/>
          </a:prstGeom>
          <a:ln w="28575" cap="rnd">
            <a:solidFill>
              <a:srgbClr val="7030A0"/>
            </a:solidFill>
            <a:prstDash val="dashDot"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6602EA-E79F-4B0D-BEE0-44F840CCD0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13" b="6178"/>
          <a:stretch/>
        </p:blipFill>
        <p:spPr>
          <a:xfrm>
            <a:off x="7941162" y="4611820"/>
            <a:ext cx="2205901" cy="2069780"/>
          </a:xfrm>
          <a:prstGeom prst="ellipse">
            <a:avLst/>
          </a:prstGeom>
          <a:ln w="28575" cap="rnd">
            <a:solidFill>
              <a:srgbClr val="7030A0"/>
            </a:solidFill>
            <a:prstDash val="dashDot"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FC7608-E618-4312-872F-7E94D384E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3431" y="4572000"/>
            <a:ext cx="2180248" cy="2069780"/>
          </a:xfrm>
          <a:prstGeom prst="ellipse">
            <a:avLst/>
          </a:prstGeom>
          <a:ln w="28575" cap="rnd">
            <a:solidFill>
              <a:srgbClr val="7030A0"/>
            </a:solidFill>
            <a:prstDash val="dashDot"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Rectangle: Rounded Corners 3"/>
          <p:cNvSpPr/>
          <p:nvPr/>
        </p:nvSpPr>
        <p:spPr>
          <a:xfrm>
            <a:off x="385010" y="-4297"/>
            <a:ext cx="11357090" cy="194095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457200" algn="l"/>
              </a:tabLst>
            </a:pP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Chương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V</a:t>
            </a:r>
          </a:p>
          <a:p>
            <a:pPr algn="ctr">
              <a:spcAft>
                <a:spcPts val="0"/>
              </a:spcAft>
              <a:tabLst>
                <a:tab pos="457200" algn="l"/>
              </a:tabLst>
            </a:pP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VIỆT NAM TỪ KHOẢNG THẾ KỈ VII TRƯỚC CÔNG NGUYÊN ĐẾN ĐẦU THẾ KỈ X</a:t>
            </a:r>
          </a:p>
        </p:txBody>
      </p:sp>
    </p:spTree>
    <p:extLst>
      <p:ext uri="{BB962C8B-B14F-4D97-AF65-F5344CB8AC3E}">
        <p14:creationId xmlns:p14="http://schemas.microsoft.com/office/powerpoint/2010/main" val="110067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5">
            <a:extLst>
              <a:ext uri="{FF2B5EF4-FFF2-40B4-BE49-F238E27FC236}">
                <a16:creationId xmlns:a16="http://schemas.microsoft.com/office/drawing/2014/main" id="{9957108B-6419-419D-927B-B3B36EE215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489" y="4990819"/>
            <a:ext cx="1856935" cy="1559601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FF4AF88-83B8-4CD3-B02A-D121E25060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433396"/>
              </p:ext>
            </p:extLst>
          </p:nvPr>
        </p:nvGraphicFramePr>
        <p:xfrm>
          <a:off x="410817" y="518634"/>
          <a:ext cx="11298731" cy="38801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298731">
                  <a:extLst>
                    <a:ext uri="{9D8B030D-6E8A-4147-A177-3AD203B41FA5}">
                      <a16:colId xmlns:a16="http://schemas.microsoft.com/office/drawing/2014/main" val="4282429293"/>
                    </a:ext>
                  </a:extLst>
                </a:gridCol>
              </a:tblGrid>
              <a:tr h="38273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3600" i="1" u="sng" dirty="0" err="1">
                          <a:effectLst/>
                          <a:latin typeface="#9Slide05 FS Blonde Script" panose="03000503000000000000" pitchFamily="65" charset="0"/>
                          <a:ea typeface="Cambria" panose="02040503050406030204" pitchFamily="18" charset="0"/>
                        </a:rPr>
                        <a:t>Em</a:t>
                      </a:r>
                      <a:r>
                        <a:rPr lang="en-GB" sz="3600" i="1" u="sng" dirty="0">
                          <a:effectLst/>
                          <a:latin typeface="#9Slide05 FS Blonde Script" panose="03000503000000000000" pitchFamily="65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i="1" u="sng" dirty="0" err="1">
                          <a:effectLst/>
                          <a:latin typeface="#9Slide05 FS Blonde Script" panose="03000503000000000000" pitchFamily="65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GB" sz="3600" i="1" u="sng" dirty="0">
                          <a:effectLst/>
                          <a:latin typeface="#9Slide05 FS Blonde Script" panose="03000503000000000000" pitchFamily="65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i="1" u="sng" dirty="0" err="1">
                          <a:effectLst/>
                          <a:latin typeface="#9Slide05 FS Blonde Script" panose="03000503000000000000" pitchFamily="65" charset="0"/>
                          <a:ea typeface="Cambria" panose="02040503050406030204" pitchFamily="18" charset="0"/>
                        </a:rPr>
                        <a:t>biết</a:t>
                      </a:r>
                      <a:r>
                        <a:rPr lang="en-GB" sz="3600" i="1" u="sng" dirty="0">
                          <a:effectLst/>
                          <a:latin typeface="#9Slide05 FS Blonde Script" panose="03000503000000000000" pitchFamily="65" charset="0"/>
                          <a:ea typeface="Cambria" panose="02040503050406030204" pitchFamily="18" charset="0"/>
                        </a:rPr>
                        <a:t>?</a:t>
                      </a:r>
                      <a:r>
                        <a:rPr lang="en-GB" sz="3600" i="1" dirty="0">
                          <a:effectLst/>
                          <a:latin typeface="#9Slide05 FS Blonde Script" panose="03000503000000000000" pitchFamily="65" charset="0"/>
                          <a:ea typeface="Cambria" panose="02040503050406030204" pitchFamily="18" charset="0"/>
                        </a:rPr>
                        <a:t> </a:t>
                      </a:r>
                      <a:endParaRPr lang="en-US" sz="3600" i="1" dirty="0">
                        <a:effectLst/>
                        <a:latin typeface="#9Slide05 FS Blonde Script" panose="03000503000000000000" pitchFamily="65" charset="0"/>
                        <a:ea typeface="Cambria" panose="020405030504060302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đời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tồn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tại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Văn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Lang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hôm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nay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vẫn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còn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nhiều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chưa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thực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rõ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ràng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ta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vẫn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biết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chính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xác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rằng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phạm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vi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này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thể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đâu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rất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khó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xác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định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tuyệt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đối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lãnh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thổ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Văn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Lang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cũng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như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quyền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lực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ông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vua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do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chúng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ta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chưa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đủ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liệu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bằng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chứng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lịch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sử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gì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chúng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ta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biết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này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truyền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thuyết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lịch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sử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cuộc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khai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quật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khảo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cổ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r>
                        <a:rPr lang="en-GB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9C1D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174635"/>
                  </a:ext>
                </a:extLst>
              </a:tr>
            </a:tbl>
          </a:graphicData>
        </a:graphic>
      </p:graphicFrame>
      <p:pic>
        <p:nvPicPr>
          <p:cNvPr id="2049" name="Picture 3" descr="The 60s Official Site - Did You Know?">
            <a:extLst>
              <a:ext uri="{FF2B5EF4-FFF2-40B4-BE49-F238E27FC236}">
                <a16:creationId xmlns:a16="http://schemas.microsoft.com/office/drawing/2014/main" id="{D0C26300-6BF4-4F1C-9CF6-D93AF941C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8656">
            <a:off x="9547565" y="4533692"/>
            <a:ext cx="1973841" cy="197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70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6945" y="909467"/>
            <a:ext cx="7595977" cy="62448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1343891" y="3657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: Rounded Corners 3"/>
          <p:cNvSpPr/>
          <p:nvPr/>
        </p:nvSpPr>
        <p:spPr>
          <a:xfrm>
            <a:off x="306945" y="208566"/>
            <a:ext cx="11357090" cy="681038"/>
          </a:xfrm>
          <a:prstGeom prst="roundRect">
            <a:avLst/>
          </a:prstGeom>
          <a:solidFill>
            <a:srgbClr val="06695A"/>
          </a:solidFill>
        </p:spPr>
        <p:txBody>
          <a:bodyPr wrap="square">
            <a:spAutoFit/>
          </a:bodyPr>
          <a:lstStyle/>
          <a:p>
            <a:pPr algn="ctr"/>
            <a:r>
              <a:rPr lang="en-US" sz="3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25, 26, 27 - BÀI 14. NHÀ NƯỚC VĂN LANG, ÂU LẠC</a:t>
            </a:r>
            <a:endParaRPr lang="en-US" sz="3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3C07C8-7261-417C-B14C-905D6687EC95}"/>
              </a:ext>
            </a:extLst>
          </p:cNvPr>
          <p:cNvSpPr/>
          <p:nvPr/>
        </p:nvSpPr>
        <p:spPr>
          <a:xfrm>
            <a:off x="306945" y="1549475"/>
            <a:ext cx="6314498" cy="54402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2.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03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p 01- Văn Lang, Âu Lạc, Nam Việt [EngSub] - Tóm tắt Lịch sử Việt Nam - Motion Vietnam">
            <a:hlinkClick r:id="" action="ppaction://media"/>
            <a:extLst>
              <a:ext uri="{FF2B5EF4-FFF2-40B4-BE49-F238E27FC236}">
                <a16:creationId xmlns:a16="http://schemas.microsoft.com/office/drawing/2014/main" id="{3FA036D7-4EFD-4F2F-B080-639418A6407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5461" end="823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22644" y="1547446"/>
            <a:ext cx="6314497" cy="48894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523D3C-6319-4C08-956D-2D8313DEB17D}"/>
              </a:ext>
            </a:extLst>
          </p:cNvPr>
          <p:cNvSpPr txBox="1"/>
          <p:nvPr/>
        </p:nvSpPr>
        <p:spPr>
          <a:xfrm>
            <a:off x="562708" y="1734776"/>
            <a:ext cx="4565911" cy="419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2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2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endParaRPr lang="en-US" sz="26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b="1" i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600" b="1" i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2600" b="1" i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2600" b="1" i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600" b="1" i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600" b="1" i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600" b="1" i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600" b="1" i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2600" b="1" i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600" b="1" i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600" b="1" i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600" b="1" i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2600" b="1" i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600" b="1" i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600" b="1" i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2600" b="1" i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2600" b="1" i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600" b="1" i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600" b="1" i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600" b="1" i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2600" b="1" i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600" b="1" i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600" b="1" i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600" b="1" i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600" b="1" i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600" b="1" i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Lang?</a:t>
            </a:r>
          </a:p>
        </p:txBody>
      </p:sp>
    </p:spTree>
    <p:extLst>
      <p:ext uri="{BB962C8B-B14F-4D97-AF65-F5344CB8AC3E}">
        <p14:creationId xmlns:p14="http://schemas.microsoft.com/office/powerpoint/2010/main" val="233395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4858" y="1277049"/>
            <a:ext cx="4967786" cy="5159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2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endParaRPr lang="en-US" sz="26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258 TCN,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Tần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</a:p>
          <a:p>
            <a:pPr marL="285750" indent="-28575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đoàn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xâm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lược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208 TCN,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Thục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Phán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Vương</a:t>
            </a:r>
            <a:endParaRPr lang="en-US" sz="2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endParaRPr lang="en-US" sz="2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2" descr="Sử 6 -Bài 14- NƯỚC ÂU LẠC . - Chào mừng bạn đến với website của Đoàn Thị  Hồng Điệp">
            <a:extLst>
              <a:ext uri="{FF2B5EF4-FFF2-40B4-BE49-F238E27FC236}">
                <a16:creationId xmlns:a16="http://schemas.microsoft.com/office/drawing/2014/main" id="{B3F3486E-81A5-4A03-BFB8-1A0FCBBB2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645" y="1333975"/>
            <a:ext cx="6314497" cy="510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10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6945" y="909467"/>
            <a:ext cx="7595977" cy="62448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3"/>
          <p:cNvSpPr/>
          <p:nvPr/>
        </p:nvSpPr>
        <p:spPr>
          <a:xfrm>
            <a:off x="306945" y="208566"/>
            <a:ext cx="11357090" cy="681038"/>
          </a:xfrm>
          <a:prstGeom prst="roundRect">
            <a:avLst/>
          </a:prstGeom>
          <a:solidFill>
            <a:srgbClr val="06695A"/>
          </a:solidFill>
        </p:spPr>
        <p:txBody>
          <a:bodyPr wrap="square">
            <a:spAutoFit/>
          </a:bodyPr>
          <a:lstStyle/>
          <a:p>
            <a:pPr algn="ctr"/>
            <a:r>
              <a:rPr lang="en-US" sz="3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</a:t>
            </a:r>
            <a:r>
              <a:rPr lang="en-US" sz="3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14. NHÀ NƯỚC VĂN LANG, ÂU LẠC</a:t>
            </a:r>
            <a:endParaRPr lang="en-US" sz="3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3C07C8-7261-417C-B14C-905D6687EC95}"/>
              </a:ext>
            </a:extLst>
          </p:cNvPr>
          <p:cNvSpPr/>
          <p:nvPr/>
        </p:nvSpPr>
        <p:spPr>
          <a:xfrm>
            <a:off x="306945" y="1549475"/>
            <a:ext cx="6314498" cy="54402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2.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8194" y="2288420"/>
            <a:ext cx="11247841" cy="937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208 TCN,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Vương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Loa (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n-US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21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28214" y="1626433"/>
            <a:ext cx="4967786" cy="543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b="1" i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 chức nhà nước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135B02-0AC9-44A7-B8F3-429ECCA93A01}"/>
              </a:ext>
            </a:extLst>
          </p:cNvPr>
          <p:cNvSpPr txBox="1"/>
          <p:nvPr/>
        </p:nvSpPr>
        <p:spPr>
          <a:xfrm>
            <a:off x="550113" y="2307850"/>
            <a:ext cx="6075770" cy="3607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</a:t>
            </a: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Khê</a:t>
            </a: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(nay </a:t>
            </a: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Loa, </a:t>
            </a: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285750" indent="-28575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vi: </a:t>
            </a: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endParaRPr lang="en-US" sz="23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chặt</a:t>
            </a: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chẽ</a:t>
            </a: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Lang, </a:t>
            </a: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 </a:t>
            </a: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Vương</a:t>
            </a: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Loa, </a:t>
            </a: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2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endParaRPr lang="en-US" sz="23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CD2ECD-FA6E-4C0B-BBCA-B5FB06927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883" y="1626432"/>
            <a:ext cx="4932371" cy="4760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 descr="Tập tin:Âu Lạc.png – Wikipedia tiếng Việt">
            <a:extLst>
              <a:ext uri="{FF2B5EF4-FFF2-40B4-BE49-F238E27FC236}">
                <a16:creationId xmlns:a16="http://schemas.microsoft.com/office/drawing/2014/main" id="{8C52811B-664B-444F-AF37-EDB7E5E91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2" b="22323"/>
          <a:stretch/>
        </p:blipFill>
        <p:spPr bwMode="auto">
          <a:xfrm>
            <a:off x="633746" y="605186"/>
            <a:ext cx="1215718" cy="1564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5060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6945" y="909467"/>
            <a:ext cx="7595977" cy="62448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538194" y="3414368"/>
            <a:ext cx="90877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lãnh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thổ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Lang.</a:t>
            </a:r>
          </a:p>
        </p:txBody>
      </p:sp>
      <p:sp>
        <p:nvSpPr>
          <p:cNvPr id="20" name="Rectangle: Rounded Corners 3"/>
          <p:cNvSpPr/>
          <p:nvPr/>
        </p:nvSpPr>
        <p:spPr>
          <a:xfrm>
            <a:off x="306945" y="208566"/>
            <a:ext cx="11357090" cy="681038"/>
          </a:xfrm>
          <a:prstGeom prst="roundRect">
            <a:avLst/>
          </a:prstGeom>
          <a:solidFill>
            <a:srgbClr val="06695A"/>
          </a:solidFill>
        </p:spPr>
        <p:txBody>
          <a:bodyPr wrap="square">
            <a:spAutoFit/>
          </a:bodyPr>
          <a:lstStyle/>
          <a:p>
            <a:pPr algn="ctr"/>
            <a:r>
              <a:rPr lang="en-US" sz="3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25, 26, 27 - BÀI 14. NHÀ NƯỚC VĂN LANG, ÂU LẠC</a:t>
            </a:r>
            <a:endParaRPr lang="en-US" sz="3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3C07C8-7261-417C-B14C-905D6687EC95}"/>
              </a:ext>
            </a:extLst>
          </p:cNvPr>
          <p:cNvSpPr/>
          <p:nvPr/>
        </p:nvSpPr>
        <p:spPr>
          <a:xfrm>
            <a:off x="306945" y="1549475"/>
            <a:ext cx="6314498" cy="54402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2.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8194" y="2288420"/>
            <a:ext cx="11247841" cy="937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208 TCN,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Vương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Loa (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n-US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8194" y="5297192"/>
            <a:ext cx="8497839" cy="4947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quân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mạnh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vũ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khí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biệt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Loa.</a:t>
            </a:r>
            <a:endParaRPr lang="en-US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0226" y="4166566"/>
            <a:ext cx="11125841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Lang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vua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6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4242" y="866274"/>
            <a:ext cx="10587790" cy="890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54241" y="1467469"/>
            <a:ext cx="107321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indent="355600"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55600"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55600"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hầu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tướng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54240" y="3406461"/>
            <a:ext cx="1073217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indent="355600"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thổ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vũ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Loa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);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chặt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tầng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.</a:t>
            </a:r>
          </a:p>
          <a:p>
            <a:pPr indent="355600"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Lang: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 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242" y="678042"/>
            <a:ext cx="9637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>
              <a:spcAft>
                <a:spcPts val="0"/>
              </a:spcAft>
            </a:pP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Lang? </a:t>
            </a:r>
            <a:endParaRPr lang="en-US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87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7255" y="848851"/>
            <a:ext cx="6836898" cy="554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gọi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Cổ Loa (Loa thành…)</a:t>
            </a:r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Thời gian xuất hiện: 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TK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III – II trước CN</a:t>
            </a:r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Vị trí: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Phía bắc sông Hoàng</a:t>
            </a:r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 mô:</a:t>
            </a:r>
          </a:p>
          <a:p>
            <a:pPr algn="just">
              <a:lnSpc>
                <a:spcPct val="114000"/>
              </a:lnSpc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Chiều dài chu vi: khoảng 16.000 m</a:t>
            </a:r>
          </a:p>
          <a:p>
            <a:pPr algn="just">
              <a:lnSpc>
                <a:spcPct val="114000"/>
              </a:lnSpc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Chiều cao: từ 5 đến 10 m</a:t>
            </a:r>
          </a:p>
          <a:p>
            <a:pPr algn="just">
              <a:lnSpc>
                <a:spcPct val="114000"/>
              </a:lnSpc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Mặt thành rộng: 10 m</a:t>
            </a:r>
          </a:p>
          <a:p>
            <a:pPr algn="just">
              <a:lnSpc>
                <a:spcPct val="114000"/>
              </a:lnSpc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Chân thành rộng: 10 – 20m</a:t>
            </a:r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Cấu trúc: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 vòng thành </a:t>
            </a:r>
            <a:endParaRPr lang="en-US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 nội</a:t>
            </a:r>
          </a:p>
          <a:p>
            <a:pPr algn="just">
              <a:lnSpc>
                <a:spcPct val="114000"/>
              </a:lnSpc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 trung</a:t>
            </a:r>
          </a:p>
          <a:p>
            <a:pPr algn="just">
              <a:lnSpc>
                <a:spcPct val="114000"/>
              </a:lnSpc>
            </a:pP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 ngoại</a:t>
            </a:r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Hào bao quanh thành rộng 10 - 30m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FA4111-5467-4690-85B4-B46A1898FD34}"/>
              </a:ext>
            </a:extLst>
          </p:cNvPr>
          <p:cNvSpPr/>
          <p:nvPr/>
        </p:nvSpPr>
        <p:spPr>
          <a:xfrm>
            <a:off x="6274190" y="404813"/>
            <a:ext cx="5008889" cy="8036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C00000"/>
                </a:solidFill>
              </a:rPr>
              <a:t>DI TÍCH THÀNH CỔ LOA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995665-BD97-43B4-81DA-D5CC3CD9F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6181" y="1335377"/>
            <a:ext cx="4444906" cy="5054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0203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FA4111-5467-4690-85B4-B46A1898FD34}"/>
              </a:ext>
            </a:extLst>
          </p:cNvPr>
          <p:cNvSpPr/>
          <p:nvPr/>
        </p:nvSpPr>
        <p:spPr>
          <a:xfrm>
            <a:off x="6923313" y="353931"/>
            <a:ext cx="4657792" cy="8036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>
                <a:solidFill>
                  <a:srgbClr val="C00000"/>
                </a:solidFill>
              </a:rPr>
              <a:t>ĐIỂM TIN LỊCH SỬ</a:t>
            </a:r>
          </a:p>
          <a:p>
            <a:pPr algn="ctr"/>
            <a:r>
              <a:rPr lang="en-US" sz="2400" b="1" i="1">
                <a:solidFill>
                  <a:srgbClr val="C00000"/>
                </a:solidFill>
              </a:rPr>
              <a:t>DI TÍCH THÀNH CỔ LOA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C9FD419-1324-49DA-BDB9-CE7E2EE611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219406"/>
              </p:ext>
            </p:extLst>
          </p:nvPr>
        </p:nvGraphicFramePr>
        <p:xfrm>
          <a:off x="377371" y="957944"/>
          <a:ext cx="6662057" cy="5268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09120E6A-7006-400A-8949-DAE981B854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9756" y="1321310"/>
            <a:ext cx="4444906" cy="5054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7678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9087" y="4852388"/>
            <a:ext cx="11595965" cy="1131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câu ca dao trên nhắc đến sự kiện nào được diễn ra hàng năm ở nước ta?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em, những câu ca dao trên có ý nghĩa dăn dạy chúng ta điều gì?</a:t>
            </a:r>
            <a:endParaRPr lang="it-IT" sz="24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1189" y="394531"/>
            <a:ext cx="6305266" cy="682388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0811" y="394531"/>
            <a:ext cx="1990123" cy="2112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B55943-F9C0-4BA1-8494-A4DD776E96EB}"/>
              </a:ext>
            </a:extLst>
          </p:cNvPr>
          <p:cNvSpPr txBox="1"/>
          <p:nvPr/>
        </p:nvSpPr>
        <p:spPr>
          <a:xfrm>
            <a:off x="1053091" y="1318482"/>
            <a:ext cx="8473967" cy="33711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0" dirty="0">
                <a:solidFill>
                  <a:srgbClr val="333333"/>
                </a:solidFill>
                <a:effectLst/>
                <a:latin typeface="#9Slide05 Fourth Medium" panose="00000600000000000000" pitchFamily="2" charset="0"/>
              </a:rPr>
              <a:t>“</a:t>
            </a:r>
            <a:r>
              <a:rPr lang="vi-VN" sz="3200" b="1" i="0" dirty="0">
                <a:solidFill>
                  <a:srgbClr val="333333"/>
                </a:solidFill>
                <a:effectLst/>
                <a:latin typeface="#9Slide05 Fourth Medium" panose="00000600000000000000" pitchFamily="2" charset="0"/>
              </a:rPr>
              <a:t>Dù ai đi ngược về xuôi</a:t>
            </a:r>
            <a:br>
              <a:rPr lang="vi-VN" sz="3200" b="1" i="0" dirty="0">
                <a:solidFill>
                  <a:srgbClr val="333333"/>
                </a:solidFill>
                <a:effectLst/>
                <a:latin typeface="#9Slide05 Fourth Medium" panose="00000600000000000000" pitchFamily="2" charset="0"/>
              </a:rPr>
            </a:br>
            <a:r>
              <a:rPr lang="vi-VN" sz="3200" b="1" i="0" dirty="0">
                <a:solidFill>
                  <a:srgbClr val="333333"/>
                </a:solidFill>
                <a:effectLst/>
                <a:latin typeface="#9Slide05 Fourth Medium" panose="00000600000000000000" pitchFamily="2" charset="0"/>
              </a:rPr>
              <a:t>Nhớ ngày giỗ Tổ mùng 10 tháng 3</a:t>
            </a:r>
            <a:br>
              <a:rPr lang="vi-VN" sz="3200" b="1" i="0" dirty="0">
                <a:solidFill>
                  <a:srgbClr val="333333"/>
                </a:solidFill>
                <a:effectLst/>
                <a:latin typeface="#9Slide05 Fourth Medium" panose="00000600000000000000" pitchFamily="2" charset="0"/>
              </a:rPr>
            </a:br>
            <a:r>
              <a:rPr lang="vi-VN" sz="3200" b="1" i="0" dirty="0">
                <a:solidFill>
                  <a:srgbClr val="333333"/>
                </a:solidFill>
                <a:effectLst/>
                <a:latin typeface="#9Slide05 Fourth Medium" panose="00000600000000000000" pitchFamily="2" charset="0"/>
              </a:rPr>
              <a:t>Dù ai buôn bán gần xa</a:t>
            </a:r>
            <a:br>
              <a:rPr lang="vi-VN" sz="3200" b="1" i="0" dirty="0">
                <a:solidFill>
                  <a:srgbClr val="333333"/>
                </a:solidFill>
                <a:effectLst/>
                <a:latin typeface="#9Slide05 Fourth Medium" panose="00000600000000000000" pitchFamily="2" charset="0"/>
              </a:rPr>
            </a:br>
            <a:r>
              <a:rPr lang="vi-VN" sz="3200" b="1" i="0" dirty="0">
                <a:solidFill>
                  <a:srgbClr val="333333"/>
                </a:solidFill>
                <a:effectLst/>
                <a:latin typeface="#9Slide05 Fourth Medium" panose="00000600000000000000" pitchFamily="2" charset="0"/>
              </a:rPr>
              <a:t>​Nhớ ngày giỗ Tổ tháng 3 mùng 10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#9Slide05 Fourth Medium" panose="00000600000000000000" pitchFamily="2" charset="0"/>
              </a:rPr>
              <a:t>”</a:t>
            </a:r>
            <a:endParaRPr lang="en-US" sz="3200" dirty="0">
              <a:latin typeface="#9Slide05 Fourth Medium" panose="000006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DB9D66-F8D7-4795-B509-2FE098D45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705" y="408031"/>
            <a:ext cx="7128750" cy="5192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399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9FFC33F-2524-4881-98EE-505D95A9177F}"/>
              </a:ext>
            </a:extLst>
          </p:cNvPr>
          <p:cNvSpPr txBox="1"/>
          <p:nvPr/>
        </p:nvSpPr>
        <p:spPr>
          <a:xfrm>
            <a:off x="777466" y="554860"/>
            <a:ext cx="106906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sao</a:t>
            </a:r>
            <a:r>
              <a:rPr lang="en-US" sz="2800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Âu</a:t>
            </a:r>
            <a:r>
              <a:rPr lang="en-US" sz="2800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Lạc</a:t>
            </a:r>
            <a:r>
              <a:rPr lang="en-US" sz="2800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mạnh</a:t>
            </a:r>
            <a:r>
              <a:rPr lang="en-US" sz="2800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Lang, </a:t>
            </a:r>
            <a:r>
              <a:rPr lang="en-US" sz="2800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xây</a:t>
            </a:r>
            <a:r>
              <a:rPr lang="en-US" sz="2800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dựng</a:t>
            </a:r>
            <a:r>
              <a:rPr lang="en-US" sz="2800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Cổ</a:t>
            </a:r>
            <a:r>
              <a:rPr lang="en-US" sz="2800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Loa </a:t>
            </a:r>
            <a:r>
              <a:rPr lang="en-US" sz="2800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kiên</a:t>
            </a:r>
            <a:r>
              <a:rPr lang="en-US" sz="2800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cố</a:t>
            </a:r>
            <a:r>
              <a:rPr lang="en-US" sz="2800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vũ</a:t>
            </a:r>
            <a:r>
              <a:rPr lang="en-US" sz="2800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tốt</a:t>
            </a:r>
            <a:r>
              <a:rPr lang="en-US" sz="2800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nhưng</a:t>
            </a:r>
            <a:r>
              <a:rPr lang="en-US" sz="2800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mất</a:t>
            </a:r>
            <a:r>
              <a:rPr lang="en-US" sz="2800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E8E545-BB89-4980-A6B0-503049423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373" y="2750408"/>
            <a:ext cx="9375254" cy="362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1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4298" y="909467"/>
            <a:ext cx="11249737" cy="62448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endParaRPr lang="en-US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3"/>
          <p:cNvSpPr/>
          <p:nvPr/>
        </p:nvSpPr>
        <p:spPr>
          <a:xfrm>
            <a:off x="306945" y="208566"/>
            <a:ext cx="11357090" cy="681038"/>
          </a:xfrm>
          <a:prstGeom prst="roundRect">
            <a:avLst/>
          </a:prstGeom>
          <a:solidFill>
            <a:srgbClr val="06695A"/>
          </a:solidFill>
        </p:spPr>
        <p:txBody>
          <a:bodyPr wrap="square">
            <a:spAutoFit/>
          </a:bodyPr>
          <a:lstStyle/>
          <a:p>
            <a:pPr algn="ctr"/>
            <a:r>
              <a:rPr lang="en-US" sz="3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</a:t>
            </a:r>
            <a:r>
              <a:rPr lang="en-US" sz="3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14. NHÀ NƯỚC VĂN LANG, ÂU LẠC</a:t>
            </a:r>
            <a:endParaRPr lang="en-US" sz="3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3C07C8-7261-417C-B14C-905D6687EC95}"/>
              </a:ext>
            </a:extLst>
          </p:cNvPr>
          <p:cNvSpPr/>
          <p:nvPr/>
        </p:nvSpPr>
        <p:spPr>
          <a:xfrm>
            <a:off x="414297" y="1565073"/>
            <a:ext cx="11249737" cy="54402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endParaRPr lang="en-US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7B8405-59C8-42AE-A998-080333BDCE1A}"/>
              </a:ext>
            </a:extLst>
          </p:cNvPr>
          <p:cNvSpPr/>
          <p:nvPr/>
        </p:nvSpPr>
        <p:spPr>
          <a:xfrm>
            <a:off x="414298" y="2109018"/>
            <a:ext cx="11249736" cy="675544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Lang,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endParaRPr lang="en-US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7B8405-59C8-42AE-A998-080333BDCE1A}"/>
              </a:ext>
            </a:extLst>
          </p:cNvPr>
          <p:cNvSpPr/>
          <p:nvPr/>
        </p:nvSpPr>
        <p:spPr>
          <a:xfrm>
            <a:off x="414298" y="2784562"/>
            <a:ext cx="3903702" cy="675544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a.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endParaRPr lang="en-US" sz="2800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92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6A9A86-D1BE-4E0A-9FF5-9B6AE766D93B}"/>
              </a:ext>
            </a:extLst>
          </p:cNvPr>
          <p:cNvSpPr txBox="1"/>
          <p:nvPr/>
        </p:nvSpPr>
        <p:spPr>
          <a:xfrm>
            <a:off x="4094871" y="685269"/>
            <a:ext cx="7695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mã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Lang,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endParaRPr lang="en-US" sz="24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84406051-5DD0-481D-8126-2800235F0E9F}"/>
              </a:ext>
            </a:extLst>
          </p:cNvPr>
          <p:cNvSpPr/>
          <p:nvPr/>
        </p:nvSpPr>
        <p:spPr bwMode="auto">
          <a:xfrm>
            <a:off x="999002" y="1769542"/>
            <a:ext cx="2353798" cy="3653358"/>
          </a:xfrm>
          <a:prstGeom prst="horizontalScroll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4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#9Slide05 Fourth Medium" panose="00000600000000000000" pitchFamily="2" charset="0"/>
                <a:ea typeface="Cambria" panose="02040503050406030204" pitchFamily="18" charset="0"/>
              </a:rPr>
              <a:t>Trò</a:t>
            </a:r>
            <a:r>
              <a:rPr kumimoji="0" lang="en-US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#9Slide05 Fourth Medium" panose="00000600000000000000" pitchFamily="2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#9Slide05 Fourth Medium" panose="00000600000000000000" pitchFamily="2" charset="0"/>
                <a:ea typeface="Cambria" panose="02040503050406030204" pitchFamily="18" charset="0"/>
              </a:rPr>
              <a:t>chơi</a:t>
            </a:r>
            <a:endParaRPr kumimoji="0" lang="en-US" sz="4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#9Slide05 Fourth Medium" panose="00000600000000000000" pitchFamily="2" charset="0"/>
              <a:ea typeface="Cambria" panose="02040503050406030204" pitchFamily="18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sz="4800" b="1" dirty="0" err="1">
                <a:solidFill>
                  <a:schemeClr val="bg1"/>
                </a:solidFill>
                <a:latin typeface="#9Slide05 Fourth Medium" panose="00000600000000000000" pitchFamily="2" charset="0"/>
                <a:ea typeface="Cambria" panose="02040503050406030204" pitchFamily="18" charset="0"/>
              </a:rPr>
              <a:t>Giải</a:t>
            </a:r>
            <a:r>
              <a:rPr lang="en-US" sz="4800" b="1" dirty="0">
                <a:solidFill>
                  <a:schemeClr val="bg1"/>
                </a:solidFill>
                <a:latin typeface="#9Slide05 Fourth Medium" panose="00000600000000000000" pitchFamily="2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#9Slide05 Fourth Medium" panose="00000600000000000000" pitchFamily="2" charset="0"/>
                <a:ea typeface="Cambria" panose="02040503050406030204" pitchFamily="18" charset="0"/>
              </a:rPr>
              <a:t>mã</a:t>
            </a:r>
            <a:r>
              <a:rPr lang="en-US" sz="4800" b="1" dirty="0">
                <a:solidFill>
                  <a:schemeClr val="bg1"/>
                </a:solidFill>
                <a:latin typeface="#9Slide05 Fourth Medium" panose="00000600000000000000" pitchFamily="2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#9Slide05 Fourth Medium" panose="00000600000000000000" pitchFamily="2" charset="0"/>
                <a:ea typeface="Cambria" panose="02040503050406030204" pitchFamily="18" charset="0"/>
              </a:rPr>
              <a:t>hiện</a:t>
            </a:r>
            <a:r>
              <a:rPr lang="en-US" sz="4800" b="1" dirty="0">
                <a:solidFill>
                  <a:schemeClr val="bg1"/>
                </a:solidFill>
                <a:latin typeface="#9Slide05 Fourth Medium" panose="00000600000000000000" pitchFamily="2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#9Slide05 Fourth Medium" panose="00000600000000000000" pitchFamily="2" charset="0"/>
                <a:ea typeface="Cambria" panose="02040503050406030204" pitchFamily="18" charset="0"/>
              </a:rPr>
              <a:t>vật</a:t>
            </a:r>
            <a:endParaRPr kumimoji="0" lang="en-US" sz="4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#9Slide05 Fourth Medium" panose="00000600000000000000" pitchFamily="2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E63655-D0B9-4764-B7DB-50E4F5226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476" y="1769542"/>
            <a:ext cx="6460490" cy="43518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363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585DCF-4D7C-4E47-8CC0-847BDC90E4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253"/>
          <a:stretch/>
        </p:blipFill>
        <p:spPr>
          <a:xfrm>
            <a:off x="697968" y="2897916"/>
            <a:ext cx="3056278" cy="2394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5A69C4-D46A-4CCF-A85A-8186A0990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4944" y="2923828"/>
            <a:ext cx="2924400" cy="2534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4CCF6D-65B9-4C20-A495-2641E2ED9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764" y="2783960"/>
            <a:ext cx="2539662" cy="26330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A5C620-39DD-45DD-B67F-413EC532432D}"/>
              </a:ext>
            </a:extLst>
          </p:cNvPr>
          <p:cNvSpPr txBox="1"/>
          <p:nvPr/>
        </p:nvSpPr>
        <p:spPr>
          <a:xfrm>
            <a:off x="1009966" y="5458433"/>
            <a:ext cx="2212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Lưỡi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cày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bướm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B5DC72-BE50-463E-91D8-5CD1BD29E38E}"/>
              </a:ext>
            </a:extLst>
          </p:cNvPr>
          <p:cNvSpPr txBox="1"/>
          <p:nvPr/>
        </p:nvSpPr>
        <p:spPr>
          <a:xfrm>
            <a:off x="9103169" y="5653687"/>
            <a:ext cx="2067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Ngọc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Lũ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426578-902C-4EAE-A9B8-020E022D3D7F}"/>
              </a:ext>
            </a:extLst>
          </p:cNvPr>
          <p:cNvSpPr txBox="1"/>
          <p:nvPr/>
        </p:nvSpPr>
        <p:spPr>
          <a:xfrm>
            <a:off x="5042820" y="5645211"/>
            <a:ext cx="1811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Thạp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Đào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Thịnh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DF9CBF-6382-43DA-A9DD-E43D998DD517}"/>
              </a:ext>
            </a:extLst>
          </p:cNvPr>
          <p:cNvSpPr txBox="1"/>
          <p:nvPr/>
        </p:nvSpPr>
        <p:spPr>
          <a:xfrm>
            <a:off x="3138468" y="1370847"/>
            <a:ext cx="8032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Lang,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226BA9F-A307-4C59-918E-9A50658A980E}"/>
              </a:ext>
            </a:extLst>
          </p:cNvPr>
          <p:cNvSpPr/>
          <p:nvPr/>
        </p:nvSpPr>
        <p:spPr bwMode="auto">
          <a:xfrm>
            <a:off x="697968" y="850703"/>
            <a:ext cx="1969032" cy="1871283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5 Fourth Medium" panose="00000600000000000000" pitchFamily="2" charset="0"/>
                <a:ea typeface="Cambria" panose="02040503050406030204" pitchFamily="18" charset="0"/>
              </a:rPr>
              <a:t>Nghề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5 Fourth Medium" panose="00000600000000000000" pitchFamily="2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5 Fourth Medium" panose="00000600000000000000" pitchFamily="2" charset="0"/>
                <a:ea typeface="Cambria" panose="02040503050406030204" pitchFamily="18" charset="0"/>
              </a:rPr>
              <a:t>sản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5 Fourth Medium" panose="00000600000000000000" pitchFamily="2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5 Fourth Medium" panose="00000600000000000000" pitchFamily="2" charset="0"/>
                <a:ea typeface="Cambria" panose="02040503050406030204" pitchFamily="18" charset="0"/>
              </a:rPr>
              <a:t>xuất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5 Fourth Medium" panose="00000600000000000000" pitchFamily="2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5 Fourth Medium" panose="00000600000000000000" pitchFamily="2" charset="0"/>
                <a:ea typeface="Cambria" panose="02040503050406030204" pitchFamily="18" charset="0"/>
              </a:rPr>
              <a:t>chính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#9Slide05 Fourth Medium" panose="00000600000000000000" pitchFamily="2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68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FA5C620-39DD-45DD-B67F-413EC532432D}"/>
              </a:ext>
            </a:extLst>
          </p:cNvPr>
          <p:cNvSpPr txBox="1"/>
          <p:nvPr/>
        </p:nvSpPr>
        <p:spPr>
          <a:xfrm>
            <a:off x="225769" y="5398935"/>
            <a:ext cx="3788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giã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426578-902C-4EAE-A9B8-020E022D3D7F}"/>
              </a:ext>
            </a:extLst>
          </p:cNvPr>
          <p:cNvSpPr txBox="1"/>
          <p:nvPr/>
        </p:nvSpPr>
        <p:spPr>
          <a:xfrm>
            <a:off x="6676484" y="5431258"/>
            <a:ext cx="5594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kiểu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tóc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găm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DF9CBF-6382-43DA-A9DD-E43D998DD517}"/>
              </a:ext>
            </a:extLst>
          </p:cNvPr>
          <p:cNvSpPr txBox="1"/>
          <p:nvPr/>
        </p:nvSpPr>
        <p:spPr>
          <a:xfrm>
            <a:off x="2546254" y="1140911"/>
            <a:ext cx="88907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họa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Lang,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226BA9F-A307-4C59-918E-9A50658A980E}"/>
              </a:ext>
            </a:extLst>
          </p:cNvPr>
          <p:cNvSpPr/>
          <p:nvPr/>
        </p:nvSpPr>
        <p:spPr bwMode="auto">
          <a:xfrm>
            <a:off x="707492" y="940897"/>
            <a:ext cx="1748281" cy="1533769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sz="3600" b="1" dirty="0" err="1">
                <a:latin typeface="#9Slide05 Fourth Medium" panose="00000600000000000000" pitchFamily="2" charset="0"/>
                <a:ea typeface="宋体" panose="02010600030101010101" pitchFamily="2" charset="-122"/>
              </a:rPr>
              <a:t>Ăn</a:t>
            </a:r>
            <a:r>
              <a:rPr lang="en-US" sz="3600" b="1" dirty="0">
                <a:latin typeface="#9Slide05 Fourth Medium" panose="00000600000000000000" pitchFamily="2" charset="0"/>
                <a:ea typeface="宋体" panose="02010600030101010101" pitchFamily="2" charset="-122"/>
              </a:rPr>
              <a:t>, </a:t>
            </a:r>
            <a:r>
              <a:rPr lang="en-US" sz="3600" b="1" dirty="0" err="1">
                <a:latin typeface="#9Slide05 Fourth Medium" panose="00000600000000000000" pitchFamily="2" charset="0"/>
                <a:ea typeface="宋体" panose="02010600030101010101" pitchFamily="2" charset="-122"/>
              </a:rPr>
              <a:t>Mặc</a:t>
            </a: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#9Slide05 Fourth Medium" panose="00000600000000000000" pitchFamily="2" charset="0"/>
              <a:ea typeface="宋体" panose="02010600030101010101" pitchFamily="2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A367FC-DF64-4AA5-84EC-0C2FF7FB6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91" y="2614847"/>
            <a:ext cx="3335987" cy="2643907"/>
          </a:xfrm>
          <a:prstGeom prst="ellipse">
            <a:avLst/>
          </a:prstGeom>
          <a:ln w="28575" cap="rnd">
            <a:solidFill>
              <a:srgbClr val="9C1D4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2DF7C5-D781-4ADF-9137-A4FB9949F7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40" r="3972" b="58242"/>
          <a:stretch/>
        </p:blipFill>
        <p:spPr>
          <a:xfrm>
            <a:off x="7118645" y="2655170"/>
            <a:ext cx="4709932" cy="2613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548AC1-543F-4B84-A452-F984FC3D90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81" t="54066"/>
          <a:stretch/>
        </p:blipFill>
        <p:spPr>
          <a:xfrm>
            <a:off x="4000722" y="2605077"/>
            <a:ext cx="2990923" cy="2643908"/>
          </a:xfrm>
          <a:prstGeom prst="ellipse">
            <a:avLst/>
          </a:prstGeom>
          <a:ln w="28575" cap="rnd">
            <a:solidFill>
              <a:srgbClr val="9C1D4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4FC686-A8BC-441D-9342-DD7192027148}"/>
              </a:ext>
            </a:extLst>
          </p:cNvPr>
          <p:cNvSpPr txBox="1"/>
          <p:nvPr/>
        </p:nvSpPr>
        <p:spPr>
          <a:xfrm>
            <a:off x="3830901" y="5411719"/>
            <a:ext cx="3093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múa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33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FA5C620-39DD-45DD-B67F-413EC532432D}"/>
              </a:ext>
            </a:extLst>
          </p:cNvPr>
          <p:cNvSpPr txBox="1"/>
          <p:nvPr/>
        </p:nvSpPr>
        <p:spPr>
          <a:xfrm>
            <a:off x="6933330" y="5926628"/>
            <a:ext cx="3788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Họa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426578-902C-4EAE-A9B8-020E022D3D7F}"/>
              </a:ext>
            </a:extLst>
          </p:cNvPr>
          <p:cNvSpPr txBox="1"/>
          <p:nvPr/>
        </p:nvSpPr>
        <p:spPr>
          <a:xfrm>
            <a:off x="1245577" y="5926628"/>
            <a:ext cx="3440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Cambria" panose="02040503050406030204" pitchFamily="18" charset="0"/>
                <a:ea typeface="Cambria" panose="02040503050406030204" pitchFamily="18" charset="0"/>
              </a:rPr>
              <a:t>Họa tiết mái nhà cong</a:t>
            </a:r>
            <a:endParaRPr lang="en-US"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DF9CBF-6382-43DA-A9DD-E43D998DD517}"/>
              </a:ext>
            </a:extLst>
          </p:cNvPr>
          <p:cNvSpPr txBox="1"/>
          <p:nvPr/>
        </p:nvSpPr>
        <p:spPr>
          <a:xfrm>
            <a:off x="3149600" y="1193887"/>
            <a:ext cx="8620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Lang,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226BA9F-A307-4C59-918E-9A50658A980E}"/>
              </a:ext>
            </a:extLst>
          </p:cNvPr>
          <p:cNvSpPr/>
          <p:nvPr/>
        </p:nvSpPr>
        <p:spPr bwMode="auto">
          <a:xfrm>
            <a:off x="577382" y="1193887"/>
            <a:ext cx="1924518" cy="1861039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5 Fourth Medium" panose="00000600000000000000" pitchFamily="2" charset="0"/>
                <a:ea typeface="宋体" panose="02010600030101010101" pitchFamily="2" charset="-122"/>
              </a:rPr>
              <a:t>Ở -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5 Fourth Medium" panose="00000600000000000000" pitchFamily="2" charset="0"/>
                <a:ea typeface="宋体" panose="02010600030101010101" pitchFamily="2" charset="-122"/>
              </a:rPr>
              <a:t>Đi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#9Slide05 Fourth Medium" panose="00000600000000000000" pitchFamily="2" charset="0"/>
                <a:ea typeface="宋体" panose="02010600030101010101" pitchFamily="2" charset="-122"/>
              </a:rPr>
              <a:t>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#9Slide05 Fourth Medium" panose="00000600000000000000" pitchFamily="2" charset="0"/>
                <a:ea typeface="宋体" panose="02010600030101010101" pitchFamily="2" charset="-122"/>
              </a:rPr>
              <a:t>lại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#9Slide05 Fourth Medium" panose="00000600000000000000" pitchFamily="2" charset="0"/>
              <a:ea typeface="宋体" panose="02010600030101010101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7852C9-9E04-4792-9EF6-6553F26F71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188"/>
          <a:stretch/>
        </p:blipFill>
        <p:spPr>
          <a:xfrm>
            <a:off x="5188286" y="2708455"/>
            <a:ext cx="6153681" cy="25346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E33410-752E-471A-B825-5D3EE8487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577" y="3008866"/>
            <a:ext cx="3532374" cy="2846880"/>
          </a:xfrm>
          <a:prstGeom prst="ellipse">
            <a:avLst/>
          </a:prstGeom>
          <a:ln w="38100" cap="rnd">
            <a:solidFill>
              <a:srgbClr val="9C1D4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717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6DF9CBF-6382-43DA-A9DD-E43D998DD517}"/>
              </a:ext>
            </a:extLst>
          </p:cNvPr>
          <p:cNvSpPr txBox="1"/>
          <p:nvPr/>
        </p:nvSpPr>
        <p:spPr>
          <a:xfrm>
            <a:off x="2262163" y="407377"/>
            <a:ext cx="7695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mã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endParaRPr lang="en-US" sz="28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1" name="Table 3">
            <a:extLst>
              <a:ext uri="{FF2B5EF4-FFF2-40B4-BE49-F238E27FC236}">
                <a16:creationId xmlns:a16="http://schemas.microsoft.com/office/drawing/2014/main" id="{3A14BEA9-0A1D-4403-A597-EBEB14E416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3076850"/>
              </p:ext>
            </p:extLst>
          </p:nvPr>
        </p:nvGraphicFramePr>
        <p:xfrm>
          <a:off x="508000" y="1361484"/>
          <a:ext cx="10960101" cy="4696416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328378">
                  <a:extLst>
                    <a:ext uri="{9D8B030D-6E8A-4147-A177-3AD203B41FA5}">
                      <a16:colId xmlns:a16="http://schemas.microsoft.com/office/drawing/2014/main" val="2156478323"/>
                    </a:ext>
                  </a:extLst>
                </a:gridCol>
                <a:gridCol w="1736636">
                  <a:extLst>
                    <a:ext uri="{9D8B030D-6E8A-4147-A177-3AD203B41FA5}">
                      <a16:colId xmlns:a16="http://schemas.microsoft.com/office/drawing/2014/main" val="2597889237"/>
                    </a:ext>
                  </a:extLst>
                </a:gridCol>
                <a:gridCol w="3267366">
                  <a:extLst>
                    <a:ext uri="{9D8B030D-6E8A-4147-A177-3AD203B41FA5}">
                      <a16:colId xmlns:a16="http://schemas.microsoft.com/office/drawing/2014/main" val="3198235612"/>
                    </a:ext>
                  </a:extLst>
                </a:gridCol>
                <a:gridCol w="1705571">
                  <a:extLst>
                    <a:ext uri="{9D8B030D-6E8A-4147-A177-3AD203B41FA5}">
                      <a16:colId xmlns:a16="http://schemas.microsoft.com/office/drawing/2014/main" val="4256834441"/>
                    </a:ext>
                  </a:extLst>
                </a:gridCol>
                <a:gridCol w="1922150">
                  <a:extLst>
                    <a:ext uri="{9D8B030D-6E8A-4147-A177-3AD203B41FA5}">
                      <a16:colId xmlns:a16="http://schemas.microsoft.com/office/drawing/2014/main" val="2148767746"/>
                    </a:ext>
                  </a:extLst>
                </a:gridCol>
              </a:tblGrid>
              <a:tr h="145829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Nghề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sản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xuất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chính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Ăn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Mặc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Ở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Đi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lại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749980"/>
                  </a:ext>
                </a:extLst>
              </a:tr>
              <a:tr h="3238119"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2519370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508000" y="2831259"/>
            <a:ext cx="2247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hoang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8001" y="4610970"/>
            <a:ext cx="2247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đúc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sắt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78557" y="2892855"/>
            <a:ext cx="15931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nếp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tẻ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muối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mắm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4594336" y="2846688"/>
            <a:ext cx="30891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- Nam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cởi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94334" y="3677685"/>
            <a:ext cx="30891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váy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yếm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Tóc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búi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sam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71680" y="4878014"/>
            <a:ext cx="32118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Dịp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đeo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64414" y="2892855"/>
            <a:ext cx="15907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sàn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cong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534466" y="2878694"/>
            <a:ext cx="19336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20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7B8405-59C8-42AE-A998-080333BDCE1A}"/>
              </a:ext>
            </a:extLst>
          </p:cNvPr>
          <p:cNvSpPr/>
          <p:nvPr/>
        </p:nvSpPr>
        <p:spPr>
          <a:xfrm>
            <a:off x="401598" y="318318"/>
            <a:ext cx="11249736" cy="675544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Lang,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endParaRPr lang="en-US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7B8405-59C8-42AE-A998-080333BDCE1A}"/>
              </a:ext>
            </a:extLst>
          </p:cNvPr>
          <p:cNvSpPr/>
          <p:nvPr/>
        </p:nvSpPr>
        <p:spPr>
          <a:xfrm>
            <a:off x="401598" y="993862"/>
            <a:ext cx="3903702" cy="675544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a.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endParaRPr lang="en-US" sz="2800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1784" y="2589334"/>
            <a:ext cx="5501827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gạo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nếp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gạo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tẻ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mắm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,...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1784" y="3163702"/>
            <a:ext cx="190308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nl-NL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Ở</a:t>
            </a:r>
            <a:r>
              <a:rPr lang="nl-NL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nhà sàn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8308" y="4249704"/>
            <a:ext cx="413606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nl-NL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Đi lại</a:t>
            </a:r>
            <a:r>
              <a:rPr lang="nl-NL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chủ yếu bằng thuyền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1784" y="3743636"/>
            <a:ext cx="97163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Trang phục</a:t>
            </a:r>
            <a:r>
              <a:rPr lang="nl-NL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nam đóng khố, cởi trần, đi chân đất; nữ mặc váy, yếm.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1597" y="1723866"/>
            <a:ext cx="34820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b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23453" y="1723866"/>
            <a:ext cx="40607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Nghề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nông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lúa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nước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23453" y="2208165"/>
            <a:ext cx="5121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Nghề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luyện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kim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đúc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rèn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sắt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7B8405-59C8-42AE-A998-080333BDCE1A}"/>
              </a:ext>
            </a:extLst>
          </p:cNvPr>
          <p:cNvSpPr/>
          <p:nvPr/>
        </p:nvSpPr>
        <p:spPr>
          <a:xfrm>
            <a:off x="430767" y="4824072"/>
            <a:ext cx="3903702" cy="675544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b.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endParaRPr lang="en-US" sz="2800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0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  <p:bldP spid="13" grpId="0"/>
      <p:bldP spid="14" grpId="0"/>
      <p:bldP spid="15" grpId="0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THẢO LUẬN NHÓM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14776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en-US"/>
              <a:t>Câu 1: Nêu những nét chính về đời sống tinh thần của cư dân Văn Lang?</a:t>
            </a:r>
          </a:p>
          <a:p>
            <a:pPr marL="0" indent="0" algn="just">
              <a:buNone/>
            </a:pPr>
            <a:r>
              <a:rPr lang="en-US"/>
              <a:t>Câu 2: Kể tên truyền thuyết hoặc câu ca dao nói về trầu cau?</a:t>
            </a:r>
          </a:p>
          <a:p>
            <a:pPr marL="0" indent="0" algn="just">
              <a:buNone/>
            </a:pPr>
            <a:r>
              <a:rPr lang="en-US"/>
              <a:t>Câu 3: Ngày tết chúng ta thường làm những loại bánh gì? nguồn gốc?</a:t>
            </a:r>
          </a:p>
          <a:p>
            <a:pPr marL="0" indent="0" algn="just">
              <a:buNone/>
            </a:pPr>
            <a:r>
              <a:rPr lang="en-US"/>
              <a:t>Câu 4: Những phong tục tập quán đó chịu sự chi phối của những yếu tố nào?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>
            <a:extLst>
              <a:ext uri="{FF2B5EF4-FFF2-40B4-BE49-F238E27FC236}">
                <a16:creationId xmlns:a16="http://schemas.microsoft.com/office/drawing/2014/main" id="{FC1C20D9-16EC-4D13-A7A3-586B0C3B56D1}"/>
              </a:ext>
            </a:extLst>
          </p:cNvPr>
          <p:cNvSpPr txBox="1"/>
          <p:nvPr/>
        </p:nvSpPr>
        <p:spPr>
          <a:xfrm>
            <a:off x="655928" y="2908971"/>
            <a:ext cx="11471417" cy="25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quán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nhuộm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giầy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nền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81743D4A-BFA4-4F16-95AB-E13A72FF855C}"/>
              </a:ext>
            </a:extLst>
          </p:cNvPr>
          <p:cNvSpPr txBox="1"/>
          <p:nvPr/>
        </p:nvSpPr>
        <p:spPr>
          <a:xfrm>
            <a:off x="655928" y="552746"/>
            <a:ext cx="11471416" cy="210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ngưỡng</a:t>
            </a:r>
            <a:endParaRPr lang="en-US" sz="28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45489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6945" y="909467"/>
            <a:ext cx="7595977" cy="62448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1343891" y="3657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9F43F-008C-4276-8775-F4AE03FCAAFF}"/>
              </a:ext>
            </a:extLst>
          </p:cNvPr>
          <p:cNvSpPr txBox="1"/>
          <p:nvPr/>
        </p:nvSpPr>
        <p:spPr>
          <a:xfrm>
            <a:off x="2588305" y="1841718"/>
            <a:ext cx="89747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arabicPeriod"/>
            </a:pP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Quan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sát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và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gọi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tên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các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câu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chuyện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truyền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thuyết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trong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bức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tranh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.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Chỉ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rõ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câu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chuyện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nào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có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nội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dung:</a:t>
            </a:r>
          </a:p>
          <a:p>
            <a:pPr algn="ctr"/>
            <a:r>
              <a:rPr lang="en-US" sz="2800" b="1" dirty="0" err="1">
                <a:solidFill>
                  <a:srgbClr val="C00000"/>
                </a:solidFill>
                <a:latin typeface="#9Slide05 Fourth Medium" panose="00000600000000000000" pitchFamily="2" charset="0"/>
              </a:rPr>
              <a:t>Dựng</a:t>
            </a:r>
            <a:r>
              <a:rPr lang="en-US" sz="2800" b="1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#9Slide05 Fourth Medium" panose="00000600000000000000" pitchFamily="2" charset="0"/>
              </a:rPr>
              <a:t>nước</a:t>
            </a:r>
            <a:r>
              <a:rPr lang="en-US" sz="2800" b="1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#9Slide05 Fourth Medium" panose="00000600000000000000" pitchFamily="2" charset="0"/>
              </a:rPr>
              <a:t>làm</a:t>
            </a:r>
            <a:r>
              <a:rPr lang="en-US" sz="2800" b="1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#9Slide05 Fourth Medium" panose="00000600000000000000" pitchFamily="2" charset="0"/>
              </a:rPr>
              <a:t>thủy</a:t>
            </a:r>
            <a:r>
              <a:rPr lang="en-US" sz="2800" b="1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#9Slide05 Fourth Medium" panose="00000600000000000000" pitchFamily="2" charset="0"/>
              </a:rPr>
              <a:t>lợi</a:t>
            </a:r>
            <a:r>
              <a:rPr lang="en-US" sz="2800" b="1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#9Slide05 Fourth Medium" panose="00000600000000000000" pitchFamily="2" charset="0"/>
              </a:rPr>
              <a:t>chống</a:t>
            </a:r>
            <a:r>
              <a:rPr lang="en-US" sz="2800" b="1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#9Slide05 Fourth Medium" panose="00000600000000000000" pitchFamily="2" charset="0"/>
              </a:rPr>
              <a:t>ngoại</a:t>
            </a:r>
            <a:r>
              <a:rPr lang="en-US" sz="2800" b="1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#9Slide05 Fourth Medium" panose="00000600000000000000" pitchFamily="2" charset="0"/>
              </a:rPr>
              <a:t>xâm</a:t>
            </a:r>
            <a:r>
              <a:rPr lang="en-US" sz="2800" b="1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 – </a:t>
            </a:r>
            <a:r>
              <a:rPr lang="en-US" sz="2800" b="1" dirty="0" err="1">
                <a:solidFill>
                  <a:srgbClr val="C00000"/>
                </a:solidFill>
                <a:latin typeface="#9Slide05 Fourth Medium" panose="00000600000000000000" pitchFamily="2" charset="0"/>
              </a:rPr>
              <a:t>giữ</a:t>
            </a:r>
            <a:r>
              <a:rPr lang="en-US" sz="2800" b="1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#9Slide05 Fourth Medium" panose="00000600000000000000" pitchFamily="2" charset="0"/>
              </a:rPr>
              <a:t>nước</a:t>
            </a:r>
            <a:r>
              <a:rPr lang="en-US" sz="2800" b="1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5662EA-3A04-40C2-AFB1-B3B1540B8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65" y="3917845"/>
            <a:ext cx="3565322" cy="2376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195553-EFB6-4E6E-8B0D-D65AE4399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3921" y="3917844"/>
            <a:ext cx="3664794" cy="2376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8E7762-CAC7-424E-876A-A4AD6ADDA9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8449" y="3917844"/>
            <a:ext cx="3275586" cy="2376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20F3796-07BD-4793-9E88-1086E00A8818}"/>
              </a:ext>
            </a:extLst>
          </p:cNvPr>
          <p:cNvSpPr/>
          <p:nvPr/>
        </p:nvSpPr>
        <p:spPr bwMode="auto">
          <a:xfrm>
            <a:off x="527965" y="3917844"/>
            <a:ext cx="695924" cy="51347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D6433B2-1C41-4444-A756-C247CBB551E9}"/>
              </a:ext>
            </a:extLst>
          </p:cNvPr>
          <p:cNvSpPr/>
          <p:nvPr/>
        </p:nvSpPr>
        <p:spPr bwMode="auto">
          <a:xfrm>
            <a:off x="8439349" y="3935371"/>
            <a:ext cx="695924" cy="51347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sz="2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1D21733-7469-4999-AA92-8960958AC4C9}"/>
              </a:ext>
            </a:extLst>
          </p:cNvPr>
          <p:cNvSpPr/>
          <p:nvPr/>
        </p:nvSpPr>
        <p:spPr bwMode="auto">
          <a:xfrm>
            <a:off x="4484100" y="3937707"/>
            <a:ext cx="695924" cy="51347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D48956-BF66-435B-ACC0-C868438BAD65}"/>
              </a:ext>
            </a:extLst>
          </p:cNvPr>
          <p:cNvSpPr txBox="1"/>
          <p:nvPr/>
        </p:nvSpPr>
        <p:spPr>
          <a:xfrm>
            <a:off x="2327899" y="2122362"/>
            <a:ext cx="94955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dung SGK, </a:t>
            </a:r>
            <a:r>
              <a:rPr lang="en-US" sz="3200" b="1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3 </a:t>
            </a:r>
            <a:r>
              <a:rPr lang="en-US" sz="3200" b="1" dirty="0" err="1">
                <a:solidFill>
                  <a:srgbClr val="C00000"/>
                </a:solidFill>
                <a:latin typeface="#9Slide05 Fourth Medium" panose="00000600000000000000" pitchFamily="2" charset="0"/>
              </a:rPr>
              <a:t>cơ</a:t>
            </a:r>
            <a:r>
              <a:rPr lang="en-US" sz="3200" b="1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#9Slide05 Fourth Medium" panose="00000600000000000000" pitchFamily="2" charset="0"/>
              </a:rPr>
              <a:t>sở</a:t>
            </a:r>
            <a:r>
              <a:rPr lang="en-US" sz="3200" b="1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#9Slide05 Fourth Medium" panose="00000600000000000000" pitchFamily="2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#9Slide05 Fourth Medium" panose="00000600000000000000" pitchFamily="2" charset="0"/>
              </a:rPr>
              <a:t>thành</a:t>
            </a:r>
            <a:r>
              <a:rPr lang="en-US" sz="3200" b="1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đầu</a:t>
            </a:r>
            <a:r>
              <a:rPr lang="en-US" sz="3200" b="1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tiên</a:t>
            </a:r>
            <a:r>
              <a:rPr lang="en-US" sz="3200" b="1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Việt</a:t>
            </a:r>
            <a:r>
              <a:rPr lang="en-US" sz="3200" b="1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cổ</a:t>
            </a:r>
            <a:r>
              <a:rPr lang="en-US" sz="3200" b="1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5 Fourth Medium" panose="00000600000000000000" pitchFamily="2" charset="0"/>
              </a:rPr>
              <a:t>tiễn</a:t>
            </a:r>
            <a:r>
              <a:rPr lang="en-US" sz="3200" b="1" dirty="0">
                <a:solidFill>
                  <a:srgbClr val="002060"/>
                </a:solidFill>
                <a:latin typeface="#9Slide05 Fourth Medium" panose="00000600000000000000" pitchFamily="2" charset="0"/>
              </a:rPr>
              <a:t>?</a:t>
            </a:r>
          </a:p>
        </p:txBody>
      </p:sp>
      <p:pic>
        <p:nvPicPr>
          <p:cNvPr id="19" name="Google Shape;291;p5"/>
          <p:cNvPicPr preferRelativeResize="0">
            <a:picLocks/>
          </p:cNvPicPr>
          <p:nvPr/>
        </p:nvPicPr>
        <p:blipFill rotWithShape="1">
          <a:blip r:embed="rId6">
            <a:alphaModFix/>
          </a:blip>
          <a:srcRect/>
          <a:stretch/>
        </p:blipFill>
        <p:spPr bwMode="auto">
          <a:xfrm>
            <a:off x="625642" y="2054441"/>
            <a:ext cx="1335505" cy="134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: Rounded Corners 3"/>
          <p:cNvSpPr/>
          <p:nvPr/>
        </p:nvSpPr>
        <p:spPr>
          <a:xfrm>
            <a:off x="306945" y="208566"/>
            <a:ext cx="11357090" cy="681038"/>
          </a:xfrm>
          <a:prstGeom prst="roundRect">
            <a:avLst/>
          </a:prstGeom>
          <a:solidFill>
            <a:srgbClr val="06695A"/>
          </a:solidFill>
        </p:spPr>
        <p:txBody>
          <a:bodyPr wrap="square">
            <a:spAutoFit/>
          </a:bodyPr>
          <a:lstStyle/>
          <a:p>
            <a:pPr algn="ctr"/>
            <a:r>
              <a:rPr lang="en-US" sz="3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14. NHÀ NƯỚC VĂN LANG, ÂU LẠC</a:t>
            </a:r>
            <a:endParaRPr lang="en-US" sz="3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35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" grpId="1"/>
      <p:bldP spid="16" grpId="0" animBg="1"/>
      <p:bldP spid="17" grpId="0" animBg="1"/>
      <p:bldP spid="18" grpId="0" animBg="1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THẢO LUẬN NHÓM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14776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en-US">
                <a:ea typeface="inpin heiti"/>
              </a:rPr>
              <a:t>Câu 1: Nêu những nét chính về đời sống tinh thần của cư dân Văn Lang?</a:t>
            </a:r>
          </a:p>
          <a:p>
            <a:pPr marL="0" indent="0" algn="just">
              <a:buNone/>
            </a:pPr>
            <a:r>
              <a:rPr lang="en-US">
                <a:ea typeface="inpin heiti"/>
              </a:rPr>
              <a:t>Câu 2: Kể tên truyền thuyết hoặc câu ca dao nói về trầu cau?</a:t>
            </a:r>
          </a:p>
          <a:p>
            <a:pPr marL="0" indent="0" algn="just">
              <a:buNone/>
            </a:pPr>
            <a:r>
              <a:rPr lang="en-US">
                <a:ea typeface="inpin heiti"/>
              </a:rPr>
              <a:t>Câu 3: Ngày tết chúng ta thường làm những loại bánh gì? nguồn gốc?</a:t>
            </a:r>
          </a:p>
          <a:p>
            <a:pPr marL="0" indent="0" algn="just">
              <a:buNone/>
            </a:pPr>
            <a:r>
              <a:rPr lang="en-US">
                <a:ea typeface="inpin heiti"/>
              </a:rPr>
              <a:t>Câu 4: Những nét chính về đời sống tinh thần đó chịu sự chi phối của những yếu tố nào?</a:t>
            </a:r>
          </a:p>
        </p:txBody>
      </p:sp>
    </p:spTree>
    <p:extLst>
      <p:ext uri="{BB962C8B-B14F-4D97-AF65-F5344CB8AC3E}">
        <p14:creationId xmlns:p14="http://schemas.microsoft.com/office/powerpoint/2010/main" val="331838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7B8405-59C8-42AE-A998-080333BDCE1A}"/>
              </a:ext>
            </a:extLst>
          </p:cNvPr>
          <p:cNvSpPr/>
          <p:nvPr/>
        </p:nvSpPr>
        <p:spPr>
          <a:xfrm>
            <a:off x="401598" y="318318"/>
            <a:ext cx="11249736" cy="675544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Lang,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endParaRPr lang="en-US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7B8405-59C8-42AE-A998-080333BDCE1A}"/>
              </a:ext>
            </a:extLst>
          </p:cNvPr>
          <p:cNvSpPr/>
          <p:nvPr/>
        </p:nvSpPr>
        <p:spPr>
          <a:xfrm>
            <a:off x="401598" y="993862"/>
            <a:ext cx="3903702" cy="531867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a.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endParaRPr lang="en-US" sz="2800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1784" y="2198572"/>
            <a:ext cx="5501827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gạo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nếp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gạo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tẻ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mắm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,...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1784" y="2573123"/>
            <a:ext cx="190308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nl-NL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Ở</a:t>
            </a:r>
            <a:r>
              <a:rPr lang="nl-NL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nhà sàn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7739" y="3335981"/>
            <a:ext cx="413606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nl-NL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Đi lại</a:t>
            </a:r>
            <a:r>
              <a:rPr lang="nl-NL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chủ yếu bằng thuyền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1784" y="2967600"/>
            <a:ext cx="97163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Trang phục</a:t>
            </a:r>
            <a:r>
              <a:rPr lang="nl-NL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nam đóng khố, cởi trần, đi chân đất; nữ mặc váy, yếm.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2427" y="1471892"/>
            <a:ext cx="34820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b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23453" y="1498019"/>
            <a:ext cx="40607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Nghề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nông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lúa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nước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23453" y="1904057"/>
            <a:ext cx="5121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Nghề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luyện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kim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đúc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rèn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sắt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7B8405-59C8-42AE-A998-080333BDCE1A}"/>
              </a:ext>
            </a:extLst>
          </p:cNvPr>
          <p:cNvSpPr/>
          <p:nvPr/>
        </p:nvSpPr>
        <p:spPr>
          <a:xfrm>
            <a:off x="401598" y="3747191"/>
            <a:ext cx="3903702" cy="437756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b.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endParaRPr lang="en-US" sz="2800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7739" y="4155019"/>
            <a:ext cx="87238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</a:t>
            </a:r>
            <a:r>
              <a:rPr lang="en-US" sz="2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ngưỡng</a:t>
            </a:r>
            <a:r>
              <a:rPr lang="en-US" sz="2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Thờ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cúng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tổ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tiên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thờ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thần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nhiên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en-US" sz="2400" b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FC1C20D9-16EC-4D13-A7A3-586B0C3B56D1}"/>
              </a:ext>
            </a:extLst>
          </p:cNvPr>
          <p:cNvSpPr txBox="1"/>
          <p:nvPr/>
        </p:nvSpPr>
        <p:spPr>
          <a:xfrm>
            <a:off x="721568" y="4652083"/>
            <a:ext cx="109095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-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Phong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tập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quán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 + X</a:t>
            </a:r>
            <a:r>
              <a:rPr kumimoji="0" lang="en-US" sz="24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ăm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24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ăn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trầu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24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nhuộm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răng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đen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bánh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chưng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bánh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giầy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 +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Tổ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chức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lễ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gắn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nền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nông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lúa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nước</a:t>
            </a:r>
            <a:endParaRPr kumimoji="0" lang="en-US" sz="24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44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224FF5-E1F9-40E3-B2A0-8FC8123CC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83" y="3181783"/>
            <a:ext cx="3228098" cy="3228098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FC1C20D9-16EC-4D13-A7A3-586B0C3B56D1}"/>
              </a:ext>
            </a:extLst>
          </p:cNvPr>
          <p:cNvSpPr txBox="1"/>
          <p:nvPr/>
        </p:nvSpPr>
        <p:spPr>
          <a:xfrm>
            <a:off x="394744" y="1669109"/>
            <a:ext cx="4413377" cy="113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Double Wave 2">
            <a:extLst>
              <a:ext uri="{FF2B5EF4-FFF2-40B4-BE49-F238E27FC236}">
                <a16:creationId xmlns:a16="http://schemas.microsoft.com/office/drawing/2014/main" id="{7BC6C2C1-F008-439A-BAF4-E0EFC31E653D}"/>
              </a:ext>
            </a:extLst>
          </p:cNvPr>
          <p:cNvSpPr/>
          <p:nvPr/>
        </p:nvSpPr>
        <p:spPr bwMode="auto">
          <a:xfrm>
            <a:off x="4706520" y="2050110"/>
            <a:ext cx="6990180" cy="4359771"/>
          </a:xfrm>
          <a:prstGeom prst="doubleWave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marR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lang="en-US" sz="2200">
                <a:latin typeface="Cambria" panose="02040503050406030204" pitchFamily="18" charset="0"/>
                <a:ea typeface="Cambria" panose="02040503050406030204" pitchFamily="18" charset="0"/>
              </a:rPr>
              <a:t>Hãy kể tên các trống đồng mà em biết?</a:t>
            </a:r>
          </a:p>
          <a:p>
            <a:pPr marL="285750" marR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en-US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Trống </a:t>
            </a:r>
            <a:r>
              <a:rPr lang="en-US" sz="2200">
                <a:latin typeface="Cambria" panose="02040503050406030204" pitchFamily="18" charset="0"/>
                <a:ea typeface="Cambria" panose="02040503050406030204" pitchFamily="18" charset="0"/>
              </a:rPr>
              <a:t>đồng được người Việt cổ dùng để làm những việc gì?</a:t>
            </a:r>
          </a:p>
          <a:p>
            <a:pPr marL="285750" marR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en-US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 họa tiết in trên trống đồng phản ánh điều gì? </a:t>
            </a:r>
          </a:p>
          <a:p>
            <a:pPr marL="285750" marR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lang="en-US" sz="2200">
                <a:latin typeface="Cambria" panose="02040503050406030204" pitchFamily="18" charset="0"/>
                <a:ea typeface="Cambria" panose="02040503050406030204" pitchFamily="18" charset="0"/>
              </a:rPr>
              <a:t>Em có biết ý nghĩa của biểu tượng mặt trời ở giữa mặt trống không?</a:t>
            </a:r>
            <a:endParaRPr kumimoji="0" lang="en-US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AF764F-AFE7-89CD-DB0B-C7D16A0DD1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81" t="54066"/>
          <a:stretch/>
        </p:blipFill>
        <p:spPr>
          <a:xfrm>
            <a:off x="8806333" y="-62622"/>
            <a:ext cx="2990923" cy="2643908"/>
          </a:xfrm>
          <a:prstGeom prst="ellipse">
            <a:avLst/>
          </a:prstGeom>
          <a:ln w="28575" cap="rnd">
            <a:solidFill>
              <a:srgbClr val="9C1D4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E8106C-F7F5-8A68-9C22-ABDCF7FA9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1761" y="-62622"/>
            <a:ext cx="3335987" cy="2643907"/>
          </a:xfrm>
          <a:prstGeom prst="ellipse">
            <a:avLst/>
          </a:prstGeom>
          <a:ln w="28575" cap="rnd">
            <a:solidFill>
              <a:srgbClr val="9C1D4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7282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6973C90-14E1-920E-AF11-35195E09CCA8}"/>
              </a:ext>
            </a:extLst>
          </p:cNvPr>
          <p:cNvSpPr txBox="1"/>
          <p:nvPr/>
        </p:nvSpPr>
        <p:spPr>
          <a:xfrm>
            <a:off x="130630" y="691994"/>
            <a:ext cx="11593284" cy="5422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4000" algn="just">
              <a:lnSpc>
                <a:spcPct val="130000"/>
              </a:lnSpc>
              <a:spcAft>
                <a:spcPts val="500"/>
              </a:spcAft>
            </a:pPr>
            <a:r>
              <a:rPr lang="en-GB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1.</a:t>
            </a:r>
            <a:r>
              <a:rPr lang="en-GB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Kinh đô của nhà nước Văn Lang là</a:t>
            </a:r>
            <a:r>
              <a:rPr lang="en-US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vi-VN" sz="2400" kern="1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254000" algn="just">
              <a:lnSpc>
                <a:spcPct val="130000"/>
              </a:lnSpc>
              <a:spcAft>
                <a:spcPts val="500"/>
              </a:spcAft>
            </a:pPr>
            <a:r>
              <a:rPr lang="en-GB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Phong Châu Phú Thọ</a:t>
            </a:r>
            <a:endParaRPr lang="vi-VN" sz="2400" kern="1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254000" algn="just">
              <a:lnSpc>
                <a:spcPct val="130000"/>
              </a:lnSpc>
              <a:spcAft>
                <a:spcPts val="500"/>
              </a:spcAft>
            </a:pPr>
            <a:r>
              <a:rPr lang="en-GB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2.</a:t>
            </a:r>
            <a:r>
              <a:rPr lang="en-GB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Người đứng đầu các chiêng, chạ thời Hùng Vương gọi là gì?</a:t>
            </a:r>
            <a:endParaRPr lang="vi-VN" sz="2400" kern="1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254000" algn="just">
              <a:lnSpc>
                <a:spcPct val="130000"/>
              </a:lnSpc>
              <a:spcAft>
                <a:spcPts val="500"/>
              </a:spcAft>
            </a:pPr>
            <a:r>
              <a:rPr lang="en-GB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Bồ chính</a:t>
            </a:r>
            <a:endParaRPr lang="vi-VN" sz="2400" kern="1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254000" algn="just">
              <a:lnSpc>
                <a:spcPct val="130000"/>
              </a:lnSpc>
              <a:spcAft>
                <a:spcPts val="500"/>
              </a:spcAft>
            </a:pPr>
            <a:r>
              <a:rPr lang="en-GB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3. </a:t>
            </a:r>
            <a:r>
              <a:rPr lang="vi-VN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Năm 208 TCN, Thục Phán lên làm vua, xưng là An Dương Vương, lập ra nhà nước</a:t>
            </a:r>
            <a:r>
              <a:rPr lang="en-GB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?</a:t>
            </a:r>
            <a:endParaRPr lang="vi-VN" sz="2400" kern="1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254000" algn="just">
              <a:lnSpc>
                <a:spcPct val="130000"/>
              </a:lnSpc>
              <a:spcAft>
                <a:spcPts val="500"/>
              </a:spcAft>
            </a:pPr>
            <a:r>
              <a:rPr lang="en-GB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Âu Lạc</a:t>
            </a:r>
            <a:endParaRPr lang="vi-VN" sz="2400" kern="1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254000" algn="just">
              <a:lnSpc>
                <a:spcPct val="130000"/>
              </a:lnSpc>
              <a:spcAft>
                <a:spcPts val="500"/>
              </a:spcAft>
            </a:pPr>
            <a:r>
              <a:rPr lang="en-GB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4. </a:t>
            </a:r>
            <a:r>
              <a:rPr lang="vi-VN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Hoạt động kinh tế chủ yếu của cư dân Văn Lang – Âu Lạc là</a:t>
            </a:r>
            <a:r>
              <a:rPr lang="en-GB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?</a:t>
            </a:r>
            <a:endParaRPr lang="vi-VN" sz="2400" kern="1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254000" algn="just">
              <a:lnSpc>
                <a:spcPct val="130000"/>
              </a:lnSpc>
              <a:spcAft>
                <a:spcPts val="500"/>
              </a:spcAft>
            </a:pPr>
            <a:r>
              <a:rPr lang="en-GB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Nông nghiệp</a:t>
            </a:r>
            <a:endParaRPr lang="vi-VN" sz="2400" kern="1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254000" algn="just">
              <a:lnSpc>
                <a:spcPct val="130000"/>
              </a:lnSpc>
              <a:spcAft>
                <a:spcPts val="500"/>
              </a:spcAft>
            </a:pPr>
            <a:r>
              <a:rPr lang="en-GB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5. </a:t>
            </a:r>
            <a:r>
              <a:rPr lang="vi-VN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Nhà nước cổ đại đầu tiên xuất hiện trên lãnh thổ Việt Nam là</a:t>
            </a:r>
            <a:r>
              <a:rPr lang="en-GB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vi-VN" sz="2400" kern="1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254000" algn="just">
              <a:lnSpc>
                <a:spcPct val="130000"/>
              </a:lnSpc>
              <a:spcAft>
                <a:spcPts val="500"/>
              </a:spcAft>
            </a:pPr>
            <a:r>
              <a:rPr lang="en-GB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Văn Lang</a:t>
            </a:r>
            <a:endParaRPr lang="vi-VN" sz="2400" kern="1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90058C-7017-1BFF-8E2A-FADD9E7E581F}"/>
              </a:ext>
            </a:extLst>
          </p:cNvPr>
          <p:cNvSpPr/>
          <p:nvPr/>
        </p:nvSpPr>
        <p:spPr>
          <a:xfrm>
            <a:off x="4521825" y="77005"/>
            <a:ext cx="3462049" cy="803906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 TẬP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19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3EA4269-3044-D5C1-9B80-92BA6FB1E868}"/>
              </a:ext>
            </a:extLst>
          </p:cNvPr>
          <p:cNvSpPr txBox="1"/>
          <p:nvPr/>
        </p:nvSpPr>
        <p:spPr>
          <a:xfrm>
            <a:off x="304799" y="169807"/>
            <a:ext cx="11554691" cy="6446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4000" algn="just">
              <a:lnSpc>
                <a:spcPct val="130000"/>
              </a:lnSpc>
              <a:spcAft>
                <a:spcPts val="500"/>
              </a:spcAft>
            </a:pPr>
            <a:r>
              <a:rPr lang="en-GB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6. </a:t>
            </a:r>
            <a:r>
              <a:rPr lang="vi-VN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Nhà nước Âu Lạc ra đời trên cơ sở thắng lợi từ cuộc kháng chiến</a:t>
            </a:r>
            <a:r>
              <a:rPr lang="en-GB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chống quân xâm lược nào ?</a:t>
            </a:r>
            <a:endParaRPr lang="vi-VN" sz="2400" kern="1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254000" algn="just">
              <a:lnSpc>
                <a:spcPct val="130000"/>
              </a:lnSpc>
              <a:spcAft>
                <a:spcPts val="500"/>
              </a:spcAft>
            </a:pPr>
            <a:r>
              <a:rPr lang="en-GB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Quân Tần</a:t>
            </a:r>
            <a:endParaRPr lang="vi-VN" sz="2400" kern="1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254000" algn="just">
              <a:lnSpc>
                <a:spcPct val="130000"/>
              </a:lnSpc>
              <a:spcAft>
                <a:spcPts val="500"/>
              </a:spcAft>
            </a:pPr>
            <a:r>
              <a:rPr lang="en-GB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7. Nguồn thức ăn chủ yếu của người Việt cổ là gì?</a:t>
            </a:r>
            <a:endParaRPr lang="vi-VN" sz="2400" kern="1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254000" algn="just">
              <a:lnSpc>
                <a:spcPct val="130000"/>
              </a:lnSpc>
              <a:spcAft>
                <a:spcPts val="500"/>
              </a:spcAft>
            </a:pPr>
            <a:r>
              <a:rPr lang="en-GB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Gạo nếp, gạo tẻ, muối, mắm</a:t>
            </a:r>
            <a:endParaRPr lang="vi-VN" sz="2400" kern="1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254000" algn="just">
              <a:lnSpc>
                <a:spcPct val="130000"/>
              </a:lnSpc>
              <a:spcAft>
                <a:spcPts val="500"/>
              </a:spcAft>
            </a:pPr>
            <a:r>
              <a:rPr lang="en-GB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8. Nhà ở của cư dân Văn Lang – Âu Lạc chủ yếu làm bằng gì?</a:t>
            </a:r>
            <a:endParaRPr lang="vi-VN" sz="2400" kern="1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254000" algn="just">
              <a:lnSpc>
                <a:spcPct val="130000"/>
              </a:lnSpc>
              <a:spcAft>
                <a:spcPts val="500"/>
              </a:spcAft>
            </a:pPr>
            <a:r>
              <a:rPr lang="en-GB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Gỗ, tre, nứa…</a:t>
            </a:r>
            <a:endParaRPr lang="vi-VN" sz="2400" kern="1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254000" algn="just">
              <a:lnSpc>
                <a:spcPct val="130000"/>
              </a:lnSpc>
              <a:spcAft>
                <a:spcPts val="500"/>
              </a:spcAft>
            </a:pPr>
            <a:r>
              <a:rPr lang="en-GB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9. Phương tiện đi lại của cư dân Văn Lang – Âu Lạc là gì?</a:t>
            </a:r>
            <a:endParaRPr lang="vi-VN" sz="2400" kern="1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254000" algn="just">
              <a:lnSpc>
                <a:spcPct val="130000"/>
              </a:lnSpc>
              <a:spcAft>
                <a:spcPts val="500"/>
              </a:spcAft>
            </a:pPr>
            <a:r>
              <a:rPr lang="en-GB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Thuyền</a:t>
            </a:r>
            <a:endParaRPr lang="vi-VN" sz="2400" kern="1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254000" algn="just">
              <a:lnSpc>
                <a:spcPct val="130000"/>
              </a:lnSpc>
              <a:spcAft>
                <a:spcPts val="500"/>
              </a:spcAft>
            </a:pPr>
            <a:r>
              <a:rPr lang="en-GB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10. Câu ca dao: ‘’ Dù ai đi ngược về xuôi.</a:t>
            </a:r>
            <a:endParaRPr lang="vi-VN" sz="2400" kern="1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254000" algn="just">
              <a:lnSpc>
                <a:spcPct val="130000"/>
              </a:lnSpc>
              <a:spcAft>
                <a:spcPts val="500"/>
              </a:spcAft>
            </a:pPr>
            <a:r>
              <a:rPr lang="en-GB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                        Nhớ ngày giỗ Tổ mùng mười tháng ba’’</a:t>
            </a:r>
            <a:endParaRPr lang="vi-VN" sz="2400" kern="1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254000" algn="just">
              <a:lnSpc>
                <a:spcPct val="130000"/>
              </a:lnSpc>
              <a:spcAft>
                <a:spcPts val="500"/>
              </a:spcAft>
            </a:pPr>
            <a:r>
              <a:rPr lang="en-GB" sz="24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Truyền thống ‘ Uống nước nhớ nguồn’’, nhớ về ngày giỗ Tổ 10 – 3 âm lịch.</a:t>
            </a:r>
            <a:endParaRPr lang="vi-VN" sz="2400" kern="1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88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6947"/>
          <a:stretch/>
        </p:blipFill>
        <p:spPr>
          <a:xfrm>
            <a:off x="9980353" y="356590"/>
            <a:ext cx="1670685" cy="17816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36FD3B-C886-47DB-B4ED-0A815D7D482D}"/>
              </a:ext>
            </a:extLst>
          </p:cNvPr>
          <p:cNvSpPr txBox="1"/>
          <p:nvPr/>
        </p:nvSpPr>
        <p:spPr>
          <a:xfrm>
            <a:off x="360218" y="2474893"/>
            <a:ext cx="1142538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2400">
                <a:latin typeface="#9Slide05 Fourth Medium" panose="00000600000000000000" pitchFamily="2" charset="0"/>
              </a:rPr>
              <a:t>Em hãy kể tên ít nhất 3 phong tục trong văn hóa của Việt Nam hiện nay được kế thừa từ thời Văn Lang, Âu Lạc?</a:t>
            </a:r>
          </a:p>
          <a:p>
            <a:pPr marL="514350" indent="-514350" algn="just">
              <a:buFontTx/>
              <a:buAutoNum type="arabicPeriod"/>
            </a:pPr>
            <a:r>
              <a:rPr lang="en-US" sz="2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 em ý nghĩa của Lễ hội Đền Hùng 10 – 3 là gì?</a:t>
            </a:r>
            <a:endParaRPr lang="vi-VN" sz="24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F02FAA-2D75-D135-FA99-E63955CA650C}"/>
              </a:ext>
            </a:extLst>
          </p:cNvPr>
          <p:cNvSpPr/>
          <p:nvPr/>
        </p:nvSpPr>
        <p:spPr>
          <a:xfrm>
            <a:off x="3157250" y="468157"/>
            <a:ext cx="58775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 DỤNG – THỰC HÀNH</a:t>
            </a:r>
            <a:endParaRPr lang="en-US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86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57250" y="468157"/>
            <a:ext cx="58775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 DỤNG – THỰC HÀNH</a:t>
            </a:r>
            <a:endParaRPr lang="en-US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3313" y="1352550"/>
            <a:ext cx="3640260" cy="24116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313" y="4125395"/>
            <a:ext cx="3640260" cy="24233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5305" y="1619466"/>
            <a:ext cx="7278008" cy="4219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u="sng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600" b="1" i="1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u="sng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2600" b="1" i="1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Loa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endParaRPr lang="en-US" sz="2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endParaRPr lang="en-US" sz="2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endParaRPr lang="en-US" sz="2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Khuyến khích sử dụng chất liệu tái chế để thiết kế mô hình.</a:t>
            </a:r>
            <a:endParaRPr lang="en-US" sz="2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04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bor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837" y="0"/>
            <a:ext cx="11638845" cy="6558844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50000">
                <a:schemeClr val="bg1"/>
              </a:gs>
              <a:gs pos="100000">
                <a:srgbClr val="CC990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107523" name="Rectangle 3"/>
          <p:cNvSpPr>
            <a:spLocks noChangeArrowheads="1"/>
          </p:cNvSpPr>
          <p:nvPr/>
        </p:nvSpPr>
        <p:spPr bwMode="auto">
          <a:xfrm>
            <a:off x="1918230" y="1546492"/>
            <a:ext cx="811847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spcBef>
                <a:spcPct val="20000"/>
              </a:spcBef>
            </a:pPr>
            <a:r>
              <a:rPr lang="en-US" altLang="vi-VN" sz="2400" dirty="0">
                <a:solidFill>
                  <a:srgbClr val="663300"/>
                </a:solidFill>
              </a:rPr>
              <a:t>- </a:t>
            </a:r>
            <a:r>
              <a:rPr lang="en-US" altLang="vi-VN" sz="2400" b="1" dirty="0" err="1">
                <a:solidFill>
                  <a:srgbClr val="663300"/>
                </a:solidFill>
              </a:rPr>
              <a:t>Học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bài</a:t>
            </a:r>
            <a:r>
              <a:rPr lang="en-US" altLang="vi-VN" sz="2400" b="1" dirty="0">
                <a:solidFill>
                  <a:srgbClr val="663300"/>
                </a:solidFill>
              </a:rPr>
              <a:t>. </a:t>
            </a:r>
          </a:p>
          <a:p>
            <a:pPr marL="609600" indent="-609600">
              <a:spcBef>
                <a:spcPct val="20000"/>
              </a:spcBef>
            </a:pPr>
            <a:r>
              <a:rPr lang="en-US" altLang="vi-VN" sz="2400" b="1" dirty="0">
                <a:solidFill>
                  <a:srgbClr val="663300"/>
                </a:solidFill>
              </a:rPr>
              <a:t>- </a:t>
            </a:r>
            <a:r>
              <a:rPr lang="en-US" altLang="vi-VN" sz="2400" b="1" dirty="0" err="1">
                <a:solidFill>
                  <a:srgbClr val="663300"/>
                </a:solidFill>
              </a:rPr>
              <a:t>Sưu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tầm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các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tư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liệu</a:t>
            </a:r>
            <a:r>
              <a:rPr lang="en-US" altLang="vi-VN" sz="2400" b="1" dirty="0">
                <a:solidFill>
                  <a:srgbClr val="663300"/>
                </a:solidFill>
              </a:rPr>
              <a:t>, </a:t>
            </a:r>
            <a:r>
              <a:rPr lang="en-US" altLang="vi-VN" sz="2400" b="1" dirty="0" err="1">
                <a:solidFill>
                  <a:srgbClr val="663300"/>
                </a:solidFill>
              </a:rPr>
              <a:t>hình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ảnh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về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nước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Văn</a:t>
            </a:r>
            <a:r>
              <a:rPr lang="en-US" altLang="vi-VN" sz="2400" b="1" dirty="0">
                <a:solidFill>
                  <a:srgbClr val="663300"/>
                </a:solidFill>
              </a:rPr>
              <a:t> Lang – </a:t>
            </a:r>
            <a:r>
              <a:rPr lang="en-US" altLang="vi-VN" sz="2400" b="1" dirty="0" err="1">
                <a:solidFill>
                  <a:srgbClr val="663300"/>
                </a:solidFill>
              </a:rPr>
              <a:t>Âu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Lạc</a:t>
            </a:r>
            <a:r>
              <a:rPr lang="en-US" altLang="vi-VN" sz="2400" b="1" dirty="0">
                <a:solidFill>
                  <a:srgbClr val="663300"/>
                </a:solidFill>
              </a:rPr>
              <a:t>.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3335866" y="620250"/>
            <a:ext cx="56687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3200" b="1" u="sng" dirty="0">
                <a:solidFill>
                  <a:srgbClr val="003300"/>
                </a:solidFill>
              </a:rPr>
              <a:t>HƯỚNG DẪN HỌC Ở NHÀ</a:t>
            </a:r>
          </a:p>
        </p:txBody>
      </p:sp>
      <p:sp>
        <p:nvSpPr>
          <p:cNvPr id="107526" name="Rectangle 6"/>
          <p:cNvSpPr>
            <a:spLocks noChangeArrowheads="1"/>
          </p:cNvSpPr>
          <p:nvPr/>
        </p:nvSpPr>
        <p:spPr bwMode="auto">
          <a:xfrm>
            <a:off x="1807105" y="2632076"/>
            <a:ext cx="9481784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vi-VN" sz="2400" b="1" dirty="0">
                <a:solidFill>
                  <a:srgbClr val="660033"/>
                </a:solidFill>
              </a:rPr>
              <a:t>   - </a:t>
            </a:r>
            <a:r>
              <a:rPr lang="en-US" altLang="vi-VN" sz="2400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Chuẩn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bị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bài</a:t>
            </a:r>
            <a:r>
              <a:rPr lang="en-US" altLang="vi-VN" sz="2400" b="1" dirty="0">
                <a:solidFill>
                  <a:srgbClr val="660033"/>
                </a:solidFill>
              </a:rPr>
              <a:t> 15:</a:t>
            </a:r>
            <a:r>
              <a:rPr lang="en-US" altLang="vi-VN" sz="2400" dirty="0">
                <a:solidFill>
                  <a:srgbClr val="660033"/>
                </a:solidFill>
              </a:rPr>
              <a:t>  </a:t>
            </a:r>
            <a:r>
              <a:rPr lang="en-US" altLang="vi-VN" sz="2400" b="1" dirty="0" err="1">
                <a:solidFill>
                  <a:srgbClr val="660033"/>
                </a:solidFill>
              </a:rPr>
              <a:t>Chính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sách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cai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trị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của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các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triều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đại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phong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kiến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phương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Bắc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và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sự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chuyển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biến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của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xã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hội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Âu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Lạc</a:t>
            </a:r>
            <a:r>
              <a:rPr lang="en-US" altLang="vi-VN" sz="2400" b="1" dirty="0">
                <a:solidFill>
                  <a:srgbClr val="660033"/>
                </a:solidFill>
              </a:rPr>
              <a:t>:</a:t>
            </a:r>
          </a:p>
          <a:p>
            <a:pPr eaLnBrk="1" hangingPunct="1"/>
            <a:r>
              <a:rPr lang="en-US" altLang="vi-VN" sz="2400" dirty="0">
                <a:solidFill>
                  <a:srgbClr val="0000FF"/>
                </a:solidFill>
              </a:rPr>
              <a:t>	</a:t>
            </a:r>
            <a:r>
              <a:rPr lang="en-US" altLang="vi-VN" sz="2400" b="1" dirty="0">
                <a:solidFill>
                  <a:srgbClr val="0000FF"/>
                </a:solidFill>
              </a:rPr>
              <a:t>+ </a:t>
            </a:r>
            <a:r>
              <a:rPr lang="en-US" altLang="vi-VN" sz="2400" b="1" dirty="0" err="1">
                <a:solidFill>
                  <a:srgbClr val="0000FF"/>
                </a:solidFill>
              </a:rPr>
              <a:t>Bộ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máy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cai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trị</a:t>
            </a:r>
            <a:r>
              <a:rPr lang="en-US" altLang="vi-VN" sz="2400" b="1" dirty="0">
                <a:solidFill>
                  <a:srgbClr val="0000FF"/>
                </a:solidFill>
              </a:rPr>
              <a:t>? </a:t>
            </a:r>
          </a:p>
          <a:p>
            <a:pPr eaLnBrk="1" hangingPunct="1"/>
            <a:r>
              <a:rPr lang="en-US" altLang="vi-VN" sz="2400" b="1" dirty="0">
                <a:solidFill>
                  <a:srgbClr val="0000FF"/>
                </a:solidFill>
              </a:rPr>
              <a:t>   	+ </a:t>
            </a:r>
            <a:r>
              <a:rPr lang="en-US" altLang="vi-VN" sz="2400" b="1" dirty="0" err="1">
                <a:solidFill>
                  <a:srgbClr val="0000FF"/>
                </a:solidFill>
              </a:rPr>
              <a:t>Chính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sách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cai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trị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về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kinh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tế</a:t>
            </a:r>
            <a:r>
              <a:rPr lang="en-US" altLang="vi-VN" sz="2400" b="1" dirty="0">
                <a:solidFill>
                  <a:srgbClr val="0000FF"/>
                </a:solidFill>
              </a:rPr>
              <a:t>.</a:t>
            </a:r>
          </a:p>
          <a:p>
            <a:r>
              <a:rPr lang="en-US" altLang="vi-VN" sz="2400" b="1" dirty="0">
                <a:solidFill>
                  <a:srgbClr val="0000FF"/>
                </a:solidFill>
              </a:rPr>
              <a:t>	+ </a:t>
            </a:r>
            <a:r>
              <a:rPr lang="en-US" altLang="vi-VN" sz="2400" b="1" dirty="0" err="1">
                <a:solidFill>
                  <a:srgbClr val="0000FF"/>
                </a:solidFill>
              </a:rPr>
              <a:t>Chính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sách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cai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trị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về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văn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hóa</a:t>
            </a:r>
            <a:r>
              <a:rPr lang="en-US" altLang="vi-VN" sz="2400" b="1" dirty="0">
                <a:solidFill>
                  <a:srgbClr val="0000FF"/>
                </a:solidFill>
              </a:rPr>
              <a:t> – </a:t>
            </a:r>
            <a:r>
              <a:rPr lang="en-US" altLang="vi-VN" sz="2400" b="1" dirty="0" err="1">
                <a:solidFill>
                  <a:srgbClr val="0000FF"/>
                </a:solidFill>
              </a:rPr>
              <a:t>xã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hội</a:t>
            </a:r>
            <a:r>
              <a:rPr lang="en-US" altLang="vi-VN" sz="2400" b="1" dirty="0">
                <a:solidFill>
                  <a:srgbClr val="0000FF"/>
                </a:solidFill>
              </a:rPr>
              <a:t>.</a:t>
            </a:r>
          </a:p>
          <a:p>
            <a:r>
              <a:rPr lang="en-US" altLang="vi-VN" sz="2400" b="1" dirty="0">
                <a:solidFill>
                  <a:srgbClr val="0000FF"/>
                </a:solidFill>
              </a:rPr>
              <a:t>             + </a:t>
            </a:r>
            <a:r>
              <a:rPr lang="en-US" altLang="vi-VN" sz="2400" b="1" dirty="0" err="1">
                <a:solidFill>
                  <a:srgbClr val="0000FF"/>
                </a:solidFill>
              </a:rPr>
              <a:t>Những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chuyển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biến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về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kinh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tế</a:t>
            </a:r>
            <a:r>
              <a:rPr lang="en-US" altLang="vi-VN" sz="2400" b="1" dirty="0">
                <a:solidFill>
                  <a:srgbClr val="0000FF"/>
                </a:solidFill>
              </a:rPr>
              <a:t> - </a:t>
            </a:r>
            <a:r>
              <a:rPr lang="en-US" altLang="vi-VN" sz="2400" b="1" dirty="0" err="1">
                <a:solidFill>
                  <a:srgbClr val="0000FF"/>
                </a:solidFill>
              </a:rPr>
              <a:t>xã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hội</a:t>
            </a:r>
            <a:r>
              <a:rPr lang="en-US" altLang="vi-VN" sz="2400" b="1" dirty="0">
                <a:solidFill>
                  <a:srgbClr val="0000FF"/>
                </a:solidFill>
              </a:rPr>
              <a:t>  </a:t>
            </a:r>
            <a:r>
              <a:rPr lang="en-US" altLang="vi-VN" sz="2400" b="1" dirty="0" err="1">
                <a:solidFill>
                  <a:srgbClr val="0000FF"/>
                </a:solidFill>
              </a:rPr>
              <a:t>trong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thời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kì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Bắc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thuộc</a:t>
            </a:r>
            <a:r>
              <a:rPr lang="en-US" altLang="vi-VN" sz="2400" b="1" dirty="0">
                <a:solidFill>
                  <a:srgbClr val="0000FF"/>
                </a:solidFill>
              </a:rPr>
              <a:t>.</a:t>
            </a:r>
          </a:p>
          <a:p>
            <a:r>
              <a:rPr lang="en-US" altLang="vi-VN" sz="2400" b="1" dirty="0">
                <a:solidFill>
                  <a:srgbClr val="0000FF"/>
                </a:solidFill>
              </a:rPr>
              <a:t>            + </a:t>
            </a:r>
            <a:r>
              <a:rPr lang="en-US" altLang="vi-VN" sz="2400" b="1" dirty="0" err="1">
                <a:solidFill>
                  <a:srgbClr val="0000FF"/>
                </a:solidFill>
              </a:rPr>
              <a:t>Quan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sát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hình</a:t>
            </a:r>
            <a:r>
              <a:rPr lang="en-US" altLang="vi-VN" sz="2400" b="1" dirty="0">
                <a:solidFill>
                  <a:srgbClr val="0000FF"/>
                </a:solidFill>
              </a:rPr>
              <a:t> 1, 2, 3,4/ </a:t>
            </a:r>
            <a:r>
              <a:rPr lang="en-US" altLang="vi-VN" sz="2400" b="1" dirty="0" err="1">
                <a:solidFill>
                  <a:srgbClr val="0000FF"/>
                </a:solidFill>
              </a:rPr>
              <a:t>Sgk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và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nhận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xét</a:t>
            </a:r>
            <a:r>
              <a:rPr lang="en-US" altLang="vi-VN" sz="2400" b="1" dirty="0">
                <a:solidFill>
                  <a:srgbClr val="0000FF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1578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/>
      <p:bldP spid="1075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232B78-E958-4EDF-A965-7B7390062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898" y="2282514"/>
            <a:ext cx="4919598" cy="4151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98E97F-B4B1-4E51-9552-04DB98AF241F}"/>
              </a:ext>
            </a:extLst>
          </p:cNvPr>
          <p:cNvSpPr txBox="1"/>
          <p:nvPr/>
        </p:nvSpPr>
        <p:spPr>
          <a:xfrm>
            <a:off x="2304982" y="505641"/>
            <a:ext cx="94515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2.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Quan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sát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lược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đồ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và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các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thông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tin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trong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bài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học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,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em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hãy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xác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định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thời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gian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ra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đời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,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phạm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vi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không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gian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của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nhà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nước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Văn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Lang</a:t>
            </a:r>
            <a:endParaRPr lang="en-US" sz="2800" b="1" dirty="0">
              <a:solidFill>
                <a:srgbClr val="C00000"/>
              </a:solidFill>
              <a:latin typeface="#9Slide05 Fourth Medium" panose="00000600000000000000" pitchFamily="2" charset="0"/>
            </a:endParaRPr>
          </a:p>
        </p:txBody>
      </p:sp>
      <p:pic>
        <p:nvPicPr>
          <p:cNvPr id="10" name="图片 5">
            <a:extLst>
              <a:ext uri="{FF2B5EF4-FFF2-40B4-BE49-F238E27FC236}">
                <a16:creationId xmlns:a16="http://schemas.microsoft.com/office/drawing/2014/main" id="{ADCDDA3A-C71A-4A8B-9CB2-723CC206CE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466" y="4754880"/>
            <a:ext cx="1998992" cy="167891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6DCD274-9404-4DDA-B7D9-3B3DF29004BB}"/>
              </a:ext>
            </a:extLst>
          </p:cNvPr>
          <p:cNvSpPr/>
          <p:nvPr/>
        </p:nvSpPr>
        <p:spPr>
          <a:xfrm>
            <a:off x="8215532" y="3236621"/>
            <a:ext cx="1697213" cy="1968082"/>
          </a:xfrm>
          <a:prstGeom prst="ellipse">
            <a:avLst/>
          </a:prstGeom>
          <a:solidFill>
            <a:srgbClr val="FF0000">
              <a:alpha val="19000"/>
            </a:srgbClr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5F6D23-1944-4B6E-BAC3-CC842DD4ACCA}"/>
              </a:ext>
            </a:extLst>
          </p:cNvPr>
          <p:cNvSpPr/>
          <p:nvPr/>
        </p:nvSpPr>
        <p:spPr>
          <a:xfrm>
            <a:off x="2050540" y="2586129"/>
            <a:ext cx="4615323" cy="35440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2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2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chứng</a:t>
            </a:r>
            <a:r>
              <a:rPr lang="en-US" sz="2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2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lang="en-US" sz="2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ra</a:t>
            </a:r>
            <a:r>
              <a:rPr lang="en-US" sz="2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đời</a:t>
            </a:r>
            <a:r>
              <a:rPr lang="en-US" sz="2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2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lang="en-US" sz="2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r>
              <a:rPr lang="en-US" sz="2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r>
              <a:rPr lang="en-US" sz="2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tiên</a:t>
            </a:r>
            <a:endParaRPr lang="en-US" sz="26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25000"/>
              </a:lnSpc>
              <a:buFontTx/>
              <a:buChar char="-"/>
            </a:pP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Tên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marL="457200" indent="-457200" algn="just">
              <a:lnSpc>
                <a:spcPct val="125000"/>
              </a:lnSpc>
              <a:buFontTx/>
              <a:buChar char="-"/>
            </a:pP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Thời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gian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</a:p>
          <a:p>
            <a:pPr marL="457200" indent="-457200" algn="just">
              <a:lnSpc>
                <a:spcPct val="125000"/>
              </a:lnSpc>
              <a:buFontTx/>
              <a:buChar char="-"/>
            </a:pP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Phạm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vi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lãnh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thổ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</a:p>
          <a:p>
            <a:pPr marL="342900" indent="-342900" algn="just">
              <a:lnSpc>
                <a:spcPct val="125000"/>
              </a:lnSpc>
              <a:buFontTx/>
              <a:buChar char="-"/>
            </a:pP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Kinh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đô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marL="342900" indent="-342900" algn="just">
              <a:lnSpc>
                <a:spcPct val="125000"/>
              </a:lnSpc>
              <a:buFontTx/>
              <a:buChar char="-"/>
            </a:pP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Đứng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endParaRPr lang="en-US" sz="26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61227-7553-4CBB-82D3-8B30B4FCC13B}"/>
              </a:ext>
            </a:extLst>
          </p:cNvPr>
          <p:cNvSpPr txBox="1"/>
          <p:nvPr/>
        </p:nvSpPr>
        <p:spPr>
          <a:xfrm>
            <a:off x="2457662" y="1640047"/>
            <a:ext cx="94515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Theo </a:t>
            </a:r>
            <a:r>
              <a:rPr lang="en-US" sz="2800" b="1" dirty="0" err="1">
                <a:solidFill>
                  <a:srgbClr val="C00000"/>
                </a:solidFill>
                <a:latin typeface="#9Slide05 Fourth Medium" panose="00000600000000000000" pitchFamily="2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#9Slide05 Fourth Medium" panose="00000600000000000000" pitchFamily="2" charset="0"/>
              </a:rPr>
              <a:t>việc</a:t>
            </a:r>
            <a:r>
              <a:rPr lang="en-US" sz="2800" b="1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#9Slide05 Fourth Medium" panose="00000600000000000000" pitchFamily="2" charset="0"/>
              </a:rPr>
              <a:t>ra</a:t>
            </a:r>
            <a:r>
              <a:rPr lang="en-US" sz="2800" b="1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#9Slide05 Fourth Medium" panose="00000600000000000000" pitchFamily="2" charset="0"/>
              </a:rPr>
              <a:t>đời</a:t>
            </a:r>
            <a:r>
              <a:rPr lang="en-US" sz="2800" b="1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#9Slide05 Fourth Medium" panose="00000600000000000000" pitchFamily="2" charset="0"/>
              </a:rPr>
              <a:t>nhà</a:t>
            </a:r>
            <a:r>
              <a:rPr lang="en-US" sz="2800" b="1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#9Slide05 Fourth Medium" panose="00000600000000000000" pitchFamily="2" charset="0"/>
              </a:rPr>
              <a:t>nước</a:t>
            </a:r>
            <a:r>
              <a:rPr lang="en-US" sz="2800" b="1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#9Slide05 Fourth Medium" panose="00000600000000000000" pitchFamily="2" charset="0"/>
              </a:rPr>
              <a:t>Văn</a:t>
            </a:r>
            <a:r>
              <a:rPr lang="en-US" sz="2800" b="1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 Lang </a:t>
            </a:r>
            <a:r>
              <a:rPr lang="en-US" sz="2800" b="1" dirty="0" err="1">
                <a:solidFill>
                  <a:srgbClr val="C00000"/>
                </a:solidFill>
                <a:latin typeface="#9Slide05 Fourth Medium" panose="00000600000000000000" pitchFamily="2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 ý </a:t>
            </a:r>
            <a:r>
              <a:rPr lang="en-US" sz="2800" b="1" dirty="0" err="1">
                <a:solidFill>
                  <a:srgbClr val="C00000"/>
                </a:solidFill>
                <a:latin typeface="#9Slide05 Fourth Medium" panose="00000600000000000000" pitchFamily="2" charset="0"/>
              </a:rPr>
              <a:t>nghĩa</a:t>
            </a:r>
            <a:r>
              <a:rPr lang="en-US" sz="2800" b="1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#9Slide05 Fourth Medium" panose="00000600000000000000" pitchFamily="2" charset="0"/>
              </a:rPr>
              <a:t>như</a:t>
            </a:r>
            <a:r>
              <a:rPr lang="en-US" sz="2800" b="1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#9Slide05 Fourth Medium" panose="00000600000000000000" pitchFamily="2" charset="0"/>
              </a:rPr>
              <a:t>thế</a:t>
            </a:r>
            <a:r>
              <a:rPr lang="en-US" sz="2800" b="1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#9Slide05 Fourth Medium" panose="00000600000000000000" pitchFamily="2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?</a:t>
            </a:r>
          </a:p>
        </p:txBody>
      </p:sp>
      <p:pic>
        <p:nvPicPr>
          <p:cNvPr id="11" name="Google Shape;291;p5"/>
          <p:cNvPicPr preferRelativeResize="0">
            <a:picLocks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4539" y="1378227"/>
            <a:ext cx="1314966" cy="1360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490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3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4209" y="1536829"/>
            <a:ext cx="6354916" cy="42018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buFontTx/>
              <a:buChar char="-"/>
            </a:pPr>
            <a:r>
              <a:rPr lang="en-US" sz="2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Tên nước: </a:t>
            </a:r>
            <a:r>
              <a:rPr lang="en-US" sz="24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Văn Lang</a:t>
            </a:r>
          </a:p>
          <a:p>
            <a:pPr marL="342900" indent="-342900" algn="just">
              <a:lnSpc>
                <a:spcPct val="125000"/>
              </a:lnSpc>
              <a:buFontTx/>
              <a:buChar char="-"/>
            </a:pPr>
            <a:r>
              <a:rPr lang="en-US" sz="2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Thời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TK VII TCN</a:t>
            </a:r>
          </a:p>
          <a:p>
            <a:pPr marL="342900" indent="-342900" algn="just">
              <a:lnSpc>
                <a:spcPct val="125000"/>
              </a:lnSpc>
              <a:buFontTx/>
              <a:buChar char="-"/>
            </a:pP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Phạm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vi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thổ</a:t>
            </a:r>
            <a:r>
              <a:rPr lang="en-US" sz="2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24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khu vực Bắc Bộ, Bắc Trung Bộ</a:t>
            </a:r>
          </a:p>
          <a:p>
            <a:pPr marL="342900" indent="-342900" algn="just">
              <a:lnSpc>
                <a:spcPct val="125000"/>
              </a:lnSpc>
              <a:buFontTx/>
              <a:buChar char="-"/>
            </a:pPr>
            <a:r>
              <a:rPr lang="en-US" sz="2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Kinh đô: </a:t>
            </a:r>
            <a:r>
              <a:rPr lang="en-US" sz="24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Phong Châu (Việt Trì, Phú Thọ)</a:t>
            </a:r>
          </a:p>
          <a:p>
            <a:pPr marL="342900" indent="-342900" algn="just">
              <a:lnSpc>
                <a:spcPct val="125000"/>
              </a:lnSpc>
              <a:buFontTx/>
              <a:buChar char="-"/>
            </a:pPr>
            <a:r>
              <a:rPr lang="en-US" sz="2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Đứng đầu: </a:t>
            </a:r>
            <a:r>
              <a:rPr lang="en-US" sz="24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Hùng Vương</a:t>
            </a:r>
          </a:p>
          <a:p>
            <a:pPr marL="342900" indent="-342900" algn="just">
              <a:lnSpc>
                <a:spcPct val="125000"/>
              </a:lnSpc>
              <a:buFont typeface="Wingdings" panose="05000000000000000000" pitchFamily="2" charset="2"/>
              <a:buChar char="à"/>
            </a:pPr>
            <a:r>
              <a:rPr lang="en-US" sz="2400" b="1" i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Kết thúc thời kì nguyên thủy, mở ra thời kì dựng nước đầu tiên trong lịch sử dân tộc</a:t>
            </a:r>
          </a:p>
          <a:p>
            <a:pPr algn="just">
              <a:lnSpc>
                <a:spcPct val="125000"/>
              </a:lnSpc>
            </a:pPr>
            <a:endParaRPr lang="en-US" sz="2400" i="1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9957108B-6419-419D-927B-B3B36EE215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577" y="376833"/>
            <a:ext cx="1381146" cy="11599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B80DF0-FA2F-4C8A-96B1-47431142D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9125" y="2234641"/>
            <a:ext cx="4919598" cy="420185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DE2BE77-FBE5-4541-8A23-F72DD39278C0}"/>
              </a:ext>
            </a:extLst>
          </p:cNvPr>
          <p:cNvSpPr/>
          <p:nvPr/>
        </p:nvSpPr>
        <p:spPr>
          <a:xfrm>
            <a:off x="8131488" y="3174680"/>
            <a:ext cx="1697213" cy="1968082"/>
          </a:xfrm>
          <a:prstGeom prst="ellipse">
            <a:avLst/>
          </a:prstGeom>
          <a:solidFill>
            <a:srgbClr val="FF0000">
              <a:alpha val="19000"/>
            </a:srgbClr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01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6945" y="909467"/>
            <a:ext cx="7595977" cy="62448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1343891" y="3657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: Rounded Corners 3"/>
          <p:cNvSpPr/>
          <p:nvPr/>
        </p:nvSpPr>
        <p:spPr>
          <a:xfrm>
            <a:off x="306945" y="208566"/>
            <a:ext cx="11357090" cy="681038"/>
          </a:xfrm>
          <a:prstGeom prst="roundRect">
            <a:avLst/>
          </a:prstGeom>
          <a:solidFill>
            <a:srgbClr val="06695A"/>
          </a:solidFill>
        </p:spPr>
        <p:txBody>
          <a:bodyPr wrap="square">
            <a:spAutoFit/>
          </a:bodyPr>
          <a:lstStyle/>
          <a:p>
            <a:pPr algn="ctr"/>
            <a:r>
              <a:rPr lang="en-US" sz="3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</a:t>
            </a:r>
            <a:r>
              <a:rPr lang="en-US" sz="3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14. NHÀ NƯỚC VĂN LANG, ÂU LẠC</a:t>
            </a:r>
            <a:endParaRPr lang="en-US" sz="3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5861" y="1572863"/>
            <a:ext cx="10988174" cy="937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24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kỉ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VII TCN,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Lang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Hùng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Vương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Bạch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Thọ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5861" y="2639960"/>
            <a:ext cx="10988174" cy="947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bàn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yếu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gắn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liền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vực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dòng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sông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nay.</a:t>
            </a:r>
            <a:endParaRPr lang="en-US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06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099" t="-1" r="1615" b="167"/>
          <a:stretch/>
        </p:blipFill>
        <p:spPr>
          <a:xfrm>
            <a:off x="1139618" y="1949866"/>
            <a:ext cx="3903357" cy="3396428"/>
          </a:xfrm>
          <a:prstGeom prst="triangle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4BEBDF-B6B3-4ACF-9493-C3D1E27521F8}"/>
              </a:ext>
            </a:extLst>
          </p:cNvPr>
          <p:cNvSpPr txBox="1"/>
          <p:nvPr/>
        </p:nvSpPr>
        <p:spPr>
          <a:xfrm>
            <a:off x="3043621" y="443486"/>
            <a:ext cx="4418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#9Slide05 Fourth Medium" panose="00000600000000000000" pitchFamily="2" charset="0"/>
              </a:rPr>
              <a:t>Tổ</a:t>
            </a:r>
            <a:r>
              <a:rPr lang="en-US" sz="3200" b="1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#9Slide05 Fourth Medium" panose="00000600000000000000" pitchFamily="2" charset="0"/>
              </a:rPr>
              <a:t>chức</a:t>
            </a:r>
            <a:r>
              <a:rPr lang="en-US" sz="3200" b="1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#9Slide05 Fourth Medium" panose="00000600000000000000" pitchFamily="2" charset="0"/>
              </a:rPr>
              <a:t>nhà</a:t>
            </a:r>
            <a:r>
              <a:rPr lang="en-US" sz="3200" b="1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#9Slide05 Fourth Medium" panose="00000600000000000000" pitchFamily="2" charset="0"/>
              </a:rPr>
              <a:t>nước</a:t>
            </a:r>
            <a:r>
              <a:rPr lang="en-US" sz="3200" b="1" dirty="0">
                <a:solidFill>
                  <a:srgbClr val="C00000"/>
                </a:solidFill>
                <a:latin typeface="#9Slide05 Fourth Medium" panose="00000600000000000000" pitchFamily="2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B16EBB-7337-488F-81DF-24B0B0547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828" y="1848936"/>
            <a:ext cx="6015394" cy="34973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EDD81E7-30C0-4821-846E-47EAE9ACECA7}"/>
              </a:ext>
            </a:extLst>
          </p:cNvPr>
          <p:cNvSpPr txBox="1"/>
          <p:nvPr/>
        </p:nvSpPr>
        <p:spPr>
          <a:xfrm>
            <a:off x="1334312" y="5577009"/>
            <a:ext cx="99339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Quan</a:t>
            </a:r>
            <a:r>
              <a:rPr lang="en-US" sz="30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sát</a:t>
            </a:r>
            <a:r>
              <a:rPr lang="en-US" sz="30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sơ</a:t>
            </a:r>
            <a:r>
              <a:rPr lang="en-US" sz="30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đồ</a:t>
            </a:r>
            <a:r>
              <a:rPr lang="en-US" sz="30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, </a:t>
            </a:r>
            <a:r>
              <a:rPr lang="en-US" sz="30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em</a:t>
            </a:r>
            <a:r>
              <a:rPr lang="en-US" sz="30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có</a:t>
            </a:r>
            <a:r>
              <a:rPr lang="en-US" sz="30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nhận</a:t>
            </a:r>
            <a:r>
              <a:rPr lang="en-US" sz="30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xét</a:t>
            </a:r>
            <a:r>
              <a:rPr lang="en-US" sz="30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gì</a:t>
            </a:r>
            <a:r>
              <a:rPr lang="en-US" sz="30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về</a:t>
            </a:r>
            <a:r>
              <a:rPr lang="en-US" sz="30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tổ</a:t>
            </a:r>
            <a:r>
              <a:rPr lang="en-US" sz="30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chức</a:t>
            </a:r>
            <a:r>
              <a:rPr lang="en-US" sz="30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Nhà</a:t>
            </a:r>
            <a:r>
              <a:rPr lang="en-US" sz="30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nước</a:t>
            </a:r>
            <a:r>
              <a:rPr lang="en-US" sz="30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</a:t>
            </a:r>
            <a:r>
              <a:rPr lang="en-US" sz="3000" b="1" dirty="0" err="1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Văn</a:t>
            </a:r>
            <a:r>
              <a:rPr lang="en-US" sz="3000" b="1" dirty="0">
                <a:solidFill>
                  <a:schemeClr val="accent5">
                    <a:lumMod val="10000"/>
                  </a:schemeClr>
                </a:solidFill>
                <a:latin typeface="#9Slide05 Fourth Medium" panose="00000600000000000000" pitchFamily="2" charset="0"/>
              </a:rPr>
              <a:t> Lang?</a:t>
            </a:r>
            <a:endParaRPr lang="en-US" sz="3000" b="1" dirty="0">
              <a:solidFill>
                <a:srgbClr val="C00000"/>
              </a:solidFill>
              <a:latin typeface="#9Slide05 Fourth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50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4521" y="1752719"/>
            <a:ext cx="7005761" cy="3278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Vương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thành cấp Trung ương và địa phương, cả </a:t>
            </a:r>
            <a:r>
              <a:rPr lang="en-US" sz="240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có 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Bồ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endParaRPr lang="en-US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2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nước </a:t>
            </a:r>
            <a:r>
              <a:rPr lang="en-US" sz="2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giản</a:t>
            </a:r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i="1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24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khai, chưa có luật pháp thành văn, chữ viết và quân đội.</a:t>
            </a:r>
            <a:endParaRPr lang="en-US" sz="24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2AAA89-19FF-415A-97B8-766488FE0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0282" y="1020417"/>
            <a:ext cx="4117196" cy="390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5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6945" y="909467"/>
            <a:ext cx="7595977" cy="62448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1343891" y="3657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: Rounded Corners 3"/>
          <p:cNvSpPr/>
          <p:nvPr/>
        </p:nvSpPr>
        <p:spPr>
          <a:xfrm>
            <a:off x="306945" y="208566"/>
            <a:ext cx="11357090" cy="681038"/>
          </a:xfrm>
          <a:prstGeom prst="roundRect">
            <a:avLst/>
          </a:prstGeom>
          <a:solidFill>
            <a:srgbClr val="06695A"/>
          </a:solidFill>
        </p:spPr>
        <p:txBody>
          <a:bodyPr wrap="square">
            <a:spAutoFit/>
          </a:bodyPr>
          <a:lstStyle/>
          <a:p>
            <a:pPr algn="ctr"/>
            <a:r>
              <a:rPr lang="en-US" sz="3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14. NHÀ NƯỚC VĂN LANG, ÂU LẠC</a:t>
            </a:r>
            <a:endParaRPr lang="en-US" sz="3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5861" y="1572863"/>
            <a:ext cx="10988174" cy="937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24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kỉ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VII TCN,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Lang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Hùng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Vương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Bạch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Thọ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5861" y="2607378"/>
            <a:ext cx="10988174" cy="947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bàn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yếu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gắn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liền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vực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dòng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sông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Bắc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nay.</a:t>
            </a:r>
            <a:endParaRPr lang="en-US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75861" y="3696460"/>
            <a:ext cx="1098817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47675" algn="l"/>
              </a:tabLst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Lang: Ở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ương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Vương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Vương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hầu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; Ở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tướng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chiếng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chạ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64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1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1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1629</TotalTime>
  <Words>2893</Words>
  <Application>Microsoft Office PowerPoint</Application>
  <PresentationFormat>Widescreen</PresentationFormat>
  <Paragraphs>243</Paragraphs>
  <Slides>37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#9Slide05 Fourth Medium</vt:lpstr>
      <vt:lpstr>#9Slide05 FS Blonde Script</vt:lpstr>
      <vt:lpstr>#9Slide05 SVNUT Triumph</vt:lpstr>
      <vt:lpstr>Arial</vt:lpstr>
      <vt:lpstr>Calibri</vt:lpstr>
      <vt:lpstr>Calibri Light</vt:lpstr>
      <vt:lpstr>Cambria</vt:lpstr>
      <vt:lpstr>inpin heiti</vt:lpstr>
      <vt:lpstr>Times New Roman</vt:lpstr>
      <vt:lpstr>Wingdings</vt:lpstr>
      <vt:lpstr>Office 主题​​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THẢO LUẬN NHÓM</vt:lpstr>
      <vt:lpstr>PowerPoint Presentation</vt:lpstr>
      <vt:lpstr>THẢO LUẬN NHÓM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jimo</dc:title>
  <dc:creator>jimo</dc:creator>
  <cp:lastModifiedBy>ADMIN</cp:lastModifiedBy>
  <cp:revision>64</cp:revision>
  <dcterms:created xsi:type="dcterms:W3CDTF">2017-10-05T05:33:12Z</dcterms:created>
  <dcterms:modified xsi:type="dcterms:W3CDTF">2025-03-18T09:36:01Z</dcterms:modified>
</cp:coreProperties>
</file>