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7"/>
  </p:notesMasterIdLst>
  <p:sldIdLst>
    <p:sldId id="536" r:id="rId2"/>
    <p:sldId id="499" r:id="rId3"/>
    <p:sldId id="490" r:id="rId4"/>
    <p:sldId id="511" r:id="rId5"/>
    <p:sldId id="491" r:id="rId6"/>
    <p:sldId id="493" r:id="rId7"/>
    <p:sldId id="503" r:id="rId8"/>
    <p:sldId id="534" r:id="rId9"/>
    <p:sldId id="535" r:id="rId10"/>
    <p:sldId id="500" r:id="rId11"/>
    <p:sldId id="494" r:id="rId12"/>
    <p:sldId id="501" r:id="rId13"/>
    <p:sldId id="506" r:id="rId14"/>
    <p:sldId id="507" r:id="rId15"/>
    <p:sldId id="530" r:id="rId16"/>
    <p:sldId id="531" r:id="rId17"/>
    <p:sldId id="532" r:id="rId18"/>
    <p:sldId id="502" r:id="rId19"/>
    <p:sldId id="529" r:id="rId20"/>
    <p:sldId id="497" r:id="rId21"/>
    <p:sldId id="498" r:id="rId22"/>
    <p:sldId id="505" r:id="rId23"/>
    <p:sldId id="495" r:id="rId24"/>
    <p:sldId id="533" r:id="rId25"/>
    <p:sldId id="49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9"/>
    <p:restoredTop sz="94651"/>
  </p:normalViewPr>
  <p:slideViewPr>
    <p:cSldViewPr snapToGrid="0" snapToObjects="1">
      <p:cViewPr varScale="1">
        <p:scale>
          <a:sx n="86" d="100"/>
          <a:sy n="86" d="100"/>
        </p:scale>
        <p:origin x="3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D31B0-0571-4973-AA7F-3DD6B2798F0B}" type="datetimeFigureOut">
              <a:rPr lang="vi-VN" smtClean="0"/>
              <a:t>Thứ Ba 18/03/2025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1B9EE-AED6-427D-8424-0535FE63BE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49137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EC347-6903-4A88-9ADC-5B093072A5DD}" type="slidenum">
              <a:rPr lang="zh-CN" altLang="en-US" smtClean="0"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25169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D5527F-0A59-4355-80B4-AC6A662F16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6956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EC347-6903-4A88-9ADC-5B093072A5DD}" type="slidenum">
              <a:rPr lang="zh-CN" altLang="en-US" smtClean="0"/>
              <a:t>15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99233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Đáp án: Hào trưởng Việt vì đây là bộ phận có uy tín và vị thế trong xã hội, bên cạnh đó, họ ít nhiều cũng có tinh thần yêu nước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EC347-6903-4A88-9ADC-5B093072A5DD}" type="slidenum">
              <a:rPr lang="zh-CN" altLang="en-US" smtClean="0"/>
              <a:t>19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00901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EC347-6903-4A88-9ADC-5B093072A5DD}" type="slidenum">
              <a:rPr lang="zh-CN" altLang="en-US" smtClean="0"/>
              <a:t>24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6213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fallOver"/>
      </p:transition>
    </mc:Choice>
    <mc:Fallback xmlns="">
      <p:transition spd="slow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73FF1-D07E-482F-B266-DC7942C9BB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45D8-9D5F-4428-8445-6A38DEF15F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BFE86-5F1F-6946-9818-B4D877E6DEA8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F207E-C5CA-3246-A3D1-75505BB9440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5"/>
          <a:srcRect t="7789" b="778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hé thăm thành cổ Luy Lâu - Dấu ấn lịch sử của “miền quan họ”">
            <a:extLst>
              <a:ext uri="{FF2B5EF4-FFF2-40B4-BE49-F238E27FC236}">
                <a16:creationId xmlns:a16="http://schemas.microsoft.com/office/drawing/2014/main" id="{40E23A96-7677-28B7-32FE-0461E844D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28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4F25DE-0AC3-7591-1901-85F774E851AF}"/>
              </a:ext>
            </a:extLst>
          </p:cNvPr>
          <p:cNvSpPr txBox="1"/>
          <p:nvPr/>
        </p:nvSpPr>
        <p:spPr>
          <a:xfrm>
            <a:off x="3888712" y="6601767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/>
              <a:t>Thành luy lâu</a:t>
            </a:r>
          </a:p>
        </p:txBody>
      </p:sp>
    </p:spTree>
    <p:extLst>
      <p:ext uri="{BB962C8B-B14F-4D97-AF65-F5344CB8AC3E}">
        <p14:creationId xmlns:p14="http://schemas.microsoft.com/office/powerpoint/2010/main" val="344705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812" y="25278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975" y="-180109"/>
            <a:ext cx="1366837" cy="1366837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7319098" y="1369218"/>
            <a:ext cx="0" cy="474301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36240" y="1424433"/>
            <a:ext cx="5870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  <a:latin typeface="+mj-lt"/>
              </a:rPr>
              <a:t>+ 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Thực hiện chính sách đồng hoá dân tộc Việt.</a:t>
            </a:r>
            <a:endParaRPr lang="vi-VN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1163" y="202862"/>
            <a:ext cx="8728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FF00"/>
                </a:solidFill>
                <a:latin typeface="+mj-lt"/>
              </a:rPr>
              <a:t>1. Chính sách cai trị của các triều đại phong kiến phương Bắc.</a:t>
            </a:r>
            <a:endParaRPr lang="vi-VN" sz="24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94510" y="722418"/>
            <a:ext cx="3449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400" b="1" dirty="0">
                <a:solidFill>
                  <a:schemeClr val="bg1"/>
                </a:solidFill>
                <a:latin typeface="+mj-lt"/>
              </a:rPr>
              <a:t>c) Về văn hóa – xã hội:</a:t>
            </a:r>
          </a:p>
        </p:txBody>
      </p:sp>
      <p:sp>
        <p:nvSpPr>
          <p:cNvPr id="13" name="Cloud Callout 12"/>
          <p:cNvSpPr/>
          <p:nvPr/>
        </p:nvSpPr>
        <p:spPr>
          <a:xfrm>
            <a:off x="7356764" y="1392116"/>
            <a:ext cx="4835236" cy="372021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i="1" dirty="0">
                <a:latin typeface="+mj-lt"/>
              </a:rPr>
              <a:t>1. Chỉ ra chính sách cai trị về văn hoá - xã hội của chính quyền phương Bắc đối với nước ta?</a:t>
            </a:r>
            <a:endParaRPr lang="vi-VN" sz="2400" dirty="0">
              <a:latin typeface="+mj-lt"/>
            </a:endParaRPr>
          </a:p>
          <a:p>
            <a:pPr algn="just"/>
            <a:r>
              <a:rPr lang="vi-VN" sz="2400" i="1" dirty="0">
                <a:latin typeface="+mj-lt"/>
              </a:rPr>
              <a:t>2. Mục đích của những chính sách đó?</a:t>
            </a:r>
            <a:endParaRPr lang="vi-VN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938" y="-27551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>
                <a:latin typeface="+mj-lt"/>
              </a:rPr>
              <a:t>. </a:t>
            </a:r>
            <a:endParaRPr lang="vi-VN" sz="2800" dirty="0">
              <a:latin typeface="+mj-l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975" y="-180109"/>
            <a:ext cx="1366837" cy="13668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67166" y="201876"/>
            <a:ext cx="21890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 luận</a:t>
            </a:r>
            <a:endParaRPr lang="vi-VN" sz="28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8733" y="725062"/>
            <a:ext cx="9794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u="sng" dirty="0">
                <a:solidFill>
                  <a:schemeClr val="bg1"/>
                </a:solidFill>
                <a:latin typeface="+mj-lt"/>
              </a:rPr>
              <a:t>Bài 1</a:t>
            </a:r>
            <a:r>
              <a:rPr lang="vi-VN" sz="2800" b="1" dirty="0">
                <a:solidFill>
                  <a:schemeClr val="bg1"/>
                </a:solidFill>
                <a:latin typeface="+mj-lt"/>
              </a:rPr>
              <a:t>: </a:t>
            </a:r>
            <a:r>
              <a:rPr lang="en-US" sz="2800" b="1" dirty="0">
                <a:solidFill>
                  <a:schemeClr val="bg1"/>
                </a:solidFill>
                <a:latin typeface="+mj-lt"/>
              </a:rPr>
              <a:t>Tại sao chính quyền phong kiến phương Bắc thực hiện chính sách đồng hóa dân tộc Việt?</a:t>
            </a:r>
            <a:endParaRPr lang="vi-VN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5605" y="2571202"/>
            <a:ext cx="965661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  <a:latin typeface="+mj-lt"/>
              </a:rPr>
              <a:t>-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 quyền phong kiến phương Bắc thực hiện chính sách đồng hóa dân tộc Việt nhằm mục đích: </a:t>
            </a:r>
            <a:endParaRPr lang="vi-V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solidFill>
                  <a:schemeClr val="bg1"/>
                </a:solidFill>
                <a:latin typeface="+mj-lt"/>
              </a:rPr>
              <a:t>- Khiến người Việt lãng quên nguồn gốc tổ tiên; lãng quên bản sắc văn hóa dân tộc của mình mà học theo các phong tục – tập quán của người Hán; từ đó làm thui chột ý chí đấu tranh của người Việt.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1052945" y="1683707"/>
            <a:ext cx="1399309" cy="48336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latin typeface="+mj-lt"/>
              </a:rPr>
              <a:t>Gợi ý</a:t>
            </a:r>
          </a:p>
        </p:txBody>
      </p:sp>
      <p:sp>
        <p:nvSpPr>
          <p:cNvPr id="9" name="Rectangle 8"/>
          <p:cNvSpPr/>
          <p:nvPr/>
        </p:nvSpPr>
        <p:spPr>
          <a:xfrm>
            <a:off x="1330037" y="152400"/>
            <a:ext cx="1981200" cy="52647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+mj-lt"/>
              </a:rPr>
              <a:t>Luyện tập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5" grpId="0"/>
      <p:bldP spid="6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25278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975" y="-180109"/>
            <a:ext cx="1366837" cy="1366837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6515535" y="1369218"/>
            <a:ext cx="0" cy="474301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1162" y="202862"/>
            <a:ext cx="10009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FF00"/>
                </a:solidFill>
                <a:latin typeface="+mj-lt"/>
              </a:rPr>
              <a:t>2. 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chuyển biến về kinh tế - xã hội trong thời kì Bắc thuộc.</a:t>
            </a:r>
            <a:endParaRPr lang="vi-VN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94510" y="770428"/>
            <a:ext cx="3616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400" b="1" dirty="0">
                <a:solidFill>
                  <a:schemeClr val="bg1"/>
                </a:solidFill>
                <a:latin typeface="+mj-lt"/>
              </a:rPr>
              <a:t>a) Chuyển biến về kinh tế: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761019" y="2892226"/>
          <a:ext cx="5243077" cy="38549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71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0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07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414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effectLst/>
                        </a:rPr>
                        <a:t>K</a:t>
                      </a:r>
                      <a:endParaRPr lang="vi-VN" sz="2400" dirty="0"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effectLst/>
                        </a:rPr>
                        <a:t>W</a:t>
                      </a:r>
                      <a:endParaRPr lang="vi-VN" sz="2400" dirty="0"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effectLst/>
                        </a:rPr>
                        <a:t>L</a:t>
                      </a:r>
                      <a:endParaRPr lang="vi-VN" sz="2400" dirty="0"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0796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effectLst/>
                        </a:rPr>
                        <a:t>a. Kinh tế:</a:t>
                      </a:r>
                      <a:endParaRPr lang="vi-VN" sz="2400" dirty="0">
                        <a:effectLst/>
                      </a:endParaRPr>
                    </a:p>
                    <a:p>
                      <a:pPr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0" dirty="0">
                          <a:effectLst/>
                        </a:rPr>
                        <a:t>- Nông nghiệp:</a:t>
                      </a:r>
                      <a:endParaRPr lang="vi-VN" sz="2400" b="0" dirty="0">
                        <a:effectLst/>
                      </a:endParaRPr>
                    </a:p>
                    <a:p>
                      <a:pPr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0" dirty="0">
                          <a:effectLst/>
                        </a:rPr>
                        <a:t>- Thủ công:</a:t>
                      </a:r>
                      <a:endParaRPr lang="vi-VN" sz="2400" b="0" dirty="0">
                        <a:effectLst/>
                      </a:endParaRPr>
                    </a:p>
                    <a:p>
                      <a:pPr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0" dirty="0">
                          <a:effectLst/>
                        </a:rPr>
                        <a:t>- Giao thông:</a:t>
                      </a:r>
                      <a:endParaRPr lang="vi-VN" sz="2400" b="0" dirty="0">
                        <a:effectLst/>
                      </a:endParaRPr>
                    </a:p>
                    <a:p>
                      <a:pPr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0" dirty="0">
                          <a:effectLst/>
                        </a:rPr>
                        <a:t>- Buôn bán:</a:t>
                      </a:r>
                      <a:endParaRPr lang="vi-VN" sz="2400" b="0" dirty="0">
                        <a:effectLst/>
                      </a:endParaRPr>
                    </a:p>
                    <a:p>
                      <a:pPr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effectLst/>
                        </a:rPr>
                        <a:t>b. Xã hội:</a:t>
                      </a:r>
                      <a:endParaRPr lang="vi-VN" sz="2400" dirty="0"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" marR="28575" algn="just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vi-VN" sz="1300" dirty="0"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6761019" y="931469"/>
            <a:ext cx="5243078" cy="18246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dirty="0">
                <a:latin typeface="+mj-lt"/>
              </a:rPr>
              <a:t>Dựa vào ngữ liệu SGK/68 và H4, em hãy hoàn thiện cột “</a:t>
            </a:r>
            <a:r>
              <a:rPr lang="en-US" altLang="vi-VN" sz="2400" dirty="0">
                <a:latin typeface="+mj-lt"/>
              </a:rPr>
              <a:t>W</a:t>
            </a:r>
            <a:r>
              <a:rPr lang="vi-VN" sz="2400" dirty="0">
                <a:latin typeface="+mj-lt"/>
              </a:rPr>
              <a:t>” và cột “</a:t>
            </a:r>
            <a:r>
              <a:rPr lang="en-US" altLang="vi-VN" sz="2400" dirty="0">
                <a:latin typeface="+mj-lt"/>
              </a:rPr>
              <a:t>L</a:t>
            </a:r>
            <a:r>
              <a:rPr lang="vi-VN" sz="2400" dirty="0">
                <a:latin typeface="+mj-lt"/>
              </a:rPr>
              <a:t>” để thể hiện những điều đã biết và muốn biết về sự chuyển biến của nền kinh tế nước ta thời Bắc thuộc.</a:t>
            </a:r>
          </a:p>
        </p:txBody>
      </p:sp>
      <p:sp>
        <p:nvSpPr>
          <p:cNvPr id="7" name="Rectangle 6"/>
          <p:cNvSpPr/>
          <p:nvPr/>
        </p:nvSpPr>
        <p:spPr>
          <a:xfrm>
            <a:off x="346365" y="1232092"/>
            <a:ext cx="5957456" cy="15240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r>
              <a:rPr lang="vi-VN" sz="2400" dirty="0">
                <a:latin typeface="+mj-lt"/>
              </a:rPr>
              <a:t>Nông nghiệp: </a:t>
            </a:r>
          </a:p>
          <a:p>
            <a:r>
              <a:rPr lang="vi-VN" sz="2400" dirty="0">
                <a:latin typeface="+mj-lt"/>
              </a:rPr>
              <a:t>+ Trồng lúa nước, ngoài ra còn trồng cây ăn quả, chăn nuôi.</a:t>
            </a:r>
          </a:p>
          <a:p>
            <a:r>
              <a:rPr lang="vi-VN" sz="2400" dirty="0">
                <a:latin typeface="+mj-lt"/>
              </a:rPr>
              <a:t> + Biết đắp đê, làm thủy lợi.</a:t>
            </a:r>
          </a:p>
        </p:txBody>
      </p:sp>
      <p:sp>
        <p:nvSpPr>
          <p:cNvPr id="8" name="Rectangle 7"/>
          <p:cNvSpPr/>
          <p:nvPr/>
        </p:nvSpPr>
        <p:spPr>
          <a:xfrm>
            <a:off x="346366" y="2924916"/>
            <a:ext cx="5929744" cy="15223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r>
              <a:rPr lang="vi-VN" sz="2400" dirty="0">
                <a:solidFill>
                  <a:schemeClr val="tx1"/>
                </a:solidFill>
                <a:latin typeface="+mj-lt"/>
              </a:rPr>
              <a:t>Thủ công nghiệp: Rèn sắt, đúc đồng, làm gốm, làm mộc, làm đồ trang sức, … được duy trì và phát triển.</a:t>
            </a:r>
          </a:p>
          <a:p>
            <a:r>
              <a:rPr lang="vi-VN" sz="2400" dirty="0">
                <a:solidFill>
                  <a:schemeClr val="tx1"/>
                </a:solidFill>
                <a:latin typeface="+mj-lt"/>
              </a:rPr>
              <a:t>+ Nghề mới: làm giấy, thủy tinh.</a:t>
            </a:r>
          </a:p>
        </p:txBody>
      </p:sp>
      <p:sp>
        <p:nvSpPr>
          <p:cNvPr id="9" name="Rectangle 8"/>
          <p:cNvSpPr/>
          <p:nvPr/>
        </p:nvSpPr>
        <p:spPr>
          <a:xfrm>
            <a:off x="346367" y="4652696"/>
            <a:ext cx="5929744" cy="6373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400" dirty="0">
                <a:latin typeface="+mj-lt"/>
              </a:rPr>
              <a:t>- Đường giao thông thủy bộ hình thành.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40308" y="5509246"/>
            <a:ext cx="5929744" cy="6373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400" dirty="0">
                <a:latin typeface="+mj-lt"/>
              </a:rPr>
              <a:t>- Buôn bán: trong nước và nước ngoài.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 animBg="1"/>
      <p:bldP spid="7" grpId="0" animBg="1"/>
      <p:bldP spid="8" grpId="0" animBg="1"/>
      <p:bldP spid="9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34146" y="69273"/>
            <a:ext cx="6386946" cy="466498"/>
          </a:xfrm>
          <a:prstGeom prst="roundRect">
            <a:avLst>
              <a:gd name="adj" fmla="val 20301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+mj-lt"/>
              </a:rPr>
              <a:t>Hình ảnh minh họa</a:t>
            </a:r>
          </a:p>
        </p:txBody>
      </p:sp>
      <p:pic>
        <p:nvPicPr>
          <p:cNvPr id="3" name="Picture 7" descr="Sa-Huynh-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27" y="1039091"/>
            <a:ext cx="5070764" cy="4378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5277" y="1039091"/>
            <a:ext cx="5976505" cy="435269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55278" y="5523406"/>
            <a:ext cx="5976504" cy="46166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vi-VN" sz="2400" i="1" dirty="0">
                <a:solidFill>
                  <a:srgbClr val="000000"/>
                </a:solidFill>
                <a:latin typeface="Arial" panose="020B0604020202020204" pitchFamily="34" charset="0"/>
              </a:rPr>
              <a:t>Thợ mộc đang xẻ gỗ ở một xưởng mộc.</a:t>
            </a:r>
            <a:endParaRPr lang="vi-VN" sz="2400" dirty="0"/>
          </a:p>
        </p:txBody>
      </p:sp>
      <p:sp>
        <p:nvSpPr>
          <p:cNvPr id="7" name="Rectangle 6"/>
          <p:cNvSpPr/>
          <p:nvPr/>
        </p:nvSpPr>
        <p:spPr>
          <a:xfrm>
            <a:off x="375413" y="5523406"/>
            <a:ext cx="5083278" cy="46166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vi-VN" sz="2400" i="1" dirty="0">
                <a:solidFill>
                  <a:srgbClr val="000000"/>
                </a:solidFill>
                <a:latin typeface="Arial" panose="020B0604020202020204" pitchFamily="34" charset="0"/>
              </a:rPr>
              <a:t>Sản phẩm đồ gốm</a:t>
            </a:r>
            <a:endParaRPr lang="vi-VN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ghề xưa,nghề nghiệp ngày xưa của ông c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73" y="789709"/>
            <a:ext cx="5569527" cy="478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1673" y="5657671"/>
            <a:ext cx="5569527" cy="101566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vi-VN" sz="2000" i="1" dirty="0">
                <a:solidFill>
                  <a:srgbClr val="000000"/>
                </a:solidFill>
                <a:latin typeface="Arial" panose="020B0604020202020204" pitchFamily="34" charset="0"/>
              </a:rPr>
              <a:t>Ảnh chụp những người thợ trong một xưởng làm giấy. Thời xưa, giấy được làm từ vỏ cây,</a:t>
            </a:r>
            <a:r>
              <a:rPr lang="vi-VN" sz="2000" dirty="0"/>
              <a:t> </a:t>
            </a:r>
            <a:r>
              <a:rPr lang="vi-VN" sz="2000" i="1" dirty="0">
                <a:solidFill>
                  <a:srgbClr val="000000"/>
                </a:solidFill>
                <a:latin typeface="Arial" panose="020B0604020202020204" pitchFamily="34" charset="0"/>
              </a:rPr>
              <a:t>ngâm, giã, ép,... qua nhiều công đoạn.</a:t>
            </a:r>
            <a:endParaRPr lang="vi-VN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8291" y="789709"/>
            <a:ext cx="5888182" cy="4782416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034146" y="69273"/>
            <a:ext cx="6386946" cy="466498"/>
          </a:xfrm>
          <a:prstGeom prst="roundRect">
            <a:avLst>
              <a:gd name="adj" fmla="val 20301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+mj-lt"/>
              </a:rPr>
              <a:t>Hình ảnh minh họa</a:t>
            </a:r>
          </a:p>
        </p:txBody>
      </p:sp>
      <p:sp>
        <p:nvSpPr>
          <p:cNvPr id="7" name="Rectangle 6"/>
          <p:cNvSpPr/>
          <p:nvPr/>
        </p:nvSpPr>
        <p:spPr>
          <a:xfrm>
            <a:off x="6296892" y="5669387"/>
            <a:ext cx="5344680" cy="40011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vi-VN" sz="2000" i="1" dirty="0">
                <a:solidFill>
                  <a:srgbClr val="000000"/>
                </a:solidFill>
                <a:latin typeface="Arial" panose="020B0604020202020204" pitchFamily="34" charset="0"/>
              </a:rPr>
              <a:t>Nghề chế tạo đồ thủy tinh</a:t>
            </a:r>
            <a:endParaRPr lang="vi-VN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59" t="29190" r="43709" b="3172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607331" y="440113"/>
            <a:ext cx="2663223" cy="1741715"/>
          </a:xfrm>
          <a:prstGeom prst="ellipse">
            <a:avLst/>
          </a:prstGeom>
          <a:solidFill>
            <a:srgbClr val="141D1A"/>
          </a:solidFill>
          <a:ln w="19050">
            <a:solidFill>
              <a:schemeClr val="bg1">
                <a:alpha val="71000"/>
              </a:schemeClr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685165"/>
            <a:r>
              <a:rPr lang="en-US" altLang="zh-CN" sz="4265" b="1">
                <a:latin typeface="Cambria" panose="02040503050406030204" pitchFamily="18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LUYỆN TẬP</a:t>
            </a:r>
            <a:endParaRPr lang="zh-CN" altLang="en-US" sz="4265" b="1">
              <a:latin typeface="Cambria" panose="02040503050406030204" pitchFamily="18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2" name="Rectangle: Rounded Corners 1"/>
          <p:cNvSpPr/>
          <p:nvPr/>
        </p:nvSpPr>
        <p:spPr>
          <a:xfrm>
            <a:off x="3038324" y="2090055"/>
            <a:ext cx="8302172" cy="3831772"/>
          </a:xfrm>
          <a:prstGeom prst="roundRect">
            <a:avLst/>
          </a:prstGeom>
          <a:noFill/>
          <a:ln w="38100">
            <a:solidFill>
              <a:srgbClr val="FFFF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735" b="1" i="1">
                <a:latin typeface="Cambria" panose="02040503050406030204" pitchFamily="18" charset="0"/>
                <a:ea typeface="Cambria" panose="02040503050406030204" pitchFamily="18" charset="0"/>
              </a:rPr>
              <a:t>Hãy đọc kĩ những thông tin trong các câu dưới đây và dựa vào nội dung bài học, em hãy cho biết những thông tin đó đúng hay sai?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" name="Freeform: Shap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8900000" flipH="1">
            <a:off x="-376156" y="-253669"/>
            <a:ext cx="1827637" cy="1376988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8900000" flipH="1">
            <a:off x="891640" y="422145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8900000" flipH="1">
            <a:off x="10043481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Freeform: Shap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9356643" y="0"/>
            <a:ext cx="2835357" cy="1480836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18" name="Isosceles Tri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7976344" y="6115500"/>
            <a:ext cx="1494512" cy="742500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0" name="Isosceles Tri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0"/>
          <a:ext cx="12192000" cy="7196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9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972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39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1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2930"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24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STT</a:t>
                      </a:r>
                    </a:p>
                  </a:txBody>
                  <a:tcPr marL="71036" marR="71036" marT="35517" marB="35517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24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Thông</a:t>
                      </a:r>
                      <a:r>
                        <a:rPr lang="en-US" sz="2400" b="1" baseline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tin</a:t>
                      </a:r>
                      <a:endParaRPr lang="en-US" sz="2400" b="1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1036" marR="71036" marT="35517" marB="35517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24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</a:t>
                      </a:r>
                    </a:p>
                  </a:txBody>
                  <a:tcPr marL="71036" marR="71036" marT="35517" marB="35517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24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</a:t>
                      </a:r>
                    </a:p>
                  </a:txBody>
                  <a:tcPr marL="71036" marR="71036" marT="35517" marB="35517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869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2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+mj-lt"/>
                        <a:buNone/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 marL="71036" marR="71036" marT="35517" marB="355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Nhà Hán đưa người Hán sang trực tiếp cai trị các huyện ở nước ta</a:t>
                      </a:r>
                    </a:p>
                  </a:txBody>
                  <a:tcPr marL="71036" marR="71036" marT="35517" marB="355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2400" b="1">
                        <a:solidFill>
                          <a:srgbClr val="C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1036" marR="71036" marT="35517" marB="355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2400" b="1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1036" marR="71036" marT="35517" marB="355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869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2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+mj-lt"/>
                        <a:buNone/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marL="71036" marR="71036" marT="35517" marB="355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Nước ta bị các triều đại phong kiến phương Bắc chia thành 4 Quận</a:t>
                      </a:r>
                    </a:p>
                  </a:txBody>
                  <a:tcPr marL="71036" marR="71036" marT="35517" marB="355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2400" b="1">
                        <a:solidFill>
                          <a:srgbClr val="C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1036" marR="71036" marT="35517" marB="355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2400" b="1">
                        <a:solidFill>
                          <a:srgbClr val="7030A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1036" marR="71036" marT="35517" marB="355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539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2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+mj-lt"/>
                        <a:buNone/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marL="71036" marR="71036" marT="35517" marB="355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Trị sở của chính quyền cai trị phong kiến phương Bắc từ thế kỉ II đến đầu thế kỉ IX là Hà Nội</a:t>
                      </a:r>
                    </a:p>
                  </a:txBody>
                  <a:tcPr marL="71036" marR="71036" marT="35517" marB="355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2400" b="1">
                        <a:solidFill>
                          <a:srgbClr val="C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1036" marR="71036" marT="35517" marB="355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2400" b="1">
                        <a:solidFill>
                          <a:srgbClr val="7030A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1036" marR="71036" marT="35517" marB="355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5603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2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+mj-lt"/>
                        <a:buNone/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marL="71036" marR="71036" marT="35517" marB="355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Chính sách tô thuế nặng nề nhất trong thời Bắc thuộc mà nhân dân ta phải gánh chịu do triều đại nhà Đường đặt ra</a:t>
                      </a:r>
                    </a:p>
                  </a:txBody>
                  <a:tcPr marL="71036" marR="71036" marT="35517" marB="355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2400" b="1">
                        <a:solidFill>
                          <a:srgbClr val="C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1036" marR="71036" marT="35517" marB="355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2400" b="1">
                        <a:solidFill>
                          <a:srgbClr val="7030A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1036" marR="71036" marT="35517" marB="355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5603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2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+mj-lt"/>
                        <a:buNone/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marL="71036" marR="71036" marT="35517" marB="355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fontAlgn="base">
                        <a:lnSpc>
                          <a:spcPct val="12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+mj-lt"/>
                        <a:buNone/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Nhà Hán đưa người Hán sang sinh sống cùng với người Việt là để dạy người Việt cách trồng trọt, chăn nuôi</a:t>
                      </a:r>
                    </a:p>
                  </a:txBody>
                  <a:tcPr marL="71036" marR="71036" marT="35517" marB="355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2400" b="1">
                        <a:solidFill>
                          <a:srgbClr val="C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1036" marR="71036" marT="35517" marB="355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2400" b="1">
                        <a:solidFill>
                          <a:srgbClr val="7030A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1036" marR="71036" marT="35517" marB="355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4869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2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+mj-lt"/>
                        <a:buNone/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</a:p>
                  </a:txBody>
                  <a:tcPr marL="71036" marR="71036" marT="35517" marB="355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Dưới thời Bắc thuộc, nghề sản xuất chính của cư dân người Việt là trồng lúa nước</a:t>
                      </a:r>
                    </a:p>
                  </a:txBody>
                  <a:tcPr marL="71036" marR="71036" marT="35517" marB="355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2400" b="1">
                        <a:solidFill>
                          <a:srgbClr val="C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1036" marR="71036" marT="35517" marB="355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2400" b="1">
                        <a:solidFill>
                          <a:srgbClr val="7030A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1036" marR="71036" marT="35517" marB="355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" name="Freeform: Shap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8900000" flipH="1">
            <a:off x="-376156" y="-253669"/>
            <a:ext cx="1827637" cy="1376988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8900000" flipH="1">
            <a:off x="891640" y="422145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8900000" flipH="1">
            <a:off x="10043481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Freeform: Shap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9356643" y="0"/>
            <a:ext cx="2835357" cy="1480836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18" name="Isosceles Tri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7976344" y="6115500"/>
            <a:ext cx="1494512" cy="742500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0" name="Isosceles Tri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0"/>
          <a:ext cx="12192000" cy="7196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9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972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39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1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2930"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24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STT</a:t>
                      </a:r>
                    </a:p>
                  </a:txBody>
                  <a:tcPr marL="71036" marR="71036" marT="35517" marB="35517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24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Thông</a:t>
                      </a:r>
                      <a:r>
                        <a:rPr lang="en-US" sz="2400" b="1" baseline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tin</a:t>
                      </a:r>
                      <a:endParaRPr lang="en-US" sz="2400" b="1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1036" marR="71036" marT="35517" marB="35517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24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</a:t>
                      </a:r>
                    </a:p>
                  </a:txBody>
                  <a:tcPr marL="71036" marR="71036" marT="35517" marB="35517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24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</a:t>
                      </a:r>
                    </a:p>
                  </a:txBody>
                  <a:tcPr marL="71036" marR="71036" marT="35517" marB="35517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869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2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+mj-lt"/>
                        <a:buNone/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 marL="71036" marR="71036" marT="35517" marB="355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Nhà Hán đưa người Hán sang trực tiếp cai trị các huyện ở nước ta</a:t>
                      </a:r>
                    </a:p>
                  </a:txBody>
                  <a:tcPr marL="71036" marR="71036" marT="35517" marB="355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400" b="1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</a:t>
                      </a:r>
                    </a:p>
                  </a:txBody>
                  <a:tcPr marL="71036" marR="71036" marT="35517" marB="355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2400" b="1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1036" marR="71036" marT="35517" marB="355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869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2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+mj-lt"/>
                        <a:buNone/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marL="71036" marR="71036" marT="35517" marB="355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Nước ta bị các triều đại phong kiến phương Bắc chia thành 4 Quận</a:t>
                      </a:r>
                    </a:p>
                  </a:txBody>
                  <a:tcPr marL="71036" marR="71036" marT="35517" marB="355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2400" b="1">
                        <a:solidFill>
                          <a:srgbClr val="C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1036" marR="71036" marT="35517" marB="355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400" b="1">
                          <a:solidFill>
                            <a:srgbClr val="7030A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</a:t>
                      </a:r>
                    </a:p>
                  </a:txBody>
                  <a:tcPr marL="71036" marR="71036" marT="35517" marB="355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539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2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+mj-lt"/>
                        <a:buNone/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marL="71036" marR="71036" marT="35517" marB="355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Trị sở của chính quyền cai trị phong kiến phương Bắc từ thế kỉ II đến đầu thế kỉ IX là Hà Nội</a:t>
                      </a:r>
                    </a:p>
                  </a:txBody>
                  <a:tcPr marL="71036" marR="71036" marT="35517" marB="355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2400" b="1">
                        <a:solidFill>
                          <a:srgbClr val="C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1036" marR="71036" marT="35517" marB="355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400" b="1">
                          <a:solidFill>
                            <a:srgbClr val="7030A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</a:t>
                      </a:r>
                    </a:p>
                  </a:txBody>
                  <a:tcPr marL="71036" marR="71036" marT="35517" marB="355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5603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2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+mj-lt"/>
                        <a:buNone/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marL="71036" marR="71036" marT="35517" marB="355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Chính sách tô thuế nặng nề nhất trong thời Bắc thuộc mà nhân dân ta phải gánh chịu do triều đại nhà Đường đặt ra</a:t>
                      </a:r>
                    </a:p>
                  </a:txBody>
                  <a:tcPr marL="71036" marR="71036" marT="35517" marB="355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400" b="1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</a:t>
                      </a:r>
                    </a:p>
                  </a:txBody>
                  <a:tcPr marL="71036" marR="71036" marT="35517" marB="355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2400" b="1">
                        <a:solidFill>
                          <a:srgbClr val="7030A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1036" marR="71036" marT="35517" marB="355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5603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2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+mj-lt"/>
                        <a:buNone/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marL="71036" marR="71036" marT="35517" marB="355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fontAlgn="base">
                        <a:lnSpc>
                          <a:spcPct val="12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+mj-lt"/>
                        <a:buNone/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Nhà Hán đưa người Hán sang sinh sống cùng với người Việt là để dạy người Việt cách trồng trọt, chăn nuôi</a:t>
                      </a:r>
                    </a:p>
                  </a:txBody>
                  <a:tcPr marL="71036" marR="71036" marT="35517" marB="355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2400" b="1">
                        <a:solidFill>
                          <a:srgbClr val="C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1036" marR="71036" marT="35517" marB="355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400" b="1">
                          <a:solidFill>
                            <a:srgbClr val="7030A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</a:t>
                      </a:r>
                    </a:p>
                  </a:txBody>
                  <a:tcPr marL="71036" marR="71036" marT="35517" marB="355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4869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2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+mj-lt"/>
                        <a:buNone/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</a:p>
                  </a:txBody>
                  <a:tcPr marL="71036" marR="71036" marT="35517" marB="355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Dưới thời Bắc thuộc, nghề sản xuất chính của cư dân người Việt là trồng lúa nước</a:t>
                      </a:r>
                    </a:p>
                  </a:txBody>
                  <a:tcPr marL="71036" marR="71036" marT="35517" marB="355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400" b="1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</a:t>
                      </a:r>
                    </a:p>
                  </a:txBody>
                  <a:tcPr marL="71036" marR="71036" marT="35517" marB="355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2400" b="1">
                        <a:solidFill>
                          <a:srgbClr val="7030A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1036" marR="71036" marT="35517" marB="355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25278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sz="2400" dirty="0">
              <a:latin typeface="+mj-l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975" y="-180109"/>
            <a:ext cx="1366837" cy="1366837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6515535" y="1369218"/>
            <a:ext cx="0" cy="474301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1163" y="202862"/>
            <a:ext cx="9227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FF00"/>
                </a:solidFill>
                <a:latin typeface="+mj-lt"/>
              </a:rPr>
              <a:t>2. </a:t>
            </a:r>
            <a:r>
              <a:rPr lang="en-US" sz="2800" b="1" dirty="0">
                <a:solidFill>
                  <a:srgbClr val="FFFF00"/>
                </a:solidFill>
                <a:latin typeface="+mj-lt"/>
              </a:rPr>
              <a:t>Những chuyển biến về kinh tế - xã hội trong thời kì Bắc thuộc.</a:t>
            </a:r>
            <a:endParaRPr lang="vi-VN" sz="28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94510" y="770428"/>
            <a:ext cx="3616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400" b="1" dirty="0">
                <a:solidFill>
                  <a:schemeClr val="bg1"/>
                </a:solidFill>
                <a:latin typeface="+mj-lt"/>
              </a:rPr>
              <a:t>b) Chuyển biến về xã hội:</a:t>
            </a:r>
          </a:p>
        </p:txBody>
      </p:sp>
      <p:sp>
        <p:nvSpPr>
          <p:cNvPr id="7" name="Rectangle 6"/>
          <p:cNvSpPr/>
          <p:nvPr/>
        </p:nvSpPr>
        <p:spPr>
          <a:xfrm>
            <a:off x="346365" y="1232093"/>
            <a:ext cx="5957456" cy="9561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400" dirty="0">
                <a:latin typeface="+mj-lt"/>
              </a:rPr>
              <a:t>- Xã hội bị phân hoá, hình thành một số tầng lớp mới.</a:t>
            </a:r>
          </a:p>
        </p:txBody>
      </p:sp>
      <p:sp>
        <p:nvSpPr>
          <p:cNvPr id="8" name="Rectangle 7"/>
          <p:cNvSpPr/>
          <p:nvPr/>
        </p:nvSpPr>
        <p:spPr>
          <a:xfrm>
            <a:off x="357192" y="2394601"/>
            <a:ext cx="5929744" cy="11222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dirty="0">
                <a:solidFill>
                  <a:schemeClr val="tx1"/>
                </a:solidFill>
                <a:latin typeface="+mj-lt"/>
              </a:rPr>
              <a:t>+ Một số quan lại, địa chủ người Hán bị Việt hoá.</a:t>
            </a:r>
          </a:p>
        </p:txBody>
      </p:sp>
      <p:sp>
        <p:nvSpPr>
          <p:cNvPr id="9" name="Rectangle 8"/>
          <p:cNvSpPr/>
          <p:nvPr/>
        </p:nvSpPr>
        <p:spPr>
          <a:xfrm>
            <a:off x="346367" y="3786716"/>
            <a:ext cx="5929744" cy="6373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400" dirty="0">
                <a:latin typeface="+mj-lt"/>
              </a:rPr>
              <a:t>+ Tầng lớp hào trưởng bản địa hình thành.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40308" y="4693921"/>
            <a:ext cx="5929744" cy="8874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400" dirty="0">
                <a:latin typeface="+mj-lt"/>
              </a:rPr>
              <a:t>- Mâu thuẫn giữa nhân dân Âu Lạc với chính quyền đô hộ phương Bắc ngày càng sâu sắc.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 animBg="1"/>
      <p:bldP spid="8" grpId="0" animBg="1"/>
      <p:bldP spid="9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59" t="29190" r="43709" b="3172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928600" y="268377"/>
            <a:ext cx="1230939" cy="1038596"/>
          </a:xfrm>
          <a:prstGeom prst="ellipse">
            <a:avLst/>
          </a:prstGeom>
          <a:solidFill>
            <a:srgbClr val="141D1A"/>
          </a:solidFill>
          <a:ln w="19050">
            <a:solidFill>
              <a:schemeClr val="bg1">
                <a:alpha val="71000"/>
              </a:schemeClr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685165"/>
            <a:r>
              <a:rPr lang="en-US" altLang="zh-CN" sz="5865" b="1"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字魂59号-创粗黑" panose="00000500000000000000" pitchFamily="2" charset="-122"/>
              </a:rPr>
              <a:t>2</a:t>
            </a:r>
            <a:endParaRPr lang="zh-CN" altLang="en-US" sz="5865" b="1">
              <a:latin typeface="Cambria" panose="02040503050406030204" pitchFamily="18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44069" y="223103"/>
            <a:ext cx="10647931" cy="1241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5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 CHUYỂN BIẾN VỀ KINH TẾ XÃ HỘI TRONG THỜI KÌ BẮC THUỘC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839" t="4449" r="1154"/>
          <a:stretch>
            <a:fillRect/>
          </a:stretch>
        </p:blipFill>
        <p:spPr>
          <a:xfrm>
            <a:off x="4840513" y="1803343"/>
            <a:ext cx="7351487" cy="4799779"/>
          </a:xfrm>
          <a:prstGeom prst="rect">
            <a:avLst/>
          </a:prstGeom>
        </p:spPr>
      </p:pic>
      <p:sp>
        <p:nvSpPr>
          <p:cNvPr id="4" name="Rectangle: Rounded Corners 3"/>
          <p:cNvSpPr/>
          <p:nvPr/>
        </p:nvSpPr>
        <p:spPr>
          <a:xfrm>
            <a:off x="580573" y="1803343"/>
            <a:ext cx="3793067" cy="4799779"/>
          </a:xfrm>
          <a:prstGeom prst="roundRect">
            <a:avLst/>
          </a:prstGeom>
          <a:noFill/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 em, thành phần nào trong xã hội nước ta thời Bắc thuộc sẽ là thủ lĩnh của những cuộc đấu tranh giành độc lập cho người Việt? Vì sao?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938" y="-27551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>
                <a:latin typeface="+mj-lt"/>
              </a:rPr>
              <a:t>. </a:t>
            </a:r>
            <a:endParaRPr lang="vi-VN" sz="2800" dirty="0">
              <a:latin typeface="+mj-l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975" y="-180109"/>
            <a:ext cx="1366837" cy="13668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04404" y="78400"/>
            <a:ext cx="9743445" cy="1141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b="1" dirty="0">
                <a:solidFill>
                  <a:schemeClr val="bg1"/>
                </a:solidFill>
                <a:latin typeface="+mj-lt"/>
              </a:rPr>
              <a:t>CHÍNH SÁCH CAI TRỊ CỦA CÁC TRIỀU ĐẠI </a:t>
            </a:r>
            <a:r>
              <a:rPr lang="vi-VN" sz="2400" b="1">
                <a:solidFill>
                  <a:schemeClr val="bg1"/>
                </a:solidFill>
                <a:latin typeface="+mj-lt"/>
              </a:rPr>
              <a:t>PHONG KIẾN </a:t>
            </a:r>
            <a:r>
              <a:rPr lang="vi-VN" sz="2400" b="1" dirty="0">
                <a:solidFill>
                  <a:schemeClr val="bg1"/>
                </a:solidFill>
                <a:latin typeface="+mj-lt"/>
              </a:rPr>
              <a:t>PHƯƠNG BẮC VÀ SỰ CHUYỂN BIẾN CỦ</a:t>
            </a:r>
            <a:r>
              <a:rPr lang="en-US" altLang="vi-VN" sz="2400" b="1" dirty="0">
                <a:solidFill>
                  <a:schemeClr val="bg1"/>
                </a:solidFill>
                <a:latin typeface="+mj-lt"/>
              </a:rPr>
              <a:t>A</a:t>
            </a:r>
            <a:r>
              <a:rPr lang="vi-VN" sz="2400" b="1" dirty="0">
                <a:solidFill>
                  <a:schemeClr val="bg1"/>
                </a:solidFill>
                <a:latin typeface="+mj-lt"/>
              </a:rPr>
              <a:t> X</a:t>
            </a:r>
            <a:r>
              <a:rPr lang="en-US" altLang="vi-VN" sz="2400" b="1" dirty="0">
                <a:solidFill>
                  <a:schemeClr val="bg1"/>
                </a:solidFill>
                <a:latin typeface="+mj-lt"/>
              </a:rPr>
              <a:t>Ã</a:t>
            </a:r>
            <a:r>
              <a:rPr lang="vi-VN" sz="2400" b="1" dirty="0">
                <a:solidFill>
                  <a:schemeClr val="bg1"/>
                </a:solidFill>
                <a:latin typeface="+mj-lt"/>
              </a:rPr>
              <a:t> HỘI </a:t>
            </a:r>
            <a:r>
              <a:rPr lang="vi-VN" sz="2400" b="1">
                <a:solidFill>
                  <a:schemeClr val="bg1"/>
                </a:solidFill>
                <a:latin typeface="+mj-lt"/>
              </a:rPr>
              <a:t>ÂU LẠC</a:t>
            </a:r>
            <a:endParaRPr lang="vi-VN" sz="24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Picture 9" descr="Cổng vào khu di tích thành cổ Luy Lâu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8" y="1911927"/>
            <a:ext cx="5829992" cy="4641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https://tiasang.com.vn/Portals/0/Luy%20lau%20A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436" y="1911927"/>
            <a:ext cx="5962996" cy="4641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dirty="0"/>
          </a:p>
        </p:txBody>
      </p:sp>
      <p:sp>
        <p:nvSpPr>
          <p:cNvPr id="10" name="Rectangle 9"/>
          <p:cNvSpPr/>
          <p:nvPr/>
        </p:nvSpPr>
        <p:spPr>
          <a:xfrm>
            <a:off x="1220312" y="776427"/>
            <a:ext cx="23251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 Trắc nghiệm:</a:t>
            </a:r>
            <a:endParaRPr lang="vi-VN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009650" y="1366837"/>
            <a:ext cx="10172700" cy="313933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8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Câu 1: 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Địa danh nào dưới đây </a:t>
            </a:r>
            <a:r>
              <a:rPr lang="vi-VN" sz="2400" b="1" dirty="0">
                <a:solidFill>
                  <a:srgbClr val="FF0000"/>
                </a:solidFill>
                <a:latin typeface="+mj-lt"/>
              </a:rPr>
              <a:t>không phải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 là trị sở của các triều đại phong kiến phương Bắc trong thời kỳ Bắc thuộc?</a:t>
            </a:r>
          </a:p>
          <a:p>
            <a:r>
              <a:rPr lang="vi-VN" sz="2800" dirty="0">
                <a:solidFill>
                  <a:schemeClr val="tx1"/>
                </a:solidFill>
                <a:latin typeface="+mj-lt"/>
              </a:rPr>
              <a:t>A. Thành Cổ Loa.</a:t>
            </a:r>
          </a:p>
          <a:p>
            <a:r>
              <a:rPr lang="vi-VN" sz="2800" dirty="0">
                <a:solidFill>
                  <a:schemeClr val="tx1"/>
                </a:solidFill>
                <a:latin typeface="+mj-lt"/>
              </a:rPr>
              <a:t>B. Thành Luy Lâu.</a:t>
            </a:r>
          </a:p>
          <a:p>
            <a:r>
              <a:rPr lang="vi-VN" sz="2800" dirty="0">
                <a:solidFill>
                  <a:schemeClr val="tx1"/>
                </a:solidFill>
                <a:latin typeface="+mj-lt"/>
              </a:rPr>
              <a:t>C. Thành Tống Bình.</a:t>
            </a:r>
          </a:p>
          <a:p>
            <a:r>
              <a:rPr lang="vi-VN" sz="2800" dirty="0">
                <a:solidFill>
                  <a:schemeClr val="tx1"/>
                </a:solidFill>
                <a:latin typeface="+mj-lt"/>
              </a:rPr>
              <a:t>D. Thành Đại La</a:t>
            </a:r>
          </a:p>
        </p:txBody>
      </p:sp>
      <p:sp>
        <p:nvSpPr>
          <p:cNvPr id="13" name="Oval 12"/>
          <p:cNvSpPr/>
          <p:nvPr/>
        </p:nvSpPr>
        <p:spPr>
          <a:xfrm>
            <a:off x="1220312" y="2411706"/>
            <a:ext cx="476597" cy="534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+mj-lt"/>
              </a:rPr>
              <a:t>A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975" y="-180109"/>
            <a:ext cx="1366837" cy="136683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30037" y="152400"/>
            <a:ext cx="1981200" cy="52647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+mj-lt"/>
              </a:rPr>
              <a:t>Luyện tập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3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vi-VN" dirty="0"/>
            </a:b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38205" y="28404"/>
            <a:ext cx="23251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 Trắc nghiệm:</a:t>
            </a:r>
            <a:endParaRPr lang="vi-VN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63849" y="551624"/>
            <a:ext cx="10172700" cy="296881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2: 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Đứng đầu chính quyền đô hộ của nhà Hán ở các quận Giao Chỉ, Cửu Chân, Nhật Nam là </a:t>
            </a:r>
            <a:endParaRPr lang="vi-VN" sz="2400" dirty="0">
              <a:solidFill>
                <a:srgbClr val="FF0000"/>
              </a:solidFill>
              <a:latin typeface="+mj-lt"/>
              <a:ea typeface="Times New Roman" panose="02020603050405020304" pitchFamily="18" charset="0"/>
            </a:endParaRPr>
          </a:p>
          <a:p>
            <a:pPr marL="342900" indent="-342900">
              <a:buAutoNum type="alphaUcPeriod"/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Thứ sử.</a:t>
            </a:r>
          </a:p>
          <a:p>
            <a:pPr marL="342900" indent="-342900">
              <a:buAutoNum type="alphaUcPeriod"/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Thái thú.</a:t>
            </a:r>
          </a:p>
          <a:p>
            <a:pPr marL="342900" indent="-342900">
              <a:buAutoNum type="alphaUcPeriod"/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Huyện lệnh.</a:t>
            </a:r>
          </a:p>
          <a:p>
            <a:pPr marL="342900" indent="-342900">
              <a:buAutoNum type="alphaUcPeriod"/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Tiết độ sứ.</a:t>
            </a:r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728265" y="1953129"/>
            <a:ext cx="476597" cy="534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+mj-lt"/>
              </a:rPr>
              <a:t>B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409700" y="3627120"/>
            <a:ext cx="10172700" cy="31546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800" dirty="0">
                <a:solidFill>
                  <a:srgbClr val="FF0000"/>
                </a:solidFill>
                <a:latin typeface="+mj-lt"/>
              </a:rPr>
              <a:t>Câu 3:</a:t>
            </a:r>
            <a:r>
              <a:rPr lang="vi-VN" sz="2800" dirty="0">
                <a:latin typeface="+mj-lt"/>
              </a:rPr>
              <a:t> 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Chính quyền đô hộ của người Hán được thiết lập tới tận cấp huyện từ thời kì nào?  </a:t>
            </a:r>
          </a:p>
          <a:p>
            <a:pPr marL="514350" indent="-514350">
              <a:buAutoNum type="alphaUcPeriod"/>
            </a:pPr>
            <a:r>
              <a:rPr lang="vi-VN" sz="2800" dirty="0">
                <a:latin typeface="+mj-lt"/>
              </a:rPr>
              <a:t>Nhà Triệu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514350" indent="-514350">
              <a:buAutoNum type="alphaUcPeriod"/>
            </a:pPr>
            <a:r>
              <a:rPr lang="vi-VN" sz="2800" dirty="0">
                <a:latin typeface="+mj-lt"/>
              </a:rPr>
              <a:t>Nhà Hán</a:t>
            </a:r>
            <a:r>
              <a:rPr lang="vi-VN" sz="28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.</a:t>
            </a:r>
          </a:p>
          <a:p>
            <a:pPr marL="514350" indent="-514350">
              <a:buAutoNum type="alphaUcPeriod"/>
            </a:pPr>
            <a:r>
              <a:rPr lang="vi-VN" sz="2800" dirty="0">
                <a:latin typeface="+mj-lt"/>
              </a:rPr>
              <a:t>Nhà Ngô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514350" indent="-514350">
              <a:buAutoNum type="alphaUcPeriod"/>
            </a:pPr>
            <a:r>
              <a:rPr lang="vi-VN" sz="2800" dirty="0">
                <a:latin typeface="+mj-lt"/>
              </a:rPr>
              <a:t>Nhà Đường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.</a:t>
            </a:r>
          </a:p>
        </p:txBody>
      </p:sp>
      <p:sp>
        <p:nvSpPr>
          <p:cNvPr id="15" name="Oval 14"/>
          <p:cNvSpPr/>
          <p:nvPr/>
        </p:nvSpPr>
        <p:spPr>
          <a:xfrm>
            <a:off x="1535988" y="5093624"/>
            <a:ext cx="476597" cy="534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+mj-lt"/>
              </a:rPr>
              <a:t>B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975" y="-180109"/>
            <a:ext cx="1366837" cy="13668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3" grpId="0" animBg="1"/>
      <p:bldP spid="14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vi-VN" dirty="0"/>
            </a:b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38205" y="28404"/>
            <a:ext cx="23251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 Trắc nghiệm:</a:t>
            </a:r>
            <a:endParaRPr lang="vi-VN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63849" y="551624"/>
            <a:ext cx="10172700" cy="296881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4: 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Ý nào dưới đây </a:t>
            </a:r>
            <a:r>
              <a:rPr lang="vi-VN" sz="2400" b="1" dirty="0">
                <a:solidFill>
                  <a:srgbClr val="FF0000"/>
                </a:solidFill>
                <a:latin typeface="+mj-lt"/>
              </a:rPr>
              <a:t>không 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thể hiện đúng chính sách cai trị kinh tế của các triều đại phong kiến ​​phương Bắc? </a:t>
            </a:r>
          </a:p>
          <a:p>
            <a:r>
              <a:rPr lang="vi-VN" sz="2400" dirty="0">
                <a:solidFill>
                  <a:schemeClr val="tx1"/>
                </a:solidFill>
                <a:latin typeface="+mj-lt"/>
              </a:rPr>
              <a:t>A. </a:t>
            </a:r>
            <a:r>
              <a:rPr lang="vi-VN" sz="2400" dirty="0">
                <a:latin typeface="+mj-lt"/>
              </a:rPr>
              <a:t>Chiếm ruộng của Âu Lạc lập thành ấp, trại.  </a:t>
            </a:r>
          </a:p>
          <a:p>
            <a:r>
              <a:rPr lang="vi-VN" sz="2400" dirty="0">
                <a:solidFill>
                  <a:schemeClr val="tx1"/>
                </a:solidFill>
                <a:latin typeface="+mj-lt"/>
              </a:rPr>
              <a:t>B. </a:t>
            </a:r>
            <a:r>
              <a:rPr lang="vi-VN" sz="2400" dirty="0">
                <a:latin typeface="+mj-lt"/>
              </a:rPr>
              <a:t>Áp đặt chính sách, tô thuế nặng nề. </a:t>
            </a:r>
            <a:endParaRPr lang="vi-VN" sz="2400" dirty="0">
              <a:solidFill>
                <a:schemeClr val="tx1"/>
              </a:solidFill>
              <a:latin typeface="+mj-lt"/>
            </a:endParaRPr>
          </a:p>
          <a:p>
            <a:r>
              <a:rPr lang="vi-VN" sz="2400" dirty="0">
                <a:latin typeface="+mj-lt"/>
              </a:rPr>
              <a:t>C. Cho phép nhân dân bản địa sản xuất muối và sắt. </a:t>
            </a:r>
          </a:p>
          <a:p>
            <a:r>
              <a:rPr lang="vi-VN" sz="2400" dirty="0">
                <a:solidFill>
                  <a:schemeClr val="tx1"/>
                </a:solidFill>
                <a:latin typeface="+mj-lt"/>
              </a:rPr>
              <a:t>D. </a:t>
            </a:r>
            <a:r>
              <a:rPr lang="vi-VN" sz="2400" dirty="0">
                <a:latin typeface="+mj-lt"/>
              </a:rPr>
              <a:t>Bắt nhân dân ta cống nạp các sản vật quý trên rừng dưới biển.</a:t>
            </a:r>
            <a:endParaRPr lang="vi-VN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37036" y="2330654"/>
            <a:ext cx="476597" cy="534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+mj-lt"/>
              </a:rPr>
              <a:t>C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409700" y="3627120"/>
            <a:ext cx="10172700" cy="31546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Câu 5: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Tầng lớp nào trong xã hội sẽ đóng vai trò lãnh đạo người Việt đấu tranh giành lại quyền độc lập, tự chủ trong thời kì Bắc thuộc?</a:t>
            </a:r>
          </a:p>
          <a:p>
            <a:r>
              <a:rPr lang="vi-VN" sz="2400" dirty="0">
                <a:latin typeface="+mj-lt"/>
              </a:rPr>
              <a:t>A. Quan lại, địa chủ người Hán đã Việt hóa.</a:t>
            </a:r>
          </a:p>
          <a:p>
            <a:r>
              <a:rPr lang="vi-VN" sz="2400" dirty="0">
                <a:latin typeface="+mj-lt"/>
              </a:rPr>
              <a:t>B. Địa chủ người Việt. </a:t>
            </a:r>
          </a:p>
          <a:p>
            <a:r>
              <a:rPr lang="vi-VN" sz="2400" dirty="0">
                <a:latin typeface="+mj-lt"/>
              </a:rPr>
              <a:t>C. Nông dân làng xã.</a:t>
            </a:r>
          </a:p>
          <a:p>
            <a:r>
              <a:rPr lang="vi-VN" sz="2400" dirty="0">
                <a:latin typeface="+mj-lt"/>
              </a:rPr>
              <a:t>D. Hào trưởng bản địa.</a:t>
            </a:r>
          </a:p>
          <a:p>
            <a:endParaRPr lang="vi-VN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549359" y="5693557"/>
            <a:ext cx="476597" cy="3747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+mj-lt"/>
              </a:rPr>
              <a:t>D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975" y="-180109"/>
            <a:ext cx="1366837" cy="13668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3" grpId="0" animBg="1"/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1" y="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>
                <a:latin typeface="+mj-lt"/>
              </a:rPr>
              <a:t> </a:t>
            </a:r>
            <a:endParaRPr lang="vi-VN" sz="2800" dirty="0">
              <a:latin typeface="+mj-l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975" y="-180109"/>
            <a:ext cx="1366837" cy="13668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52945" y="27743"/>
            <a:ext cx="23137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Vận dụng:</a:t>
            </a:r>
            <a:endParaRPr lang="vi-VN" sz="2800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1944" y="541654"/>
            <a:ext cx="108481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u="sng" dirty="0">
                <a:solidFill>
                  <a:schemeClr val="bg1"/>
                </a:solidFill>
                <a:latin typeface="+mj-lt"/>
              </a:rPr>
              <a:t>Bài 2: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 Em hãy cho biết hậu quả chính sách bóc lột kinh tế của các triều đại phong kiến phương Bắc đối với nước ta (theo bảng dưới đây)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43345" y="1495761"/>
          <a:ext cx="11374581" cy="493682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555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75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915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7839">
                <a:tc>
                  <a:txBody>
                    <a:bodyPr/>
                    <a:lstStyle/>
                    <a:p>
                      <a:pPr indent="355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Lĩnh vực</a:t>
                      </a:r>
                      <a:endParaRPr lang="vi-VN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Thông tin phản ánh</a:t>
                      </a:r>
                      <a:endParaRPr lang="vi-VN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Hậu quả</a:t>
                      </a:r>
                      <a:endParaRPr lang="vi-VN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2916">
                <a:tc>
                  <a:txBody>
                    <a:bodyPr/>
                    <a:lstStyle/>
                    <a:p>
                      <a:pPr indent="101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Đất đai</a:t>
                      </a:r>
                      <a:endParaRPr lang="vi-VN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Chiếm ruộng đất, lập thành ấp, trại để bắt dân ta cày cấy.</a:t>
                      </a:r>
                      <a:endParaRPr lang="vi-VN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 Việt mất ruộng, bị biến thành nông nô của chính quyền đô hộ.</a:t>
                      </a:r>
                      <a:endParaRPr lang="vi-VN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1339">
                <a:tc>
                  <a:txBody>
                    <a:bodyPr/>
                    <a:lstStyle/>
                    <a:p>
                      <a:pPr indent="101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Thuế khoá – Cống nạp</a:t>
                      </a:r>
                      <a:endParaRPr lang="vi-VN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Thực thi chính sách tô thuế nặng nề như tô, dung, điệu, lưỡng thuế.</a:t>
                      </a:r>
                    </a:p>
                    <a:p>
                      <a:pPr marL="0" marR="0" indent="25400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Bắt cống nạp nhiều vải vóc, hương liệu và sản vật quý để đưa vế Trung Quốc.</a:t>
                      </a:r>
                      <a:endParaRPr lang="vi-VN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vi-VN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4732">
                <a:tc>
                  <a:txBody>
                    <a:bodyPr/>
                    <a:lstStyle/>
                    <a:p>
                      <a:pPr indent="101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Thủ</a:t>
                      </a:r>
                      <a:r>
                        <a:rPr lang="vi-VN" sz="2400" b="1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công nghiệp</a:t>
                      </a:r>
                      <a:endParaRPr lang="vi-VN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vi-VN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vi-VN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59" t="29190" r="43709" b="3172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336396" y="72420"/>
            <a:ext cx="2380343" cy="1741715"/>
          </a:xfrm>
          <a:prstGeom prst="ellipse">
            <a:avLst/>
          </a:prstGeom>
          <a:solidFill>
            <a:srgbClr val="141D1A"/>
          </a:solidFill>
          <a:ln w="19050">
            <a:solidFill>
              <a:schemeClr val="bg1">
                <a:alpha val="71000"/>
              </a:schemeClr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685165"/>
            <a:r>
              <a:rPr lang="en-US" altLang="zh-CN" sz="4265" b="1">
                <a:latin typeface="Cambria" panose="02040503050406030204" pitchFamily="18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VẬN DỤNG</a:t>
            </a:r>
            <a:endParaRPr lang="zh-CN" altLang="en-US" sz="4265" b="1">
              <a:latin typeface="Cambria" panose="02040503050406030204" pitchFamily="18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9636" y="1886553"/>
            <a:ext cx="11731803" cy="50209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65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66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5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66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5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tưởng</a:t>
            </a:r>
            <a:r>
              <a:rPr lang="en-US" sz="266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5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tượng</a:t>
            </a:r>
            <a:r>
              <a:rPr lang="en-US" sz="266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5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266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5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66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5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66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5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266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5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Âu</a:t>
            </a:r>
            <a:r>
              <a:rPr lang="en-US" sz="266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5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Lạc</a:t>
            </a:r>
            <a:r>
              <a:rPr lang="en-US" sz="266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5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266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5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hôn</a:t>
            </a:r>
            <a:r>
              <a:rPr lang="en-US" sz="266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5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66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5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266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5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Hán</a:t>
            </a:r>
            <a:r>
              <a:rPr lang="en-US" sz="266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5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66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5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266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5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kỳ</a:t>
            </a:r>
            <a:r>
              <a:rPr lang="en-US" sz="266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5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Bắc</a:t>
            </a:r>
            <a:r>
              <a:rPr lang="en-US" sz="266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5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thuộc</a:t>
            </a:r>
            <a:r>
              <a:rPr lang="en-US" sz="266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665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66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5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sz="266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5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66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5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66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5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điều</a:t>
            </a:r>
            <a:r>
              <a:rPr lang="en-US" sz="266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5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266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5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66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5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66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5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66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5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66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5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266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5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Hán</a:t>
            </a:r>
            <a:r>
              <a:rPr lang="en-US" sz="266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665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vợ</a:t>
            </a:r>
            <a:r>
              <a:rPr lang="en-US" sz="266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US" sz="2665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chồng</a:t>
            </a:r>
            <a:r>
              <a:rPr lang="en-US" sz="266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5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66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5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266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sz="2665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66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5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66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5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điều</a:t>
            </a:r>
            <a:r>
              <a:rPr lang="en-US" sz="266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5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266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5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66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5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mâu</a:t>
            </a:r>
            <a:r>
              <a:rPr lang="en-US" sz="266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5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thuẫn</a:t>
            </a:r>
            <a:r>
              <a:rPr lang="en-US" sz="266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665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xung</a:t>
            </a:r>
            <a:r>
              <a:rPr lang="en-US" sz="266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5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đột</a:t>
            </a:r>
            <a:r>
              <a:rPr lang="en-US" sz="266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5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66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5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266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5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Hán</a:t>
            </a:r>
            <a:r>
              <a:rPr lang="en-US" sz="266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5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66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5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cuộc</a:t>
            </a:r>
            <a:r>
              <a:rPr lang="en-US" sz="266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5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sz="266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65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266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5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266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5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khoảng</a:t>
            </a:r>
            <a:r>
              <a:rPr lang="en-US" sz="266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500 </a:t>
            </a:r>
            <a:r>
              <a:rPr lang="en-US" sz="2665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endParaRPr lang="en-US" sz="2665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65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66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5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US" sz="266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5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sz="266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5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66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5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66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5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endParaRPr lang="en-US" sz="2665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65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Cố</a:t>
            </a:r>
            <a:r>
              <a:rPr lang="en-US" sz="266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5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gắng</a:t>
            </a:r>
            <a:r>
              <a:rPr lang="en-US" sz="266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5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đưa</a:t>
            </a:r>
            <a:r>
              <a:rPr lang="en-US" sz="266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5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66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5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266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sz="2665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66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5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66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5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66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5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665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viết</a:t>
            </a:r>
          </a:p>
          <a:p>
            <a:pPr algn="just">
              <a:lnSpc>
                <a:spcPct val="150000"/>
              </a:lnSpc>
            </a:pPr>
            <a:endParaRPr lang="en-US" sz="2665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8077" y="3802843"/>
            <a:ext cx="4482065" cy="3055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938" y="-27551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>
                <a:latin typeface="+mj-lt"/>
              </a:rPr>
              <a:t>. </a:t>
            </a:r>
            <a:endParaRPr lang="vi-VN" sz="2800" dirty="0">
              <a:latin typeface="+mj-l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975" y="-180109"/>
            <a:ext cx="1366837" cy="136683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463040" y="1051560"/>
            <a:ext cx="9189720" cy="33680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800" b="1" dirty="0">
                <a:solidFill>
                  <a:schemeClr val="accent1"/>
                </a:solidFill>
                <a:latin typeface="+mj-lt"/>
              </a:rPr>
              <a:t>GIAO NHIỆM VỤ Ở NHÀ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vi-VN" sz="2800" dirty="0">
                <a:solidFill>
                  <a:schemeClr val="tx1"/>
                </a:solidFill>
                <a:latin typeface="+mj-lt"/>
              </a:rPr>
              <a:t>Hoàn thành bài tập.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vi-VN" sz="2800" dirty="0">
                <a:solidFill>
                  <a:schemeClr val="tx1"/>
                </a:solidFill>
                <a:latin typeface="+mj-lt"/>
              </a:rPr>
              <a:t>Đọc và trả lời các câu hỏi bài 16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.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cuộc khởi nghĩa tiêu biểu giành độc lập trước TK X.</a:t>
            </a:r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938" y="-27551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>
                <a:latin typeface="+mj-lt"/>
              </a:rPr>
              <a:t> </a:t>
            </a:r>
            <a:endParaRPr lang="vi-VN" sz="2800" dirty="0">
              <a:latin typeface="+mj-l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975" y="-180109"/>
            <a:ext cx="1366837" cy="13668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04404" y="78400"/>
            <a:ext cx="974344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b="1" dirty="0">
                <a:solidFill>
                  <a:schemeClr val="bg1"/>
                </a:solidFill>
                <a:latin typeface="+mj-lt"/>
              </a:rPr>
              <a:t>CHÍNH SÁCH CAI TRỊ CỦA CÁC TRIỀU ĐẠI PHONG KIÊN PHƯƠNG BẮC VÀ SỰ CHUYỂN BIẾN CỦ</a:t>
            </a:r>
            <a:r>
              <a:rPr lang="en-US" altLang="vi-VN" sz="2400" b="1" dirty="0">
                <a:solidFill>
                  <a:schemeClr val="bg1"/>
                </a:solidFill>
                <a:latin typeface="+mj-lt"/>
              </a:rPr>
              <a:t>A</a:t>
            </a:r>
            <a:r>
              <a:rPr lang="vi-VN" sz="2400" b="1" dirty="0">
                <a:solidFill>
                  <a:schemeClr val="bg1"/>
                </a:solidFill>
                <a:latin typeface="+mj-lt"/>
              </a:rPr>
              <a:t> XĂ HỘI ÂU LẠC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05491" y="2365560"/>
            <a:ext cx="3537018" cy="459188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2400" b="1" dirty="0">
                <a:solidFill>
                  <a:schemeClr val="bg1"/>
                </a:solidFill>
              </a:rPr>
              <a:t>Về bộ máy cai trị: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05491" y="3038999"/>
            <a:ext cx="3537018" cy="459188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2400" b="1" dirty="0">
                <a:solidFill>
                  <a:schemeClr val="bg1"/>
                </a:solidFill>
              </a:rPr>
              <a:t>Về kinh tế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05491" y="3742744"/>
            <a:ext cx="3537018" cy="459188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chemeClr val="bg1"/>
                </a:solidFill>
              </a:rPr>
              <a:t>Về văn hóa – xã hội: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05491" y="1517481"/>
            <a:ext cx="9619164" cy="459188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400" b="1" dirty="0">
                <a:solidFill>
                  <a:srgbClr val="FFFF00"/>
                </a:solidFill>
              </a:rPr>
              <a:t>1. Chính sách cai trị của các triều đại phong kiến phương Bắc.</a:t>
            </a:r>
            <a:endParaRPr lang="vi-VN" sz="2400" dirty="0">
              <a:solidFill>
                <a:srgbClr val="FFFF0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05491" y="4581443"/>
            <a:ext cx="9619164" cy="459188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400" b="1" dirty="0">
                <a:solidFill>
                  <a:srgbClr val="FFFF00"/>
                </a:solidFill>
              </a:rPr>
              <a:t>2</a:t>
            </a:r>
            <a:r>
              <a:rPr lang="vi-VN" sz="2400" b="1" dirty="0">
                <a:solidFill>
                  <a:srgbClr val="FFFF00"/>
                </a:solidFill>
                <a:latin typeface="Arial (Body)"/>
              </a:rPr>
              <a:t>. </a:t>
            </a:r>
            <a:r>
              <a:rPr lang="en-US" sz="2400" b="1" dirty="0">
                <a:solidFill>
                  <a:srgbClr val="FFFF00"/>
                </a:solidFill>
                <a:latin typeface="Arial (Body)"/>
                <a:cs typeface="Times New Roman" panose="02020603050405020304" pitchFamily="18" charset="0"/>
              </a:rPr>
              <a:t>Những chuyển biến về kinh tế - xã hội trong thời kì Bắc thuộc.</a:t>
            </a:r>
            <a:endParaRPr lang="vi-VN" sz="2400" dirty="0">
              <a:solidFill>
                <a:srgbClr val="FFFF00"/>
              </a:solidFill>
              <a:latin typeface="Arial (Body)"/>
              <a:cs typeface="Times New Roman" panose="02020603050405020304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05490" y="5316399"/>
            <a:ext cx="4035783" cy="459188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chemeClr val="bg1"/>
                </a:solidFill>
              </a:rPr>
              <a:t>Chuyển biến về kinh tế: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05491" y="6051355"/>
            <a:ext cx="4035782" cy="459188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chemeClr val="bg1"/>
                </a:solidFill>
              </a:rPr>
              <a:t>Chuyển biến về xã hội: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-7840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>
                <a:latin typeface="+mj-lt"/>
              </a:rPr>
              <a:t>. </a:t>
            </a:r>
            <a:endParaRPr lang="vi-VN" sz="280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20938" y="2030337"/>
            <a:ext cx="5723311" cy="3754874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+mj-lt"/>
              </a:rPr>
              <a:t>1. </a:t>
            </a:r>
            <a:r>
              <a:rPr lang="vi-VN" sz="2800" i="1" dirty="0">
                <a:latin typeface="+mj-lt"/>
              </a:rPr>
              <a:t>Hãy cho biết một số chính sách để áp đặt bộ máy cai trị của phong kiến phương Bắc ở nước ta?</a:t>
            </a:r>
            <a:endParaRPr lang="vi-VN" sz="2800" dirty="0">
              <a:latin typeface="+mj-lt"/>
            </a:endParaRPr>
          </a:p>
          <a:p>
            <a:pPr lvl="0"/>
            <a:r>
              <a:rPr lang="vi-VN" sz="2800" i="1">
                <a:latin typeface="+mj-lt"/>
              </a:rPr>
              <a:t>2. Các triều đại phong kiến phương Bắc chủ trương đặt nước ta thành quận, huyện trực thuộc Trung Quốc nhằm mục đích gì ?</a:t>
            </a:r>
            <a:endParaRPr lang="vi-VN" sz="2800" dirty="0">
              <a:latin typeface="+mj-lt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460091" y="1544782"/>
            <a:ext cx="0" cy="45644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51163" y="1177549"/>
            <a:ext cx="8728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FF00"/>
                </a:solidFill>
                <a:latin typeface="+mj-lt"/>
              </a:rPr>
              <a:t>1. Chính sách cai trị của các triều đại phong kiến phương Bắc.</a:t>
            </a:r>
            <a:endParaRPr lang="vi-VN" sz="2400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975" y="-180109"/>
            <a:ext cx="1366837" cy="13668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94510" y="1718239"/>
            <a:ext cx="3449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400" b="1" dirty="0">
                <a:solidFill>
                  <a:schemeClr val="bg1"/>
                </a:solidFill>
                <a:latin typeface="+mj-lt"/>
              </a:rPr>
              <a:t>a) Về bộ máy cai trị: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04404" y="78400"/>
            <a:ext cx="9743445" cy="966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r>
              <a:rPr lang="vi-V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CHÍNH SÁCH CAI TRỊ CỦA CÁC TRIỀU ĐẠI </a:t>
            </a:r>
            <a:r>
              <a:rPr lang="vi-VN" sz="2000" b="1">
                <a:solidFill>
                  <a:schemeClr val="bg1"/>
                </a:solidFill>
                <a:latin typeface="+mj-lt"/>
              </a:rPr>
              <a:t>PHONG KIẾN 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PHƯƠNG BẮC VÀ SỰ CHUYỂN BIẾN CỦ</a:t>
            </a:r>
            <a:r>
              <a:rPr lang="en-US" altLang="vi-VN" sz="2000" b="1" dirty="0">
                <a:solidFill>
                  <a:schemeClr val="bg1"/>
                </a:solidFill>
                <a:latin typeface="+mj-lt"/>
              </a:rPr>
              <a:t>A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X</a:t>
            </a:r>
            <a:r>
              <a:rPr lang="en-US" altLang="vi-VN" sz="2000" b="1" dirty="0">
                <a:solidFill>
                  <a:schemeClr val="bg1"/>
                </a:solidFill>
                <a:latin typeface="+mj-lt"/>
              </a:rPr>
              <a:t>Ã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HỘI ÂU LẠC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938" y="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975" y="-180109"/>
            <a:ext cx="1366837" cy="13668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4510" y="722418"/>
            <a:ext cx="3449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400" b="1" dirty="0">
                <a:solidFill>
                  <a:schemeClr val="bg1"/>
                </a:solidFill>
                <a:latin typeface="+mj-lt"/>
              </a:rPr>
              <a:t>a) Về bộ máy cai trị: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1163" y="202862"/>
            <a:ext cx="8728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FF00"/>
                </a:solidFill>
                <a:latin typeface="+mj-lt"/>
              </a:rPr>
              <a:t>1. Chính sách cai trị của các triều đại phong kiến phương Bắc.</a:t>
            </a:r>
            <a:endParaRPr lang="vi-VN" sz="24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1781" y="1308932"/>
            <a:ext cx="5514110" cy="10390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400" dirty="0">
                <a:solidFill>
                  <a:schemeClr val="tx1"/>
                </a:solidFill>
                <a:latin typeface="+mj-lt"/>
              </a:rPr>
              <a:t>- Sáp nhập nước ta vào lãnh thổ Trung Quốc, chia thành các đơn vị hành chính.</a:t>
            </a:r>
          </a:p>
        </p:txBody>
      </p:sp>
      <p:sp>
        <p:nvSpPr>
          <p:cNvPr id="8" name="Rectangle 7"/>
          <p:cNvSpPr/>
          <p:nvPr/>
        </p:nvSpPr>
        <p:spPr>
          <a:xfrm>
            <a:off x="6985463" y="914077"/>
            <a:ext cx="4414925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dirty="0">
                <a:latin typeface="+mj-lt"/>
              </a:rPr>
              <a:t>Sơ đồ tổ chức chính quyền đô hộ của nhà Hán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048105" y="2191571"/>
            <a:ext cx="2662842" cy="8522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/>
              <a:t>Châu </a:t>
            </a:r>
          </a:p>
          <a:p>
            <a:pPr algn="ctr"/>
            <a:r>
              <a:rPr lang="vi-VN" dirty="0"/>
              <a:t>(Thứ sử – người Hán)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006542" y="3411355"/>
            <a:ext cx="2745968" cy="8522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/>
              <a:t>Quận</a:t>
            </a:r>
          </a:p>
          <a:p>
            <a:pPr algn="ctr"/>
            <a:r>
              <a:rPr lang="vi-VN" dirty="0"/>
              <a:t>(Thái thú – người Hán)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006542" y="4645166"/>
            <a:ext cx="2745968" cy="8522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/>
              <a:t>Huyện. </a:t>
            </a:r>
          </a:p>
          <a:p>
            <a:pPr algn="ctr"/>
            <a:r>
              <a:rPr lang="vi-VN" sz="1600" dirty="0"/>
              <a:t>(Huyện lệnh – người Hán)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8048105" y="5846446"/>
            <a:ext cx="2745968" cy="8522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/>
              <a:t>Làng, xã.</a:t>
            </a:r>
          </a:p>
          <a:p>
            <a:pPr algn="ctr"/>
            <a:r>
              <a:rPr lang="vi-VN" sz="1600" dirty="0"/>
              <a:t>(Hào trưởng – người Việt)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9230806" y="3043784"/>
            <a:ext cx="297439" cy="3815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Down Arrow 17"/>
          <p:cNvSpPr/>
          <p:nvPr/>
        </p:nvSpPr>
        <p:spPr>
          <a:xfrm>
            <a:off x="9230805" y="5496306"/>
            <a:ext cx="297439" cy="3815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Down Arrow 18"/>
          <p:cNvSpPr/>
          <p:nvPr/>
        </p:nvSpPr>
        <p:spPr>
          <a:xfrm>
            <a:off x="9230806" y="4277595"/>
            <a:ext cx="297439" cy="3815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ectangle 11"/>
          <p:cNvSpPr/>
          <p:nvPr/>
        </p:nvSpPr>
        <p:spPr>
          <a:xfrm>
            <a:off x="401781" y="2617677"/>
            <a:ext cx="5514110" cy="13170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400" dirty="0">
                <a:latin typeface="+mj-lt"/>
              </a:rPr>
              <a:t>- 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 hành 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háp luật hà khắc, thẳng tay đàn áp các cuộc đấu tranh của nhân dân 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5" grpId="0" animBg="1"/>
      <p:bldP spid="16" grpId="0" animBg="1"/>
      <p:bldP spid="17" grpId="0" animBg="1"/>
      <p:bldP spid="11" grpId="0" animBg="1"/>
      <p:bldP spid="18" grpId="0" animBg="1"/>
      <p:bldP spid="19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812" y="38103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975" y="-180109"/>
            <a:ext cx="1366837" cy="1366837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7319098" y="1369218"/>
            <a:ext cx="0" cy="474301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10479" y="1542462"/>
            <a:ext cx="66086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  <a:latin typeface="+mj-lt"/>
              </a:rPr>
              <a:t>+ Chiếm ruộng đất của nhân dân Âu Lạc để lập thành ấp, trại và bắt dân ta cày cấy.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5066" y="2724183"/>
            <a:ext cx="6317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  <a:latin typeface="+mj-lt"/>
              </a:rPr>
              <a:t>+ Áp đặt chính sách tô thuế nặng nề.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1163" y="202862"/>
            <a:ext cx="8728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FF00"/>
                </a:solidFill>
                <a:latin typeface="+mj-lt"/>
              </a:rPr>
              <a:t>1. Chính sách cai trị của các triều đại phong kiến phương Bắc.</a:t>
            </a:r>
            <a:endParaRPr lang="vi-VN" sz="24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94510" y="722418"/>
            <a:ext cx="3449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400" b="1" dirty="0">
                <a:solidFill>
                  <a:schemeClr val="bg1"/>
                </a:solidFill>
                <a:latin typeface="+mj-lt"/>
              </a:rPr>
              <a:t>b) Về kinh tế: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5066" y="3467103"/>
            <a:ext cx="6123709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  <a:latin typeface="+mj-lt"/>
              </a:rPr>
              <a:t>+ Nắm độc quy</a:t>
            </a:r>
            <a:r>
              <a:rPr lang="en-US" altLang="vi-VN" sz="2400" dirty="0">
                <a:solidFill>
                  <a:schemeClr val="bg1"/>
                </a:solidFill>
                <a:latin typeface="+mj-lt"/>
              </a:rPr>
              <a:t>ề</a:t>
            </a:r>
            <a:r>
              <a:rPr lang="vi-VN" sz="2400" dirty="0">
                <a:solidFill>
                  <a:schemeClr val="bg1"/>
                </a:solidFill>
                <a:latin typeface="+mj-lt"/>
              </a:rPr>
              <a:t>n v</a:t>
            </a:r>
            <a:r>
              <a:rPr lang="en-US" altLang="vi-VN" sz="2400" dirty="0">
                <a:solidFill>
                  <a:schemeClr val="bg1"/>
                </a:solidFill>
                <a:latin typeface="+mj-lt"/>
              </a:rPr>
              <a:t>ề</a:t>
            </a:r>
            <a:r>
              <a:rPr lang="vi-VN" sz="2400" dirty="0">
                <a:solidFill>
                  <a:schemeClr val="bg1"/>
                </a:solidFill>
                <a:latin typeface="+mj-lt"/>
              </a:rPr>
              <a:t> sắt và muối, bắt dân ta cống nạp nhiều vải vóc, hương liệu, sản vật quý.</a:t>
            </a:r>
          </a:p>
        </p:txBody>
      </p:sp>
      <p:sp>
        <p:nvSpPr>
          <p:cNvPr id="13" name="Cloud Callout 12"/>
          <p:cNvSpPr/>
          <p:nvPr/>
        </p:nvSpPr>
        <p:spPr>
          <a:xfrm>
            <a:off x="7356764" y="144971"/>
            <a:ext cx="4835236" cy="622811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sz="2400" dirty="0"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151882" y="601717"/>
            <a:ext cx="338051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chemeClr val="bg1"/>
                </a:solidFill>
                <a:latin typeface="+mj-lt"/>
              </a:rPr>
              <a:t>1. </a:t>
            </a:r>
            <a:r>
              <a:rPr lang="vi-VN" sz="2400" i="1" dirty="0">
                <a:solidFill>
                  <a:schemeClr val="bg1"/>
                </a:solidFill>
                <a:latin typeface="+mj-lt"/>
              </a:rPr>
              <a:t>Em biết điều gì về chính sách bóc lột kinh tế của các triều đại phong kiến phương Bắc.</a:t>
            </a:r>
            <a:endParaRPr lang="vi-VN" sz="2400" dirty="0">
              <a:solidFill>
                <a:schemeClr val="bg1"/>
              </a:solidFill>
              <a:latin typeface="+mj-lt"/>
            </a:endParaRPr>
          </a:p>
          <a:p>
            <a:pPr algn="just"/>
            <a:r>
              <a:rPr lang="vi-VN" sz="2400" dirty="0">
                <a:solidFill>
                  <a:schemeClr val="bg1"/>
                </a:solidFill>
                <a:latin typeface="+mj-lt"/>
              </a:rPr>
              <a:t>2. Vì </a:t>
            </a:r>
            <a:r>
              <a:rPr lang="vi-VN" sz="2400" i="1" dirty="0">
                <a:solidFill>
                  <a:schemeClr val="bg1"/>
                </a:solidFill>
                <a:latin typeface="+mj-lt"/>
              </a:rPr>
              <a:t>sao các triều đại phong kiến phương Bắc lại nắm độc quyền về muối và </a:t>
            </a:r>
            <a:r>
              <a:rPr lang="vi-VN" sz="2400" i="1">
                <a:solidFill>
                  <a:schemeClr val="bg1"/>
                </a:solidFill>
                <a:latin typeface="+mj-lt"/>
              </a:rPr>
              <a:t>sắt ?</a:t>
            </a:r>
          </a:p>
          <a:p>
            <a:pPr algn="just"/>
            <a:r>
              <a:rPr lang="vi-VN" sz="24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Việc các triều đại phương Bắc thực hiện cướp đoạt ruộng đất đã để lại hậu quả như thế nào đối với người Việt?</a:t>
            </a:r>
            <a:endParaRPr lang="vi-VN" sz="2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vi-VN" sz="24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3" grpId="0"/>
      <p:bldP spid="13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975" y="-180109"/>
            <a:ext cx="1366837" cy="13668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003965" y="677420"/>
            <a:ext cx="3616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2400" b="1" dirty="0">
                <a:latin typeface="+mj-lt"/>
              </a:rPr>
              <a:t>Sản vật cống nạp</a:t>
            </a:r>
          </a:p>
        </p:txBody>
      </p:sp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>
            <a:fillRect/>
          </a:stretch>
        </p:blipFill>
        <p:spPr bwMode="auto">
          <a:xfrm>
            <a:off x="651162" y="1288474"/>
            <a:ext cx="3879273" cy="2036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48"/>
          <a:stretch>
            <a:fillRect/>
          </a:stretch>
        </p:blipFill>
        <p:spPr bwMode="auto">
          <a:xfrm>
            <a:off x="6567920" y="1315710"/>
            <a:ext cx="4267200" cy="2009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67"/>
          <a:stretch>
            <a:fillRect/>
          </a:stretch>
        </p:blipFill>
        <p:spPr bwMode="auto">
          <a:xfrm>
            <a:off x="651162" y="4152900"/>
            <a:ext cx="3879273" cy="2116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9" b="7143"/>
          <a:stretch>
            <a:fillRect/>
          </a:stretch>
        </p:blipFill>
        <p:spPr bwMode="auto">
          <a:xfrm>
            <a:off x="6536170" y="4152900"/>
            <a:ext cx="4298950" cy="2116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51163" y="202862"/>
            <a:ext cx="8728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+mj-lt"/>
              </a:rPr>
              <a:t>1. Chính sách cai trị của các triều đại phong kiến phương Bắc.</a:t>
            </a:r>
            <a:endParaRPr lang="vi-VN" sz="2400" dirty="0">
              <a:latin typeface="+mj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80655" y="3512147"/>
            <a:ext cx="2923310" cy="3532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Ngọc trai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246909" y="6449250"/>
            <a:ext cx="2527590" cy="3532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Con đồi mồi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356764" y="6445807"/>
            <a:ext cx="2923310" cy="3532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Ngà voi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356764" y="3477491"/>
            <a:ext cx="2923310" cy="3532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Sừng tê giác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59" t="29190" r="43709" b="3172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0" y="1"/>
            <a:ext cx="2883505" cy="2419048"/>
          </a:xfrm>
          <a:prstGeom prst="ellipse">
            <a:avLst/>
          </a:prstGeom>
          <a:solidFill>
            <a:srgbClr val="141D1A"/>
          </a:solidFill>
          <a:ln w="19050">
            <a:solidFill>
              <a:schemeClr val="bg1">
                <a:alpha val="71000"/>
              </a:schemeClr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685165"/>
            <a:r>
              <a:rPr lang="en-US" altLang="zh-CN" sz="5335" b="1">
                <a:latin typeface="Cambria" panose="02040503050406030204" pitchFamily="18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KHỞI ĐỘNG</a:t>
            </a:r>
            <a:endParaRPr lang="zh-CN" altLang="en-US" sz="5335" b="1">
              <a:latin typeface="Cambria" panose="02040503050406030204" pitchFamily="18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3" name="Rectangle: Rounded Corners 2"/>
          <p:cNvSpPr/>
          <p:nvPr/>
        </p:nvSpPr>
        <p:spPr>
          <a:xfrm>
            <a:off x="3831772" y="1877181"/>
            <a:ext cx="6715276" cy="3676952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265">
                <a:latin typeface="Cambria" panose="02040503050406030204" pitchFamily="18" charset="0"/>
                <a:ea typeface="Cambria" panose="02040503050406030204" pitchFamily="18" charset="0"/>
              </a:rPr>
              <a:t>TRÒ CHƠI</a:t>
            </a:r>
          </a:p>
          <a:p>
            <a:pPr algn="ctr">
              <a:lnSpc>
                <a:spcPct val="150000"/>
              </a:lnSpc>
            </a:pPr>
            <a:r>
              <a:rPr lang="en-US" sz="4265">
                <a:latin typeface="Cambria" panose="02040503050406030204" pitchFamily="18" charset="0"/>
                <a:ea typeface="Cambria" panose="02040503050406030204" pitchFamily="18" charset="0"/>
              </a:rPr>
              <a:t>LẬT CHỮ ĐOÁN HÌNH</a:t>
            </a:r>
          </a:p>
          <a:p>
            <a:pPr algn="ctr">
              <a:lnSpc>
                <a:spcPct val="150000"/>
              </a:lnSpc>
            </a:pPr>
            <a:r>
              <a:rPr lang="en-US" sz="4265">
                <a:latin typeface="Cambria" panose="02040503050406030204" pitchFamily="18" charset="0"/>
                <a:ea typeface="Cambria" panose="02040503050406030204" pitchFamily="18" charset="0"/>
              </a:rPr>
              <a:t>LẬT HÌNH ĐOÁN TRANH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323461" y="359497"/>
            <a:ext cx="2207492" cy="182879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40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Đây là một truyền thuyết</a:t>
            </a:r>
            <a:endParaRPr lang="en-US" sz="24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063487" y="2555299"/>
            <a:ext cx="2420932" cy="18288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40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Liên quan đến vua An Dương Vương</a:t>
            </a:r>
            <a:endParaRPr lang="en-US" sz="24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1056560" y="4830765"/>
            <a:ext cx="2420932" cy="174524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40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Lý giải việc Âu Lạc mất nước</a:t>
            </a:r>
            <a:endParaRPr lang="en-US" sz="24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1047447" y="281987"/>
            <a:ext cx="2483507" cy="197167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1056929" y="2514599"/>
            <a:ext cx="2420932" cy="18695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1002649" y="4754867"/>
            <a:ext cx="2483507" cy="1828801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191" y="470323"/>
            <a:ext cx="8136327" cy="5645029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792" y="3429000"/>
            <a:ext cx="3891200" cy="257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/>
          <p:cNvSpPr/>
          <p:nvPr/>
        </p:nvSpPr>
        <p:spPr>
          <a:xfrm>
            <a:off x="3925716" y="0"/>
            <a:ext cx="7148195" cy="993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685800">
              <a:defRPr/>
            </a:pPr>
            <a:r>
              <a:rPr lang="en-US" sz="5865" b="1" spc="38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anose="020F0502020204030204"/>
              </a:rPr>
              <a:t> Mị Châu – Trọng Thủy</a:t>
            </a:r>
            <a:endParaRPr lang="en-US" sz="5865" b="1" spc="38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anose="020F0502020204030204"/>
            </a:endParaRPr>
          </a:p>
        </p:txBody>
      </p:sp>
      <p:pic>
        <p:nvPicPr>
          <p:cNvPr id="1026" name="Picture 2" descr="Chiếc trống có chữ khắc duy nhất trong thành Cổ Loa – Đông Sơn Việt N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135" y="344183"/>
            <a:ext cx="4136815" cy="305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ùa xuân nói chuyện trầu ca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951" y="331485"/>
            <a:ext cx="3912329" cy="3071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7803876" y="3035671"/>
            <a:ext cx="3834116" cy="33520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vi-VN" sz="2935">
                <a:solidFill>
                  <a:prstClr val="white"/>
                </a:solidFill>
                <a:latin typeface="#9Slide07 IcielNabila" pitchFamily="2" charset="0"/>
                <a:cs typeface="Times New Roman" panose="02020603050405020304" pitchFamily="18" charset="0"/>
              </a:rPr>
              <a:t>Đ</a:t>
            </a:r>
            <a:r>
              <a:rPr lang="en-US" sz="2935">
                <a:solidFill>
                  <a:prstClr val="white"/>
                </a:solidFill>
                <a:latin typeface="#9Slide07 IcielNabila" pitchFamily="2" charset="0"/>
                <a:cs typeface="Times New Roman" panose="02020603050405020304" pitchFamily="18" charset="0"/>
              </a:rPr>
              <a:t>ồ vật nổi tiếng, liên quan đến thần Kim Quy và An Dương Vương</a:t>
            </a:r>
            <a:r>
              <a:rPr lang="vi-VN" sz="2935">
                <a:solidFill>
                  <a:prstClr val="white"/>
                </a:solidFill>
                <a:latin typeface="#9Slide07 IcielNabila" pitchFamily="2" charset="0"/>
                <a:cs typeface="Times New Roman" panose="02020603050405020304" pitchFamily="18" charset="0"/>
              </a:rPr>
              <a:t>?</a:t>
            </a:r>
            <a:endParaRPr lang="en-US" sz="2935" dirty="0">
              <a:solidFill>
                <a:prstClr val="white"/>
              </a:solidFill>
              <a:latin typeface="#9Slide07 IcielNabila" pitchFamily="2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81187" y="3035669"/>
            <a:ext cx="4175133" cy="33520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CỬA MAY MẮN</a:t>
            </a:r>
          </a:p>
        </p:txBody>
      </p:sp>
      <p:sp>
        <p:nvSpPr>
          <p:cNvPr id="7" name="Rectangle 6"/>
          <p:cNvSpPr/>
          <p:nvPr/>
        </p:nvSpPr>
        <p:spPr>
          <a:xfrm>
            <a:off x="3600131" y="-295727"/>
            <a:ext cx="4178317" cy="334474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935">
                <a:solidFill>
                  <a:prstClr val="white"/>
                </a:solidFill>
                <a:latin typeface="#9Slide07 IcielNabila" pitchFamily="2" charset="0"/>
              </a:rPr>
              <a:t>Vật dụng chính được sử dụng trong sản xuất nông nghiệp thời Văn Lang – Âu Lạc? </a:t>
            </a:r>
            <a:endParaRPr lang="en-US" sz="2935" dirty="0">
              <a:solidFill>
                <a:prstClr val="white"/>
              </a:solidFill>
              <a:latin typeface="#9Slide07 IcielNabila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35036" y="-315681"/>
            <a:ext cx="3832245" cy="33520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935">
                <a:solidFill>
                  <a:prstClr val="white"/>
                </a:solidFill>
                <a:latin typeface="#9Slide07 IcielNabila" pitchFamily="2" charset="0"/>
                <a:cs typeface="Times New Roman" panose="02020603050405020304" pitchFamily="18" charset="0"/>
              </a:rPr>
              <a:t>Thức ăn đặc biệt thường được sử dụng trong lễ gặp mặt, đám cưới, đám hỏi?</a:t>
            </a:r>
            <a:endParaRPr lang="en-US" sz="2935" dirty="0">
              <a:solidFill>
                <a:prstClr val="white"/>
              </a:solidFill>
              <a:latin typeface="#9Slide07 IcielNabila" pitchFamily="2" charset="0"/>
              <a:cs typeface="Times New Roman" panose="02020603050405020304" pitchFamily="18" charset="0"/>
            </a:endParaRPr>
          </a:p>
        </p:txBody>
      </p:sp>
      <p:pic>
        <p:nvPicPr>
          <p:cNvPr id="31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451" y="-349840"/>
            <a:ext cx="4290925" cy="351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356" y="2995917"/>
            <a:ext cx="4287120" cy="351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951" y="-337921"/>
            <a:ext cx="4236027" cy="3477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543" y="3000900"/>
            <a:ext cx="4251433" cy="3512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7" grpId="0" bldLvl="0" animBg="1"/>
      <p:bldP spid="28" grpId="0" bldLvl="0" animBg="1"/>
      <p:bldP spid="29" grpId="0" bldLvl="0" animBg="1"/>
      <p:bldP spid="35" grpId="0" bldLvl="0" animBg="1"/>
      <p:bldP spid="33" grpId="0" bldLvl="0" animBg="1"/>
      <p:bldP spid="3" grpId="0" bldLvl="0" animBg="1"/>
      <p:bldP spid="7" grpId="0" bldLvl="0" animBg="1"/>
      <p:bldP spid="8" grpId="0" bldLvl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2030</Words>
  <Application>Microsoft Office PowerPoint</Application>
  <PresentationFormat>Widescreen</PresentationFormat>
  <Paragraphs>209</Paragraphs>
  <Slides>25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#9Slide07 IcielNabila</vt:lpstr>
      <vt:lpstr>Arial</vt:lpstr>
      <vt:lpstr>Arial (Body)</vt:lpstr>
      <vt:lpstr>Calibri</vt:lpstr>
      <vt:lpstr>Calibri Light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Hà Hoàng</dc:creator>
  <cp:lastModifiedBy>ADMIN</cp:lastModifiedBy>
  <cp:revision>87</cp:revision>
  <dcterms:created xsi:type="dcterms:W3CDTF">2021-07-16T02:46:00Z</dcterms:created>
  <dcterms:modified xsi:type="dcterms:W3CDTF">2025-03-18T09:38:04Z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91ACA1C6ADC949239833871CDFCBF0F1</vt:lpwstr>
  </property>
  <property fmtid="{D5CDD505-2E9C-101B-9397-08002B2CF9AE}" pid="3" name="KSOProductBuildVer">
    <vt:lpwstr>1033-11.2.0.10463</vt:lpwstr>
  </property>
</Properties>
</file>