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3" r:id="rId6"/>
    <p:sldId id="282" r:id="rId7"/>
    <p:sldId id="267" r:id="rId8"/>
    <p:sldId id="283" r:id="rId9"/>
    <p:sldId id="270" r:id="rId10"/>
    <p:sldId id="271" r:id="rId11"/>
    <p:sldId id="281" r:id="rId12"/>
    <p:sldId id="266" r:id="rId13"/>
    <p:sldId id="274" r:id="rId14"/>
    <p:sldId id="275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3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gif"/><Relationship Id="rId7" Type="http://schemas.openxmlformats.org/officeDocument/2006/relationships/image" Target="../media/image3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5.gif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456318" y="2840406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Tiết 30: TRUNG ĐIỂM CỦA ĐOẠN THẲNG</a:t>
            </a: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3164628" y="830843"/>
            <a:ext cx="6191154" cy="107230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6939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:a16="http://schemas.microsoft.com/office/drawing/2014/main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4724401" y="2143125"/>
            <a:ext cx="6359788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EC5DF-0B51-4CD9-B702-A4E3D3AF758A}"/>
              </a:ext>
            </a:extLst>
          </p:cNvPr>
          <p:cNvSpPr txBox="1"/>
          <p:nvPr/>
        </p:nvSpPr>
        <p:spPr>
          <a:xfrm>
            <a:off x="-1" y="881343"/>
            <a:ext cx="12112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023" y="1403783"/>
            <a:ext cx="11963399" cy="52035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effectLst/>
              </a:rPr>
              <a:t>Trên </a:t>
            </a:r>
            <a:r>
              <a:rPr lang="en-US" sz="4800" dirty="0" err="1">
                <a:effectLst/>
              </a:rPr>
              <a:t>tia</a:t>
            </a:r>
            <a:r>
              <a:rPr lang="en-US" sz="4800" dirty="0">
                <a:effectLst/>
              </a:rPr>
              <a:t> Ax </a:t>
            </a:r>
            <a:r>
              <a:rPr lang="en-US" sz="4800" dirty="0" err="1">
                <a:effectLst/>
              </a:rPr>
              <a:t>lấy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hai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điểm</a:t>
            </a:r>
            <a:r>
              <a:rPr lang="en-US" sz="4800" dirty="0">
                <a:effectLst/>
              </a:rPr>
              <a:t> M, B </a:t>
            </a:r>
            <a:r>
              <a:rPr lang="en-US" sz="4800" dirty="0" err="1">
                <a:effectLst/>
              </a:rPr>
              <a:t>sao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cho</a:t>
            </a:r>
            <a:r>
              <a:rPr lang="en-US" sz="4800" dirty="0">
                <a:effectLst/>
              </a:rPr>
              <a:t> AM=3cm, AB=6cm.</a:t>
            </a:r>
          </a:p>
          <a:p>
            <a:pPr marL="342900" indent="-342900">
              <a:buAutoNum type="alphaLcParenR"/>
            </a:pPr>
            <a:r>
              <a:rPr lang="en-US" sz="4800" dirty="0" err="1">
                <a:effectLst/>
              </a:rPr>
              <a:t>Tính</a:t>
            </a:r>
            <a:r>
              <a:rPr lang="en-US" sz="4800" dirty="0">
                <a:effectLst/>
              </a:rPr>
              <a:t> MB? So </a:t>
            </a:r>
            <a:r>
              <a:rPr lang="en-US" sz="4800" dirty="0" err="1">
                <a:effectLst/>
              </a:rPr>
              <a:t>sánh</a:t>
            </a:r>
            <a:r>
              <a:rPr lang="en-US" sz="4800" dirty="0">
                <a:effectLst/>
              </a:rPr>
              <a:t> AM </a:t>
            </a:r>
            <a:r>
              <a:rPr lang="en-US" sz="4800" dirty="0" err="1">
                <a:effectLst/>
              </a:rPr>
              <a:t>với</a:t>
            </a:r>
            <a:r>
              <a:rPr lang="en-US" sz="4800" dirty="0">
                <a:effectLst/>
              </a:rPr>
              <a:t> MB?</a:t>
            </a:r>
          </a:p>
          <a:p>
            <a:pPr marL="342900" indent="-342900">
              <a:buAutoNum type="alphaLcParenR"/>
            </a:pPr>
            <a:r>
              <a:rPr lang="en-US" sz="4800" dirty="0">
                <a:effectLst/>
              </a:rPr>
              <a:t> </a:t>
            </a:r>
            <a:r>
              <a:rPr lang="en-US" sz="4800" dirty="0" err="1"/>
              <a:t>Đ</a:t>
            </a:r>
            <a:r>
              <a:rPr lang="en-US" sz="4800" dirty="0" err="1">
                <a:effectLst/>
              </a:rPr>
              <a:t>iểm</a:t>
            </a:r>
            <a:r>
              <a:rPr lang="en-US" sz="4800" dirty="0">
                <a:effectLst/>
              </a:rPr>
              <a:t> M </a:t>
            </a:r>
            <a:r>
              <a:rPr lang="en-US" sz="4800" dirty="0" err="1">
                <a:effectLst/>
              </a:rPr>
              <a:t>có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là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trung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điểm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của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đoạn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thẳng</a:t>
            </a:r>
            <a:r>
              <a:rPr lang="en-US" sz="4800" dirty="0">
                <a:effectLst/>
              </a:rPr>
              <a:t> AB </a:t>
            </a:r>
            <a:r>
              <a:rPr lang="en-US" sz="4800" dirty="0" err="1">
                <a:effectLst/>
              </a:rPr>
              <a:t>không</a:t>
            </a:r>
            <a:r>
              <a:rPr lang="en-US" sz="4800" dirty="0">
                <a:effectLst/>
              </a:rPr>
              <a:t>? </a:t>
            </a:r>
            <a:r>
              <a:rPr lang="en-US" sz="4800" dirty="0" err="1">
                <a:effectLst/>
              </a:rPr>
              <a:t>Vì</a:t>
            </a:r>
            <a:r>
              <a:rPr lang="en-US" sz="4800" dirty="0">
                <a:effectLst/>
              </a:rPr>
              <a:t> </a:t>
            </a:r>
            <a:r>
              <a:rPr lang="en-US" sz="4800" err="1">
                <a:effectLst/>
              </a:rPr>
              <a:t>sao</a:t>
            </a:r>
            <a:r>
              <a:rPr lang="en-US" sz="4800">
                <a:effectLst/>
              </a:rPr>
              <a:t>?</a:t>
            </a:r>
            <a:endParaRPr lang="en-US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8014" y="46224"/>
            <a:ext cx="624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err="1">
                <a:ln/>
                <a:solidFill>
                  <a:srgbClr val="FFFF00"/>
                </a:solidFill>
                <a:effectLst/>
              </a:rPr>
              <a:t>Tiết</a:t>
            </a:r>
            <a:r>
              <a:rPr lang="en-US" sz="2800" b="1" cap="none" spc="0">
                <a:ln/>
                <a:solidFill>
                  <a:srgbClr val="FFFF00"/>
                </a:solidFill>
                <a:effectLst/>
              </a:rPr>
              <a:t> 30. 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TRUNG ĐIỂM CỦA ĐOẠN THẲNG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3079"/>
            <a:ext cx="5509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TRUNG ĐIỂM CỦA ĐOẠN THẲNG: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50017" y="5519943"/>
            <a:ext cx="599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2. VẼ TRUNG ĐIỂM CỦA </a:t>
            </a:r>
            <a:r>
              <a:rPr lang="en-US" sz="2800" b="1">
                <a:ln/>
                <a:solidFill>
                  <a:srgbClr val="FFFF00"/>
                </a:solidFill>
              </a:rPr>
              <a:t>ĐOẠN THẲNG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972" y="1072331"/>
            <a:ext cx="33618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err="1">
                <a:ln/>
                <a:solidFill>
                  <a:srgbClr val="FFFF00"/>
                </a:solidFill>
              </a:rPr>
              <a:t>sgk</a:t>
            </a:r>
            <a:r>
              <a:rPr lang="en-US" sz="2800" b="1">
                <a:ln/>
                <a:solidFill>
                  <a:srgbClr val="FFFF00"/>
                </a:solidFill>
              </a:rPr>
              <a:t>/55)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3484" y="2313829"/>
            <a:ext cx="10148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:a16="http://schemas.microsoft.com/office/drawing/2014/main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1280961" y="158453"/>
            <a:ext cx="963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Ổ BI HĐ1, HĐ2, HĐ3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B8876-718D-499F-AE8C-CFC965C97793}"/>
              </a:ext>
            </a:extLst>
          </p:cNvPr>
          <p:cNvSpPr/>
          <p:nvPr/>
        </p:nvSpPr>
        <p:spPr>
          <a:xfrm>
            <a:off x="135203" y="1521610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:a16="http://schemas.microsoft.com/office/drawing/2014/main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:a16="http://schemas.microsoft.com/office/drawing/2014/main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932039" y="3803948"/>
                <a:ext cx="6654066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803948"/>
                <a:ext cx="6654066" cy="554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" y="2056543"/>
            <a:ext cx="2626574" cy="2626574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244B2-F8D4-C3DA-FE81-5A0AB2EAC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67D442-06C4-CF19-7094-6FE3A3F90E5C}"/>
              </a:ext>
            </a:extLst>
          </p:cNvPr>
          <p:cNvSpPr/>
          <p:nvPr/>
        </p:nvSpPr>
        <p:spPr>
          <a:xfrm>
            <a:off x="135172" y="63611"/>
            <a:ext cx="12056827" cy="2717690"/>
          </a:xfrm>
          <a:prstGeom prst="roundRect">
            <a:avLst>
              <a:gd name="adj" fmla="val 9638"/>
            </a:avLst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Dùng thước thẳng có vạch chia, em hãy kiểm tra xem các điểm I, J, K trong Hình 8.39 có lần lượt là trung điểm của các đoạn thẳng AB, CD, EF hay không.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2052" name="Picture 4" descr="Câu hỏi trang 55 Toán lớp 6 Tập 2 | Kết nối tri thức Giải Toán lớp 6">
            <a:extLst>
              <a:ext uri="{FF2B5EF4-FFF2-40B4-BE49-F238E27FC236}">
                <a16:creationId xmlns:a16="http://schemas.microsoft.com/office/drawing/2014/main" id="{5F4C5856-A35C-99E2-83F1-F1879C04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2867025"/>
            <a:ext cx="8448675" cy="3796167"/>
          </a:xfrm>
          <a:prstGeom prst="rect">
            <a:avLst/>
          </a:prstGeom>
          <a:solidFill>
            <a:schemeClr val="tx2"/>
          </a:solidFill>
          <a:effectLst>
            <a:glow rad="127000">
              <a:schemeClr val="accent2"/>
            </a:glow>
          </a:effectLst>
        </p:spPr>
      </p:pic>
    </p:spTree>
    <p:extLst>
      <p:ext uri="{BB962C8B-B14F-4D97-AF65-F5344CB8AC3E}">
        <p14:creationId xmlns:p14="http://schemas.microsoft.com/office/powerpoint/2010/main" val="348364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10238380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</a:t>
            </a:r>
            <a:r>
              <a:rPr lang="en-US" sz="3200" i="1">
                <a:solidFill>
                  <a:schemeClr val="bg1"/>
                </a:solidFill>
              </a:rPr>
              <a:t>= 6cm. Gọi M là trung điểm của đoạn thẳng AB.</a:t>
            </a:r>
          </a:p>
          <a:p>
            <a:r>
              <a:rPr lang="en-US" sz="3200" i="1">
                <a:solidFill>
                  <a:schemeClr val="bg1"/>
                </a:solidFill>
              </a:rPr>
              <a:t>                                     Tính độ dài đoạn thẳng AM.</a:t>
            </a:r>
            <a:endParaRPr lang="en-US" sz="3200" i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230706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7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DF8B00-B023-16F8-7332-8C0A03427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15846B-5DBA-45A2-0D9C-CD2CED98EF2E}"/>
              </a:ext>
            </a:extLst>
          </p:cNvPr>
          <p:cNvSpPr/>
          <p:nvPr/>
        </p:nvSpPr>
        <p:spPr>
          <a:xfrm>
            <a:off x="21219" y="216608"/>
            <a:ext cx="27007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33D65-EB86-0C4B-9EFC-DD9C4DBA5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Luyện Tập trang 56 Toán lớp 6 Tập 2 | Kết nối tri thức Giải Toán lớp 6">
            <a:extLst>
              <a:ext uri="{FF2B5EF4-FFF2-40B4-BE49-F238E27FC236}">
                <a16:creationId xmlns:a16="http://schemas.microsoft.com/office/drawing/2014/main" id="{968419B7-5834-1A12-E10A-660C1417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943224"/>
            <a:ext cx="81153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9BFBB6-D771-B8EA-5F5A-152E9C968D03}"/>
              </a:ext>
            </a:extLst>
          </p:cNvPr>
          <p:cNvSpPr txBox="1"/>
          <p:nvPr/>
        </p:nvSpPr>
        <p:spPr>
          <a:xfrm>
            <a:off x="485775" y="915674"/>
            <a:ext cx="10382250" cy="1569660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>
                <a:effectLst/>
                <a:latin typeface="+mj-lt"/>
              </a:rPr>
              <a:t>Cho đoạn thẳng PQ dài 12 đơn vị. Gọi E là trung điểm của đoạn thẳng PQ và F là trung điểm của đoạn thẳng PE. Tính độ dài đoạn thẳng EF.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412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462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Open Sans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Ngo Thi Tinh</cp:lastModifiedBy>
  <cp:revision>86</cp:revision>
  <dcterms:created xsi:type="dcterms:W3CDTF">2020-11-30T12:31:20Z</dcterms:created>
  <dcterms:modified xsi:type="dcterms:W3CDTF">2025-03-13T04:01:48Z</dcterms:modified>
</cp:coreProperties>
</file>