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26"/>
  </p:notesMasterIdLst>
  <p:sldIdLst>
    <p:sldId id="287" r:id="rId2"/>
    <p:sldId id="286" r:id="rId3"/>
    <p:sldId id="559" r:id="rId4"/>
    <p:sldId id="3540" r:id="rId5"/>
    <p:sldId id="3560" r:id="rId6"/>
    <p:sldId id="3578" r:id="rId7"/>
    <p:sldId id="3562" r:id="rId8"/>
    <p:sldId id="3579" r:id="rId9"/>
    <p:sldId id="3242" r:id="rId10"/>
    <p:sldId id="3355" r:id="rId11"/>
    <p:sldId id="3356" r:id="rId12"/>
    <p:sldId id="3358" r:id="rId13"/>
    <p:sldId id="3246" r:id="rId14"/>
    <p:sldId id="3488" r:id="rId15"/>
    <p:sldId id="3328" r:id="rId16"/>
    <p:sldId id="3572" r:id="rId17"/>
    <p:sldId id="3469" r:id="rId18"/>
    <p:sldId id="3470" r:id="rId19"/>
    <p:sldId id="3472" r:id="rId20"/>
    <p:sldId id="3473" r:id="rId21"/>
    <p:sldId id="3574" r:id="rId22"/>
    <p:sldId id="3558" r:id="rId23"/>
    <p:sldId id="3576" r:id="rId24"/>
    <p:sldId id="355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7" d="100"/>
          <a:sy n="87" d="100"/>
        </p:scale>
        <p:origin x="52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02T15:27:41.758"/>
    </inkml:context>
    <inkml:brush xml:id="br0">
      <inkml:brushProperty name="width" value="0.05292" units="cm"/>
      <inkml:brushProperty name="height" value="0.05292" units="cm"/>
      <inkml:brushProperty name="color" value="#FF1A00"/>
    </inkml:brush>
  </inkml:definitions>
  <inkml:trace contextRef="#ctx0" brushRef="#br0">26 26,'93'93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8043A1-AA8F-4496-BDDF-DCF488107C60}"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99CC6-065C-4A12-8D3C-9DFB7FDACE93}" type="slidenum">
              <a:rPr lang="en-US" smtClean="0"/>
              <a:t>‹#›</a:t>
            </a:fld>
            <a:endParaRPr lang="en-US"/>
          </a:p>
        </p:txBody>
      </p:sp>
    </p:spTree>
    <p:extLst>
      <p:ext uri="{BB962C8B-B14F-4D97-AF65-F5344CB8AC3E}">
        <p14:creationId xmlns:p14="http://schemas.microsoft.com/office/powerpoint/2010/main" val="980689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550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7351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940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3509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55335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68675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36258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33295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347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4557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8325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ED6564-41ED-436E-88DF-5323FCC4333A}"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27D23-604B-4FFA-90E6-BEB38F6A3E2D}" type="slidenum">
              <a:rPr lang="en-US" smtClean="0"/>
              <a:t>‹#›</a:t>
            </a:fld>
            <a:endParaRPr lang="en-US"/>
          </a:p>
        </p:txBody>
      </p:sp>
    </p:spTree>
    <p:extLst>
      <p:ext uri="{BB962C8B-B14F-4D97-AF65-F5344CB8AC3E}">
        <p14:creationId xmlns:p14="http://schemas.microsoft.com/office/powerpoint/2010/main" val="936419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D6564-41ED-436E-88DF-5323FCC4333A}" type="datetimeFigureOut">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627D23-604B-4FFA-90E6-BEB38F6A3E2D}" type="slidenum">
              <a:rPr lang="en-US" smtClean="0"/>
              <a:t>‹#›</a:t>
            </a:fld>
            <a:endParaRPr lang="en-US"/>
          </a:p>
        </p:txBody>
      </p:sp>
    </p:spTree>
    <p:extLst>
      <p:ext uri="{BB962C8B-B14F-4D97-AF65-F5344CB8AC3E}">
        <p14:creationId xmlns:p14="http://schemas.microsoft.com/office/powerpoint/2010/main" val="1416831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D6564-41ED-436E-88DF-5323FCC4333A}" type="datetimeFigureOut">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627D23-604B-4FFA-90E6-BEB38F6A3E2D}" type="slidenum">
              <a:rPr lang="en-US" smtClean="0"/>
              <a:t>‹#›</a:t>
            </a:fld>
            <a:endParaRPr lang="en-US"/>
          </a:p>
        </p:txBody>
      </p:sp>
    </p:spTree>
    <p:extLst>
      <p:ext uri="{BB962C8B-B14F-4D97-AF65-F5344CB8AC3E}">
        <p14:creationId xmlns:p14="http://schemas.microsoft.com/office/powerpoint/2010/main" val="1864978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D6564-41ED-436E-88DF-5323FCC4333A}" type="datetimeFigureOut">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627D23-604B-4FFA-90E6-BEB38F6A3E2D}" type="slidenum">
              <a:rPr lang="en-US" smtClean="0"/>
              <a:t>‹#›</a:t>
            </a:fld>
            <a:endParaRPr lang="en-US"/>
          </a:p>
        </p:txBody>
      </p:sp>
    </p:spTree>
    <p:extLst>
      <p:ext uri="{BB962C8B-B14F-4D97-AF65-F5344CB8AC3E}">
        <p14:creationId xmlns:p14="http://schemas.microsoft.com/office/powerpoint/2010/main" val="760172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D6564-41ED-436E-88DF-5323FCC4333A}" type="datetimeFigureOut">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627D23-604B-4FFA-90E6-BEB38F6A3E2D}" type="slidenum">
              <a:rPr lang="en-US" smtClean="0"/>
              <a:t>‹#›</a:t>
            </a:fld>
            <a:endParaRPr lang="en-US"/>
          </a:p>
        </p:txBody>
      </p:sp>
    </p:spTree>
    <p:extLst>
      <p:ext uri="{BB962C8B-B14F-4D97-AF65-F5344CB8AC3E}">
        <p14:creationId xmlns:p14="http://schemas.microsoft.com/office/powerpoint/2010/main" val="3233211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ED6564-41ED-436E-88DF-5323FCC4333A}"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27D23-604B-4FFA-90E6-BEB38F6A3E2D}" type="slidenum">
              <a:rPr lang="en-US" smtClean="0"/>
              <a:t>‹#›</a:t>
            </a:fld>
            <a:endParaRPr lang="en-US"/>
          </a:p>
        </p:txBody>
      </p:sp>
    </p:spTree>
    <p:extLst>
      <p:ext uri="{BB962C8B-B14F-4D97-AF65-F5344CB8AC3E}">
        <p14:creationId xmlns:p14="http://schemas.microsoft.com/office/powerpoint/2010/main" val="1793539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ED6564-41ED-436E-88DF-5323FCC4333A}"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27D23-604B-4FFA-90E6-BEB38F6A3E2D}" type="slidenum">
              <a:rPr lang="en-US" smtClean="0"/>
              <a:t>‹#›</a:t>
            </a:fld>
            <a:endParaRPr lang="en-US"/>
          </a:p>
        </p:txBody>
      </p:sp>
    </p:spTree>
    <p:extLst>
      <p:ext uri="{BB962C8B-B14F-4D97-AF65-F5344CB8AC3E}">
        <p14:creationId xmlns:p14="http://schemas.microsoft.com/office/powerpoint/2010/main" val="2043841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ED6564-41ED-436E-88DF-5323FCC4333A}"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27D23-604B-4FFA-90E6-BEB38F6A3E2D}" type="slidenum">
              <a:rPr lang="en-US" smtClean="0"/>
              <a:t>‹#›</a:t>
            </a:fld>
            <a:endParaRPr lang="en-US"/>
          </a:p>
        </p:txBody>
      </p:sp>
    </p:spTree>
    <p:extLst>
      <p:ext uri="{BB962C8B-B14F-4D97-AF65-F5344CB8AC3E}">
        <p14:creationId xmlns:p14="http://schemas.microsoft.com/office/powerpoint/2010/main" val="710857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ED6564-41ED-436E-88DF-5323FCC4333A}"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27D23-604B-4FFA-90E6-BEB38F6A3E2D}" type="slidenum">
              <a:rPr lang="en-US" smtClean="0"/>
              <a:t>‹#›</a:t>
            </a:fld>
            <a:endParaRPr lang="en-US"/>
          </a:p>
        </p:txBody>
      </p:sp>
    </p:spTree>
    <p:extLst>
      <p:ext uri="{BB962C8B-B14F-4D97-AF65-F5344CB8AC3E}">
        <p14:creationId xmlns:p14="http://schemas.microsoft.com/office/powerpoint/2010/main" val="3496175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01752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146760342"/>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ED6564-41ED-436E-88DF-5323FCC4333A}"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27D23-604B-4FFA-90E6-BEB38F6A3E2D}" type="slidenum">
              <a:rPr lang="en-US" smtClean="0"/>
              <a:t>‹#›</a:t>
            </a:fld>
            <a:endParaRPr lang="en-US"/>
          </a:p>
        </p:txBody>
      </p:sp>
    </p:spTree>
    <p:extLst>
      <p:ext uri="{BB962C8B-B14F-4D97-AF65-F5344CB8AC3E}">
        <p14:creationId xmlns:p14="http://schemas.microsoft.com/office/powerpoint/2010/main" val="31229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ED6564-41ED-436E-88DF-5323FCC4333A}"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27D23-604B-4FFA-90E6-BEB38F6A3E2D}" type="slidenum">
              <a:rPr lang="en-US" smtClean="0"/>
              <a:t>‹#›</a:t>
            </a:fld>
            <a:endParaRPr lang="en-US"/>
          </a:p>
        </p:txBody>
      </p:sp>
    </p:spTree>
    <p:extLst>
      <p:ext uri="{BB962C8B-B14F-4D97-AF65-F5344CB8AC3E}">
        <p14:creationId xmlns:p14="http://schemas.microsoft.com/office/powerpoint/2010/main" val="419515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ED6564-41ED-436E-88DF-5323FCC4333A}"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27D23-604B-4FFA-90E6-BEB38F6A3E2D}" type="slidenum">
              <a:rPr lang="en-US" smtClean="0"/>
              <a:t>‹#›</a:t>
            </a:fld>
            <a:endParaRPr lang="en-US"/>
          </a:p>
        </p:txBody>
      </p:sp>
    </p:spTree>
    <p:extLst>
      <p:ext uri="{BB962C8B-B14F-4D97-AF65-F5344CB8AC3E}">
        <p14:creationId xmlns:p14="http://schemas.microsoft.com/office/powerpoint/2010/main" val="4197471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ED6564-41ED-436E-88DF-5323FCC4333A}" type="datetimeFigureOut">
              <a:rPr lang="en-US" smtClean="0"/>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627D23-604B-4FFA-90E6-BEB38F6A3E2D}" type="slidenum">
              <a:rPr lang="en-US" smtClean="0"/>
              <a:t>‹#›</a:t>
            </a:fld>
            <a:endParaRPr lang="en-US"/>
          </a:p>
        </p:txBody>
      </p:sp>
    </p:spTree>
    <p:extLst>
      <p:ext uri="{BB962C8B-B14F-4D97-AF65-F5344CB8AC3E}">
        <p14:creationId xmlns:p14="http://schemas.microsoft.com/office/powerpoint/2010/main" val="1265184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ED6564-41ED-436E-88DF-5323FCC4333A}" type="datetimeFigureOut">
              <a:rPr lang="en-US" smtClean="0"/>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627D23-604B-4FFA-90E6-BEB38F6A3E2D}" type="slidenum">
              <a:rPr lang="en-US" smtClean="0"/>
              <a:t>‹#›</a:t>
            </a:fld>
            <a:endParaRPr lang="en-US"/>
          </a:p>
        </p:txBody>
      </p:sp>
    </p:spTree>
    <p:extLst>
      <p:ext uri="{BB962C8B-B14F-4D97-AF65-F5344CB8AC3E}">
        <p14:creationId xmlns:p14="http://schemas.microsoft.com/office/powerpoint/2010/main" val="3270589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D6564-41ED-436E-88DF-5323FCC4333A}" type="datetimeFigureOut">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627D23-604B-4FFA-90E6-BEB38F6A3E2D}" type="slidenum">
              <a:rPr lang="en-US" smtClean="0"/>
              <a:t>‹#›</a:t>
            </a:fld>
            <a:endParaRPr lang="en-US"/>
          </a:p>
        </p:txBody>
      </p:sp>
    </p:spTree>
    <p:extLst>
      <p:ext uri="{BB962C8B-B14F-4D97-AF65-F5344CB8AC3E}">
        <p14:creationId xmlns:p14="http://schemas.microsoft.com/office/powerpoint/2010/main" val="246812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D6564-41ED-436E-88DF-5323FCC4333A}" type="datetimeFigureOut">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627D23-604B-4FFA-90E6-BEB38F6A3E2D}" type="slidenum">
              <a:rPr lang="en-US" smtClean="0"/>
              <a:t>‹#›</a:t>
            </a:fld>
            <a:endParaRPr lang="en-US"/>
          </a:p>
        </p:txBody>
      </p:sp>
    </p:spTree>
    <p:extLst>
      <p:ext uri="{BB962C8B-B14F-4D97-AF65-F5344CB8AC3E}">
        <p14:creationId xmlns:p14="http://schemas.microsoft.com/office/powerpoint/2010/main" val="3188937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D6564-41ED-436E-88DF-5323FCC4333A}" type="datetimeFigureOut">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627D23-604B-4FFA-90E6-BEB38F6A3E2D}" type="slidenum">
              <a:rPr lang="en-US" smtClean="0"/>
              <a:t>‹#›</a:t>
            </a:fld>
            <a:endParaRPr lang="en-US"/>
          </a:p>
        </p:txBody>
      </p:sp>
    </p:spTree>
    <p:extLst>
      <p:ext uri="{BB962C8B-B14F-4D97-AF65-F5344CB8AC3E}">
        <p14:creationId xmlns:p14="http://schemas.microsoft.com/office/powerpoint/2010/main" val="316394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D6564-41ED-436E-88DF-5323FCC4333A}" type="datetimeFigureOut">
              <a:rPr lang="en-US" smtClean="0"/>
              <a:t>2/11/2025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27D23-604B-4FFA-90E6-BEB38F6A3E2D}" type="slidenum">
              <a:rPr lang="en-US" smtClean="0"/>
              <a:t>‹#›</a:t>
            </a:fld>
            <a:endParaRPr lang="en-US"/>
          </a:p>
        </p:txBody>
      </p:sp>
    </p:spTree>
    <p:extLst>
      <p:ext uri="{BB962C8B-B14F-4D97-AF65-F5344CB8AC3E}">
        <p14:creationId xmlns:p14="http://schemas.microsoft.com/office/powerpoint/2010/main" val="140517227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28" r:id="rId8"/>
    <p:sldLayoutId id="2147483727" r:id="rId9"/>
    <p:sldLayoutId id="2147483726" r:id="rId10"/>
    <p:sldLayoutId id="2147483725" r:id="rId11"/>
    <p:sldLayoutId id="2147483724" r:id="rId12"/>
    <p:sldLayoutId id="2147483723" r:id="rId13"/>
    <p:sldLayoutId id="2147483717" r:id="rId14"/>
    <p:sldLayoutId id="2147483718" r:id="rId15"/>
    <p:sldLayoutId id="2147483719" r:id="rId16"/>
    <p:sldLayoutId id="2147483720" r:id="rId17"/>
    <p:sldLayoutId id="2147483721" r:id="rId18"/>
    <p:sldLayoutId id="2147483722"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jfif"/></Relationships>
</file>

<file path=ppt/slides/_rels/slide17.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jfif"/></Relationships>
</file>

<file path=ppt/slides/_rels/slide19.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7.jfif"/></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7.jfif"/></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9.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customXml" Target="../ink/ink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7.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533101" cy="1626639"/>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a:t>
              </a:r>
              <a:r>
                <a:rPr lang="en-US" sz="3200" dirty="0">
                  <a:solidFill>
                    <a:schemeClr val="accent5">
                      <a:lumMod val="75000"/>
                    </a:schemeClr>
                  </a:solidFill>
                  <a:latin typeface="+mj-lt"/>
                </a:rPr>
                <a:t>4a</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628103" y="240517"/>
            <a:ext cx="6449962" cy="523220"/>
          </a:xfrm>
          <a:prstGeom prst="rect">
            <a:avLst/>
          </a:prstGeom>
          <a:noFill/>
        </p:spPr>
        <p:txBody>
          <a:bodyPr wrap="square" rtlCol="0">
            <a:spAutoFit/>
          </a:bodyPr>
          <a:lstStyle/>
          <a:p>
            <a:pPr algn="ctr"/>
            <a:r>
              <a:rPr lang="en-US" sz="2800" dirty="0">
                <a:solidFill>
                  <a:schemeClr val="accent5">
                    <a:lumMod val="75000"/>
                  </a:schemeClr>
                </a:solidFill>
                <a:latin typeface="+mj-lt"/>
              </a:rPr>
              <a:t>SỬ DỤNG BẢNG TÍNH ĐIỆN TỬ NÂNG CAO</a:t>
            </a:r>
          </a:p>
        </p:txBody>
      </p:sp>
      <p:sp>
        <p:nvSpPr>
          <p:cNvPr id="8" name="TextBox 7">
            <a:extLst>
              <a:ext uri="{FF2B5EF4-FFF2-40B4-BE49-F238E27FC236}">
                <a16:creationId xmlns:a16="http://schemas.microsoft.com/office/drawing/2014/main" id="{D05E2FA4-701D-4C92-898E-7EE4AF07FEBA}"/>
              </a:ext>
            </a:extLst>
          </p:cNvPr>
          <p:cNvSpPr txBox="1"/>
          <p:nvPr/>
        </p:nvSpPr>
        <p:spPr>
          <a:xfrm>
            <a:off x="2595153" y="2752461"/>
            <a:ext cx="6761437" cy="1980094"/>
          </a:xfrm>
          <a:prstGeom prst="rect">
            <a:avLst/>
          </a:prstGeom>
          <a:noFill/>
          <a:ln>
            <a:noFill/>
          </a:ln>
        </p:spPr>
        <p:txBody>
          <a:bodyPr wrap="square" rtlCol="0">
            <a:spAutoFit/>
          </a:bodyPr>
          <a:lstStyle/>
          <a:p>
            <a:pPr algn="ctr">
              <a:lnSpc>
                <a:spcPct val="120000"/>
              </a:lnSpc>
            </a:pPr>
            <a:r>
              <a:rPr lang="en-US" sz="5400" b="1" dirty="0" err="1">
                <a:ln w="19050">
                  <a:solidFill>
                    <a:schemeClr val="bg1"/>
                  </a:solidFill>
                </a:ln>
                <a:solidFill>
                  <a:srgbClr val="002060"/>
                </a:solidFill>
                <a:latin typeface="Bahnschrift Condensed" panose="020B0502040204020203" pitchFamily="34" charset="0"/>
              </a:rPr>
              <a:t>Bài</a:t>
            </a:r>
            <a:r>
              <a:rPr lang="en-US" sz="5400" b="1" dirty="0">
                <a:ln w="19050">
                  <a:solidFill>
                    <a:schemeClr val="bg1"/>
                  </a:solidFill>
                </a:ln>
                <a:solidFill>
                  <a:srgbClr val="002060"/>
                </a:solidFill>
                <a:latin typeface="Bahnschrift Condensed" panose="020B0502040204020203" pitchFamily="34" charset="0"/>
              </a:rPr>
              <a:t> 10a. SỬ DỤNG HÀM COUNTIF</a:t>
            </a:r>
            <a:endParaRPr lang="vi-VN" sz="54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226490-43BD-45EC-84E2-AD43D581AB19}"/>
              </a:ext>
            </a:extLst>
          </p:cNvPr>
          <p:cNvSpPr txBox="1"/>
          <p:nvPr/>
        </p:nvSpPr>
        <p:spPr>
          <a:xfrm>
            <a:off x="940526" y="348738"/>
            <a:ext cx="9971314" cy="3365024"/>
          </a:xfrm>
          <a:prstGeom prst="rect">
            <a:avLst/>
          </a:prstGeom>
          <a:noFill/>
        </p:spPr>
        <p:txBody>
          <a:bodyPr wrap="square">
            <a:spAutoFit/>
          </a:bodyPr>
          <a:lstStyle/>
          <a:p>
            <a:pPr>
              <a:lnSpc>
                <a:spcPct val="150000"/>
              </a:lnSpc>
            </a:pPr>
            <a:r>
              <a:rPr lang="vi-VN" sz="1800" b="1" dirty="0">
                <a:solidFill>
                  <a:srgbClr val="EF387A"/>
                </a:solidFill>
                <a:effectLst/>
                <a:latin typeface="Arial" panose="020B0604020202020204" pitchFamily="34" charset="0"/>
              </a:rPr>
              <a:t>Nhiệm vụ: </a:t>
            </a:r>
            <a:r>
              <a:rPr lang="vi-VN" sz="1800" dirty="0">
                <a:solidFill>
                  <a:srgbClr val="231F20"/>
                </a:solidFill>
                <a:effectLst/>
                <a:latin typeface="Arial" panose="020B0604020202020204" pitchFamily="34" charset="0"/>
              </a:rPr>
              <a:t>Sử dụng hàm COUNTIF để tổng hợp chi tiêu theo mỗi khoản. </a:t>
            </a:r>
            <a:endParaRPr lang="vi-VN" dirty="0"/>
          </a:p>
          <a:p>
            <a:pPr>
              <a:lnSpc>
                <a:spcPct val="150000"/>
              </a:lnSpc>
            </a:pPr>
            <a:r>
              <a:rPr lang="vi-VN" sz="1800" b="1" dirty="0">
                <a:solidFill>
                  <a:srgbClr val="EF387A"/>
                </a:solidFill>
                <a:effectLst/>
                <a:latin typeface="Arial" panose="020B0604020202020204" pitchFamily="34" charset="0"/>
              </a:rPr>
              <a:t>Hướng dẫn </a:t>
            </a:r>
            <a:endParaRPr lang="vi-VN" dirty="0"/>
          </a:p>
          <a:p>
            <a:pPr>
              <a:lnSpc>
                <a:spcPct val="150000"/>
              </a:lnSpc>
            </a:pPr>
            <a:r>
              <a:rPr lang="vi-VN" sz="1800" b="1" i="1" dirty="0">
                <a:solidFill>
                  <a:srgbClr val="231F20"/>
                </a:solidFill>
                <a:effectLst/>
                <a:latin typeface="Arial" panose="020B0604020202020204" pitchFamily="34" charset="0"/>
              </a:rPr>
              <a:t>a) Tính số lần chi của mỗi khoản chi trong trang tính </a:t>
            </a:r>
            <a:r>
              <a:rPr lang="vi-VN" sz="1800" b="1" i="1" dirty="0">
                <a:solidFill>
                  <a:srgbClr val="ED028C"/>
                </a:solidFill>
                <a:effectLst/>
                <a:latin typeface="Arial" panose="020B0604020202020204" pitchFamily="34" charset="0"/>
              </a:rPr>
              <a:t>Chi tiêu </a:t>
            </a:r>
            <a:endParaRPr lang="vi-VN" dirty="0"/>
          </a:p>
          <a:p>
            <a:pPr>
              <a:lnSpc>
                <a:spcPct val="150000"/>
              </a:lnSpc>
            </a:pPr>
            <a:r>
              <a:rPr lang="vi-VN" sz="1800" dirty="0">
                <a:solidFill>
                  <a:srgbClr val="231F20"/>
                </a:solidFill>
                <a:effectLst/>
                <a:latin typeface="Arial" panose="020B0604020202020204" pitchFamily="34" charset="0"/>
              </a:rPr>
              <a:t>– Mở tệp bảng tính </a:t>
            </a:r>
            <a:r>
              <a:rPr lang="vi-VN" sz="1800" dirty="0">
                <a:solidFill>
                  <a:srgbClr val="ED028C"/>
                </a:solidFill>
                <a:effectLst/>
                <a:latin typeface="Arial" panose="020B0604020202020204" pitchFamily="34" charset="0"/>
              </a:rPr>
              <a:t>TaiChinhGiaDinh.xlsx</a:t>
            </a:r>
            <a:r>
              <a:rPr lang="vi-VN" sz="1800" dirty="0">
                <a:solidFill>
                  <a:srgbClr val="231F20"/>
                </a:solidFill>
                <a:effectLst/>
                <a:latin typeface="Arial" panose="020B0604020202020204" pitchFamily="34" charset="0"/>
              </a:rPr>
              <a:t>, chọn trang tính </a:t>
            </a:r>
            <a:r>
              <a:rPr lang="vi-VN" sz="1800" dirty="0">
                <a:solidFill>
                  <a:srgbClr val="ED028C"/>
                </a:solidFill>
                <a:effectLst/>
                <a:latin typeface="Arial" panose="020B0604020202020204" pitchFamily="34" charset="0"/>
              </a:rPr>
              <a:t>Chi tiêu</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 Nhập dữ liệu cho trang tính để được kết quả tương tự như Hình 10a.1. </a:t>
            </a:r>
            <a:endParaRPr lang="vi-VN" dirty="0"/>
          </a:p>
          <a:p>
            <a:pPr>
              <a:lnSpc>
                <a:spcPct val="150000"/>
              </a:lnSpc>
            </a:pPr>
            <a:r>
              <a:rPr lang="vi-VN" sz="1800" dirty="0">
                <a:solidFill>
                  <a:srgbClr val="231F20"/>
                </a:solidFill>
                <a:effectLst/>
                <a:latin typeface="Arial" panose="020B0604020202020204" pitchFamily="34" charset="0"/>
              </a:rPr>
              <a:t>– Tại ô </a:t>
            </a:r>
            <a:r>
              <a:rPr lang="vi-VN" sz="1800" dirty="0">
                <a:solidFill>
                  <a:srgbClr val="ED028C"/>
                </a:solidFill>
                <a:effectLst/>
                <a:latin typeface="Arial" panose="020B0604020202020204" pitchFamily="34" charset="0"/>
              </a:rPr>
              <a:t>G2</a:t>
            </a:r>
            <a:r>
              <a:rPr lang="vi-VN" sz="1800" dirty="0">
                <a:solidFill>
                  <a:srgbClr val="231F20"/>
                </a:solidFill>
                <a:effectLst/>
                <a:latin typeface="Arial" panose="020B0604020202020204" pitchFamily="34" charset="0"/>
              </a:rPr>
              <a:t>, nhập công thức </a:t>
            </a:r>
            <a:r>
              <a:rPr lang="vi-VN" sz="1800" dirty="0">
                <a:solidFill>
                  <a:srgbClr val="ED028C"/>
                </a:solidFill>
                <a:effectLst/>
                <a:latin typeface="Arial" panose="020B0604020202020204" pitchFamily="34" charset="0"/>
              </a:rPr>
              <a:t>=COUNTIF($B$3:$B$10,F2)</a:t>
            </a:r>
            <a:r>
              <a:rPr lang="vi-VN" sz="1800" dirty="0">
                <a:solidFill>
                  <a:srgbClr val="231F20"/>
                </a:solidFill>
                <a:effectLst/>
                <a:latin typeface="Arial" panose="020B0604020202020204" pitchFamily="34" charset="0"/>
              </a:rPr>
              <a:t> như minh hoạ trong Hình 10a.2. </a:t>
            </a:r>
            <a:endParaRPr lang="vi-VN" dirty="0"/>
          </a:p>
          <a:p>
            <a:pPr>
              <a:lnSpc>
                <a:spcPct val="150000"/>
              </a:lnSpc>
            </a:pPr>
            <a:r>
              <a:rPr lang="vi-VN" sz="1800" dirty="0">
                <a:solidFill>
                  <a:srgbClr val="231F20"/>
                </a:solidFill>
                <a:effectLst/>
                <a:latin typeface="Arial" panose="020B0604020202020204" pitchFamily="34" charset="0"/>
              </a:rPr>
              <a:t>– Sao chép công thức trong ô </a:t>
            </a:r>
            <a:r>
              <a:rPr lang="vi-VN" sz="1800" dirty="0">
                <a:solidFill>
                  <a:srgbClr val="ED028C"/>
                </a:solidFill>
                <a:effectLst/>
                <a:latin typeface="Arial" panose="020B0604020202020204" pitchFamily="34" charset="0"/>
              </a:rPr>
              <a:t>G2</a:t>
            </a:r>
            <a:r>
              <a:rPr lang="vi-VN" sz="1800" dirty="0">
                <a:solidFill>
                  <a:srgbClr val="231F20"/>
                </a:solidFill>
                <a:effectLst/>
                <a:latin typeface="Arial" panose="020B0604020202020204" pitchFamily="34" charset="0"/>
              </a:rPr>
              <a:t> sang các ô từ </a:t>
            </a:r>
            <a:r>
              <a:rPr lang="vi-VN" sz="1800" dirty="0">
                <a:solidFill>
                  <a:srgbClr val="ED028C"/>
                </a:solidFill>
                <a:effectLst/>
                <a:latin typeface="Arial" panose="020B0604020202020204" pitchFamily="34" charset="0"/>
              </a:rPr>
              <a:t>G3</a:t>
            </a:r>
            <a:r>
              <a:rPr lang="vi-VN" sz="1800" dirty="0">
                <a:solidFill>
                  <a:srgbClr val="231F20"/>
                </a:solidFill>
                <a:effectLst/>
                <a:latin typeface="Arial" panose="020B0604020202020204" pitchFamily="34" charset="0"/>
              </a:rPr>
              <a:t> đến </a:t>
            </a:r>
            <a:r>
              <a:rPr lang="vi-VN" sz="1800" dirty="0">
                <a:solidFill>
                  <a:srgbClr val="ED028C"/>
                </a:solidFill>
                <a:effectLst/>
                <a:latin typeface="Arial" panose="020B0604020202020204" pitchFamily="34" charset="0"/>
              </a:rPr>
              <a:t>G10</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 Lưu bảng tính.</a:t>
            </a:r>
            <a:endParaRPr lang="en-US" dirty="0"/>
          </a:p>
        </p:txBody>
      </p:sp>
      <p:pic>
        <p:nvPicPr>
          <p:cNvPr id="5" name="Picture 4">
            <a:extLst>
              <a:ext uri="{FF2B5EF4-FFF2-40B4-BE49-F238E27FC236}">
                <a16:creationId xmlns:a16="http://schemas.microsoft.com/office/drawing/2014/main" id="{210358C6-C49B-4999-B5C2-B6FA84AC79C3}"/>
              </a:ext>
            </a:extLst>
          </p:cNvPr>
          <p:cNvPicPr>
            <a:picLocks noChangeAspect="1"/>
          </p:cNvPicPr>
          <p:nvPr/>
        </p:nvPicPr>
        <p:blipFill>
          <a:blip r:embed="rId2"/>
          <a:stretch>
            <a:fillRect/>
          </a:stretch>
        </p:blipFill>
        <p:spPr>
          <a:xfrm>
            <a:off x="3170656" y="3559629"/>
            <a:ext cx="7054359" cy="2809557"/>
          </a:xfrm>
          <a:prstGeom prst="rect">
            <a:avLst/>
          </a:prstGeom>
        </p:spPr>
      </p:pic>
    </p:spTree>
    <p:extLst>
      <p:ext uri="{BB962C8B-B14F-4D97-AF65-F5344CB8AC3E}">
        <p14:creationId xmlns:p14="http://schemas.microsoft.com/office/powerpoint/2010/main" val="2691596600"/>
      </p:ext>
    </p:extLst>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E36BCE-FF90-4C72-A8B3-FD75B3032BE2}"/>
              </a:ext>
            </a:extLst>
          </p:cNvPr>
          <p:cNvSpPr txBox="1"/>
          <p:nvPr/>
        </p:nvSpPr>
        <p:spPr>
          <a:xfrm>
            <a:off x="1193075" y="689542"/>
            <a:ext cx="7950926" cy="1287532"/>
          </a:xfrm>
          <a:prstGeom prst="rect">
            <a:avLst/>
          </a:prstGeom>
          <a:noFill/>
        </p:spPr>
        <p:txBody>
          <a:bodyPr wrap="square">
            <a:spAutoFit/>
          </a:bodyPr>
          <a:lstStyle/>
          <a:p>
            <a:pPr>
              <a:lnSpc>
                <a:spcPct val="150000"/>
              </a:lnSpc>
            </a:pPr>
            <a:r>
              <a:rPr lang="vi-VN" sz="1800" b="1" i="1" dirty="0">
                <a:solidFill>
                  <a:srgbClr val="231F20"/>
                </a:solidFill>
                <a:effectLst/>
                <a:latin typeface="Arial" panose="020B0604020202020204" pitchFamily="34" charset="0"/>
              </a:rPr>
              <a:t>b) Tính số lần thu của mỗi khoản thu trong trang tính </a:t>
            </a:r>
            <a:r>
              <a:rPr lang="vi-VN" sz="1800" b="1" i="1" dirty="0">
                <a:solidFill>
                  <a:srgbClr val="ED028C"/>
                </a:solidFill>
                <a:effectLst/>
                <a:latin typeface="Arial" panose="020B0604020202020204" pitchFamily="34" charset="0"/>
              </a:rPr>
              <a:t>Thu nhập </a:t>
            </a:r>
            <a:endParaRPr lang="vi-VN" dirty="0"/>
          </a:p>
          <a:p>
            <a:pPr>
              <a:lnSpc>
                <a:spcPct val="150000"/>
              </a:lnSpc>
            </a:pPr>
            <a:r>
              <a:rPr lang="vi-VN" sz="1800" dirty="0">
                <a:solidFill>
                  <a:srgbClr val="231F20"/>
                </a:solidFill>
                <a:effectLst/>
                <a:latin typeface="Arial" panose="020B0604020202020204" pitchFamily="34" charset="0"/>
              </a:rPr>
              <a:t>– Chọn trang tính </a:t>
            </a:r>
            <a:r>
              <a:rPr lang="vi-VN" sz="1800" dirty="0">
                <a:solidFill>
                  <a:srgbClr val="ED028C"/>
                </a:solidFill>
                <a:effectLst/>
                <a:latin typeface="Arial" panose="020B0604020202020204" pitchFamily="34" charset="0"/>
              </a:rPr>
              <a:t>Thu Nhập</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 Nhập dữ liệu cho trang tính để được nội dung tương tự như Hình 10a.3</a:t>
            </a:r>
            <a:endParaRPr lang="en-US" dirty="0"/>
          </a:p>
        </p:txBody>
      </p:sp>
      <p:pic>
        <p:nvPicPr>
          <p:cNvPr id="5" name="Picture 4">
            <a:extLst>
              <a:ext uri="{FF2B5EF4-FFF2-40B4-BE49-F238E27FC236}">
                <a16:creationId xmlns:a16="http://schemas.microsoft.com/office/drawing/2014/main" id="{4DFFF4F8-2AEB-4B81-B600-009FE7B427BC}"/>
              </a:ext>
            </a:extLst>
          </p:cNvPr>
          <p:cNvPicPr>
            <a:picLocks noChangeAspect="1"/>
          </p:cNvPicPr>
          <p:nvPr/>
        </p:nvPicPr>
        <p:blipFill>
          <a:blip r:embed="rId2"/>
          <a:stretch>
            <a:fillRect/>
          </a:stretch>
        </p:blipFill>
        <p:spPr>
          <a:xfrm>
            <a:off x="1193075" y="2452220"/>
            <a:ext cx="9379131" cy="3498799"/>
          </a:xfrm>
          <a:prstGeom prst="rect">
            <a:avLst/>
          </a:prstGeom>
        </p:spPr>
      </p:pic>
    </p:spTree>
    <p:extLst>
      <p:ext uri="{BB962C8B-B14F-4D97-AF65-F5344CB8AC3E}">
        <p14:creationId xmlns:p14="http://schemas.microsoft.com/office/powerpoint/2010/main" val="963964598"/>
      </p:ext>
    </p:extLst>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00337-0FAC-4111-B860-51773BF15C6C}"/>
              </a:ext>
            </a:extLst>
          </p:cNvPr>
          <p:cNvSpPr txBox="1"/>
          <p:nvPr/>
        </p:nvSpPr>
        <p:spPr>
          <a:xfrm>
            <a:off x="1402080" y="661740"/>
            <a:ext cx="9257211" cy="1287532"/>
          </a:xfrm>
          <a:prstGeom prst="rect">
            <a:avLst/>
          </a:prstGeom>
          <a:noFill/>
        </p:spPr>
        <p:txBody>
          <a:bodyPr wrap="square">
            <a:spAutoFit/>
          </a:bodyPr>
          <a:lstStyle/>
          <a:p>
            <a:pPr>
              <a:lnSpc>
                <a:spcPct val="150000"/>
              </a:lnSpc>
            </a:pPr>
            <a:r>
              <a:rPr lang="en-US" sz="1800" dirty="0">
                <a:solidFill>
                  <a:srgbClr val="231F20"/>
                </a:solidFill>
                <a:effectLst/>
                <a:latin typeface="Arial" panose="020B0604020202020204" pitchFamily="34" charset="0"/>
              </a:rPr>
              <a:t>– Sao </a:t>
            </a:r>
            <a:r>
              <a:rPr lang="en-US" sz="1800" dirty="0" err="1">
                <a:solidFill>
                  <a:srgbClr val="231F20"/>
                </a:solidFill>
                <a:effectLst/>
                <a:latin typeface="Arial" panose="020B0604020202020204" pitchFamily="34" charset="0"/>
              </a:rPr>
              <a:t>chép</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công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thức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trong</a:t>
            </a:r>
            <a:r>
              <a:rPr lang="en-US" sz="1800" dirty="0">
                <a:solidFill>
                  <a:srgbClr val="231F20"/>
                </a:solidFill>
                <a:effectLst/>
                <a:latin typeface="Arial" panose="020B0604020202020204" pitchFamily="34" charset="0"/>
              </a:rPr>
              <a:t> ô </a:t>
            </a:r>
            <a:r>
              <a:rPr lang="en-US" sz="1800" dirty="0">
                <a:solidFill>
                  <a:srgbClr val="ED028C"/>
                </a:solidFill>
                <a:effectLst/>
                <a:latin typeface="Arial" panose="020B0604020202020204" pitchFamily="34" charset="0"/>
              </a:rPr>
              <a:t>G2 </a:t>
            </a:r>
            <a:r>
              <a:rPr lang="en-US" sz="1800" dirty="0">
                <a:solidFill>
                  <a:srgbClr val="231F20"/>
                </a:solidFill>
                <a:effectLst/>
                <a:latin typeface="Arial" panose="020B0604020202020204" pitchFamily="34" charset="0"/>
              </a:rPr>
              <a:t>sang </a:t>
            </a:r>
            <a:r>
              <a:rPr lang="en-US" sz="1800" dirty="0" err="1">
                <a:solidFill>
                  <a:srgbClr val="231F20"/>
                </a:solidFill>
                <a:effectLst/>
                <a:latin typeface="Arial" panose="020B0604020202020204" pitchFamily="34" charset="0"/>
              </a:rPr>
              <a:t>các</a:t>
            </a:r>
            <a:r>
              <a:rPr lang="en-US" sz="1800" dirty="0">
                <a:solidFill>
                  <a:srgbClr val="231F20"/>
                </a:solidFill>
                <a:effectLst/>
                <a:latin typeface="Arial" panose="020B0604020202020204" pitchFamily="34" charset="0"/>
              </a:rPr>
              <a:t> ô </a:t>
            </a:r>
            <a:r>
              <a:rPr lang="en-US" sz="1800" dirty="0" err="1">
                <a:solidFill>
                  <a:srgbClr val="231F20"/>
                </a:solidFill>
                <a:effectLst/>
                <a:latin typeface="Arial" panose="020B0604020202020204" pitchFamily="34" charset="0"/>
              </a:rPr>
              <a:t>từ</a:t>
            </a:r>
            <a:r>
              <a:rPr lang="en-US" sz="1800" dirty="0">
                <a:solidFill>
                  <a:srgbClr val="231F20"/>
                </a:solidFill>
                <a:effectLst/>
                <a:latin typeface="Arial" panose="020B0604020202020204" pitchFamily="34" charset="0"/>
              </a:rPr>
              <a:t> </a:t>
            </a:r>
            <a:r>
              <a:rPr lang="en-US" sz="1800" dirty="0">
                <a:solidFill>
                  <a:srgbClr val="ED028C"/>
                </a:solidFill>
                <a:effectLst/>
                <a:latin typeface="Arial" panose="020B0604020202020204" pitchFamily="34" charset="0"/>
              </a:rPr>
              <a:t>G3</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đến</a:t>
            </a:r>
            <a:r>
              <a:rPr lang="en-US" sz="1800" dirty="0">
                <a:solidFill>
                  <a:srgbClr val="231F20"/>
                </a:solidFill>
                <a:effectLst/>
                <a:latin typeface="Arial" panose="020B0604020202020204" pitchFamily="34" charset="0"/>
              </a:rPr>
              <a:t> </a:t>
            </a:r>
            <a:r>
              <a:rPr lang="en-US" sz="1800" dirty="0">
                <a:solidFill>
                  <a:srgbClr val="ED028C"/>
                </a:solidFill>
                <a:effectLst/>
                <a:latin typeface="Arial" panose="020B0604020202020204" pitchFamily="34" charset="0"/>
              </a:rPr>
              <a:t>G6</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để</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tính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số</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lần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của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các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khoản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còn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lại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Hình</a:t>
            </a:r>
            <a:r>
              <a:rPr lang="en-US" sz="1800" dirty="0">
                <a:solidFill>
                  <a:srgbClr val="231F20"/>
                </a:solidFill>
                <a:effectLst/>
                <a:latin typeface="Arial" panose="020B0604020202020204" pitchFamily="34" charset="0"/>
              </a:rPr>
              <a:t> 10a.5).</a:t>
            </a:r>
          </a:p>
          <a:p>
            <a:pPr>
              <a:lnSpc>
                <a:spcPct val="150000"/>
              </a:lnSpc>
            </a:pPr>
            <a:r>
              <a:rPr lang="en-US" sz="1800" dirty="0">
                <a:solidFill>
                  <a:srgbClr val="231F20"/>
                </a:solidFill>
                <a:effectLst/>
                <a:latin typeface="Arial" panose="020B0604020202020204" pitchFamily="34" charset="0"/>
              </a:rPr>
              <a:t>– Sau </a:t>
            </a:r>
            <a:r>
              <a:rPr lang="en-US" sz="1800" dirty="0" err="1">
                <a:solidFill>
                  <a:srgbClr val="231F20"/>
                </a:solidFill>
                <a:effectLst/>
                <a:latin typeface="Arial" panose="020B0604020202020204" pitchFamily="34" charset="0"/>
              </a:rPr>
              <a:t>đó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Lưu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tệp</a:t>
            </a:r>
            <a:endParaRPr lang="en-US" dirty="0"/>
          </a:p>
        </p:txBody>
      </p:sp>
      <p:pic>
        <p:nvPicPr>
          <p:cNvPr id="5" name="Picture 4">
            <a:extLst>
              <a:ext uri="{FF2B5EF4-FFF2-40B4-BE49-F238E27FC236}">
                <a16:creationId xmlns:a16="http://schemas.microsoft.com/office/drawing/2014/main" id="{F9D12F77-8D67-4C1A-A75D-99456257F22C}"/>
              </a:ext>
            </a:extLst>
          </p:cNvPr>
          <p:cNvPicPr>
            <a:picLocks noChangeAspect="1"/>
          </p:cNvPicPr>
          <p:nvPr/>
        </p:nvPicPr>
        <p:blipFill>
          <a:blip r:embed="rId2"/>
          <a:stretch>
            <a:fillRect/>
          </a:stretch>
        </p:blipFill>
        <p:spPr>
          <a:xfrm>
            <a:off x="1402080" y="2347997"/>
            <a:ext cx="8668192" cy="2813281"/>
          </a:xfrm>
          <a:prstGeom prst="rect">
            <a:avLst/>
          </a:prstGeom>
        </p:spPr>
      </p:pic>
    </p:spTree>
    <p:extLst>
      <p:ext uri="{BB962C8B-B14F-4D97-AF65-F5344CB8AC3E}">
        <p14:creationId xmlns:p14="http://schemas.microsoft.com/office/powerpoint/2010/main" val="1825859224"/>
      </p:ext>
    </p:extLst>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6BF90255-90EC-5A15-0E3C-92C82E141D4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362200"/>
            <a:ext cx="2438400" cy="2438400"/>
          </a:xfrm>
          <a:prstGeom prst="rect">
            <a:avLst/>
          </a:prstGeom>
        </p:spPr>
      </p:pic>
      <p:sp>
        <p:nvSpPr>
          <p:cNvPr id="3" name="TextBox 2">
            <a:extLst>
              <a:ext uri="{FF2B5EF4-FFF2-40B4-BE49-F238E27FC236}">
                <a16:creationId xmlns:a16="http://schemas.microsoft.com/office/drawing/2014/main" id="{F6061BBE-E295-D0F9-5C07-BE119A6097A7}"/>
              </a:ext>
            </a:extLst>
          </p:cNvPr>
          <p:cNvSpPr txBox="1"/>
          <p:nvPr/>
        </p:nvSpPr>
        <p:spPr>
          <a:xfrm>
            <a:off x="3018503" y="658761"/>
            <a:ext cx="6912078" cy="1446550"/>
          </a:xfrm>
          <a:prstGeom prst="rect">
            <a:avLst/>
          </a:prstGeom>
          <a:noFill/>
        </p:spPr>
        <p:txBody>
          <a:bodyPr wrap="square" rtlCol="0">
            <a:spAutoFit/>
          </a:bodyPr>
          <a:lstStyle/>
          <a:p>
            <a:r>
              <a:rPr lang="en-US" sz="8800">
                <a:solidFill>
                  <a:srgbClr val="C0000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1549776270"/>
      </p:ext>
    </p:extLst>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8917"/>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=COUNTIF(A2:A8,"&lt;90").</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=COUNTIF(A2:A8,"&gt;90").</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6917734" y="2387319"/>
            <a:ext cx="4376613"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=COUNTIF(A2:A8,&gt;90).</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7015797" y="3530857"/>
            <a:ext cx="4376614"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=COUNTIF(A2:A8,&lt;90).</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2165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564877" y="209096"/>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62330"/>
            <a:ext cx="9594033"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Công thức tính để đếm số ô trong vùng A2:A8 chứa giá trị số nhỏ hơn 90 là</a:t>
            </a:r>
          </a:p>
        </p:txBody>
      </p:sp>
    </p:spTree>
    <p:extLst>
      <p:ext uri="{BB962C8B-B14F-4D97-AF65-F5344CB8AC3E}">
        <p14:creationId xmlns:p14="http://schemas.microsoft.com/office/powerpoint/2010/main" val="3811810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293399" y="2274149"/>
            <a:ext cx="431404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=COUNT(C1:C6,"The").</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267267" y="3541182"/>
            <a:ext cx="459275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=COUNTIF(C1:C6,The).</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6641763" y="2378917"/>
            <a:ext cx="4662633"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=COUNTIF(C1:C6,"The").</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6641763" y="3590284"/>
            <a:ext cx="403606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=COUNT(C1:C6,The).</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010" y="190901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62330"/>
            <a:ext cx="9594033"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Công thức tính để đếm số ô trong vùng C1:C6 chứa từ “The” là</a:t>
            </a:r>
          </a:p>
        </p:txBody>
      </p:sp>
    </p:spTree>
    <p:extLst>
      <p:ext uri="{BB962C8B-B14F-4D97-AF65-F5344CB8AC3E}">
        <p14:creationId xmlns:p14="http://schemas.microsoft.com/office/powerpoint/2010/main" val="2672981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7282156" y="1933590"/>
            <a:ext cx="4222404"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SUMIF.</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7350982" y="2727871"/>
            <a:ext cx="393379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dirty="0">
                <a:solidFill>
                  <a:schemeClr val="tx1"/>
                </a:solidFill>
                <a:latin typeface="Times New Roman" panose="02020603050405020304" pitchFamily="18" charset="0"/>
                <a:cs typeface="Times New Roman" panose="02020603050405020304" pitchFamily="18" charset="0"/>
              </a:rPr>
              <a:t>INDEX.</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1551039" y="1850073"/>
            <a:ext cx="41148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it-IT" sz="3200" dirty="0">
                <a:solidFill>
                  <a:schemeClr val="tx1"/>
                </a:solidFill>
                <a:latin typeface="Times New Roman" panose="02020603050405020304" pitchFamily="18" charset="0"/>
                <a:cs typeface="Times New Roman" panose="02020603050405020304" pitchFamily="18" charset="0"/>
              </a:rPr>
              <a:t>COUNT.</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1551039" y="2727872"/>
            <a:ext cx="4222404"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39" y="257060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6282" y="5634422"/>
            <a:ext cx="959334" cy="650817"/>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914400" y="572761"/>
            <a:ext cx="10478011" cy="1191816"/>
          </a:xfrm>
          <a:prstGeom prst="roundRect">
            <a:avLst>
              <a:gd name="adj"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Hàm nào trong Excel dùng để đếm số ô tính trong vùng dữ liệu </a:t>
            </a:r>
            <a:r>
              <a:rPr lang="vi-VN" sz="3200" dirty="0" err="1">
                <a:solidFill>
                  <a:schemeClr val="accent2"/>
                </a:solidFill>
                <a:latin typeface="Times New Roman" panose="02020603050405020304" pitchFamily="18" charset="0"/>
                <a:cs typeface="Times New Roman" panose="02020603050405020304" pitchFamily="18" charset="0"/>
              </a:rPr>
              <a:t>thoả</a:t>
            </a:r>
            <a:r>
              <a:rPr lang="vi-VN" sz="3200" dirty="0">
                <a:solidFill>
                  <a:schemeClr val="accent2"/>
                </a:solidFill>
                <a:latin typeface="Times New Roman" panose="02020603050405020304" pitchFamily="18" charset="0"/>
                <a:cs typeface="Times New Roman" panose="02020603050405020304" pitchFamily="18" charset="0"/>
              </a:rPr>
              <a:t> mãn điều kiện?</a:t>
            </a:r>
          </a:p>
        </p:txBody>
      </p:sp>
    </p:spTree>
    <p:extLst>
      <p:ext uri="{BB962C8B-B14F-4D97-AF65-F5344CB8AC3E}">
        <p14:creationId xmlns:p14="http://schemas.microsoft.com/office/powerpoint/2010/main" val="1187058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276292" y="2140793"/>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=COUNT(B3:B5,E7).</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276292" y="3478273"/>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=COUNTIF(B3:B5,"=E7").</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6763658" y="2409783"/>
            <a:ext cx="44703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=COUNTIF(B3:B5,"E7").</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6795058" y="3510316"/>
            <a:ext cx="44704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=COUNTIF(B3:B5,E7).</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4808" y="290982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0400" y="5647296"/>
            <a:ext cx="13716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2099144" y="743307"/>
            <a:ext cx="9293267"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Công thức tính để đếm số ô trong vùng B3:B5 chứa giá trị giống như ô E7 là</a:t>
            </a:r>
          </a:p>
        </p:txBody>
      </p:sp>
    </p:spTree>
    <p:extLst>
      <p:ext uri="{BB962C8B-B14F-4D97-AF65-F5344CB8AC3E}">
        <p14:creationId xmlns:p14="http://schemas.microsoft.com/office/powerpoint/2010/main" val="1817058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215851" y="1897319"/>
            <a:ext cx="1053061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a:t>
            </a:r>
            <a:r>
              <a:rPr lang="vi-VN" sz="3200" dirty="0" err="1">
                <a:solidFill>
                  <a:schemeClr val="tx1"/>
                </a:solidFill>
                <a:latin typeface="Times New Roman" panose="02020603050405020304" pitchFamily="18" charset="0"/>
                <a:cs typeface="Times New Roman" panose="02020603050405020304" pitchFamily="18" charset="0"/>
              </a:rPr>
              <a:t>range</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criteria</a:t>
            </a:r>
            <a:r>
              <a:rPr lang="vi-VN" sz="3200" dirty="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066863" y="3116366"/>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a:t>
            </a:r>
            <a:r>
              <a:rPr lang="vi-VN" sz="3200" dirty="0" err="1">
                <a:solidFill>
                  <a:schemeClr val="tx1"/>
                </a:solidFill>
                <a:latin typeface="Times New Roman" panose="02020603050405020304" pitchFamily="18" charset="0"/>
                <a:cs typeface="Times New Roman" panose="02020603050405020304" pitchFamily="18" charset="0"/>
              </a:rPr>
              <a:t>criteria</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range</a:t>
            </a:r>
            <a:r>
              <a:rPr lang="vi-VN" sz="3200" dirty="0">
                <a:solidFill>
                  <a:schemeClr val="tx1"/>
                </a:solidFill>
                <a:latin typeface="Times New Roman" panose="02020603050405020304" pitchFamily="18" charset="0"/>
                <a:cs typeface="Times New Roman" panose="02020603050405020304" pitchFamily="18" charset="0"/>
              </a:rPr>
              <a:t>).</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6801451" y="1886829"/>
            <a:ext cx="4650538"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a:t>
            </a:r>
            <a:r>
              <a:rPr lang="vi-VN" sz="3200" dirty="0" err="1">
                <a:solidFill>
                  <a:schemeClr val="tx1"/>
                </a:solidFill>
                <a:latin typeface="Times New Roman" panose="02020603050405020304" pitchFamily="18" charset="0"/>
                <a:cs typeface="Times New Roman" panose="02020603050405020304" pitchFamily="18" charset="0"/>
              </a:rPr>
              <a:t>criteria</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range</a:t>
            </a:r>
            <a:r>
              <a:rPr lang="vi-VN" sz="3200" dirty="0">
                <a:solidFill>
                  <a:schemeClr val="tx1"/>
                </a:solidFill>
                <a:latin typeface="Times New Roman" panose="02020603050405020304" pitchFamily="18" charset="0"/>
                <a:cs typeface="Times New Roman" panose="02020603050405020304" pitchFamily="18" charset="0"/>
              </a:rPr>
              <a:t>).</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6575863" y="3173346"/>
            <a:ext cx="4816548"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a:t>
            </a:r>
            <a:r>
              <a:rPr lang="vi-VN" sz="3200" dirty="0" err="1">
                <a:solidFill>
                  <a:schemeClr val="tx1"/>
                </a:solidFill>
                <a:latin typeface="Times New Roman" panose="02020603050405020304" pitchFamily="18" charset="0"/>
                <a:cs typeface="Times New Roman" panose="02020603050405020304" pitchFamily="18" charset="0"/>
              </a:rPr>
              <a:t>range</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criteria</a:t>
            </a:r>
            <a:r>
              <a:rPr lang="vi-VN" sz="3200" dirty="0">
                <a:solidFill>
                  <a:schemeClr val="tx1"/>
                </a:solidFill>
                <a:latin typeface="Times New Roman" panose="02020603050405020304" pitchFamily="18" charset="0"/>
                <a:cs typeface="Times New Roman" panose="02020603050405020304" pitchFamily="18" charset="0"/>
              </a:rPr>
              <a:t>).</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9526" y="2658888"/>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59500" y="106062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Công thức chung của hàm COUNTIF là</a:t>
            </a:r>
          </a:p>
        </p:txBody>
      </p:sp>
    </p:spTree>
    <p:extLst>
      <p:ext uri="{BB962C8B-B14F-4D97-AF65-F5344CB8AC3E}">
        <p14:creationId xmlns:p14="http://schemas.microsoft.com/office/powerpoint/2010/main" val="143520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404349"/>
            <a:ext cx="9817032"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Số lượng các ô tính </a:t>
            </a:r>
            <a:r>
              <a:rPr lang="vi-VN" sz="3600" dirty="0" err="1">
                <a:solidFill>
                  <a:schemeClr val="tx1"/>
                </a:solidFill>
                <a:latin typeface="Times New Roman" panose="02020603050405020304" pitchFamily="18" charset="0"/>
                <a:cs typeface="Times New Roman" panose="02020603050405020304" pitchFamily="18" charset="0"/>
              </a:rPr>
              <a:t>thoả</a:t>
            </a:r>
            <a:r>
              <a:rPr lang="vi-VN" sz="3600" dirty="0">
                <a:solidFill>
                  <a:schemeClr val="tx1"/>
                </a:solidFill>
                <a:latin typeface="Times New Roman" panose="02020603050405020304" pitchFamily="18" charset="0"/>
                <a:cs typeface="Times New Roman" panose="02020603050405020304" pitchFamily="18" charset="0"/>
              </a:rPr>
              <a:t> mãn điều kiện kiểm tra.</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487866"/>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Phạm vi chứa các ô tính cần kiểm tra để đếm.</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13007"/>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Điều kiện kiểm tra các ô tính trong phạm vi </a:t>
            </a:r>
            <a:r>
              <a:rPr lang="vi-VN" sz="3600" dirty="0" err="1">
                <a:solidFill>
                  <a:schemeClr val="tx1"/>
                </a:solidFill>
                <a:latin typeface="Times New Roman" panose="02020603050405020304" pitchFamily="18" charset="0"/>
                <a:cs typeface="Times New Roman" panose="02020603050405020304" pitchFamily="18" charset="0"/>
              </a:rPr>
              <a:t>criteria</a:t>
            </a:r>
            <a:r>
              <a:rPr lang="vi-VN" sz="3600" dirty="0">
                <a:solidFill>
                  <a:schemeClr val="tx1"/>
                </a:solidFill>
                <a:latin typeface="Times New Roman" panose="02020603050405020304" pitchFamily="18" charset="0"/>
                <a:cs typeface="Times New Roman" panose="02020603050405020304" pitchFamily="18" charset="0"/>
              </a:rPr>
              <a:t>.</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773866"/>
            <a:ext cx="804359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Phạm vi chứa các giá trị không hợp lệ.</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4143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694227"/>
            <a:ext cx="9657465" cy="132802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dirty="0">
                <a:solidFill>
                  <a:schemeClr val="accent2"/>
                </a:solidFill>
                <a:latin typeface="Times New Roman" panose="02020603050405020304" pitchFamily="18" charset="0"/>
                <a:cs typeface="Times New Roman" panose="02020603050405020304" pitchFamily="18" charset="0"/>
              </a:rPr>
              <a:t>Trong công thức chung của COUNTIF, tham số </a:t>
            </a:r>
            <a:r>
              <a:rPr lang="vi-VN" sz="3600" dirty="0" err="1">
                <a:solidFill>
                  <a:schemeClr val="accent2"/>
                </a:solidFill>
                <a:latin typeface="Times New Roman" panose="02020603050405020304" pitchFamily="18" charset="0"/>
                <a:cs typeface="Times New Roman" panose="02020603050405020304" pitchFamily="18" charset="0"/>
              </a:rPr>
              <a:t>range</a:t>
            </a:r>
            <a:r>
              <a:rPr lang="vi-VN" sz="3600" dirty="0">
                <a:solidFill>
                  <a:schemeClr val="accent2"/>
                </a:solidFill>
                <a:latin typeface="Times New Roman" panose="02020603050405020304" pitchFamily="18" charset="0"/>
                <a:cs typeface="Times New Roman" panose="02020603050405020304" pitchFamily="18" charset="0"/>
              </a:rPr>
              <a:t> có ý nghĩa gì?</a:t>
            </a:r>
          </a:p>
        </p:txBody>
      </p:sp>
    </p:spTree>
    <p:extLst>
      <p:ext uri="{BB962C8B-B14F-4D97-AF65-F5344CB8AC3E}">
        <p14:creationId xmlns:p14="http://schemas.microsoft.com/office/powerpoint/2010/main" val="3791806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8">
            <a:extLst>
              <a:ext uri="{FF2B5EF4-FFF2-40B4-BE49-F238E27FC236}">
                <a16:creationId xmlns:a16="http://schemas.microsoft.com/office/drawing/2014/main" id="{207A20AB-B2D2-4C51-A98D-58A8E3FEAD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295400"/>
            <a:ext cx="1801812"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0">
            <a:extLst>
              <a:ext uri="{FF2B5EF4-FFF2-40B4-BE49-F238E27FC236}">
                <a16:creationId xmlns:a16="http://schemas.microsoft.com/office/drawing/2014/main" id="{E3B5DAFD-239C-4671-B3CC-15657E59092C}"/>
              </a:ext>
            </a:extLst>
          </p:cNvPr>
          <p:cNvSpPr txBox="1">
            <a:spLocks noChangeArrowheads="1"/>
          </p:cNvSpPr>
          <p:nvPr/>
        </p:nvSpPr>
        <p:spPr bwMode="auto">
          <a:xfrm>
            <a:off x="128588" y="1804988"/>
            <a:ext cx="1658937" cy="29559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defRPr/>
            </a:pPr>
            <a:r>
              <a:rPr lang="en-US" altLang="en-US" sz="3200" b="1" dirty="0" err="1">
                <a:solidFill>
                  <a:srgbClr val="6600CC"/>
                </a:solidFill>
                <a:latin typeface="+mn-lt"/>
              </a:rPr>
              <a:t>NỘI</a:t>
            </a:r>
            <a:r>
              <a:rPr lang="en-US" altLang="en-US" sz="3200" b="1">
                <a:solidFill>
                  <a:srgbClr val="6600CC"/>
                </a:solidFill>
                <a:latin typeface="+mn-lt"/>
              </a:rPr>
              <a:t> DUNG TRỌNG TÂM</a:t>
            </a:r>
          </a:p>
        </p:txBody>
      </p:sp>
      <p:sp>
        <p:nvSpPr>
          <p:cNvPr id="15364" name="AutoShape 4">
            <a:extLst>
              <a:ext uri="{FF2B5EF4-FFF2-40B4-BE49-F238E27FC236}">
                <a16:creationId xmlns:a16="http://schemas.microsoft.com/office/drawing/2014/main" id="{7192C8D5-FBE1-4745-B8ED-1C1AA6B959F4}"/>
              </a:ext>
            </a:extLst>
          </p:cNvPr>
          <p:cNvSpPr>
            <a:spLocks noChangeArrowheads="1"/>
          </p:cNvSpPr>
          <p:nvPr/>
        </p:nvSpPr>
        <p:spPr bwMode="gray">
          <a:xfrm>
            <a:off x="2187690" y="2443136"/>
            <a:ext cx="9392850" cy="692468"/>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lIns="108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dirty="0" err="1">
                <a:latin typeface="Times New Roman" panose="02020603050405020304" pitchFamily="18" charset="0"/>
                <a:cs typeface="Times New Roman" panose="02020603050405020304" pitchFamily="18" charset="0"/>
              </a:rPr>
              <a:t>Hàm</a:t>
            </a:r>
            <a:r>
              <a:rPr lang="en-US" altLang="en-US" sz="3200" b="1" dirty="0">
                <a:latin typeface="Times New Roman" panose="02020603050405020304" pitchFamily="18" charset="0"/>
                <a:cs typeface="Times New Roman" panose="02020603050405020304" pitchFamily="18" charset="0"/>
              </a:rPr>
              <a:t> COUNTIF</a:t>
            </a:r>
            <a:endParaRPr lang="en-US" altLang="en-US" sz="32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8513B8F0-1EE8-5968-1150-9EEDF181412C}"/>
              </a:ext>
            </a:extLst>
          </p:cNvPr>
          <p:cNvSpPr/>
          <p:nvPr/>
        </p:nvSpPr>
        <p:spPr>
          <a:xfrm>
            <a:off x="1598340" y="2550214"/>
            <a:ext cx="732336"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1</a:t>
            </a:r>
          </a:p>
        </p:txBody>
      </p:sp>
      <p:sp>
        <p:nvSpPr>
          <p:cNvPr id="13" name="AutoShape 4">
            <a:extLst>
              <a:ext uri="{FF2B5EF4-FFF2-40B4-BE49-F238E27FC236}">
                <a16:creationId xmlns:a16="http://schemas.microsoft.com/office/drawing/2014/main" id="{FD2C9801-DE07-F351-35D2-8E0F8F3F620E}"/>
              </a:ext>
            </a:extLst>
          </p:cNvPr>
          <p:cNvSpPr>
            <a:spLocks noChangeArrowheads="1"/>
          </p:cNvSpPr>
          <p:nvPr/>
        </p:nvSpPr>
        <p:spPr bwMode="gray">
          <a:xfrm>
            <a:off x="2270238" y="3576524"/>
            <a:ext cx="9310302" cy="692468"/>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lIns="108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en-US" sz="3200" b="1" dirty="0">
                <a:latin typeface="Times New Roman" panose="02020603050405020304" pitchFamily="18" charset="0"/>
                <a:cs typeface="Times New Roman" panose="02020603050405020304" pitchFamily="18" charset="0"/>
              </a:rPr>
              <a:t>Thực hành: Sử dụng hàm COUNTIF</a:t>
            </a:r>
            <a:endParaRPr lang="en-US" altLang="en-US" sz="3200"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9EA98ACA-AC53-85EF-E4A5-378EDA6CE4BE}"/>
              </a:ext>
            </a:extLst>
          </p:cNvPr>
          <p:cNvSpPr/>
          <p:nvPr/>
        </p:nvSpPr>
        <p:spPr>
          <a:xfrm>
            <a:off x="1689155" y="3668286"/>
            <a:ext cx="732336" cy="478302"/>
          </a:xfrm>
          <a:prstGeom prst="ellipse">
            <a:avLst/>
          </a:prstGeom>
          <a:solidFill>
            <a:srgbClr val="0070C0"/>
          </a:solidFill>
          <a:ln>
            <a:solidFill>
              <a:schemeClr val="accent1">
                <a:shade val="50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effectLst>
                  <a:outerShdw blurRad="50800" dist="50800" dir="5400000" algn="ctr" rotWithShape="0">
                    <a:srgbClr val="00B0F0"/>
                  </a:outerShdw>
                </a:effectLst>
                <a:latin typeface="Times New Roman" panose="02020603050405020304" pitchFamily="18" charset="0"/>
                <a:cs typeface="Times New Roman" panose="02020603050405020304" pitchFamily="18" charset="0"/>
              </a:rPr>
              <a:t>2</a:t>
            </a:r>
          </a:p>
        </p:txBody>
      </p:sp>
      <p:pic>
        <p:nvPicPr>
          <p:cNvPr id="16" name="Picture 15" descr="Graphical user interface, application&#10;&#10;Description automatically generated">
            <a:extLst>
              <a:ext uri="{FF2B5EF4-FFF2-40B4-BE49-F238E27FC236}">
                <a16:creationId xmlns:a16="http://schemas.microsoft.com/office/drawing/2014/main" id="{6D46828A-B865-A864-AC2E-A3A5BC9834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4988557"/>
            <a:ext cx="4038600" cy="1869442"/>
          </a:xfrm>
          <a:prstGeom prst="rect">
            <a:avLst/>
          </a:prstGeom>
        </p:spPr>
      </p:pic>
    </p:spTree>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1964"/>
            <a:ext cx="9817032"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=COUNTIF(F2:F9,"N").</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487866"/>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=COUNTIF(F2:F9,"N_").</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588718"/>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=COUNTIF(F2:F9,"N*").</a:t>
            </a:r>
            <a:endParaRPr lang="pt-BR" sz="36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773866"/>
            <a:ext cx="804359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=COUNTIF(F2:F9,N*).</a:t>
            </a:r>
            <a:endParaRPr lang="pt-BR" sz="36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34228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694227"/>
            <a:ext cx="9594033" cy="132802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dirty="0">
                <a:solidFill>
                  <a:schemeClr val="accent2"/>
                </a:solidFill>
                <a:latin typeface="Times New Roman" panose="02020603050405020304" pitchFamily="18" charset="0"/>
                <a:cs typeface="Times New Roman" panose="02020603050405020304" pitchFamily="18" charset="0"/>
              </a:rPr>
              <a:t>Công thức tính để đếm số ô trong vùng F2:F9 chứa xâu kí tự bắt đầu bằng chữ cái N là</a:t>
            </a:r>
          </a:p>
        </p:txBody>
      </p:sp>
    </p:spTree>
    <p:extLst>
      <p:ext uri="{BB962C8B-B14F-4D97-AF65-F5344CB8AC3E}">
        <p14:creationId xmlns:p14="http://schemas.microsoft.com/office/powerpoint/2010/main" val="1244471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406016"/>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Phạm vi chứa các ô tính cần kiểm tra để đếm.</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29435" y="3521917"/>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Điều kiện kiểm tra các ô tính trong phạm vi </a:t>
            </a:r>
            <a:r>
              <a:rPr lang="vi-VN" sz="3200" dirty="0" err="1">
                <a:solidFill>
                  <a:schemeClr val="tx1"/>
                </a:solidFill>
                <a:latin typeface="Times New Roman" panose="02020603050405020304" pitchFamily="18" charset="0"/>
                <a:cs typeface="Times New Roman" panose="02020603050405020304" pitchFamily="18" charset="0"/>
              </a:rPr>
              <a:t>range</a:t>
            </a:r>
            <a:r>
              <a:rPr lang="vi-VN" sz="3200" dirty="0">
                <a:solidFill>
                  <a:schemeClr val="tx1"/>
                </a:solidFill>
                <a:latin typeface="Times New Roman" panose="02020603050405020304" pitchFamily="18" charset="0"/>
                <a:cs typeface="Times New Roman" panose="02020603050405020304" pitchFamily="18" charset="0"/>
              </a:rPr>
              <a:t>.</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929435" y="470663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Phạm vi chứa các giá trị không hợp lệ.</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1929435" y="5807918"/>
            <a:ext cx="98170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Điều kiện xác thực dữ liệu để tạo bảng tính.</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18184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857719" y="424814"/>
            <a:ext cx="9594033"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Trong công thức chung của COUNTIF, tham số </a:t>
            </a:r>
            <a:r>
              <a:rPr lang="vi-VN" sz="3200" dirty="0" err="1">
                <a:solidFill>
                  <a:schemeClr val="accent2"/>
                </a:solidFill>
                <a:latin typeface="Times New Roman" panose="02020603050405020304" pitchFamily="18" charset="0"/>
                <a:cs typeface="Times New Roman" panose="02020603050405020304" pitchFamily="18" charset="0"/>
              </a:rPr>
              <a:t>criteria</a:t>
            </a:r>
            <a:r>
              <a:rPr lang="vi-VN" sz="3200" dirty="0">
                <a:solidFill>
                  <a:schemeClr val="accent2"/>
                </a:solidFill>
                <a:latin typeface="Times New Roman" panose="02020603050405020304" pitchFamily="18" charset="0"/>
                <a:cs typeface="Times New Roman" panose="02020603050405020304" pitchFamily="18" charset="0"/>
              </a:rPr>
              <a:t> có ý nghĩa gì?</a:t>
            </a:r>
          </a:p>
        </p:txBody>
      </p:sp>
    </p:spTree>
    <p:extLst>
      <p:ext uri="{BB962C8B-B14F-4D97-AF65-F5344CB8AC3E}">
        <p14:creationId xmlns:p14="http://schemas.microsoft.com/office/powerpoint/2010/main" val="1640080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406015"/>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=COUNTIF(A7:A20,"*an").</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=COUNTIF(A7:A20,"?an").</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=COUNTIF(A7:A20,"_an").</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=COUNTIF(A7:A20," an").</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9338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62330"/>
            <a:ext cx="9594033"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Công thức tính để đếm số ô trong vùng A7:A20 chứa từ có đúng 3 kí tự và kết thúc bằng “an” là</a:t>
            </a:r>
          </a:p>
        </p:txBody>
      </p:sp>
      <p:pic>
        <p:nvPicPr>
          <p:cNvPr id="10" name="Hình ảnh 9">
            <a:extLst>
              <a:ext uri="{FF2B5EF4-FFF2-40B4-BE49-F238E27FC236}">
                <a16:creationId xmlns:a16="http://schemas.microsoft.com/office/drawing/2014/main" id="{F0E7D6DA-93C4-6B9C-7E9E-0F07837CF90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7951" y="-51880"/>
            <a:ext cx="737680" cy="737680"/>
          </a:xfrm>
          <a:prstGeom prst="rect">
            <a:avLst/>
          </a:prstGeom>
        </p:spPr>
      </p:pic>
    </p:spTree>
    <p:extLst>
      <p:ext uri="{BB962C8B-B14F-4D97-AF65-F5344CB8AC3E}">
        <p14:creationId xmlns:p14="http://schemas.microsoft.com/office/powerpoint/2010/main" val="797331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438400"/>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=COUNTIF(E4:E11,"#"&amp;C5).</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52616" y="3489486"/>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=COUNTIF(E4:E11,"!="&amp;C5).</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=COUNTIF(E4:E11,“</a:t>
            </a:r>
            <a:r>
              <a:rPr lang="en-US" sz="3200" dirty="0">
                <a:solidFill>
                  <a:schemeClr val="tx1"/>
                </a:solidFill>
                <a:latin typeface="Times New Roman" panose="02020603050405020304" pitchFamily="18" charset="0"/>
                <a:cs typeface="Times New Roman" panose="02020603050405020304" pitchFamily="18" charset="0"/>
              </a:rPr>
              <a:t>≠</a:t>
            </a:r>
            <a:r>
              <a:rPr lang="vi-VN" sz="3200" dirty="0">
                <a:solidFill>
                  <a:schemeClr val="tx1"/>
                </a:solidFill>
                <a:latin typeface="Times New Roman" panose="02020603050405020304" pitchFamily="18" charset="0"/>
                <a:cs typeface="Times New Roman" panose="02020603050405020304" pitchFamily="18" charset="0"/>
              </a:rPr>
              <a:t> "&amp;C5).</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=COUNTIF(E4:E11,“</a:t>
            </a:r>
            <a:r>
              <a:rPr lang="en-US" sz="3200" dirty="0">
                <a:solidFill>
                  <a:schemeClr val="tx1"/>
                </a:solidFill>
                <a:latin typeface="Times New Roman" panose="02020603050405020304" pitchFamily="18" charset="0"/>
                <a:cs typeface="Times New Roman" panose="02020603050405020304" pitchFamily="18" charset="0"/>
              </a:rPr>
              <a:t>&lt;&gt;</a:t>
            </a:r>
            <a:r>
              <a:rPr lang="vi-VN" sz="3200" dirty="0">
                <a:solidFill>
                  <a:schemeClr val="tx1"/>
                </a:solidFill>
                <a:latin typeface="Times New Roman" panose="02020603050405020304" pitchFamily="18" charset="0"/>
                <a:cs typeface="Times New Roman" panose="02020603050405020304" pitchFamily="18" charset="0"/>
              </a:rPr>
              <a:t>"&amp;C5).</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8249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62330"/>
            <a:ext cx="9594033"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Công thức tính để đếm số ô trong vùng E4:E11 chứa giá trị số khác giá trị trong ô C5 là</a:t>
            </a:r>
          </a:p>
        </p:txBody>
      </p:sp>
      <p:pic>
        <p:nvPicPr>
          <p:cNvPr id="10" name="Hình ảnh 9">
            <a:extLst>
              <a:ext uri="{FF2B5EF4-FFF2-40B4-BE49-F238E27FC236}">
                <a16:creationId xmlns:a16="http://schemas.microsoft.com/office/drawing/2014/main" id="{F0E7D6DA-93C4-6B9C-7E9E-0F07837CF90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7951" y="-51880"/>
            <a:ext cx="737680" cy="737680"/>
          </a:xfrm>
          <a:prstGeom prst="rect">
            <a:avLst/>
          </a:prstGeom>
        </p:spPr>
      </p:pic>
    </p:spTree>
    <p:extLst>
      <p:ext uri="{BB962C8B-B14F-4D97-AF65-F5344CB8AC3E}">
        <p14:creationId xmlns:p14="http://schemas.microsoft.com/office/powerpoint/2010/main" val="762644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5F70D3E-3102-D8C6-7E89-411AC80D3EDF}"/>
              </a:ext>
            </a:extLst>
          </p:cNvPr>
          <p:cNvGraphicFramePr>
            <a:graphicFrameLocks noGrp="1"/>
          </p:cNvGraphicFramePr>
          <p:nvPr/>
        </p:nvGraphicFramePr>
        <p:xfrm>
          <a:off x="228600" y="76200"/>
          <a:ext cx="11734800" cy="1889760"/>
        </p:xfrm>
        <a:graphic>
          <a:graphicData uri="http://schemas.openxmlformats.org/drawingml/2006/table">
            <a:tbl>
              <a:tblPr firstRow="1" bandRow="1">
                <a:tableStyleId>{F5AB1C69-6EDB-4FF4-983F-18BD219EF322}</a:tableStyleId>
              </a:tblPr>
              <a:tblGrid>
                <a:gridCol w="11734800">
                  <a:extLst>
                    <a:ext uri="{9D8B030D-6E8A-4147-A177-3AD203B41FA5}">
                      <a16:colId xmlns:a16="http://schemas.microsoft.com/office/drawing/2014/main" val="221199187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B050"/>
                          </a:solidFill>
                          <a:latin typeface="Times New Roman" panose="02020603050405020304" pitchFamily="18" charset="0"/>
                          <a:cs typeface="Times New Roman" panose="02020603050405020304" pitchFamily="18" charset="0"/>
                        </a:rPr>
                        <a:t>THỰC HÀNH VẬN DỤNG</a:t>
                      </a:r>
                      <a:endParaRPr lang="vi-VN" sz="2800" dirty="0">
                        <a:solidFill>
                          <a:srgbClr val="00B050"/>
                        </a:solidFill>
                        <a:latin typeface="Times New Roman" panose="02020603050405020304" pitchFamily="18" charset="0"/>
                        <a:cs typeface="Times New Roman" panose="02020603050405020304" pitchFamily="18" charset="0"/>
                      </a:endParaRPr>
                    </a:p>
                  </a:txBody>
                  <a:tcPr marR="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587265"/>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dirty="0">
                          <a:solidFill>
                            <a:schemeClr val="tx1"/>
                          </a:solidFill>
                          <a:latin typeface="Times New Roman" panose="02020603050405020304" pitchFamily="18" charset="0"/>
                          <a:cs typeface="Times New Roman" panose="02020603050405020304" pitchFamily="18" charset="0"/>
                        </a:rPr>
                        <a:t>Em hãy mở bảng tính KinhPhiTrienLam.xlsx đã tạo ở phần Vận dụng, Bài 9a và sử dụng hàm COUNTIF để tính số lần thu của mỗi khoản thu, số lần chi của mỗi khoản chi của dự án Triển lãm tin học. Lưu tệp sau khi hoàn thành công việc.</a:t>
                      </a:r>
                    </a:p>
                  </a:txBody>
                  <a:tcPr marR="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092972"/>
                  </a:ext>
                </a:extLst>
              </a:tr>
            </a:tbl>
          </a:graphicData>
        </a:graphic>
      </p:graphicFrame>
      <p:pic>
        <p:nvPicPr>
          <p:cNvPr id="3" name="Picture 2">
            <a:extLst>
              <a:ext uri="{FF2B5EF4-FFF2-40B4-BE49-F238E27FC236}">
                <a16:creationId xmlns:a16="http://schemas.microsoft.com/office/drawing/2014/main" id="{A81E75AD-8B7A-F916-6FBB-AFA2966988C6}"/>
              </a:ext>
            </a:extLst>
          </p:cNvPr>
          <p:cNvPicPr>
            <a:picLocks noChangeAspect="1"/>
          </p:cNvPicPr>
          <p:nvPr/>
        </p:nvPicPr>
        <p:blipFill rotWithShape="1">
          <a:blip r:embed="rId2"/>
          <a:srcRect r="70376"/>
          <a:stretch/>
        </p:blipFill>
        <p:spPr>
          <a:xfrm>
            <a:off x="2895600" y="136551"/>
            <a:ext cx="542288" cy="473049"/>
          </a:xfrm>
          <a:prstGeom prst="rect">
            <a:avLst/>
          </a:prstGeom>
        </p:spPr>
      </p:pic>
      <p:pic>
        <p:nvPicPr>
          <p:cNvPr id="4" name="Hình ảnh 3">
            <a:extLst>
              <a:ext uri="{FF2B5EF4-FFF2-40B4-BE49-F238E27FC236}">
                <a16:creationId xmlns:a16="http://schemas.microsoft.com/office/drawing/2014/main" id="{6355E79C-E9C8-6FFF-97E3-F7603553E0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133600"/>
            <a:ext cx="8153400" cy="4724400"/>
          </a:xfrm>
          <a:prstGeom prst="rect">
            <a:avLst/>
          </a:prstGeom>
          <a:noFill/>
          <a:ln>
            <a:noFill/>
          </a:ln>
        </p:spPr>
      </p:pic>
      <p:pic>
        <p:nvPicPr>
          <p:cNvPr id="5" name="Picture 2">
            <a:extLst>
              <a:ext uri="{FF2B5EF4-FFF2-40B4-BE49-F238E27FC236}">
                <a16:creationId xmlns:a16="http://schemas.microsoft.com/office/drawing/2014/main" id="{8081E4BD-0FE2-B084-21FD-648D1B03FCCA}"/>
              </a:ext>
            </a:extLst>
          </p:cNvPr>
          <p:cNvPicPr>
            <a:picLocks noChangeAspect="1"/>
          </p:cNvPicPr>
          <p:nvPr/>
        </p:nvPicPr>
        <p:blipFill>
          <a:blip r:embed="rId4"/>
          <a:stretch>
            <a:fillRect/>
          </a:stretch>
        </p:blipFill>
        <p:spPr>
          <a:xfrm>
            <a:off x="228599" y="2035189"/>
            <a:ext cx="3437689" cy="2155811"/>
          </a:xfrm>
          <a:prstGeom prst="rect">
            <a:avLst/>
          </a:prstGeom>
        </p:spPr>
      </p:pic>
      <p:pic>
        <p:nvPicPr>
          <p:cNvPr id="6" name="Picture 4">
            <a:extLst>
              <a:ext uri="{FF2B5EF4-FFF2-40B4-BE49-F238E27FC236}">
                <a16:creationId xmlns:a16="http://schemas.microsoft.com/office/drawing/2014/main" id="{55209286-F9EF-AFB6-D0D5-84BBA62459FD}"/>
              </a:ext>
            </a:extLst>
          </p:cNvPr>
          <p:cNvPicPr>
            <a:picLocks noChangeAspect="1"/>
          </p:cNvPicPr>
          <p:nvPr/>
        </p:nvPicPr>
        <p:blipFill>
          <a:blip r:embed="rId5"/>
          <a:stretch>
            <a:fillRect/>
          </a:stretch>
        </p:blipFill>
        <p:spPr>
          <a:xfrm>
            <a:off x="228598" y="4343400"/>
            <a:ext cx="3361491" cy="2286000"/>
          </a:xfrm>
          <a:prstGeom prst="rect">
            <a:avLst/>
          </a:prstGeom>
        </p:spPr>
      </p:pic>
    </p:spTree>
    <p:extLst>
      <p:ext uri="{BB962C8B-B14F-4D97-AF65-F5344CB8AC3E}">
        <p14:creationId xmlns:p14="http://schemas.microsoft.com/office/powerpoint/2010/main" val="22769889"/>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descr="Ảnh có chứa Tác phẩm nghệ thuật của trẻ con, hình vẽ, phim hoạt hình, tác phẩm nghệ thuật&#10;&#10;Mô tả được tạo tự động">
            <a:extLst>
              <a:ext uri="{FF2B5EF4-FFF2-40B4-BE49-F238E27FC236}">
                <a16:creationId xmlns:a16="http://schemas.microsoft.com/office/drawing/2014/main" id="{833CD3FC-3335-B17C-04EE-0BE811C87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4419600"/>
            <a:ext cx="1524000" cy="1490779"/>
          </a:xfrm>
          <a:prstGeom prst="rect">
            <a:avLst/>
          </a:prstGeom>
        </p:spPr>
      </p:pic>
      <p:pic>
        <p:nvPicPr>
          <p:cNvPr id="2" name="Picture 1">
            <a:extLst>
              <a:ext uri="{FF2B5EF4-FFF2-40B4-BE49-F238E27FC236}">
                <a16:creationId xmlns:a16="http://schemas.microsoft.com/office/drawing/2014/main" id="{AF3D6BBB-77D6-41B7-991A-14E709209BA5}"/>
              </a:ext>
            </a:extLst>
          </p:cNvPr>
          <p:cNvPicPr>
            <a:picLocks noChangeAspect="1"/>
          </p:cNvPicPr>
          <p:nvPr/>
        </p:nvPicPr>
        <p:blipFill>
          <a:blip r:embed="rId4"/>
          <a:stretch>
            <a:fillRect/>
          </a:stretch>
        </p:blipFill>
        <p:spPr>
          <a:xfrm>
            <a:off x="1740989" y="2506494"/>
            <a:ext cx="1807776" cy="2658495"/>
          </a:xfrm>
          <a:prstGeom prst="rect">
            <a:avLst/>
          </a:prstGeom>
        </p:spPr>
      </p:pic>
      <p:sp>
        <p:nvSpPr>
          <p:cNvPr id="3" name="Speech Bubble: Rectangle with Corners Rounded 2">
            <a:extLst>
              <a:ext uri="{FF2B5EF4-FFF2-40B4-BE49-F238E27FC236}">
                <a16:creationId xmlns:a16="http://schemas.microsoft.com/office/drawing/2014/main" id="{0E1AA51E-A2C4-4B20-B9E1-38F93B834842}"/>
              </a:ext>
            </a:extLst>
          </p:cNvPr>
          <p:cNvSpPr/>
          <p:nvPr/>
        </p:nvSpPr>
        <p:spPr>
          <a:xfrm>
            <a:off x="4282792" y="1005637"/>
            <a:ext cx="7480663" cy="2423363"/>
          </a:xfrm>
          <a:prstGeom prst="wedgeRoundRectCallout">
            <a:avLst>
              <a:gd name="adj1" fmla="val -29217"/>
              <a:gd name="adj2" fmla="val 75907"/>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50000"/>
              </a:lnSpc>
            </a:pPr>
            <a:r>
              <a:rPr lang="vi-VN" sz="1800">
                <a:solidFill>
                  <a:srgbClr val="231F20"/>
                </a:solidFill>
                <a:effectLst/>
                <a:latin typeface="Arial" panose="020B0604020202020204" pitchFamily="34" charset="0"/>
              </a:rPr>
              <a:t>● Mỗi khoản chi đã được chi bao nhiêu lần? </a:t>
            </a:r>
            <a:endParaRPr lang="vi-VN"/>
          </a:p>
          <a:p>
            <a:pPr>
              <a:lnSpc>
                <a:spcPct val="150000"/>
              </a:lnSpc>
            </a:pPr>
            <a:r>
              <a:rPr lang="vi-VN" sz="1800">
                <a:solidFill>
                  <a:srgbClr val="231F20"/>
                </a:solidFill>
                <a:effectLst/>
                <a:latin typeface="Arial" panose="020B0604020202020204" pitchFamily="34" charset="0"/>
              </a:rPr>
              <a:t>● Mỗi khoản thu đã được thu bao nhiêu lần? </a:t>
            </a:r>
            <a:endParaRPr lang="vi-VN"/>
          </a:p>
          <a:p>
            <a:pPr>
              <a:lnSpc>
                <a:spcPct val="150000"/>
              </a:lnSpc>
            </a:pPr>
            <a:r>
              <a:rPr lang="vi-VN" sz="1800">
                <a:solidFill>
                  <a:srgbClr val="231F20"/>
                </a:solidFill>
                <a:effectLst/>
                <a:latin typeface="Arial" panose="020B0604020202020204" pitchFamily="34" charset="0"/>
              </a:rPr>
              <a:t>● Tổng số tiền đã chi tiêu của từng khoản chi là bao nhiêu? </a:t>
            </a:r>
            <a:endParaRPr lang="vi-VN"/>
          </a:p>
          <a:p>
            <a:pPr>
              <a:lnSpc>
                <a:spcPct val="150000"/>
              </a:lnSpc>
            </a:pPr>
            <a:r>
              <a:rPr lang="vi-VN" sz="1800">
                <a:solidFill>
                  <a:srgbClr val="231F20"/>
                </a:solidFill>
                <a:effectLst/>
                <a:latin typeface="Arial" panose="020B0604020202020204" pitchFamily="34" charset="0"/>
              </a:rPr>
              <a:t>● Tổng số tiền thu nhập của từng khoản thu là bao nhiêu? </a:t>
            </a:r>
            <a:endParaRPr lang="vi-VN"/>
          </a:p>
          <a:p>
            <a:pPr>
              <a:lnSpc>
                <a:spcPct val="150000"/>
              </a:lnSpc>
            </a:pPr>
            <a:r>
              <a:rPr lang="vi-VN" sz="1800">
                <a:solidFill>
                  <a:srgbClr val="231F20"/>
                </a:solidFill>
                <a:effectLst/>
                <a:latin typeface="Arial" panose="020B0604020202020204" pitchFamily="34" charset="0"/>
              </a:rPr>
              <a:t>● Thu nhập và chi tiêu của gia đình đã cân đối chưa?</a:t>
            </a:r>
            <a:endParaRPr lang="en-US"/>
          </a:p>
        </p:txBody>
      </p:sp>
      <mc:AlternateContent xmlns:mc="http://schemas.openxmlformats.org/markup-compatibility/2006" xmlns:p14="http://schemas.microsoft.com/office/powerpoint/2010/main">
        <mc:Choice Requires="p14">
          <p:contentPart p14:bwMode="auto" r:id="rId5">
            <p14:nvContentPartPr>
              <p14:cNvPr id="5" name="b4b5a3fe-bf80-4c21-ba9f-cced601f2a9d">
                <a:extLst>
                  <a:ext uri="{FF2B5EF4-FFF2-40B4-BE49-F238E27FC236}">
                    <a16:creationId xmlns:a16="http://schemas.microsoft.com/office/drawing/2014/main" id="{70C908F4-18CB-B905-E58D-A1C5A6AA5B2F}"/>
                  </a:ext>
                </a:extLst>
              </p14:cNvPr>
              <p14:cNvContentPartPr/>
              <p14:nvPr>
                <p:custDataLst>
                  <p:tags r:id="rId1"/>
                </p:custDataLst>
              </p14:nvPr>
            </p14:nvContentPartPr>
            <p14:xfrm>
              <a:off x="9086849" y="4762499"/>
              <a:ext cx="31750" cy="31750"/>
            </p14:xfrm>
          </p:contentPart>
        </mc:Choice>
        <mc:Fallback xmlns="">
          <p:pic>
            <p:nvPicPr>
              <p:cNvPr id="5" name="b4b5a3fe-bf80-4c21-ba9f-cced601f2a9d">
                <a:extLst>
                  <a:ext uri="{FF2B5EF4-FFF2-40B4-BE49-F238E27FC236}">
                    <a16:creationId xmlns:a16="http://schemas.microsoft.com/office/drawing/2014/main" id="{70C908F4-18CB-B905-E58D-A1C5A6AA5B2F}"/>
                  </a:ext>
                </a:extLst>
              </p:cNvPr>
              <p:cNvPicPr/>
              <p:nvPr/>
            </p:nvPicPr>
            <p:blipFill>
              <a:blip r:embed="rId6"/>
              <a:stretch>
                <a:fillRect/>
              </a:stretch>
            </p:blipFill>
            <p:spPr>
              <a:xfrm>
                <a:off x="9078067" y="4753717"/>
                <a:ext cx="49314" cy="49314"/>
              </a:xfrm>
              <a:prstGeom prst="rect">
                <a:avLst/>
              </a:prstGeom>
            </p:spPr>
          </p:pic>
        </mc:Fallback>
      </mc:AlternateContent>
    </p:spTree>
    <p:extLst>
      <p:ext uri="{BB962C8B-B14F-4D97-AF65-F5344CB8AC3E}">
        <p14:creationId xmlns:p14="http://schemas.microsoft.com/office/powerpoint/2010/main" val="2434678473"/>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a:extLst>
              <a:ext uri="{FF2B5EF4-FFF2-40B4-BE49-F238E27FC236}">
                <a16:creationId xmlns:a16="http://schemas.microsoft.com/office/drawing/2014/main" id="{51B4E3B8-EA78-9640-C74B-F6FD76D6BED1}"/>
              </a:ext>
            </a:extLst>
          </p:cNvPr>
          <p:cNvPicPr>
            <a:picLocks noChangeAspect="1"/>
          </p:cNvPicPr>
          <p:nvPr/>
        </p:nvPicPr>
        <p:blipFill>
          <a:blip r:embed="rId3"/>
          <a:stretch>
            <a:fillRect/>
          </a:stretch>
        </p:blipFill>
        <p:spPr>
          <a:xfrm>
            <a:off x="432004" y="3429000"/>
            <a:ext cx="11327988" cy="3413286"/>
          </a:xfrm>
          <a:prstGeom prst="rect">
            <a:avLst/>
          </a:prstGeom>
        </p:spPr>
      </p:pic>
      <p:sp>
        <p:nvSpPr>
          <p:cNvPr id="9" name="Rectangle 8">
            <a:extLst>
              <a:ext uri="{FF2B5EF4-FFF2-40B4-BE49-F238E27FC236}">
                <a16:creationId xmlns:a16="http://schemas.microsoft.com/office/drawing/2014/main" id="{4F0AE406-205F-4F85-BAD9-EA7B91B7E58E}"/>
              </a:ext>
            </a:extLst>
          </p:cNvPr>
          <p:cNvSpPr/>
          <p:nvPr/>
        </p:nvSpPr>
        <p:spPr>
          <a:xfrm>
            <a:off x="432005" y="611203"/>
            <a:ext cx="4139996"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ctr">
              <a:defRPr/>
            </a:pPr>
            <a:r>
              <a:rPr lang="en-US" sz="3200" dirty="0" err="1">
                <a:solidFill>
                  <a:srgbClr val="FF0000"/>
                </a:solidFill>
                <a:latin typeface="Times New Roman" panose="02020603050405020304" pitchFamily="18" charset="0"/>
                <a:cs typeface="Times New Roman" panose="02020603050405020304" pitchFamily="18" charset="0"/>
              </a:rPr>
              <a:t>Nghiên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cứu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572001" y="609600"/>
            <a:ext cx="7187993"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lvl="0" algn="ctr" defTabSz="342900" eaLnBrk="1" fontAlgn="auto" hangingPunct="1">
              <a:spcBef>
                <a:spcPts val="0"/>
              </a:spcBef>
              <a:spcAft>
                <a:spcPts val="0"/>
              </a:spcAft>
              <a:defRPr/>
            </a:pPr>
            <a:r>
              <a:rPr lang="vi-VN" sz="3200" dirty="0">
                <a:solidFill>
                  <a:srgbClr val="000000"/>
                </a:solidFill>
                <a:latin typeface="Times New Roman" panose="02020603050405020304" pitchFamily="18" charset="0"/>
                <a:cs typeface="Times New Roman" panose="02020603050405020304" pitchFamily="18" charset="0"/>
              </a:rPr>
              <a:t>Các khoản chi được tổng hợp như thế nào?</a:t>
            </a: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4211359812"/>
              </p:ext>
            </p:extLst>
          </p:nvPr>
        </p:nvGraphicFramePr>
        <p:xfrm>
          <a:off x="509642" y="1151400"/>
          <a:ext cx="11327988" cy="2277600"/>
        </p:xfrm>
        <a:graphic>
          <a:graphicData uri="http://schemas.openxmlformats.org/drawingml/2006/table">
            <a:tbl>
              <a:tblPr firstRow="1" bandRow="1">
                <a:tableStyleId>{F5AB1C69-6EDB-4FF4-983F-18BD219EF322}</a:tableStyleId>
              </a:tblPr>
              <a:tblGrid>
                <a:gridCol w="6654594">
                  <a:extLst>
                    <a:ext uri="{9D8B030D-6E8A-4147-A177-3AD203B41FA5}">
                      <a16:colId xmlns:a16="http://schemas.microsoft.com/office/drawing/2014/main" val="795175101"/>
                    </a:ext>
                  </a:extLst>
                </a:gridCol>
                <a:gridCol w="4673394">
                  <a:extLst>
                    <a:ext uri="{9D8B030D-6E8A-4147-A177-3AD203B41FA5}">
                      <a16:colId xmlns:a16="http://schemas.microsoft.com/office/drawing/2014/main" val="2517340449"/>
                    </a:ext>
                  </a:extLst>
                </a:gridCol>
              </a:tblGrid>
              <a:tr h="370840">
                <a:tc>
                  <a:txBody>
                    <a:bodyPr/>
                    <a:lstStyle/>
                    <a:p>
                      <a:pPr algn="just">
                        <a:lnSpc>
                          <a:spcPct val="100000"/>
                        </a:lnSpc>
                        <a:spcAft>
                          <a:spcPts val="0"/>
                        </a:spcAft>
                      </a:pPr>
                      <a:r>
                        <a:rPr lang="vi-VN" sz="28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Giả sử dữ liệu chi tiêu được cập nhật trong vùng A3:D10 (Hình 10a.1). Theo em, công thức tại các ô G2, G3,…, G10 là gì để em có thể biết số lần chi tiêu của mỗi khoản?</a:t>
                      </a: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altLang="en-US" sz="28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Công thức tại các ô G2, G3,…, G10 tương </a:t>
                      </a:r>
                      <a:r>
                        <a:rPr lang="vi-VN" altLang="en-US" sz="2800" b="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ứng là</a:t>
                      </a:r>
                      <a:r>
                        <a:rPr lang="en-US" altLang="en-US" sz="2800" b="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endParaRPr lang="vi-VN" altLang="en-US" sz="28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vi-VN" altLang="en-US" sz="2800" b="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Nhập G2=COUNTIF(B3:</a:t>
                      </a:r>
                      <a:r>
                        <a:rPr lang="vi-VN" altLang="en-US" sz="2800" b="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B10,F2) </a:t>
                      </a:r>
                      <a:r>
                        <a:rPr lang="vi-VN" altLang="en-US" sz="2800" b="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rồi kéo sao chép đến ô G10</a:t>
                      </a: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653359"/>
                  </a:ext>
                </a:extLst>
              </a:tr>
            </a:tbl>
          </a:graphicData>
        </a:graphic>
      </p:graphicFrame>
      <p:sp>
        <p:nvSpPr>
          <p:cNvPr id="2" name="Rectangle 1">
            <a:extLst>
              <a:ext uri="{FF2B5EF4-FFF2-40B4-BE49-F238E27FC236}">
                <a16:creationId xmlns:a16="http://schemas.microsoft.com/office/drawing/2014/main" id="{E8AA02C9-4DFC-44EB-4B2B-24FE8712BC21}"/>
              </a:ext>
            </a:extLst>
          </p:cNvPr>
          <p:cNvSpPr/>
          <p:nvPr/>
        </p:nvSpPr>
        <p:spPr>
          <a:xfrm>
            <a:off x="7170396" y="1200766"/>
            <a:ext cx="4628415" cy="22266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F7792A5-D8FF-8891-9DF6-5EE211489606}"/>
              </a:ext>
            </a:extLst>
          </p:cNvPr>
          <p:cNvSpPr txBox="1">
            <a:spLocks noChangeArrowheads="1"/>
          </p:cNvSpPr>
          <p:nvPr/>
        </p:nvSpPr>
        <p:spPr bwMode="auto">
          <a:xfrm>
            <a:off x="432004" y="0"/>
            <a:ext cx="103883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FF0000"/>
                </a:solidFill>
                <a:latin typeface="Times New Roman" panose="02020603050405020304" pitchFamily="18" charset="0"/>
                <a:cs typeface="Times New Roman" panose="02020603050405020304" pitchFamily="18" charset="0"/>
              </a:rPr>
              <a:t>1. </a:t>
            </a:r>
            <a:r>
              <a:rPr lang="en-US" altLang="en-US" sz="3200" b="1" dirty="0" err="1">
                <a:solidFill>
                  <a:srgbClr val="FF0000"/>
                </a:solidFill>
                <a:latin typeface="Times New Roman" panose="02020603050405020304" pitchFamily="18" charset="0"/>
                <a:cs typeface="Times New Roman" panose="02020603050405020304" pitchFamily="18" charset="0"/>
              </a:rPr>
              <a:t>Hàm</a:t>
            </a:r>
            <a:r>
              <a:rPr lang="en-US" altLang="en-US" sz="3200" b="1" dirty="0">
                <a:solidFill>
                  <a:srgbClr val="FF0000"/>
                </a:solidFill>
                <a:latin typeface="Times New Roman" panose="02020603050405020304" pitchFamily="18" charset="0"/>
                <a:cs typeface="Times New Roman" panose="02020603050405020304" pitchFamily="18" charset="0"/>
              </a:rPr>
              <a:t> COUNTIF.</a:t>
            </a:r>
          </a:p>
        </p:txBody>
      </p:sp>
    </p:spTree>
    <p:extLst>
      <p:ext uri="{BB962C8B-B14F-4D97-AF65-F5344CB8AC3E}">
        <p14:creationId xmlns:p14="http://schemas.microsoft.com/office/powerpoint/2010/main" val="265978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432005" y="920914"/>
            <a:ext cx="4139996"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ctr">
              <a:defRPr/>
            </a:pPr>
            <a:r>
              <a:rPr lang="en-US" sz="3200" dirty="0" err="1">
                <a:solidFill>
                  <a:srgbClr val="FF0000"/>
                </a:solidFill>
                <a:latin typeface="Times New Roman" panose="02020603050405020304" pitchFamily="18" charset="0"/>
                <a:cs typeface="Times New Roman" panose="02020603050405020304" pitchFamily="18" charset="0"/>
              </a:rPr>
              <a:t>Nghiên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cứu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572001" y="947309"/>
            <a:ext cx="7187993"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lvl="0" algn="ctr" defTabSz="342900" eaLnBrk="1" fontAlgn="auto" hangingPunct="1">
              <a:spcBef>
                <a:spcPts val="0"/>
              </a:spcBef>
              <a:spcAft>
                <a:spcPts val="0"/>
              </a:spcAft>
              <a:defRPr/>
            </a:pPr>
            <a:r>
              <a:rPr lang="en-US" sz="3200" dirty="0" err="1">
                <a:solidFill>
                  <a:srgbClr val="000000"/>
                </a:solidFill>
                <a:latin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số</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ví</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dụ</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sử</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dụng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hàm</a:t>
            </a:r>
            <a:r>
              <a:rPr lang="en-US" sz="3200" dirty="0">
                <a:solidFill>
                  <a:srgbClr val="000000"/>
                </a:solidFill>
                <a:latin typeface="Times New Roman" panose="02020603050405020304" pitchFamily="18" charset="0"/>
                <a:cs typeface="Times New Roman" panose="02020603050405020304" pitchFamily="18" charset="0"/>
              </a:rPr>
              <a:t> COUNTIF</a:t>
            </a:r>
            <a:endParaRPr lang="vi-VN" sz="3200" dirty="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3667532817"/>
              </p:ext>
            </p:extLst>
          </p:nvPr>
        </p:nvGraphicFramePr>
        <p:xfrm>
          <a:off x="476352" y="1466147"/>
          <a:ext cx="11327989" cy="4621440"/>
        </p:xfrm>
        <a:graphic>
          <a:graphicData uri="http://schemas.openxmlformats.org/drawingml/2006/table">
            <a:tbl>
              <a:tblPr firstRow="1" bandRow="1">
                <a:tableStyleId>{F5AB1C69-6EDB-4FF4-983F-18BD219EF322}</a:tableStyleId>
              </a:tblPr>
              <a:tblGrid>
                <a:gridCol w="787194">
                  <a:extLst>
                    <a:ext uri="{9D8B030D-6E8A-4147-A177-3AD203B41FA5}">
                      <a16:colId xmlns:a16="http://schemas.microsoft.com/office/drawing/2014/main" val="795175101"/>
                    </a:ext>
                  </a:extLst>
                </a:gridCol>
                <a:gridCol w="6248400">
                  <a:extLst>
                    <a:ext uri="{9D8B030D-6E8A-4147-A177-3AD203B41FA5}">
                      <a16:colId xmlns:a16="http://schemas.microsoft.com/office/drawing/2014/main" val="54351543"/>
                    </a:ext>
                  </a:extLst>
                </a:gridCol>
                <a:gridCol w="4292395">
                  <a:extLst>
                    <a:ext uri="{9D8B030D-6E8A-4147-A177-3AD203B41FA5}">
                      <a16:colId xmlns:a16="http://schemas.microsoft.com/office/drawing/2014/main" val="2517340449"/>
                    </a:ext>
                  </a:extLst>
                </a:gridCol>
              </a:tblGrid>
              <a:tr h="279400">
                <a:tc>
                  <a:txBody>
                    <a:bodyPr/>
                    <a:lstStyle/>
                    <a:p>
                      <a:pPr algn="ctr">
                        <a:lnSpc>
                          <a:spcPct val="100000"/>
                        </a:lnSpc>
                        <a:spcAft>
                          <a:spcPts val="0"/>
                        </a:spcAft>
                      </a:pPr>
                      <a:r>
                        <a:rPr lang="en-US" sz="28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STT</a:t>
                      </a:r>
                      <a:endParaRPr lang="vi-VN" sz="28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YÊU CẦU BÀI TOÁN</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CÔNG THỨC TÍNH</a:t>
                      </a:r>
                      <a:endPar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653359"/>
                  </a:ext>
                </a:extLst>
              </a:tr>
              <a:tr h="370840">
                <a:tc>
                  <a:txBody>
                    <a:bodyPr/>
                    <a:lstStyle/>
                    <a:p>
                      <a:pPr algn="ctr">
                        <a:lnSpc>
                          <a:spcPct val="100000"/>
                        </a:lnSpc>
                        <a:spcAft>
                          <a:spcPts val="0"/>
                        </a:spcAft>
                      </a:pP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Đếm</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ô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vùng</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A1:A4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chứa</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giá</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lớn</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hơn</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100</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altLang="en-US" sz="28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=COUNTIF(A1:</a:t>
                      </a:r>
                      <a:r>
                        <a:rPr lang="en-US" altLang="en-US" sz="28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A4,’’&gt;</a:t>
                      </a:r>
                      <a:r>
                        <a:rPr lang="en-US" altLang="en-US" sz="28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100”)</a:t>
                      </a:r>
                      <a:endParaRPr lang="vi-VN" altLang="en-US" sz="28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4479453"/>
                  </a:ext>
                </a:extLst>
              </a:tr>
              <a:tr h="370840">
                <a:tc>
                  <a:txBody>
                    <a:bodyPr/>
                    <a:lstStyle/>
                    <a:p>
                      <a:pPr algn="ctr">
                        <a:lnSpc>
                          <a:spcPct val="100000"/>
                        </a:lnSpc>
                        <a:spcAft>
                          <a:spcPts val="0"/>
                        </a:spcAft>
                      </a:pP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28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Đếm</a:t>
                      </a:r>
                      <a:r>
                        <a:rPr lang="en-US" sz="28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8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ô </a:t>
                      </a:r>
                      <a:r>
                        <a:rPr lang="en-US" sz="28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28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vùng</a:t>
                      </a:r>
                      <a:r>
                        <a:rPr lang="en-US" sz="28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A1:A4 </a:t>
                      </a:r>
                      <a:r>
                        <a:rPr lang="en-US" sz="28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chứa</a:t>
                      </a:r>
                      <a:r>
                        <a:rPr lang="en-US" sz="28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từ</a:t>
                      </a:r>
                      <a:r>
                        <a:rPr lang="en-US" sz="28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Yes</a:t>
                      </a:r>
                      <a:endParaRPr lang="vi-VN" sz="28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altLang="en-US" sz="28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=COUNTIF(A1:A4,”Yes”)</a:t>
                      </a:r>
                      <a:endParaRPr lang="vi-VN" altLang="en-US" sz="28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4915"/>
                  </a:ext>
                </a:extLst>
              </a:tr>
              <a:tr h="370840">
                <a:tc>
                  <a:txBody>
                    <a:bodyPr/>
                    <a:lstStyle/>
                    <a:p>
                      <a:pPr algn="ctr">
                        <a:lnSpc>
                          <a:spcPct val="100000"/>
                        </a:lnSpc>
                        <a:spcAft>
                          <a:spcPts val="0"/>
                        </a:spcAft>
                      </a:pP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Đếm</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ô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vùng</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A1:A4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chứa</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xâu</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kí</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tự</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bắt</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đầu</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bằng</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chữ</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cái</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Y</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altLang="en-US" sz="30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=COUNTIF(A1:A4,</a:t>
                      </a:r>
                      <a:r>
                        <a:rPr lang="en-US" altLang="en-US" sz="30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”Y*”)</a:t>
                      </a:r>
                      <a:endParaRPr lang="vi-VN" altLang="en-US" sz="30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5007825"/>
                  </a:ext>
                </a:extLst>
              </a:tr>
              <a:tr h="370840">
                <a:tc>
                  <a:txBody>
                    <a:bodyPr/>
                    <a:lstStyle/>
                    <a:p>
                      <a:pPr algn="ctr">
                        <a:lnSpc>
                          <a:spcPct val="100000"/>
                        </a:lnSpc>
                        <a:spcAft>
                          <a:spcPts val="0"/>
                        </a:spcAft>
                      </a:pP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Đếm số ô trong vùng A1:A4 chứa</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giá</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giống</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như</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ô D2</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=COUNTIF(A1:A4,</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D2)</a:t>
                      </a:r>
                      <a:endPar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2850806"/>
                  </a:ext>
                </a:extLst>
              </a:tr>
            </a:tbl>
          </a:graphicData>
        </a:graphic>
      </p:graphicFrame>
      <p:sp>
        <p:nvSpPr>
          <p:cNvPr id="2" name="Rectangle 1">
            <a:extLst>
              <a:ext uri="{FF2B5EF4-FFF2-40B4-BE49-F238E27FC236}">
                <a16:creationId xmlns:a16="http://schemas.microsoft.com/office/drawing/2014/main" id="{E8AA02C9-4DFC-44EB-4B2B-24FE8712BC21}"/>
              </a:ext>
            </a:extLst>
          </p:cNvPr>
          <p:cNvSpPr/>
          <p:nvPr/>
        </p:nvSpPr>
        <p:spPr>
          <a:xfrm>
            <a:off x="7543799" y="2129287"/>
            <a:ext cx="4260542"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F7792A5-D8FF-8891-9DF6-5EE211489606}"/>
              </a:ext>
            </a:extLst>
          </p:cNvPr>
          <p:cNvSpPr txBox="1">
            <a:spLocks noChangeArrowheads="1"/>
          </p:cNvSpPr>
          <p:nvPr/>
        </p:nvSpPr>
        <p:spPr bwMode="auto">
          <a:xfrm>
            <a:off x="233596" y="189656"/>
            <a:ext cx="103883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FF0000"/>
                </a:solidFill>
                <a:latin typeface="Times New Roman" panose="02020603050405020304" pitchFamily="18" charset="0"/>
                <a:cs typeface="Times New Roman" panose="02020603050405020304" pitchFamily="18" charset="0"/>
              </a:rPr>
              <a:t>1. </a:t>
            </a:r>
            <a:r>
              <a:rPr lang="en-US" altLang="en-US" sz="3200" b="1" dirty="0" err="1">
                <a:solidFill>
                  <a:srgbClr val="FF0000"/>
                </a:solidFill>
                <a:latin typeface="Times New Roman" panose="02020603050405020304" pitchFamily="18" charset="0"/>
                <a:cs typeface="Times New Roman" panose="02020603050405020304" pitchFamily="18" charset="0"/>
              </a:rPr>
              <a:t>Hàm</a:t>
            </a:r>
            <a:r>
              <a:rPr lang="en-US" altLang="en-US" sz="3200" b="1" dirty="0">
                <a:solidFill>
                  <a:srgbClr val="FF0000"/>
                </a:solidFill>
                <a:latin typeface="Times New Roman" panose="02020603050405020304" pitchFamily="18" charset="0"/>
                <a:cs typeface="Times New Roman" panose="02020603050405020304" pitchFamily="18" charset="0"/>
              </a:rPr>
              <a:t> COUNTIF.</a:t>
            </a:r>
          </a:p>
        </p:txBody>
      </p:sp>
      <p:sp>
        <p:nvSpPr>
          <p:cNvPr id="3" name="Rectangle 1">
            <a:extLst>
              <a:ext uri="{FF2B5EF4-FFF2-40B4-BE49-F238E27FC236}">
                <a16:creationId xmlns:a16="http://schemas.microsoft.com/office/drawing/2014/main" id="{C3433E02-76F4-78E7-AFBC-5FCE81404B06}"/>
              </a:ext>
            </a:extLst>
          </p:cNvPr>
          <p:cNvSpPr/>
          <p:nvPr/>
        </p:nvSpPr>
        <p:spPr>
          <a:xfrm>
            <a:off x="7474788" y="3310915"/>
            <a:ext cx="4146653" cy="4645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5" name="Rectangle 1">
            <a:extLst>
              <a:ext uri="{FF2B5EF4-FFF2-40B4-BE49-F238E27FC236}">
                <a16:creationId xmlns:a16="http://schemas.microsoft.com/office/drawing/2014/main" id="{7BCBA21A-3BC6-B1EC-52EE-99B02F7D7875}"/>
              </a:ext>
            </a:extLst>
          </p:cNvPr>
          <p:cNvSpPr/>
          <p:nvPr/>
        </p:nvSpPr>
        <p:spPr>
          <a:xfrm>
            <a:off x="7568995" y="4042657"/>
            <a:ext cx="4146653"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7" name="Rectangle 1">
            <a:extLst>
              <a:ext uri="{FF2B5EF4-FFF2-40B4-BE49-F238E27FC236}">
                <a16:creationId xmlns:a16="http://schemas.microsoft.com/office/drawing/2014/main" id="{C9C6CB9B-6638-F44E-4E3F-F71B21BEC2BD}"/>
              </a:ext>
            </a:extLst>
          </p:cNvPr>
          <p:cNvSpPr/>
          <p:nvPr/>
        </p:nvSpPr>
        <p:spPr>
          <a:xfrm>
            <a:off x="7543799" y="4983452"/>
            <a:ext cx="4146653"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6487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424064" y="1000917"/>
            <a:ext cx="4139996"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ctr">
              <a:defRPr/>
            </a:pPr>
            <a:r>
              <a:rPr lang="en-US" sz="3200" dirty="0" err="1">
                <a:solidFill>
                  <a:srgbClr val="FF0000"/>
                </a:solidFill>
                <a:latin typeface="Times New Roman" panose="02020603050405020304" pitchFamily="18" charset="0"/>
                <a:cs typeface="Times New Roman" panose="02020603050405020304" pitchFamily="18" charset="0"/>
              </a:rPr>
              <a:t>Nghiên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cứu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564060" y="1006285"/>
            <a:ext cx="7187993"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lvl="0" algn="ctr" defTabSz="342900" eaLnBrk="1" fontAlgn="auto" hangingPunct="1">
              <a:spcBef>
                <a:spcPts val="0"/>
              </a:spcBef>
              <a:spcAft>
                <a:spcPts val="0"/>
              </a:spcAft>
              <a:defRPr/>
            </a:pPr>
            <a:r>
              <a:rPr lang="en-US" sz="3200" dirty="0" err="1">
                <a:solidFill>
                  <a:srgbClr val="000000"/>
                </a:solidFill>
                <a:latin typeface="Times New Roman" panose="02020603050405020304" pitchFamily="18" charset="0"/>
                <a:cs typeface="Times New Roman" panose="02020603050405020304" pitchFamily="18" charset="0"/>
              </a:rPr>
              <a:t>Hàm</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Countif</a:t>
            </a:r>
            <a:endParaRPr lang="vi-VN" sz="3200" dirty="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3328056371"/>
              </p:ext>
            </p:extLst>
          </p:nvPr>
        </p:nvGraphicFramePr>
        <p:xfrm>
          <a:off x="465826" y="1547786"/>
          <a:ext cx="11327988" cy="1607040"/>
        </p:xfrm>
        <a:graphic>
          <a:graphicData uri="http://schemas.openxmlformats.org/drawingml/2006/table">
            <a:tbl>
              <a:tblPr firstRow="1" bandRow="1">
                <a:tableStyleId>{F5AB1C69-6EDB-4FF4-983F-18BD219EF322}</a:tableStyleId>
              </a:tblPr>
              <a:tblGrid>
                <a:gridCol w="4139994">
                  <a:extLst>
                    <a:ext uri="{9D8B030D-6E8A-4147-A177-3AD203B41FA5}">
                      <a16:colId xmlns:a16="http://schemas.microsoft.com/office/drawing/2014/main" val="795175101"/>
                    </a:ext>
                  </a:extLst>
                </a:gridCol>
                <a:gridCol w="7187994">
                  <a:extLst>
                    <a:ext uri="{9D8B030D-6E8A-4147-A177-3AD203B41FA5}">
                      <a16:colId xmlns:a16="http://schemas.microsoft.com/office/drawing/2014/main" val="2517340449"/>
                    </a:ext>
                  </a:extLst>
                </a:gridCol>
              </a:tblGrid>
              <a:tr h="370840">
                <a:tc>
                  <a:txBody>
                    <a:bodyPr/>
                    <a:lstStyle/>
                    <a:p>
                      <a:pPr algn="just">
                        <a:lnSpc>
                          <a:spcPct val="100000"/>
                        </a:lnSpc>
                        <a:spcAft>
                          <a:spcPts val="0"/>
                        </a:spcAft>
                      </a:pP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Em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hãy</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trình</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bày</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chức</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năng</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COUNTIF?</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alt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Hàm COUNTIF đếm số ô tính trong vùng dữ liệu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range</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thoả</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mãn điều kiện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criteria</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653359"/>
                  </a:ext>
                </a:extLst>
              </a:tr>
            </a:tbl>
          </a:graphicData>
        </a:graphic>
      </p:graphicFrame>
      <p:sp>
        <p:nvSpPr>
          <p:cNvPr id="2" name="Rectangle 1">
            <a:extLst>
              <a:ext uri="{FF2B5EF4-FFF2-40B4-BE49-F238E27FC236}">
                <a16:creationId xmlns:a16="http://schemas.microsoft.com/office/drawing/2014/main" id="{E8AA02C9-4DFC-44EB-4B2B-24FE8712BC21}"/>
              </a:ext>
            </a:extLst>
          </p:cNvPr>
          <p:cNvSpPr/>
          <p:nvPr/>
        </p:nvSpPr>
        <p:spPr>
          <a:xfrm>
            <a:off x="4614380" y="1625774"/>
            <a:ext cx="7111794" cy="14510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F7792A5-D8FF-8891-9DF6-5EE211489606}"/>
              </a:ext>
            </a:extLst>
          </p:cNvPr>
          <p:cNvSpPr txBox="1">
            <a:spLocks noChangeArrowheads="1"/>
          </p:cNvSpPr>
          <p:nvPr/>
        </p:nvSpPr>
        <p:spPr bwMode="auto">
          <a:xfrm>
            <a:off x="250850" y="253899"/>
            <a:ext cx="103883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FF0000"/>
                </a:solidFill>
                <a:latin typeface="Times New Roman" panose="02020603050405020304" pitchFamily="18" charset="0"/>
                <a:cs typeface="Times New Roman" panose="02020603050405020304" pitchFamily="18" charset="0"/>
              </a:rPr>
              <a:t>1. </a:t>
            </a:r>
            <a:r>
              <a:rPr lang="en-US" altLang="en-US" sz="3200" b="1" dirty="0" err="1">
                <a:solidFill>
                  <a:srgbClr val="FF0000"/>
                </a:solidFill>
                <a:latin typeface="Times New Roman" panose="02020603050405020304" pitchFamily="18" charset="0"/>
                <a:cs typeface="Times New Roman" panose="02020603050405020304" pitchFamily="18" charset="0"/>
              </a:rPr>
              <a:t>Hàm</a:t>
            </a:r>
            <a:r>
              <a:rPr lang="en-US" altLang="en-US" sz="3200" b="1" dirty="0">
                <a:solidFill>
                  <a:srgbClr val="FF0000"/>
                </a:solidFill>
                <a:latin typeface="Times New Roman" panose="02020603050405020304" pitchFamily="18" charset="0"/>
                <a:cs typeface="Times New Roman" panose="02020603050405020304" pitchFamily="18" charset="0"/>
              </a:rPr>
              <a:t> COUNTIF.</a:t>
            </a:r>
          </a:p>
        </p:txBody>
      </p:sp>
      <p:pic>
        <p:nvPicPr>
          <p:cNvPr id="5" name="Picture 5">
            <a:extLst>
              <a:ext uri="{FF2B5EF4-FFF2-40B4-BE49-F238E27FC236}">
                <a16:creationId xmlns:a16="http://schemas.microsoft.com/office/drawing/2014/main" id="{D36BA527-9B0D-69FE-86B3-D6AE482AB6B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5753818"/>
            <a:ext cx="1604513" cy="974785"/>
          </a:xfrm>
          <a:prstGeom prst="rect">
            <a:avLst/>
          </a:prstGeom>
        </p:spPr>
      </p:pic>
      <p:pic>
        <p:nvPicPr>
          <p:cNvPr id="3" name="Picture 4">
            <a:extLst>
              <a:ext uri="{FF2B5EF4-FFF2-40B4-BE49-F238E27FC236}">
                <a16:creationId xmlns:a16="http://schemas.microsoft.com/office/drawing/2014/main" id="{56A5E240-038C-A4C9-7F26-1691E182E5E7}"/>
              </a:ext>
            </a:extLst>
          </p:cNvPr>
          <p:cNvPicPr>
            <a:picLocks noChangeAspect="1"/>
          </p:cNvPicPr>
          <p:nvPr/>
        </p:nvPicPr>
        <p:blipFill>
          <a:blip r:embed="rId4"/>
          <a:stretch>
            <a:fillRect/>
          </a:stretch>
        </p:blipFill>
        <p:spPr>
          <a:xfrm>
            <a:off x="2101970" y="3203884"/>
            <a:ext cx="9914626" cy="3653983"/>
          </a:xfrm>
          <a:prstGeom prst="rect">
            <a:avLst/>
          </a:prstGeom>
        </p:spPr>
      </p:pic>
    </p:spTree>
    <p:extLst>
      <p:ext uri="{BB962C8B-B14F-4D97-AF65-F5344CB8AC3E}">
        <p14:creationId xmlns:p14="http://schemas.microsoft.com/office/powerpoint/2010/main" val="395661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F406FCCB-5D84-EC02-F122-617B86669E7C}"/>
              </a:ext>
            </a:extLst>
          </p:cNvPr>
          <p:cNvPicPr>
            <a:picLocks noChangeAspect="1"/>
          </p:cNvPicPr>
          <p:nvPr/>
        </p:nvPicPr>
        <p:blipFill>
          <a:blip r:embed="rId2"/>
          <a:stretch>
            <a:fillRect/>
          </a:stretch>
        </p:blipFill>
        <p:spPr>
          <a:xfrm>
            <a:off x="89076" y="0"/>
            <a:ext cx="519342" cy="517633"/>
          </a:xfrm>
          <a:prstGeom prst="rect">
            <a:avLst/>
          </a:prstGeom>
        </p:spPr>
      </p:pic>
      <p:sp>
        <p:nvSpPr>
          <p:cNvPr id="6" name="TextBox 11">
            <a:extLst>
              <a:ext uri="{FF2B5EF4-FFF2-40B4-BE49-F238E27FC236}">
                <a16:creationId xmlns:a16="http://schemas.microsoft.com/office/drawing/2014/main" id="{23B1E0A2-2654-50EA-0555-1ECEBA769987}"/>
              </a:ext>
            </a:extLst>
          </p:cNvPr>
          <p:cNvSpPr txBox="1">
            <a:spLocks noChangeArrowheads="1"/>
          </p:cNvSpPr>
          <p:nvPr/>
        </p:nvSpPr>
        <p:spPr bwMode="auto">
          <a:xfrm>
            <a:off x="533400" y="91857"/>
            <a:ext cx="11277600" cy="310854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2800" dirty="0">
                <a:latin typeface="Times New Roman" panose="02020603050405020304" pitchFamily="18" charset="0"/>
                <a:ea typeface="Arial" panose="020B0604020202020204" pitchFamily="34" charset="0"/>
                <a:cs typeface="Times New Roman" panose="02020603050405020304" pitchFamily="18" charset="0"/>
              </a:rPr>
              <a:t>Trong Hình 10a.1, để biết mỗi khoản chi đã được chi bao nhiêu lần, em dùng hàm COUNTIF để đếm số ô tính trong vùng B3:B10 chứa mỗi khoản chi. </a:t>
            </a:r>
            <a:endParaRPr lang="en-US" altLang="vi-VN" sz="28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altLang="vi-VN" sz="2800" dirty="0">
                <a:latin typeface="Times New Roman" panose="02020603050405020304" pitchFamily="18" charset="0"/>
                <a:ea typeface="Arial" panose="020B0604020202020204" pitchFamily="34" charset="0"/>
                <a:cs typeface="Times New Roman" panose="02020603050405020304" pitchFamily="18" charset="0"/>
              </a:rPr>
              <a:t>Như vậy, công thức ở ô G2 là =COUNTIF($B$3:$B$10,"Ở") cho biết khoản Ở đã được chi bao nhiêu lần. Tuy nhiên, tên của khoản chi này đã được lưu ở ô F2. Vì vậy công thức tại ô G2 được sửa lại là =COUNTIF($B$3:$B$10,F2) như Hình 10a.2. Khi sao chép công thức này sang các ô còn lại từ G3 đến G10, công thức sẽ trả lại kết quả là số lần chi của các khoản chi còn lại.</a:t>
            </a:r>
          </a:p>
        </p:txBody>
      </p:sp>
      <p:pic>
        <p:nvPicPr>
          <p:cNvPr id="2" name="Picture 6">
            <a:extLst>
              <a:ext uri="{FF2B5EF4-FFF2-40B4-BE49-F238E27FC236}">
                <a16:creationId xmlns:a16="http://schemas.microsoft.com/office/drawing/2014/main" id="{84EA4235-ED80-5C3F-80C2-92A3AE2C8967}"/>
              </a:ext>
            </a:extLst>
          </p:cNvPr>
          <p:cNvPicPr>
            <a:picLocks noChangeAspect="1"/>
          </p:cNvPicPr>
          <p:nvPr/>
        </p:nvPicPr>
        <p:blipFill>
          <a:blip r:embed="rId3"/>
          <a:stretch>
            <a:fillRect/>
          </a:stretch>
        </p:blipFill>
        <p:spPr>
          <a:xfrm>
            <a:off x="457200" y="3200399"/>
            <a:ext cx="11430000" cy="3565743"/>
          </a:xfrm>
          <a:prstGeom prst="rect">
            <a:avLst/>
          </a:prstGeom>
        </p:spPr>
      </p:pic>
    </p:spTree>
    <p:extLst>
      <p:ext uri="{BB962C8B-B14F-4D97-AF65-F5344CB8AC3E}">
        <p14:creationId xmlns:p14="http://schemas.microsoft.com/office/powerpoint/2010/main" val="7115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432004" y="458803"/>
            <a:ext cx="6044995"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ctr">
              <a:defRPr/>
            </a:pPr>
            <a:r>
              <a:rPr lang="en-US" sz="3200" dirty="0" err="1">
                <a:solidFill>
                  <a:srgbClr val="FF0000"/>
                </a:solidFill>
                <a:latin typeface="Times New Roman" panose="02020603050405020304" pitchFamily="18" charset="0"/>
                <a:cs typeface="Times New Roman" panose="02020603050405020304" pitchFamily="18" charset="0"/>
              </a:rPr>
              <a:t>Nghiên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cứu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6477000" y="457200"/>
            <a:ext cx="5282994"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lvl="0" algn="ctr" defTabSz="342900" eaLnBrk="1" fontAlgn="auto" hangingPunct="1">
              <a:spcBef>
                <a:spcPts val="0"/>
              </a:spcBef>
              <a:spcAft>
                <a:spcPts val="0"/>
              </a:spcAft>
              <a:defRPr/>
            </a:pPr>
            <a:r>
              <a:rPr lang="en-US" sz="3200" dirty="0" err="1">
                <a:solidFill>
                  <a:srgbClr val="000000"/>
                </a:solidFill>
                <a:latin typeface="Times New Roman" panose="02020603050405020304" pitchFamily="18" charset="0"/>
                <a:cs typeface="Times New Roman" panose="02020603050405020304" pitchFamily="18" charset="0"/>
              </a:rPr>
              <a:t>Bài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tập</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củng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cố</a:t>
            </a:r>
            <a:endParaRPr lang="vi-VN" sz="3200" dirty="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3897368449"/>
              </p:ext>
            </p:extLst>
          </p:nvPr>
        </p:nvGraphicFramePr>
        <p:xfrm>
          <a:off x="432006" y="983286"/>
          <a:ext cx="11327988" cy="5874714"/>
        </p:xfrm>
        <a:graphic>
          <a:graphicData uri="http://schemas.openxmlformats.org/drawingml/2006/table">
            <a:tbl>
              <a:tblPr firstRow="1" bandRow="1">
                <a:tableStyleId>{F5AB1C69-6EDB-4FF4-983F-18BD219EF322}</a:tableStyleId>
              </a:tblPr>
              <a:tblGrid>
                <a:gridCol w="5028515">
                  <a:extLst>
                    <a:ext uri="{9D8B030D-6E8A-4147-A177-3AD203B41FA5}">
                      <a16:colId xmlns:a16="http://schemas.microsoft.com/office/drawing/2014/main" val="795175101"/>
                    </a:ext>
                  </a:extLst>
                </a:gridCol>
                <a:gridCol w="6299473">
                  <a:extLst>
                    <a:ext uri="{9D8B030D-6E8A-4147-A177-3AD203B41FA5}">
                      <a16:colId xmlns:a16="http://schemas.microsoft.com/office/drawing/2014/main" val="2517340449"/>
                    </a:ext>
                  </a:extLst>
                </a:gridCol>
              </a:tblGrid>
              <a:tr h="5874714">
                <a:tc>
                  <a:txBody>
                    <a:bodyPr/>
                    <a:lstStyle/>
                    <a:p>
                      <a:pPr algn="just">
                        <a:lnSpc>
                          <a:spcPct val="100000"/>
                        </a:lnSpc>
                        <a:spcAft>
                          <a:spcPts val="0"/>
                        </a:spcAft>
                      </a:pPr>
                      <a:r>
                        <a:rPr lang="en-US" sz="2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Trong </a:t>
                      </a:r>
                      <a:r>
                        <a:rPr lang="en-US" sz="24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2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10a.2, </a:t>
                      </a:r>
                      <a:r>
                        <a:rPr lang="en-US" sz="24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công</a:t>
                      </a:r>
                      <a:r>
                        <a:rPr lang="en-US" sz="2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thức</a:t>
                      </a:r>
                      <a:r>
                        <a:rPr lang="en-US" sz="2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ở ô G2 </a:t>
                      </a:r>
                      <a:r>
                        <a:rPr lang="en-US" sz="24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=COUNTIF(B3:B10,F2) Em </a:t>
                      </a:r>
                      <a:r>
                        <a:rPr lang="en-US" sz="24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hãy</a:t>
                      </a:r>
                      <a:r>
                        <a:rPr lang="en-US" sz="2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trả</a:t>
                      </a:r>
                      <a:r>
                        <a:rPr lang="en-US" sz="2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lời</a:t>
                      </a:r>
                      <a:r>
                        <a:rPr lang="en-US" sz="2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các </a:t>
                      </a:r>
                      <a:r>
                        <a:rPr lang="en-US" sz="24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2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hỏi</a:t>
                      </a:r>
                      <a:r>
                        <a:rPr lang="en-US" sz="2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sau</a:t>
                      </a:r>
                      <a:r>
                        <a:rPr lang="en-US" sz="2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p>
                    <a:p>
                      <a:pPr algn="just">
                        <a:lnSpc>
                          <a:spcPct val="100000"/>
                        </a:lnSpc>
                        <a:spcAft>
                          <a:spcPts val="0"/>
                        </a:spcAft>
                      </a:pPr>
                      <a:r>
                        <a:rPr lang="vi-VN" sz="2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 Khi sao chép công thức trên các ô G3,…,G10 công thức sẽ thay đổi như thế nào</a:t>
                      </a:r>
                      <a:r>
                        <a:rPr lang="en-US" sz="2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0000"/>
                        </a:lnSpc>
                        <a:spcAft>
                          <a:spcPts val="0"/>
                        </a:spcAft>
                      </a:pPr>
                      <a:r>
                        <a:rPr lang="vi-VN" sz="2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 Nếu bỏ dấu $ thì công thức ở ô G2 sẽ là =COUNTIF(B3:B10,F2). Sau khi sao chép công thức sang các ô từ G2 đến G10, kết quả trả lại các ô đó có đúng không? Tại sao</a:t>
                      </a:r>
                      <a:r>
                        <a:rPr lang="en-US" sz="2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4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 Khi sao chép công thức trên các ô G3,…,G10 công thức sẽ thay đổi mỗi phần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criteria</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lần lượt ở các ô G3,…,G10 là F3,…F10</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 Khi sao chép công thức sang các ô từ G2 đến G10, kết quả trả lại các ô đó không còn đúng. Vì khi đó phần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range</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cũng sẽ thay đổi dẫn đến phạm vi tìm kiếm bị sai</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endPar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653359"/>
                  </a:ext>
                </a:extLst>
              </a:tr>
            </a:tbl>
          </a:graphicData>
        </a:graphic>
      </p:graphicFrame>
      <p:sp>
        <p:nvSpPr>
          <p:cNvPr id="2" name="Rectangle 1">
            <a:extLst>
              <a:ext uri="{FF2B5EF4-FFF2-40B4-BE49-F238E27FC236}">
                <a16:creationId xmlns:a16="http://schemas.microsoft.com/office/drawing/2014/main" id="{E8AA02C9-4DFC-44EB-4B2B-24FE8712BC21}"/>
              </a:ext>
            </a:extLst>
          </p:cNvPr>
          <p:cNvSpPr/>
          <p:nvPr/>
        </p:nvSpPr>
        <p:spPr>
          <a:xfrm>
            <a:off x="6553200" y="1139737"/>
            <a:ext cx="5105400" cy="52610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F7792A5-D8FF-8891-9DF6-5EE211489606}"/>
              </a:ext>
            </a:extLst>
          </p:cNvPr>
          <p:cNvSpPr txBox="1">
            <a:spLocks noChangeArrowheads="1"/>
          </p:cNvSpPr>
          <p:nvPr/>
        </p:nvSpPr>
        <p:spPr bwMode="auto">
          <a:xfrm>
            <a:off x="432004" y="-76200"/>
            <a:ext cx="103883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FF0000"/>
                </a:solidFill>
                <a:latin typeface="Times New Roman" panose="02020603050405020304" pitchFamily="18" charset="0"/>
                <a:cs typeface="Times New Roman" panose="02020603050405020304" pitchFamily="18" charset="0"/>
              </a:rPr>
              <a:t>1. </a:t>
            </a:r>
            <a:r>
              <a:rPr lang="en-US" altLang="en-US" sz="3200" b="1" dirty="0" err="1">
                <a:solidFill>
                  <a:srgbClr val="FF0000"/>
                </a:solidFill>
                <a:latin typeface="Times New Roman" panose="02020603050405020304" pitchFamily="18" charset="0"/>
                <a:cs typeface="Times New Roman" panose="02020603050405020304" pitchFamily="18" charset="0"/>
              </a:rPr>
              <a:t>Hàm</a:t>
            </a:r>
            <a:r>
              <a:rPr lang="en-US" altLang="en-US" sz="3200" b="1" dirty="0">
                <a:solidFill>
                  <a:srgbClr val="FF0000"/>
                </a:solidFill>
                <a:latin typeface="Times New Roman" panose="02020603050405020304" pitchFamily="18" charset="0"/>
                <a:cs typeface="Times New Roman" panose="02020603050405020304" pitchFamily="18" charset="0"/>
              </a:rPr>
              <a:t> COUNTIF.</a:t>
            </a:r>
          </a:p>
        </p:txBody>
      </p:sp>
      <p:pic>
        <p:nvPicPr>
          <p:cNvPr id="7" name="Picture 6">
            <a:extLst>
              <a:ext uri="{FF2B5EF4-FFF2-40B4-BE49-F238E27FC236}">
                <a16:creationId xmlns:a16="http://schemas.microsoft.com/office/drawing/2014/main" id="{694132EA-DB68-DF12-60F2-AD0C8757777C}"/>
              </a:ext>
            </a:extLst>
          </p:cNvPr>
          <p:cNvPicPr>
            <a:picLocks noChangeAspect="1"/>
          </p:cNvPicPr>
          <p:nvPr/>
        </p:nvPicPr>
        <p:blipFill>
          <a:blip r:embed="rId3"/>
          <a:stretch>
            <a:fillRect/>
          </a:stretch>
        </p:blipFill>
        <p:spPr>
          <a:xfrm>
            <a:off x="5477774" y="1153791"/>
            <a:ext cx="6546011" cy="5245406"/>
          </a:xfrm>
          <a:prstGeom prst="rect">
            <a:avLst/>
          </a:prstGeom>
        </p:spPr>
      </p:pic>
    </p:spTree>
    <p:extLst>
      <p:ext uri="{BB962C8B-B14F-4D97-AF65-F5344CB8AC3E}">
        <p14:creationId xmlns:p14="http://schemas.microsoft.com/office/powerpoint/2010/main" val="177939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048000" y="2373275"/>
            <a:ext cx="5638800" cy="1558052"/>
          </a:xfrm>
          <a:prstGeom prst="roundRect">
            <a:avLst>
              <a:gd name="adj" fmla="val 50000"/>
            </a:avLst>
          </a:prstGeom>
          <a:solidFill>
            <a:schemeClr val="accent5">
              <a:lumMod val="40000"/>
              <a:lumOff val="60000"/>
            </a:schemeClr>
          </a:solidFill>
          <a:ln w="57150" algn="ctr">
            <a:solidFill>
              <a:srgbClr val="FF9900"/>
            </a:solidFill>
            <a:round/>
            <a:headEnd/>
            <a:tailEnd/>
          </a:ln>
          <a:effectLst/>
        </p:spPr>
        <p:txBody>
          <a:bodyPr wrap="square"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600" b="1" dirty="0">
                <a:solidFill>
                  <a:srgbClr val="FF0000"/>
                </a:solidFill>
                <a:latin typeface="Times New Roman" panose="02020603050405020304" pitchFamily="18" charset="0"/>
                <a:cs typeface="Times New Roman" panose="02020603050405020304" pitchFamily="18" charset="0"/>
              </a:rPr>
              <a:t>2.</a:t>
            </a:r>
            <a:r>
              <a:rPr lang="vi-VN" sz="3600"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Thực hành: Sử dụng hàm COUNTIF</a:t>
            </a:r>
          </a:p>
        </p:txBody>
      </p:sp>
      <p:pic>
        <p:nvPicPr>
          <p:cNvPr id="2" name="Picture 1" descr="Graphical user interface, application&#10;&#10;Description automatically generated">
            <a:extLst>
              <a:ext uri="{FF2B5EF4-FFF2-40B4-BE49-F238E27FC236}">
                <a16:creationId xmlns:a16="http://schemas.microsoft.com/office/drawing/2014/main" id="{CC224BB6-AF6B-9916-225F-E47A5E8142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4343400"/>
            <a:ext cx="1981200" cy="1295400"/>
          </a:xfrm>
          <a:prstGeom prst="rect">
            <a:avLst/>
          </a:prstGeom>
        </p:spPr>
      </p:pic>
      <p:pic>
        <p:nvPicPr>
          <p:cNvPr id="5" name="Picture 4">
            <a:extLst>
              <a:ext uri="{FF2B5EF4-FFF2-40B4-BE49-F238E27FC236}">
                <a16:creationId xmlns:a16="http://schemas.microsoft.com/office/drawing/2014/main" id="{CDC53C6A-9AFB-9E44-FCFB-9E760EBB4320}"/>
              </a:ext>
            </a:extLst>
          </p:cNvPr>
          <p:cNvPicPr>
            <a:picLocks noChangeAspect="1"/>
          </p:cNvPicPr>
          <p:nvPr/>
        </p:nvPicPr>
        <p:blipFill rotWithShape="1">
          <a:blip r:embed="rId4"/>
          <a:srcRect l="32501" t="22209" r="28750" b="11092"/>
          <a:stretch/>
        </p:blipFill>
        <p:spPr>
          <a:xfrm>
            <a:off x="8915400" y="1600200"/>
            <a:ext cx="2209800" cy="2199367"/>
          </a:xfrm>
          <a:prstGeom prst="rect">
            <a:avLst/>
          </a:prstGeom>
        </p:spPr>
      </p:pic>
      <p:pic>
        <p:nvPicPr>
          <p:cNvPr id="6" name="Picture 5">
            <a:extLst>
              <a:ext uri="{FF2B5EF4-FFF2-40B4-BE49-F238E27FC236}">
                <a16:creationId xmlns:a16="http://schemas.microsoft.com/office/drawing/2014/main" id="{80B36FF5-AFDF-847B-8458-8BD4EAC4474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24658" y="2663263"/>
            <a:ext cx="2209800" cy="1136304"/>
          </a:xfrm>
          <a:prstGeom prst="rect">
            <a:avLst/>
          </a:prstGeom>
        </p:spPr>
      </p:pic>
      <p:pic>
        <p:nvPicPr>
          <p:cNvPr id="4" name="Hình ảnh 3" descr="Ảnh có chứa ảnh chụp màn hình, Đồ họa, tác phẩm nghệ thuật&#10;&#10;Mô tả được tạo tự động">
            <a:extLst>
              <a:ext uri="{FF2B5EF4-FFF2-40B4-BE49-F238E27FC236}">
                <a16:creationId xmlns:a16="http://schemas.microsoft.com/office/drawing/2014/main" id="{7491FD67-CACA-B2EF-A503-4FC6C02EC8E6}"/>
              </a:ext>
            </a:extLst>
          </p:cNvPr>
          <p:cNvPicPr>
            <a:picLocks noChangeAspect="1"/>
          </p:cNvPicPr>
          <p:nvPr/>
        </p:nvPicPr>
        <p:blipFill>
          <a:blip r:embed="rId6">
            <a:extLst>
              <a:ext uri="{28A0092B-C50C-407E-A947-70E740481C1C}">
                <a14:useLocalDpi xmlns:a14="http://schemas.microsoft.com/office/drawing/2010/main" val="0"/>
              </a:ext>
            </a:extLst>
          </a:blip>
          <a:srcRect l="2655" r="1" b="1"/>
          <a:stretch/>
        </p:blipFill>
        <p:spPr>
          <a:xfrm>
            <a:off x="522661" y="381000"/>
            <a:ext cx="2413795" cy="16489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7" name="Hình ảnh 6">
            <a:extLst>
              <a:ext uri="{FF2B5EF4-FFF2-40B4-BE49-F238E27FC236}">
                <a16:creationId xmlns:a16="http://schemas.microsoft.com/office/drawing/2014/main" id="{40ADE15E-F8AD-2333-CD3C-C95A3864456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67800" y="391886"/>
            <a:ext cx="838200" cy="838200"/>
          </a:xfrm>
          <a:prstGeom prst="rect">
            <a:avLst/>
          </a:prstGeom>
        </p:spPr>
      </p:pic>
    </p:spTree>
    <p:extLst>
      <p:ext uri="{BB962C8B-B14F-4D97-AF65-F5344CB8AC3E}">
        <p14:creationId xmlns:p14="http://schemas.microsoft.com/office/powerpoint/2010/main" val="1281085126"/>
      </p:ext>
    </p:extLst>
  </p:cSld>
  <p:clrMapOvr>
    <a:masterClrMapping/>
  </p:clrMapOvr>
  <p:transition>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CPANNOTATIONSTAG" val="{&quot;version&quot;:&quot;v1.0&quot;,&quot;sessionId&quot;:&quot;cc6c2bcb-041a-4746-bdb6-9489d1398ace&quot;,&quot;id&quot;:&quot;aa03287c-6e24-4d5c-b498-5eb64ee16a08&quo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235</TotalTime>
  <Words>1516</Words>
  <Application>Microsoft Office PowerPoint</Application>
  <PresentationFormat>Widescreen</PresentationFormat>
  <Paragraphs>126</Paragraphs>
  <Slides>24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Bahnschrift Condensed</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Pham Sy</dc:creator>
  <cp:lastModifiedBy>Pham Sy</cp:lastModifiedBy>
  <cp:revision>9</cp:revision>
  <dcterms:created xsi:type="dcterms:W3CDTF">2024-08-23T03:29:49Z</dcterms:created>
  <dcterms:modified xsi:type="dcterms:W3CDTF">2025-02-11T15:06:23Z</dcterms:modified>
</cp:coreProperties>
</file>