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581" r:id="rId4"/>
    <p:sldMasterId id="2147484289"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37"/>
  </p:notesMasterIdLst>
  <p:handoutMasterIdLst>
    <p:handoutMasterId r:id="rId38"/>
  </p:handoutMasterIdLst>
  <p:sldIdLst>
    <p:sldId id="3493" r:id="rId13"/>
    <p:sldId id="256" r:id="rId14"/>
    <p:sldId id="295" r:id="rId15"/>
    <p:sldId id="3540" r:id="rId16"/>
    <p:sldId id="3562" r:id="rId17"/>
    <p:sldId id="3582" r:id="rId18"/>
    <p:sldId id="3581" r:id="rId19"/>
    <p:sldId id="3578" r:id="rId20"/>
    <p:sldId id="3579" r:id="rId21"/>
    <p:sldId id="3583" r:id="rId22"/>
    <p:sldId id="3546" r:id="rId23"/>
    <p:sldId id="3356" r:id="rId24"/>
    <p:sldId id="3488" r:id="rId25"/>
    <p:sldId id="3328" r:id="rId26"/>
    <p:sldId id="3572" r:id="rId27"/>
    <p:sldId id="3580" r:id="rId28"/>
    <p:sldId id="3469" r:id="rId29"/>
    <p:sldId id="3470" r:id="rId30"/>
    <p:sldId id="3472" r:id="rId31"/>
    <p:sldId id="3473" r:id="rId32"/>
    <p:sldId id="3574" r:id="rId33"/>
    <p:sldId id="3558" r:id="rId34"/>
    <p:sldId id="3548" r:id="rId35"/>
    <p:sldId id="3559" r:id="rId36"/>
  </p:sldIdLst>
  <p:sldSz cx="12192000" cy="6858000"/>
  <p:notesSz cx="6858000" cy="91440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ường Võ Nhât" initials="TV" lastIdx="1" clrIdx="0">
    <p:extLst>
      <p:ext uri="{19B8F6BF-5375-455C-9EA6-DF929625EA0E}">
        <p15:presenceInfo xmlns:p15="http://schemas.microsoft.com/office/powerpoint/2012/main" userId="a3c0f600aba78d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CCCC"/>
    <a:srgbClr val="FF6600"/>
    <a:srgbClr val="FF7C80"/>
    <a:srgbClr val="A7D4D9"/>
    <a:srgbClr val="FFCC66"/>
    <a:srgbClr val="FF9999"/>
    <a:srgbClr val="FF9933"/>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84715" autoAdjust="0"/>
  </p:normalViewPr>
  <p:slideViewPr>
    <p:cSldViewPr>
      <p:cViewPr varScale="1">
        <p:scale>
          <a:sx n="77" d="100"/>
          <a:sy n="77" d="100"/>
        </p:scale>
        <p:origin x="77" y="77"/>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11/02/2025</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8596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35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8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50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867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625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4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760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55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04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32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067048"/>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13397379"/>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4009574"/>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50036542"/>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10883871"/>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2/11/2025</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90000184"/>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565763315"/>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190908145"/>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925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296351"/>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6.xml"/><Relationship Id="rId4"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wmf"/><Relationship Id="rId7" Type="http://schemas.openxmlformats.org/officeDocument/2006/relationships/image" Target="../media/image2.png"/><Relationship Id="rId2" Type="http://schemas.openxmlformats.org/officeDocument/2006/relationships/hyperlink" Target="../User/My%20Documents/132%20-%20Bong%20dien%20dien%20-%20Phi%20Nhung.mp3" TargetMode="External"/><Relationship Id="rId1" Type="http://schemas.openxmlformats.org/officeDocument/2006/relationships/theme" Target="../theme/theme7.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3" name="Nhóm 2">
            <a:extLst>
              <a:ext uri="{FF2B5EF4-FFF2-40B4-BE49-F238E27FC236}">
                <a16:creationId xmlns:a16="http://schemas.microsoft.com/office/drawing/2014/main" id="{D2D03FD8-E3CD-6652-6738-4D05C5C9A816}"/>
              </a:ext>
            </a:extLst>
          </p:cNvPr>
          <p:cNvGrpSpPr/>
          <p:nvPr userDrawn="1"/>
        </p:nvGrpSpPr>
        <p:grpSpPr>
          <a:xfrm>
            <a:off x="-109538" y="-70771"/>
            <a:ext cx="12301538" cy="1366171"/>
            <a:chOff x="-109538" y="-70771"/>
            <a:chExt cx="12301538" cy="1366171"/>
          </a:xfrm>
        </p:grpSpPr>
        <p:grpSp>
          <p:nvGrpSpPr>
            <p:cNvPr id="1028" name="Group 2">
              <a:extLst>
                <a:ext uri="{FF2B5EF4-FFF2-40B4-BE49-F238E27FC236}">
                  <a16:creationId xmlns:a16="http://schemas.microsoft.com/office/drawing/2014/main" id="{B7B3774F-AC40-4B03-966E-D10AA6FCB055}"/>
                </a:ext>
              </a:extLst>
            </p:cNvPr>
            <p:cNvGrpSpPr>
              <a:grpSpLocks/>
            </p:cNvGrpSpPr>
            <p:nvPr userDrawn="1"/>
          </p:nvGrpSpPr>
          <p:grpSpPr bwMode="auto">
            <a:xfrm>
              <a:off x="929" y="7937"/>
              <a:ext cx="12191071" cy="1287463"/>
              <a:chOff x="0" y="0"/>
              <a:chExt cx="5760" cy="624"/>
            </a:xfrm>
          </p:grpSpPr>
          <p:grpSp>
            <p:nvGrpSpPr>
              <p:cNvPr id="1036" name="Group 3">
                <a:extLst>
                  <a:ext uri="{FF2B5EF4-FFF2-40B4-BE49-F238E27FC236}">
                    <a16:creationId xmlns:a16="http://schemas.microsoft.com/office/drawing/2014/main" id="{30374228-0E6C-40F7-BCD9-20FB7BBB2E5C}"/>
                  </a:ext>
                </a:extLst>
              </p:cNvPr>
              <p:cNvGrpSpPr>
                <a:grpSpLocks/>
              </p:cNvGrpSpPr>
              <p:nvPr userDrawn="1"/>
            </p:nvGrpSpPr>
            <p:grpSpPr bwMode="auto">
              <a:xfrm>
                <a:off x="0" y="0"/>
                <a:ext cx="5760" cy="624"/>
                <a:chOff x="0" y="0"/>
                <a:chExt cx="5760" cy="624"/>
              </a:xfrm>
            </p:grpSpPr>
            <p:pic>
              <p:nvPicPr>
                <p:cNvPr id="1040" name="Picture 4" descr="3">
                  <a:extLst>
                    <a:ext uri="{FF2B5EF4-FFF2-40B4-BE49-F238E27FC236}">
                      <a16:creationId xmlns:a16="http://schemas.microsoft.com/office/drawing/2014/main" id="{8A26A786-4413-422C-BA97-1C9533563DD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id="{908A2723-3E88-4F1C-95CD-1C82B932C4E9}"/>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037" name="Group 6">
                <a:extLst>
                  <a:ext uri="{FF2B5EF4-FFF2-40B4-BE49-F238E27FC236}">
                    <a16:creationId xmlns:a16="http://schemas.microsoft.com/office/drawing/2014/main" id="{19E7E8B0-ED8E-4E50-B630-7AEE434994C5}"/>
                  </a:ext>
                </a:extLst>
              </p:cNvPr>
              <p:cNvGrpSpPr>
                <a:grpSpLocks/>
              </p:cNvGrpSpPr>
              <p:nvPr userDrawn="1"/>
            </p:nvGrpSpPr>
            <p:grpSpPr bwMode="auto">
              <a:xfrm>
                <a:off x="5073" y="354"/>
                <a:ext cx="670" cy="216"/>
                <a:chOff x="5164" y="339"/>
                <a:chExt cx="682" cy="206"/>
              </a:xfrm>
            </p:grpSpPr>
            <p:sp>
              <p:nvSpPr>
                <p:cNvPr id="32" name="Rectangle 7" descr="Horizontal brick">
                  <a:extLst>
                    <a:ext uri="{FF2B5EF4-FFF2-40B4-BE49-F238E27FC236}">
                      <a16:creationId xmlns:a16="http://schemas.microsoft.com/office/drawing/2014/main" id="{1AB52466-3FF0-4E24-81B1-B114A0012A64}"/>
                    </a:ext>
                  </a:extLst>
                </p:cNvPr>
                <p:cNvSpPr>
                  <a:spLocks/>
                </p:cNvSpPr>
                <p:nvPr userDrawn="1"/>
              </p:nvSpPr>
              <p:spPr bwMode="auto">
                <a:xfrm>
                  <a:off x="5164" y="339"/>
                  <a:ext cx="682" cy="206"/>
                </a:xfrm>
                <a:prstGeom prst="rect">
                  <a:avLst/>
                </a:prstGeom>
                <a:blipFill dpi="0" rotWithShape="0">
                  <a:blip r:embed="rId9"/>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039" name="WordArt 12">
                  <a:extLst>
                    <a:ext uri="{FF2B5EF4-FFF2-40B4-BE49-F238E27FC236}">
                      <a16:creationId xmlns:a16="http://schemas.microsoft.com/office/drawing/2014/main" id="{7FD7C778-DD5E-44A8-BC04-44E2632B8689}"/>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3" name="Text Box 17">
              <a:extLst>
                <a:ext uri="{FF2B5EF4-FFF2-40B4-BE49-F238E27FC236}">
                  <a16:creationId xmlns:a16="http://schemas.microsoft.com/office/drawing/2014/main" id="{80403C65-B0CC-40A8-BD81-692129B6B8FE}"/>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1030" name="Group 19">
              <a:extLst>
                <a:ext uri="{FF2B5EF4-FFF2-40B4-BE49-F238E27FC236}">
                  <a16:creationId xmlns:a16="http://schemas.microsoft.com/office/drawing/2014/main" id="{70D69F19-047B-4337-9E21-773F58960217}"/>
                </a:ext>
              </a:extLst>
            </p:cNvPr>
            <p:cNvGrpSpPr>
              <a:grpSpLocks/>
            </p:cNvGrpSpPr>
            <p:nvPr userDrawn="1"/>
          </p:nvGrpSpPr>
          <p:grpSpPr bwMode="auto">
            <a:xfrm>
              <a:off x="1066800" y="-70771"/>
              <a:ext cx="1066800" cy="774710"/>
              <a:chOff x="839" y="217"/>
              <a:chExt cx="654" cy="372"/>
            </a:xfrm>
          </p:grpSpPr>
          <p:pic>
            <p:nvPicPr>
              <p:cNvPr id="1033" name="Picture 7" descr="014">
                <a:extLst>
                  <a:ext uri="{FF2B5EF4-FFF2-40B4-BE49-F238E27FC236}">
                    <a16:creationId xmlns:a16="http://schemas.microsoft.com/office/drawing/2014/main" id="{A1D2EC5F-8ACF-4638-9242-96B4B16BB0B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id="{09053867-C1F9-4EF0-99DB-3F5186D39D25}"/>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29" name="Text Box 10">
                <a:extLst>
                  <a:ext uri="{FF2B5EF4-FFF2-40B4-BE49-F238E27FC236}">
                    <a16:creationId xmlns:a16="http://schemas.microsoft.com/office/drawing/2014/main" id="{09B39675-2FA7-4B22-9119-A49F86D89FD6}"/>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pic>
          <p:nvPicPr>
            <p:cNvPr id="1032" name="Picture 18" descr="VoNhatTruong2013L">
              <a:extLst>
                <a:ext uri="{FF2B5EF4-FFF2-40B4-BE49-F238E27FC236}">
                  <a16:creationId xmlns:a16="http://schemas.microsoft.com/office/drawing/2014/main" id="{01F5BA37-6459-425C-9F70-EC3DBC0B53F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9538" y="28569"/>
              <a:ext cx="1181234" cy="116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BED4565F-2C19-7DC9-64BB-162120EA7927}"/>
                </a:ext>
              </a:extLst>
            </p:cNvPr>
            <p:cNvSpPr>
              <a:spLocks/>
            </p:cNvSpPr>
            <p:nvPr userDrawn="1"/>
          </p:nvSpPr>
          <p:spPr>
            <a:xfrm>
              <a:off x="990600" y="36816"/>
              <a:ext cx="9857718" cy="12382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11a. SỬ DỤNG HÀM SUMIF</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36" r:id="rId1"/>
    <p:sldLayoutId id="2147484586" r:id="rId2"/>
    <p:sldLayoutId id="2147484442" r:id="rId3"/>
    <p:sldLayoutId id="2147484589" r:id="rId4"/>
    <p:sldLayoutId id="2147484587" r:id="rId5"/>
    <p:sldLayoutId id="2147484584" r:id="rId6"/>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538" name="Picture 18" descr="VoNhatTruong2013L">
            <a:extLst>
              <a:ext uri="{FF2B5EF4-FFF2-40B4-BE49-F238E27FC236}">
                <a16:creationId xmlns:a16="http://schemas.microsoft.com/office/drawing/2014/main" id="{2D5250E4-4D94-FDC7-92FB-67F09A209F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3678" y="4246708"/>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07699"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07668"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2083645227"/>
      </p:ext>
    </p:extLst>
  </p:cSld>
  <p:clrMap bg1="lt1" tx1="dk1" bg2="lt2" tx2="dk2" accent1="accent1" accent2="accent2" accent3="accent3" accent4="accent4" accent5="accent5" accent6="accent6" hlink="hlink" folHlink="folHlink"/>
  <p:sldLayoutIdLst>
    <p:sldLayoutId id="2147484582"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583"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3" r:id="rId1"/>
    <p:sldLayoutId id="2147484580" r:id="rId2"/>
    <p:sldLayoutId id="2147484588" r:id="rId3"/>
    <p:sldLayoutId id="2147484585" r:id="rId4"/>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2"/>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8" descr="VoNhatTruong2013L">
            <a:extLst>
              <a:ext uri="{FF2B5EF4-FFF2-40B4-BE49-F238E27FC236}">
                <a16:creationId xmlns:a16="http://schemas.microsoft.com/office/drawing/2014/main" id="{52DD31F4-0E1A-4ACE-8907-011EA27F7C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37088" y="275907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Nhóm 1">
            <a:extLst>
              <a:ext uri="{FF2B5EF4-FFF2-40B4-BE49-F238E27FC236}">
                <a16:creationId xmlns:a16="http://schemas.microsoft.com/office/drawing/2014/main" id="{FED389FD-5D4D-C501-41F6-C11FE23B76E8}"/>
              </a:ext>
            </a:extLst>
          </p:cNvPr>
          <p:cNvGrpSpPr/>
          <p:nvPr userDrawn="1"/>
        </p:nvGrpSpPr>
        <p:grpSpPr>
          <a:xfrm>
            <a:off x="-109538" y="-70771"/>
            <a:ext cx="12301538" cy="1366171"/>
            <a:chOff x="-109538" y="-70771"/>
            <a:chExt cx="12301538" cy="1366171"/>
          </a:xfrm>
        </p:grpSpPr>
        <p:grpSp>
          <p:nvGrpSpPr>
            <p:cNvPr id="3" name="Group 2">
              <a:extLst>
                <a:ext uri="{FF2B5EF4-FFF2-40B4-BE49-F238E27FC236}">
                  <a16:creationId xmlns:a16="http://schemas.microsoft.com/office/drawing/2014/main" id="{2C69BFDC-5E7C-34FF-2F22-12D40A63934E}"/>
                </a:ext>
              </a:extLst>
            </p:cNvPr>
            <p:cNvGrpSpPr>
              <a:grpSpLocks/>
            </p:cNvGrpSpPr>
            <p:nvPr userDrawn="1"/>
          </p:nvGrpSpPr>
          <p:grpSpPr bwMode="auto">
            <a:xfrm>
              <a:off x="929" y="7937"/>
              <a:ext cx="12191071" cy="1287463"/>
              <a:chOff x="0" y="0"/>
              <a:chExt cx="5760" cy="624"/>
            </a:xfrm>
          </p:grpSpPr>
          <p:grpSp>
            <p:nvGrpSpPr>
              <p:cNvPr id="12" name="Group 3">
                <a:extLst>
                  <a:ext uri="{FF2B5EF4-FFF2-40B4-BE49-F238E27FC236}">
                    <a16:creationId xmlns:a16="http://schemas.microsoft.com/office/drawing/2014/main" id="{78ECEFF6-03F7-15DF-9B90-A7E8D5C5E572}"/>
                  </a:ext>
                </a:extLst>
              </p:cNvPr>
              <p:cNvGrpSpPr>
                <a:grpSpLocks/>
              </p:cNvGrpSpPr>
              <p:nvPr userDrawn="1"/>
            </p:nvGrpSpPr>
            <p:grpSpPr bwMode="auto">
              <a:xfrm>
                <a:off x="0" y="0"/>
                <a:ext cx="5760" cy="624"/>
                <a:chOff x="0" y="0"/>
                <a:chExt cx="5760" cy="624"/>
              </a:xfrm>
            </p:grpSpPr>
            <p:pic>
              <p:nvPicPr>
                <p:cNvPr id="16" name="Picture 4" descr="3">
                  <a:extLst>
                    <a:ext uri="{FF2B5EF4-FFF2-40B4-BE49-F238E27FC236}">
                      <a16:creationId xmlns:a16="http://schemas.microsoft.com/office/drawing/2014/main" id="{84DED095-48C3-3178-BEB5-6B91F475379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a:extLst>
                    <a:ext uri="{FF2B5EF4-FFF2-40B4-BE49-F238E27FC236}">
                      <a16:creationId xmlns:a16="http://schemas.microsoft.com/office/drawing/2014/main" id="{3EA3B8F3-83C7-25DF-871A-18D793592671}"/>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3" name="Group 6">
                <a:extLst>
                  <a:ext uri="{FF2B5EF4-FFF2-40B4-BE49-F238E27FC236}">
                    <a16:creationId xmlns:a16="http://schemas.microsoft.com/office/drawing/2014/main" id="{837CC90C-0854-730D-AB51-CA4639A09B23}"/>
                  </a:ext>
                </a:extLst>
              </p:cNvPr>
              <p:cNvGrpSpPr>
                <a:grpSpLocks/>
              </p:cNvGrpSpPr>
              <p:nvPr userDrawn="1"/>
            </p:nvGrpSpPr>
            <p:grpSpPr bwMode="auto">
              <a:xfrm>
                <a:off x="5073" y="354"/>
                <a:ext cx="670" cy="216"/>
                <a:chOff x="5164" y="339"/>
                <a:chExt cx="682" cy="206"/>
              </a:xfrm>
            </p:grpSpPr>
            <p:sp>
              <p:nvSpPr>
                <p:cNvPr id="14" name="Rectangle 7" descr="Horizontal brick">
                  <a:extLst>
                    <a:ext uri="{FF2B5EF4-FFF2-40B4-BE49-F238E27FC236}">
                      <a16:creationId xmlns:a16="http://schemas.microsoft.com/office/drawing/2014/main" id="{38A5CC8D-41F2-C2DE-680A-5A1AA1095BF8}"/>
                    </a:ext>
                  </a:extLst>
                </p:cNvPr>
                <p:cNvSpPr>
                  <a:spLocks/>
                </p:cNvSpPr>
                <p:nvPr userDrawn="1"/>
              </p:nvSpPr>
              <p:spPr bwMode="auto">
                <a:xfrm>
                  <a:off x="5164" y="339"/>
                  <a:ext cx="682" cy="206"/>
                </a:xfrm>
                <a:prstGeom prst="rect">
                  <a:avLst/>
                </a:prstGeom>
                <a:blipFill dpi="0" rotWithShape="0">
                  <a:blip r:embed="rId7"/>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5" name="WordArt 12">
                  <a:extLst>
                    <a:ext uri="{FF2B5EF4-FFF2-40B4-BE49-F238E27FC236}">
                      <a16:creationId xmlns:a16="http://schemas.microsoft.com/office/drawing/2014/main" id="{63568773-5B9B-6C37-64D6-ADDDC78FB14F}"/>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id="{FCC79109-14FB-7CF2-E25D-DB51BCFA2A9A}"/>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5" name="Group 19">
              <a:extLst>
                <a:ext uri="{FF2B5EF4-FFF2-40B4-BE49-F238E27FC236}">
                  <a16:creationId xmlns:a16="http://schemas.microsoft.com/office/drawing/2014/main" id="{30A69D3F-42C2-DAFD-104F-1C859AAE8FAC}"/>
                </a:ext>
              </a:extLst>
            </p:cNvPr>
            <p:cNvGrpSpPr>
              <a:grpSpLocks/>
            </p:cNvGrpSpPr>
            <p:nvPr userDrawn="1"/>
          </p:nvGrpSpPr>
          <p:grpSpPr bwMode="auto">
            <a:xfrm>
              <a:off x="1066800" y="-70771"/>
              <a:ext cx="1066800" cy="774710"/>
              <a:chOff x="839" y="217"/>
              <a:chExt cx="654" cy="372"/>
            </a:xfrm>
          </p:grpSpPr>
          <p:pic>
            <p:nvPicPr>
              <p:cNvPr id="9" name="Picture 7" descr="014">
                <a:extLst>
                  <a:ext uri="{FF2B5EF4-FFF2-40B4-BE49-F238E27FC236}">
                    <a16:creationId xmlns:a16="http://schemas.microsoft.com/office/drawing/2014/main" id="{78A6C367-110E-5D56-3969-4BA6A2A8CB0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284684F3-F56E-F3A1-022C-C25B25B3DC36}"/>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11" name="Text Box 10">
                <a:extLst>
                  <a:ext uri="{FF2B5EF4-FFF2-40B4-BE49-F238E27FC236}">
                    <a16:creationId xmlns:a16="http://schemas.microsoft.com/office/drawing/2014/main" id="{DE22BB46-C5BD-56DE-A178-DE2D8B296530}"/>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pic>
          <p:nvPicPr>
            <p:cNvPr id="6" name="Picture 18" descr="VoNhatTruong2013L">
              <a:extLst>
                <a:ext uri="{FF2B5EF4-FFF2-40B4-BE49-F238E27FC236}">
                  <a16:creationId xmlns:a16="http://schemas.microsoft.com/office/drawing/2014/main" id="{692451C1-E542-1CAE-E83E-2FDC08C6CB5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538" y="28569"/>
              <a:ext cx="1181234" cy="116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3">
              <a:extLst>
                <a:ext uri="{FF2B5EF4-FFF2-40B4-BE49-F238E27FC236}">
                  <a16:creationId xmlns:a16="http://schemas.microsoft.com/office/drawing/2014/main" id="{E0990F08-F11E-F3BD-1AD5-07F7FA93FBA2}"/>
                </a:ext>
              </a:extLst>
            </p:cNvPr>
            <p:cNvSpPr>
              <a:spLocks/>
            </p:cNvSpPr>
            <p:nvPr userDrawn="1"/>
          </p:nvSpPr>
          <p:spPr>
            <a:xfrm>
              <a:off x="990600" y="36816"/>
              <a:ext cx="9857718" cy="12382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11a. SỬ DỤNG HÀM SUMIF</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pic>
        <p:nvPicPr>
          <p:cNvPr id="243" name="Picture 18" descr="VoNhatTruong2013L">
            <a:extLst>
              <a:ext uri="{FF2B5EF4-FFF2-40B4-BE49-F238E27FC236}">
                <a16:creationId xmlns:a16="http://schemas.microsoft.com/office/drawing/2014/main" id="{202AD607-C68C-D832-6A7B-622FE8C3CE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5723" y="419145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pic>
        <p:nvPicPr>
          <p:cNvPr id="446" name="Picture 18" descr="VoNhatTruong2013L">
            <a:extLst>
              <a:ext uri="{FF2B5EF4-FFF2-40B4-BE49-F238E27FC236}">
                <a16:creationId xmlns:a16="http://schemas.microsoft.com/office/drawing/2014/main" id="{B7822D64-161B-EFA4-4F51-6BD94FCFD8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9435" y="445639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jfi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fi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jfif"/></Relationships>
</file>

<file path=ppt/slides/_rels/slide19.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jfif"/></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1.jfif"/><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32.png"/><Relationship Id="rId4" Type="http://schemas.openxmlformats.org/officeDocument/2006/relationships/image" Target="../media/image31.jfi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017937201"/>
              </p:ext>
            </p:extLst>
          </p:nvPr>
        </p:nvGraphicFramePr>
        <p:xfrm>
          <a:off x="1298069" y="1587262"/>
          <a:ext cx="9767634" cy="616440"/>
        </p:xfrm>
        <a:graphic>
          <a:graphicData uri="http://schemas.openxmlformats.org/drawingml/2006/table">
            <a:tbl>
              <a:tblPr firstRow="1" bandRow="1">
                <a:tableStyleId>{F5AB1C69-6EDB-4FF4-983F-18BD219EF322}</a:tableStyleId>
              </a:tblPr>
              <a:tblGrid>
                <a:gridCol w="9767634">
                  <a:extLst>
                    <a:ext uri="{9D8B030D-6E8A-4147-A177-3AD203B41FA5}">
                      <a16:colId xmlns:a16="http://schemas.microsoft.com/office/drawing/2014/main" val="795175101"/>
                    </a:ext>
                  </a:extLst>
                </a:gridCol>
              </a:tblGrid>
              <a:tr h="370840">
                <a:tc>
                  <a:txBody>
                    <a:bodyPr/>
                    <a:lstStyle/>
                    <a:p>
                      <a:pPr algn="just">
                        <a:lnSpc>
                          <a:spcPct val="100000"/>
                        </a:lnSpc>
                        <a:spcAft>
                          <a:spcPts val="0"/>
                        </a:spcAft>
                      </a:pPr>
                      <a:endParaRPr lang="vi-VN" sz="31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pic>
        <p:nvPicPr>
          <p:cNvPr id="3" name="Picture 2">
            <a:extLst>
              <a:ext uri="{FF2B5EF4-FFF2-40B4-BE49-F238E27FC236}">
                <a16:creationId xmlns:a16="http://schemas.microsoft.com/office/drawing/2014/main" id="{47D177AF-8670-4E16-3250-1842EC45685A}"/>
              </a:ext>
            </a:extLst>
          </p:cNvPr>
          <p:cNvPicPr>
            <a:picLocks noChangeAspect="1"/>
          </p:cNvPicPr>
          <p:nvPr/>
        </p:nvPicPr>
        <p:blipFill>
          <a:blip r:embed="rId3"/>
          <a:stretch>
            <a:fillRect/>
          </a:stretch>
        </p:blipFill>
        <p:spPr>
          <a:xfrm>
            <a:off x="76199" y="1311642"/>
            <a:ext cx="671767" cy="669557"/>
          </a:xfrm>
          <a:prstGeom prst="rect">
            <a:avLst/>
          </a:prstGeom>
        </p:spPr>
      </p:pic>
      <p:pic>
        <p:nvPicPr>
          <p:cNvPr id="2" name="Hình ảnh 1"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7ACC69C4-B1F9-67A5-FD59-60EB88254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3810000"/>
            <a:ext cx="1066800" cy="2438400"/>
          </a:xfrm>
          <a:prstGeom prst="rect">
            <a:avLst/>
          </a:prstGeom>
        </p:spPr>
      </p:pic>
      <p:pic>
        <p:nvPicPr>
          <p:cNvPr id="5" name="Hình ảnh 4">
            <a:extLst>
              <a:ext uri="{FF2B5EF4-FFF2-40B4-BE49-F238E27FC236}">
                <a16:creationId xmlns:a16="http://schemas.microsoft.com/office/drawing/2014/main" id="{FA48AA21-34AC-69BE-93FA-94D3FDAF52A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1249" y="2625070"/>
            <a:ext cx="1184930" cy="1184930"/>
          </a:xfrm>
          <a:prstGeom prst="rect">
            <a:avLst/>
          </a:prstGeom>
        </p:spPr>
      </p:pic>
      <p:pic>
        <p:nvPicPr>
          <p:cNvPr id="7" name="Hình ảnh 6">
            <a:extLst>
              <a:ext uri="{FF2B5EF4-FFF2-40B4-BE49-F238E27FC236}">
                <a16:creationId xmlns:a16="http://schemas.microsoft.com/office/drawing/2014/main" id="{8A4E871F-781B-2E15-373B-62CFCA5CD5FE}"/>
              </a:ext>
            </a:extLst>
          </p:cNvPr>
          <p:cNvPicPr>
            <a:picLocks noChangeAspect="1"/>
          </p:cNvPicPr>
          <p:nvPr/>
        </p:nvPicPr>
        <p:blipFill>
          <a:blip r:embed="rId6"/>
          <a:stretch>
            <a:fillRect/>
          </a:stretch>
        </p:blipFill>
        <p:spPr>
          <a:xfrm>
            <a:off x="685799" y="1371600"/>
            <a:ext cx="10515602" cy="1676400"/>
          </a:xfrm>
          <a:prstGeom prst="rect">
            <a:avLst/>
          </a:prstGeom>
        </p:spPr>
      </p:pic>
      <p:pic>
        <p:nvPicPr>
          <p:cNvPr id="8" name="Picture 10">
            <a:extLst>
              <a:ext uri="{FF2B5EF4-FFF2-40B4-BE49-F238E27FC236}">
                <a16:creationId xmlns:a16="http://schemas.microsoft.com/office/drawing/2014/main" id="{51B4E3B8-EA78-9640-C74B-F6FD76D6BED1}"/>
              </a:ext>
            </a:extLst>
          </p:cNvPr>
          <p:cNvPicPr>
            <a:picLocks noChangeAspect="1"/>
          </p:cNvPicPr>
          <p:nvPr/>
        </p:nvPicPr>
        <p:blipFill>
          <a:blip r:embed="rId7"/>
          <a:stretch>
            <a:fillRect/>
          </a:stretch>
        </p:blipFill>
        <p:spPr>
          <a:xfrm>
            <a:off x="412082" y="3048000"/>
            <a:ext cx="10599167" cy="3733800"/>
          </a:xfrm>
          <a:prstGeom prst="rect">
            <a:avLst/>
          </a:prstGeom>
        </p:spPr>
      </p:pic>
    </p:spTree>
    <p:extLst>
      <p:ext uri="{BB962C8B-B14F-4D97-AF65-F5344CB8AC3E}">
        <p14:creationId xmlns:p14="http://schemas.microsoft.com/office/powerpoint/2010/main" val="2623955560"/>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1938992"/>
          </a:xfrm>
          <a:prstGeom prst="rect">
            <a:avLst/>
          </a:prstGeom>
          <a:noFill/>
        </p:spPr>
        <p:txBody>
          <a:bodyPr wrap="square" rtlCol="0">
            <a:spAutoFit/>
          </a:bodyPr>
          <a:lstStyle/>
          <a:p>
            <a:pPr algn="ctr"/>
            <a:r>
              <a:rPr lang="en-US" sz="6000" dirty="0">
                <a:solidFill>
                  <a:srgbClr val="FF0000"/>
                </a:solidFill>
                <a:latin typeface="+mj-lt"/>
              </a:rPr>
              <a:t>2. </a:t>
            </a:r>
            <a:r>
              <a:rPr lang="vi-VN" sz="6000" dirty="0">
                <a:solidFill>
                  <a:srgbClr val="FF0000"/>
                </a:solidFill>
                <a:latin typeface="+mj-lt"/>
              </a:rPr>
              <a:t>THỰC HÀNH: SỬ DỤNG HÀM SUMIF</a:t>
            </a:r>
            <a:endParaRPr lang="en-US" sz="6000" dirty="0">
              <a:solidFill>
                <a:srgbClr val="FF0000"/>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D9C4E82C-EAE6-33AB-15B2-5212841AF8DA}"/>
              </a:ext>
            </a:extLst>
          </p:cNvPr>
          <p:cNvSpPr txBox="1">
            <a:spLocks noChangeArrowheads="1"/>
          </p:cNvSpPr>
          <p:nvPr/>
        </p:nvSpPr>
        <p:spPr bwMode="auto">
          <a:xfrm>
            <a:off x="508350" y="-10418"/>
            <a:ext cx="1135380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a:t>
            </a:r>
            <a:r>
              <a:rPr lang="vi-VN" altLang="vi-VN" sz="3200">
                <a:solidFill>
                  <a:srgbClr val="FF0000"/>
                </a:solidFill>
                <a:latin typeface="Times New Roman" panose="02020603050405020304" pitchFamily="18" charset="0"/>
                <a:ea typeface="Arial" panose="020B0604020202020204" pitchFamily="34" charset="0"/>
                <a:cs typeface="Times New Roman" panose="02020603050405020304" pitchFamily="18" charset="0"/>
              </a:rPr>
              <a:t>. Thực hành: Sử dụng hàm SUMIF.</a:t>
            </a:r>
            <a:endParaRPr lang="en-US" altLang="vi-VN" sz="320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sz="2800">
                <a:solidFill>
                  <a:srgbClr val="C00000"/>
                </a:solidFill>
                <a:latin typeface="Times New Roman" panose="02020603050405020304" pitchFamily="18" charset="0"/>
                <a:ea typeface="Arial" panose="020B0604020202020204" pitchFamily="34" charset="0"/>
                <a:cs typeface="Times New Roman" panose="02020603050405020304" pitchFamily="18" charset="0"/>
              </a:rPr>
              <a:t>Nhiệm vụ: </a:t>
            </a:r>
            <a:r>
              <a:rPr lang="vi-VN" altLang="vi-VN" sz="2800">
                <a:solidFill>
                  <a:srgbClr val="002060"/>
                </a:solidFill>
                <a:latin typeface="Times New Roman" panose="02020603050405020304" pitchFamily="18" charset="0"/>
                <a:ea typeface="Arial" panose="020B0604020202020204" pitchFamily="34" charset="0"/>
                <a:cs typeface="Times New Roman" panose="02020603050405020304" pitchFamily="18" charset="0"/>
              </a:rPr>
              <a:t>Sử dụng hàm SUMIF để tính tổng số tiền của mỗi khoản chi tiêu. </a:t>
            </a:r>
            <a:endParaRPr lang="vi-VN"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id="{28FF5621-413D-F3AE-0E50-3EFF80485E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5" name="TextBox 11">
            <a:extLst>
              <a:ext uri="{FF2B5EF4-FFF2-40B4-BE49-F238E27FC236}">
                <a16:creationId xmlns:a16="http://schemas.microsoft.com/office/drawing/2014/main" id="{CB1A8976-E390-E1C0-0AC4-D02C32988806}"/>
              </a:ext>
            </a:extLst>
          </p:cNvPr>
          <p:cNvSpPr txBox="1">
            <a:spLocks noChangeArrowheads="1"/>
          </p:cNvSpPr>
          <p:nvPr/>
        </p:nvSpPr>
        <p:spPr bwMode="auto">
          <a:xfrm>
            <a:off x="228600" y="1066800"/>
            <a:ext cx="11582400" cy="35394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8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a) Tính tổng số tiền của mỗi khoản chi trong trang tính Chi tiêu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Mở tệp bảng tính TaiChinhGiaDinh.xlsx, chọn trang tính Chi tiêu.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Tại ô H2, nhập công thức =SUMIF($B$3:$B$10,F2,$D$3:$D$10) để tính tổng số tiền của khoản chi Ở (Hình 11a.2).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Sao chép công thức trong ô H2 sang các ô từ H3 đến H10 để tính tổng số tiền của mỗi khoản chi còn lại. </a:t>
            </a:r>
          </a:p>
          <a:p>
            <a:pPr algn="just"/>
            <a:r>
              <a:rPr lang="en-US" altLang="vi-VN" sz="28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Lưu tệp.</a:t>
            </a:r>
          </a:p>
        </p:txBody>
      </p:sp>
      <p:pic>
        <p:nvPicPr>
          <p:cNvPr id="4" name="Picture 4">
            <a:extLst>
              <a:ext uri="{FF2B5EF4-FFF2-40B4-BE49-F238E27FC236}">
                <a16:creationId xmlns:a16="http://schemas.microsoft.com/office/drawing/2014/main" id="{87DBFEA6-82B0-5026-3ADF-CF99E79D759A}"/>
              </a:ext>
            </a:extLst>
          </p:cNvPr>
          <p:cNvPicPr>
            <a:picLocks noChangeAspect="1"/>
          </p:cNvPicPr>
          <p:nvPr/>
        </p:nvPicPr>
        <p:blipFill>
          <a:blip r:embed="rId4"/>
          <a:stretch>
            <a:fillRect/>
          </a:stretch>
        </p:blipFill>
        <p:spPr>
          <a:xfrm>
            <a:off x="4111070" y="3657600"/>
            <a:ext cx="7772400" cy="3276600"/>
          </a:xfrm>
          <a:prstGeom prst="rect">
            <a:avLst/>
          </a:prstGeom>
        </p:spPr>
      </p:pic>
    </p:spTree>
    <p:extLst>
      <p:ext uri="{BB962C8B-B14F-4D97-AF65-F5344CB8AC3E}">
        <p14:creationId xmlns:p14="http://schemas.microsoft.com/office/powerpoint/2010/main" val="1459251405"/>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97A3CE-6CCF-4B18-BC63-7768769F5E96}"/>
              </a:ext>
            </a:extLst>
          </p:cNvPr>
          <p:cNvSpPr txBox="1"/>
          <p:nvPr/>
        </p:nvSpPr>
        <p:spPr>
          <a:xfrm>
            <a:off x="228600" y="3313"/>
            <a:ext cx="10310947" cy="2949525"/>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Tính tổng số tiền của mỗi khoản thu trong trang</a:t>
            </a:r>
            <a:r>
              <a:rPr lang="en-US" sz="1800" b="1" i="1" dirty="0">
                <a:solidFill>
                  <a:srgbClr val="231F20"/>
                </a:solidFill>
                <a:effectLst/>
                <a:latin typeface="Arial" panose="020B0604020202020204" pitchFamily="34" charset="0"/>
              </a:rPr>
              <a:t> </a:t>
            </a:r>
            <a:r>
              <a:rPr lang="vi-VN" sz="1800" b="1" i="1" dirty="0">
                <a:solidFill>
                  <a:srgbClr val="231F20"/>
                </a:solidFill>
                <a:effectLst/>
                <a:latin typeface="Arial" panose="020B0604020202020204" pitchFamily="34" charset="0"/>
              </a:rPr>
              <a:t>tính </a:t>
            </a:r>
            <a:r>
              <a:rPr lang="vi-VN" sz="1800" b="1" i="1" dirty="0">
                <a:solidFill>
                  <a:srgbClr val="ED028C"/>
                </a:solidFill>
                <a:effectLst/>
                <a:latin typeface="Arial" panose="020B0604020202020204" pitchFamily="34" charset="0"/>
              </a:rPr>
              <a:t>Thu nhập </a:t>
            </a:r>
            <a:endParaRPr lang="vi-VN" dirty="0"/>
          </a:p>
          <a:p>
            <a:pPr>
              <a:lnSpc>
                <a:spcPct val="150000"/>
              </a:lnSpc>
            </a:pP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(Hình 11a.3).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=SUMIF($B$3:$B$8,F2,$D$3:$D$8)</a:t>
            </a:r>
            <a:r>
              <a:rPr lang="vi-VN" sz="1800" dirty="0">
                <a:solidFill>
                  <a:srgbClr val="231F20"/>
                </a:solidFill>
                <a:effectLst/>
                <a:latin typeface="Arial" panose="020B0604020202020204" pitchFamily="34" charset="0"/>
              </a:rPr>
              <a:t> để tính tổng tiền của khoản thu từ </a:t>
            </a:r>
            <a:r>
              <a:rPr lang="vi-VN" sz="1800" dirty="0">
                <a:solidFill>
                  <a:srgbClr val="ED028C"/>
                </a:solidFill>
                <a:effectLst/>
                <a:latin typeface="Arial" panose="020B0604020202020204" pitchFamily="34" charset="0"/>
              </a:rPr>
              <a:t>Lương</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Sao chép công thức trong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sang các ô từ</a:t>
            </a:r>
            <a:r>
              <a:rPr lang="vi-VN" sz="1800" dirty="0">
                <a:solidFill>
                  <a:srgbClr val="ED028C"/>
                </a:solidFill>
                <a:effectLst/>
                <a:latin typeface="Arial" panose="020B0604020202020204" pitchFamily="34" charset="0"/>
              </a:rPr>
              <a:t> H3</a:t>
            </a:r>
            <a:r>
              <a:rPr lang="vi-VN" sz="1800" dirty="0">
                <a:solidFill>
                  <a:srgbClr val="231F20"/>
                </a:solidFill>
                <a:effectLst/>
                <a:latin typeface="Arial" panose="020B0604020202020204" pitchFamily="34" charset="0"/>
              </a:rPr>
              <a:t> đến </a:t>
            </a:r>
            <a:r>
              <a:rPr lang="vi-VN" sz="1800" dirty="0">
                <a:solidFill>
                  <a:srgbClr val="ED028C"/>
                </a:solidFill>
                <a:effectLst/>
                <a:latin typeface="Arial" panose="020B0604020202020204" pitchFamily="34" charset="0"/>
              </a:rPr>
              <a:t>H6 </a:t>
            </a:r>
            <a:r>
              <a:rPr lang="vi-VN" sz="1800" dirty="0">
                <a:solidFill>
                  <a:srgbClr val="231F20"/>
                </a:solidFill>
                <a:effectLst/>
                <a:latin typeface="Arial" panose="020B0604020202020204" pitchFamily="34" charset="0"/>
              </a:rPr>
              <a:t>để tính tổng tiền cho các khoản thu còn lại. </a:t>
            </a:r>
            <a:endParaRPr lang="vi-VN" dirty="0"/>
          </a:p>
          <a:p>
            <a:pPr>
              <a:lnSpc>
                <a:spcPct val="150000"/>
              </a:lnSpc>
            </a:pPr>
            <a:r>
              <a:rPr lang="vi-VN" sz="1800" dirty="0">
                <a:solidFill>
                  <a:srgbClr val="231F20"/>
                </a:solidFill>
                <a:effectLst/>
                <a:latin typeface="Arial" panose="020B0604020202020204" pitchFamily="34" charset="0"/>
              </a:rPr>
              <a:t>– Lưu tệp</a:t>
            </a:r>
            <a:endParaRPr lang="en-US" dirty="0"/>
          </a:p>
        </p:txBody>
      </p:sp>
      <p:pic>
        <p:nvPicPr>
          <p:cNvPr id="9" name="Picture 8">
            <a:extLst>
              <a:ext uri="{FF2B5EF4-FFF2-40B4-BE49-F238E27FC236}">
                <a16:creationId xmlns:a16="http://schemas.microsoft.com/office/drawing/2014/main" id="{EC6AA839-A688-422E-92C3-EDF12E5D39B5}"/>
              </a:ext>
            </a:extLst>
          </p:cNvPr>
          <p:cNvPicPr>
            <a:picLocks noChangeAspect="1"/>
          </p:cNvPicPr>
          <p:nvPr/>
        </p:nvPicPr>
        <p:blipFill>
          <a:blip r:embed="rId2"/>
          <a:stretch>
            <a:fillRect/>
          </a:stretch>
        </p:blipFill>
        <p:spPr>
          <a:xfrm>
            <a:off x="1698466" y="2378814"/>
            <a:ext cx="10188734" cy="4174386"/>
          </a:xfrm>
          <a:prstGeom prst="rect">
            <a:avLst/>
          </a:prstGeom>
        </p:spPr>
      </p:pic>
    </p:spTree>
    <p:extLst>
      <p:ext uri="{BB962C8B-B14F-4D97-AF65-F5344CB8AC3E}">
        <p14:creationId xmlns:p14="http://schemas.microsoft.com/office/powerpoint/2010/main" val="1216276180"/>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4" y="2140554"/>
            <a:ext cx="9881565"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Phạm vi chứa các giá trị cần tính tổng, nếu </a:t>
            </a:r>
            <a:r>
              <a:rPr lang="vi-VN" sz="3000" dirty="0" err="1">
                <a:solidFill>
                  <a:schemeClr val="tx1"/>
                </a:solidFill>
                <a:latin typeface="Times New Roman" panose="02020603050405020304" pitchFamily="18" charset="0"/>
                <a:cs typeface="Times New Roman" panose="02020603050405020304" pitchFamily="18" charset="0"/>
              </a:rPr>
              <a:t>sum_range</a:t>
            </a:r>
            <a:r>
              <a:rPr lang="vi-VN" sz="3000" dirty="0">
                <a:solidFill>
                  <a:schemeClr val="tx1"/>
                </a:solidFill>
                <a:latin typeface="Times New Roman" panose="02020603050405020304" pitchFamily="18" charset="0"/>
                <a:cs typeface="Times New Roman" panose="02020603050405020304" pitchFamily="18" charset="0"/>
              </a:rPr>
              <a:t> bị bỏ qua thì tính tổng các ô trong tham số </a:t>
            </a:r>
            <a:r>
              <a:rPr lang="vi-VN" sz="3000" dirty="0" err="1">
                <a:solidFill>
                  <a:schemeClr val="tx1"/>
                </a:solidFill>
                <a:latin typeface="Times New Roman" panose="02020603050405020304" pitchFamily="18" charset="0"/>
                <a:cs typeface="Times New Roman" panose="02020603050405020304" pitchFamily="18" charset="0"/>
              </a:rPr>
              <a:t>range</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thoả</a:t>
            </a:r>
            <a:r>
              <a:rPr lang="vi-VN" sz="3000" dirty="0">
                <a:solidFill>
                  <a:schemeClr val="tx1"/>
                </a:solidFill>
                <a:latin typeface="Times New Roman" panose="02020603050405020304" pitchFamily="18" charset="0"/>
                <a:cs typeface="Times New Roman" panose="02020603050405020304" pitchFamily="18" charset="0"/>
              </a:rPr>
              <a:t> mãn điều kiện.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2"/>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50354"/>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SUMIF, tham số </a:t>
            </a:r>
            <a:r>
              <a:rPr lang="vi-VN" sz="3200" dirty="0" err="1">
                <a:solidFill>
                  <a:schemeClr val="accent2"/>
                </a:solidFill>
                <a:latin typeface="Times New Roman" panose="02020603050405020304" pitchFamily="18" charset="0"/>
                <a:cs typeface="Times New Roman" panose="02020603050405020304" pitchFamily="18" charset="0"/>
              </a:rPr>
              <a:t>sum_range</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38118102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057400"/>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4" y="4384406"/>
            <a:ext cx="9881565"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Phạm vi chứa các giá trị cần tính tổng, nếu </a:t>
            </a:r>
            <a:r>
              <a:rPr lang="vi-VN" sz="3000" dirty="0" err="1">
                <a:solidFill>
                  <a:schemeClr val="tx1"/>
                </a:solidFill>
                <a:latin typeface="Times New Roman" panose="02020603050405020304" pitchFamily="18" charset="0"/>
                <a:cs typeface="Times New Roman" panose="02020603050405020304" pitchFamily="18" charset="0"/>
              </a:rPr>
              <a:t>sum_range</a:t>
            </a:r>
            <a:r>
              <a:rPr lang="vi-VN" sz="3000" dirty="0">
                <a:solidFill>
                  <a:schemeClr val="tx1"/>
                </a:solidFill>
                <a:latin typeface="Times New Roman" panose="02020603050405020304" pitchFamily="18" charset="0"/>
                <a:cs typeface="Times New Roman" panose="02020603050405020304" pitchFamily="18" charset="0"/>
              </a:rPr>
              <a:t> bị bỏ qua thì tính tổng các ô trong tham số </a:t>
            </a:r>
            <a:r>
              <a:rPr lang="vi-VN" sz="3000" dirty="0" err="1">
                <a:solidFill>
                  <a:schemeClr val="tx1"/>
                </a:solidFill>
                <a:latin typeface="Times New Roman" panose="02020603050405020304" pitchFamily="18" charset="0"/>
                <a:cs typeface="Times New Roman" panose="02020603050405020304" pitchFamily="18" charset="0"/>
              </a:rPr>
              <a:t>range</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thoả</a:t>
            </a:r>
            <a:r>
              <a:rPr lang="vi-VN" sz="3000" dirty="0">
                <a:solidFill>
                  <a:schemeClr val="tx1"/>
                </a:solidFill>
                <a:latin typeface="Times New Roman" panose="02020603050405020304" pitchFamily="18" charset="0"/>
                <a:cs typeface="Times New Roman" panose="02020603050405020304" pitchFamily="18" charset="0"/>
              </a:rPr>
              <a:t> mãn điều kiện.</a:t>
            </a:r>
            <a:endParaRPr lang="pt-BR" sz="3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84333" y="5535502"/>
            <a:ext cx="9762133"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sum_range</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2823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SUMIF, tham số </a:t>
            </a:r>
            <a:r>
              <a:rPr lang="vi-VN" sz="3200" dirty="0" err="1">
                <a:solidFill>
                  <a:schemeClr val="accent2"/>
                </a:solidFill>
                <a:latin typeface="Times New Roman" panose="02020603050405020304" pitchFamily="18" charset="0"/>
                <a:cs typeface="Times New Roman" panose="02020603050405020304" pitchFamily="18" charset="0"/>
              </a:rPr>
              <a:t>criteria</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26729818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656559"/>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799821"/>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SUMIF</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05000" y="4622769"/>
            <a:ext cx="41148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SUM</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05000" y="5807917"/>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IF</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021" y="54734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399" y="1851659"/>
            <a:ext cx="10478011"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Hàm nào trong Excel dùng để tính tổng giá trị của những ô </a:t>
            </a:r>
            <a:r>
              <a:rPr lang="vi-VN" sz="3200" dirty="0" err="1">
                <a:solidFill>
                  <a:schemeClr val="accent2"/>
                </a:solidFill>
                <a:latin typeface="Times New Roman" panose="02020603050405020304" pitchFamily="18" charset="0"/>
                <a:cs typeface="Times New Roman" panose="02020603050405020304" pitchFamily="18" charset="0"/>
              </a:rPr>
              <a:t>thoả</a:t>
            </a:r>
            <a:r>
              <a:rPr lang="vi-VN" sz="3200" dirty="0">
                <a:solidFill>
                  <a:schemeClr val="accent2"/>
                </a:solidFill>
                <a:latin typeface="Times New Roman" panose="02020603050405020304" pitchFamily="18" charset="0"/>
                <a:cs typeface="Times New Roman" panose="02020603050405020304" pitchFamily="18" charset="0"/>
              </a:rPr>
              <a:t> mãn một điều kiện nào đó?</a:t>
            </a:r>
          </a:p>
        </p:txBody>
      </p:sp>
    </p:spTree>
    <p:extLst>
      <p:ext uri="{BB962C8B-B14F-4D97-AF65-F5344CB8AC3E}">
        <p14:creationId xmlns:p14="http://schemas.microsoft.com/office/powerpoint/2010/main" val="11870580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734440" y="4656559"/>
            <a:ext cx="438136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=COUNTIF(F2:F10,G7).</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734440" y="5527406"/>
            <a:ext cx="393379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=COUNTIF(B3:B10,“Giải </a:t>
            </a:r>
            <a:r>
              <a:rPr lang="en-US" sz="3200" dirty="0" err="1">
                <a:solidFill>
                  <a:schemeClr val="tx1"/>
                </a:solidFill>
                <a:latin typeface="Times New Roman" panose="02020603050405020304" pitchFamily="18" charset="0"/>
                <a:cs typeface="Times New Roman" panose="02020603050405020304" pitchFamily="18" charset="0"/>
              </a:rPr>
              <a:t>trí</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904998" y="4350354"/>
            <a:ext cx="438136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=SUMIF(B3:B10,Giải trí,D3:D10).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05000" y="5535502"/>
            <a:ext cx="4222404"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=SUMIF(B3:B10,F7,D3:D10).</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021" y="54734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400" y="1071473"/>
            <a:ext cx="2057400" cy="27521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cần nhập vào ô G7 là gì?</a:t>
            </a:r>
          </a:p>
        </p:txBody>
      </p:sp>
      <p:pic>
        <p:nvPicPr>
          <p:cNvPr id="10" name="Hình ảnh 9">
            <a:extLst>
              <a:ext uri="{FF2B5EF4-FFF2-40B4-BE49-F238E27FC236}">
                <a16:creationId xmlns:a16="http://schemas.microsoft.com/office/drawing/2014/main" id="{5F620DE7-014C-27C4-2757-3043D6C23F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665868"/>
            <a:ext cx="8534400" cy="3475920"/>
          </a:xfrm>
          <a:prstGeom prst="rect">
            <a:avLst/>
          </a:prstGeom>
          <a:noFill/>
          <a:ln>
            <a:noFill/>
          </a:ln>
        </p:spPr>
      </p:pic>
    </p:spTree>
    <p:extLst>
      <p:ext uri="{BB962C8B-B14F-4D97-AF65-F5344CB8AC3E}">
        <p14:creationId xmlns:p14="http://schemas.microsoft.com/office/powerpoint/2010/main" val="41778366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106502"/>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35035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cần kiểm tra hoặc tính tổng các giá trị nếu không có tham số </a:t>
            </a:r>
            <a:r>
              <a:rPr lang="vi-VN" sz="3200" dirty="0" err="1">
                <a:solidFill>
                  <a:schemeClr val="tx1"/>
                </a:solidFill>
                <a:latin typeface="Times New Roman" panose="02020603050405020304" pitchFamily="18" charset="0"/>
                <a:cs typeface="Times New Roman" panose="02020603050405020304" pitchFamily="18" charset="0"/>
              </a:rPr>
              <a:t>sum_range</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10769" y="5569554"/>
            <a:ext cx="9735698"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Phạm vi chứa các giá trị cần tính tổng, nếu </a:t>
            </a:r>
            <a:r>
              <a:rPr lang="vi-VN" sz="3000" dirty="0" err="1">
                <a:solidFill>
                  <a:schemeClr val="tx1"/>
                </a:solidFill>
                <a:latin typeface="Times New Roman" panose="02020603050405020304" pitchFamily="18" charset="0"/>
                <a:cs typeface="Times New Roman" panose="02020603050405020304" pitchFamily="18" charset="0"/>
              </a:rPr>
              <a:t>range</a:t>
            </a:r>
            <a:r>
              <a:rPr lang="vi-VN" sz="3000" dirty="0">
                <a:solidFill>
                  <a:schemeClr val="tx1"/>
                </a:solidFill>
                <a:latin typeface="Times New Roman" panose="02020603050405020304" pitchFamily="18" charset="0"/>
                <a:cs typeface="Times New Roman" panose="02020603050405020304" pitchFamily="18" charset="0"/>
              </a:rPr>
              <a:t> bị bỏ qua thì tính tổng các ô trong tham số </a:t>
            </a:r>
            <a:r>
              <a:rPr lang="vi-VN" sz="3000" dirty="0" err="1">
                <a:solidFill>
                  <a:schemeClr val="tx1"/>
                </a:solidFill>
                <a:latin typeface="Times New Roman" panose="02020603050405020304" pitchFamily="18" charset="0"/>
                <a:cs typeface="Times New Roman" panose="02020603050405020304" pitchFamily="18" charset="0"/>
              </a:rPr>
              <a:t>sum_range</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thoả</a:t>
            </a:r>
            <a:r>
              <a:rPr lang="vi-VN" sz="3000" dirty="0">
                <a:solidFill>
                  <a:schemeClr val="tx1"/>
                </a:solidFill>
                <a:latin typeface="Times New Roman" panose="02020603050405020304" pitchFamily="18" charset="0"/>
                <a:cs typeface="Times New Roman" panose="02020603050405020304" pitchFamily="18" charset="0"/>
              </a:rPr>
              <a:t> mãn điều kiện.</a:t>
            </a:r>
            <a:endParaRPr lang="pt-BR" sz="30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479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99144" y="743307"/>
            <a:ext cx="9293267"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SUMIF, tham số </a:t>
            </a:r>
            <a:r>
              <a:rPr lang="vi-VN" sz="3200" dirty="0" err="1">
                <a:solidFill>
                  <a:schemeClr val="accent2"/>
                </a:solidFill>
                <a:latin typeface="Times New Roman" panose="02020603050405020304" pitchFamily="18" charset="0"/>
                <a:cs typeface="Times New Roman" panose="02020603050405020304" pitchFamily="18" charset="0"/>
              </a:rPr>
              <a:t>range</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1817058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476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=SUM(B2:B6,“&lt;100”).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=SUMIF(B2:B6,“&lt;100”).</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=SUMIF(B2:B6,“&gt;100”).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=SUMIF(B2:B6,&lt;100).</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nhỏ hơn 100 trong vùng B2:B6 là</a:t>
            </a:r>
          </a:p>
        </p:txBody>
      </p:sp>
    </p:spTree>
    <p:extLst>
      <p:ext uri="{BB962C8B-B14F-4D97-AF65-F5344CB8AC3E}">
        <p14:creationId xmlns:p14="http://schemas.microsoft.com/office/powerpoint/2010/main" val="1435201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4349"/>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=SUMIF(C4:C10,“SGK”,A4:A10).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=SUMIF(A4:A10,SGK,C4:C10).</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13007"/>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600" dirty="0">
                <a:solidFill>
                  <a:schemeClr val="tx1"/>
                </a:solidFill>
                <a:latin typeface="Times New Roman" panose="02020603050405020304" pitchFamily="18" charset="0"/>
                <a:cs typeface="Times New Roman" panose="02020603050405020304" pitchFamily="18" charset="0"/>
              </a:rPr>
              <a:t>=SUM(A4:A10,“SGK”,C4:C10).</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=SUMIF(A4:A10,“SGK”,C4:C10). </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86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29435" y="762330"/>
            <a:ext cx="987193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trong vùng C4:C10 với các ô tương ứng trong vùng A4:A10 có giá trị là “SGK” là</a:t>
            </a:r>
          </a:p>
        </p:txBody>
      </p:sp>
    </p:spTree>
    <p:extLst>
      <p:ext uri="{BB962C8B-B14F-4D97-AF65-F5344CB8AC3E}">
        <p14:creationId xmlns:p14="http://schemas.microsoft.com/office/powerpoint/2010/main" val="37918062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7247" y="13453"/>
            <a:ext cx="2321106" cy="1287427"/>
            <a:chOff x="647892" y="-53870"/>
            <a:chExt cx="2321106" cy="980662"/>
          </a:xfrm>
        </p:grpSpPr>
        <p:grpSp>
          <p:nvGrpSpPr>
            <p:cNvPr id="5" name="Group 4">
              <a:extLst>
                <a:ext uri="{FF2B5EF4-FFF2-40B4-BE49-F238E27FC236}">
                  <a16:creationId xmlns:a16="http://schemas.microsoft.com/office/drawing/2014/main" id="{B2407F96-D165-408B-8186-033E4D2C4D5C}"/>
                </a:ext>
              </a:extLst>
            </p:cNvPr>
            <p:cNvGrpSpPr/>
            <p:nvPr/>
          </p:nvGrpSpPr>
          <p:grpSpPr>
            <a:xfrm>
              <a:off x="647892" y="-53870"/>
              <a:ext cx="2190752" cy="980662"/>
              <a:chOff x="1009928" y="-100460"/>
              <a:chExt cx="1285462" cy="1828801"/>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009928" y="-100460"/>
                <a:ext cx="1285462" cy="1828801"/>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090893" y="-40929"/>
                <a:ext cx="1204497" cy="1709739"/>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996909" y="101836"/>
              <a:ext cx="1972089" cy="820541"/>
            </a:xfrm>
            <a:prstGeom prst="rect">
              <a:avLst/>
            </a:prstGeom>
            <a:noFill/>
          </p:spPr>
          <p:txBody>
            <a:bodyPr wrap="square" rtlCol="0">
              <a:spAutoFit/>
            </a:bodyPr>
            <a:lstStyle/>
            <a:p>
              <a:pPr algn="ctr"/>
              <a:r>
                <a:rPr lang="vi-VN" sz="3200" dirty="0">
                  <a:solidFill>
                    <a:srgbClr val="FF0000"/>
                  </a:solidFill>
                  <a:latin typeface="+mj-lt"/>
                </a:rPr>
                <a:t>CH</a:t>
              </a:r>
              <a:r>
                <a:rPr lang="en-US" sz="3200" dirty="0">
                  <a:solidFill>
                    <a:srgbClr val="FF0000"/>
                  </a:solidFill>
                  <a:latin typeface="+mj-lt"/>
                </a:rPr>
                <a:t>Ủ</a:t>
              </a:r>
              <a:r>
                <a:rPr lang="vi-VN" sz="3200" dirty="0">
                  <a:solidFill>
                    <a:srgbClr val="FF0000"/>
                  </a:solidFill>
                  <a:latin typeface="+mj-lt"/>
                </a:rPr>
                <a:t> ĐỀ </a:t>
              </a:r>
              <a:r>
                <a:rPr lang="en-US" sz="3200" dirty="0">
                  <a:solidFill>
                    <a:srgbClr val="FF0000"/>
                  </a:solidFill>
                  <a:latin typeface="+mj-lt"/>
                </a:rPr>
                <a:t>4a</a:t>
              </a:r>
              <a:endParaRPr lang="vi-VN" sz="3200" dirty="0">
                <a:solidFill>
                  <a:srgbClr val="FF000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8" y="259774"/>
            <a:ext cx="8201741" cy="954107"/>
          </a:xfrm>
          <a:prstGeom prst="rect">
            <a:avLst/>
          </a:prstGeom>
          <a:noFill/>
        </p:spPr>
        <p:txBody>
          <a:bodyPr wrap="square" rtlCol="0">
            <a:spAutoFit/>
          </a:bodyPr>
          <a:lstStyle/>
          <a:p>
            <a:pPr algn="ctr"/>
            <a:r>
              <a:rPr lang="en-US" sz="2800" dirty="0">
                <a:solidFill>
                  <a:srgbClr val="FF0000"/>
                </a:solidFill>
                <a:latin typeface="+mj-lt"/>
              </a:rPr>
              <a:t>SỬ DỤNG BẢNG TÍNH ĐIỆN TỬ </a:t>
            </a:r>
          </a:p>
          <a:p>
            <a:pPr algn="ctr"/>
            <a:r>
              <a:rPr lang="en-US" sz="2800">
                <a:solidFill>
                  <a:srgbClr val="FF0000"/>
                </a:solidFill>
                <a:latin typeface="+mj-lt"/>
              </a:rPr>
              <a:t> NÂNG CAO  </a:t>
            </a:r>
            <a:endParaRPr lang="en-US" sz="2800" dirty="0">
              <a:solidFill>
                <a:srgbClr val="FF000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11a. SỬ DỤNG HÀM SUMIF</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1964"/>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=SUMIF(criteria,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 range).</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=SUMIF(range,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 criteria).</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588718"/>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=SUMIF(range, criteria,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a:t>
            </a:r>
            <a:endParaRPr lang="pt-BR"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dirty="0">
                <a:solidFill>
                  <a:schemeClr val="tx1"/>
                </a:solidFill>
                <a:latin typeface="Times New Roman" panose="02020603050405020304" pitchFamily="18" charset="0"/>
                <a:cs typeface="Times New Roman" panose="02020603050405020304" pitchFamily="18" charset="0"/>
              </a:rPr>
              <a:t>=SUMIF(criteria, range, [</a:t>
            </a:r>
            <a:r>
              <a:rPr lang="en-US" sz="3600" dirty="0" err="1">
                <a:solidFill>
                  <a:schemeClr val="tx1"/>
                </a:solidFill>
                <a:latin typeface="Times New Roman" panose="02020603050405020304" pitchFamily="18" charset="0"/>
                <a:cs typeface="Times New Roman" panose="02020603050405020304" pitchFamily="18" charset="0"/>
              </a:rPr>
              <a:t>sum_range</a:t>
            </a:r>
            <a:r>
              <a:rPr lang="en-US" sz="3600" dirty="0">
                <a:solidFill>
                  <a:schemeClr val="tx1"/>
                </a:solidFill>
                <a:latin typeface="Times New Roman" panose="02020603050405020304" pitchFamily="18" charset="0"/>
                <a:cs typeface="Times New Roman" panose="02020603050405020304" pitchFamily="18" charset="0"/>
              </a:rPr>
              <a:t>]). </a:t>
            </a:r>
            <a:endParaRPr lang="pt-BR" sz="36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228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00694"/>
            <a:ext cx="9594033"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Công thức chung của hàm SUMIF là</a:t>
            </a:r>
          </a:p>
        </p:txBody>
      </p:sp>
    </p:spTree>
    <p:extLst>
      <p:ext uri="{BB962C8B-B14F-4D97-AF65-F5344CB8AC3E}">
        <p14:creationId xmlns:p14="http://schemas.microsoft.com/office/powerpoint/2010/main" val="1244471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6016"/>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=SUMIF(A1:A7,“F3”,D1:D7).</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29435" y="3521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=SUMIF(D1:D7,F3,A1:A7).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622770"/>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=SUMIF(A1:A7,F3,D1:D7).</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29435" y="5807918"/>
            <a:ext cx="9817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=SUMIF(D1:D7,“F3”,A1:A7).</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005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752601" y="762330"/>
            <a:ext cx="9993866"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trong vùng D1:D7 với các ô tương ứng trong vùng A1:A7 có giá trị giống như ô F3 là</a:t>
            </a:r>
          </a:p>
        </p:txBody>
      </p:sp>
      <p:pic>
        <p:nvPicPr>
          <p:cNvPr id="8" name="Picture 7" descr="A picture containing clipart&#10;&#10;Description automatically generated">
            <a:extLst>
              <a:ext uri="{FF2B5EF4-FFF2-40B4-BE49-F238E27FC236}">
                <a16:creationId xmlns:a16="http://schemas.microsoft.com/office/drawing/2014/main" id="{9B2D0D16-BD52-D6C9-EAB3-314A0F903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spTree>
    <p:extLst>
      <p:ext uri="{BB962C8B-B14F-4D97-AF65-F5344CB8AC3E}">
        <p14:creationId xmlns:p14="http://schemas.microsoft.com/office/powerpoint/2010/main" val="16400806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60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=SUMIF(A2:A10,“&gt;” &amp; B6,E2:E10).</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=SUMIF(A2:A10,“&gt;B6”,E2:E10).</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=SUMIF(A2:A10,“&gt;” + B6,E2:E10).</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=SUMIF(E2:E10,“&gt;” &amp; B6,A2:A10).</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2656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489915"/>
            <a:ext cx="9594033"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tổng các giá trị trong vùng E2:E10 với các ô tương ứng trong vùng A2:A10 có giá trị lớn hơn giá trị tại ô B6 là</a:t>
            </a:r>
          </a:p>
        </p:txBody>
      </p:sp>
      <p:pic>
        <p:nvPicPr>
          <p:cNvPr id="10" name="Hình ảnh 9">
            <a:extLst>
              <a:ext uri="{FF2B5EF4-FFF2-40B4-BE49-F238E27FC236}">
                <a16:creationId xmlns:a16="http://schemas.microsoft.com/office/drawing/2014/main" id="{F0E7D6DA-93C4-6B9C-7E9E-0F07837CF90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7951" y="-51880"/>
            <a:ext cx="737680" cy="737680"/>
          </a:xfrm>
          <a:prstGeom prst="rect">
            <a:avLst/>
          </a:prstGeom>
        </p:spPr>
      </p:pic>
    </p:spTree>
    <p:extLst>
      <p:ext uri="{BB962C8B-B14F-4D97-AF65-F5344CB8AC3E}">
        <p14:creationId xmlns:p14="http://schemas.microsoft.com/office/powerpoint/2010/main" val="7973316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2163701270"/>
              </p:ext>
            </p:extLst>
          </p:nvPr>
        </p:nvGraphicFramePr>
        <p:xfrm>
          <a:off x="381000" y="76200"/>
          <a:ext cx="11506200" cy="6644640"/>
        </p:xfrm>
        <a:graphic>
          <a:graphicData uri="http://schemas.openxmlformats.org/drawingml/2006/table">
            <a:tbl>
              <a:tblPr firstRow="1" bandRow="1">
                <a:tableStyleId>{F5AB1C69-6EDB-4FF4-983F-18BD219EF322}</a:tableStyleId>
              </a:tblPr>
              <a:tblGrid>
                <a:gridCol w="2679526">
                  <a:extLst>
                    <a:ext uri="{9D8B030D-6E8A-4147-A177-3AD203B41FA5}">
                      <a16:colId xmlns:a16="http://schemas.microsoft.com/office/drawing/2014/main" val="2211991875"/>
                    </a:ext>
                  </a:extLst>
                </a:gridCol>
                <a:gridCol w="8826674">
                  <a:extLst>
                    <a:ext uri="{9D8B030D-6E8A-4147-A177-3AD203B41FA5}">
                      <a16:colId xmlns:a16="http://schemas.microsoft.com/office/drawing/2014/main"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 THỰC HÀNH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algn="just"/>
                      <a:r>
                        <a:rPr lang="vi-VN" sz="2800" dirty="0">
                          <a:latin typeface="Times New Roman" panose="02020603050405020304" pitchFamily="18" charset="0"/>
                          <a:cs typeface="Times New Roman" panose="02020603050405020304" pitchFamily="18" charset="0"/>
                        </a:rPr>
                        <a:t>Em hãy bổ sung thêm một số dòng dữ liệu thu, chi vào cuối phần dữ liệu của cả hai trang tính Thu nhập và Chi tiêu. Hãy điều chỉnh công thức SUMIF ở cột H để kết quả tổng tiền của mỗi khoản thu, chi được chính xác.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các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khoản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chi</a:t>
                      </a:r>
                      <a:endParaRPr lang="vi-VN"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6858130"/>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2971800" y="110066"/>
            <a:ext cx="542288" cy="499534"/>
          </a:xfrm>
          <a:prstGeom prst="rect">
            <a:avLst/>
          </a:prstGeom>
        </p:spPr>
      </p:pic>
      <p:pic>
        <p:nvPicPr>
          <p:cNvPr id="7" name="Hình ảnh 6">
            <a:extLst>
              <a:ext uri="{FF2B5EF4-FFF2-40B4-BE49-F238E27FC236}">
                <a16:creationId xmlns:a16="http://schemas.microsoft.com/office/drawing/2014/main" id="{C97D8D25-6C39-0715-22CC-E973001538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1143000"/>
            <a:ext cx="8648700" cy="2620010"/>
          </a:xfrm>
          <a:prstGeom prst="rect">
            <a:avLst/>
          </a:prstGeom>
          <a:noFill/>
          <a:ln>
            <a:noFill/>
          </a:ln>
        </p:spPr>
      </p:pic>
      <p:pic>
        <p:nvPicPr>
          <p:cNvPr id="9" name="Hình ảnh 8">
            <a:extLst>
              <a:ext uri="{FF2B5EF4-FFF2-40B4-BE49-F238E27FC236}">
                <a16:creationId xmlns:a16="http://schemas.microsoft.com/office/drawing/2014/main" id="{2671997E-965F-BD87-6B3D-5BAE44DE38D5}"/>
              </a:ext>
            </a:extLst>
          </p:cNvPr>
          <p:cNvPicPr>
            <a:picLocks noChangeAspect="1"/>
          </p:cNvPicPr>
          <p:nvPr/>
        </p:nvPicPr>
        <p:blipFill rotWithShape="1">
          <a:blip r:embed="rId5">
            <a:extLst>
              <a:ext uri="{28A0092B-C50C-407E-A947-70E740481C1C}">
                <a14:useLocalDpi xmlns:a14="http://schemas.microsoft.com/office/drawing/2010/main" val="0"/>
              </a:ext>
            </a:extLst>
          </a:blip>
          <a:srcRect t="6958" r="4487"/>
          <a:stretch/>
        </p:blipFill>
        <p:spPr bwMode="auto">
          <a:xfrm>
            <a:off x="3162300" y="3886201"/>
            <a:ext cx="8648700" cy="2819400"/>
          </a:xfrm>
          <a:prstGeom prst="rect">
            <a:avLst/>
          </a:prstGeom>
          <a:noFill/>
          <a:ln>
            <a:noFill/>
          </a:ln>
        </p:spPr>
      </p:pic>
    </p:spTree>
    <p:extLst>
      <p:ext uri="{BB962C8B-B14F-4D97-AF65-F5344CB8AC3E}">
        <p14:creationId xmlns:p14="http://schemas.microsoft.com/office/powerpoint/2010/main" val="2069731593"/>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EB6E334-CAC2-CDFB-0278-03C9A7B42D11}"/>
              </a:ext>
            </a:extLst>
          </p:cNvPr>
          <p:cNvPicPr>
            <a:picLocks noChangeAspect="1"/>
          </p:cNvPicPr>
          <p:nvPr/>
        </p:nvPicPr>
        <p:blipFill>
          <a:blip r:embed="rId2"/>
          <a:stretch>
            <a:fillRect/>
          </a:stretch>
        </p:blipFill>
        <p:spPr>
          <a:xfrm>
            <a:off x="283694" y="1981200"/>
            <a:ext cx="11527306" cy="4755489"/>
          </a:xfrm>
          <a:prstGeom prst="rect">
            <a:avLst/>
          </a:prstGeom>
        </p:spPr>
      </p:pic>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698222443"/>
              </p:ext>
            </p:extLst>
          </p:nvPr>
        </p:nvGraphicFramePr>
        <p:xfrm>
          <a:off x="228600" y="76200"/>
          <a:ext cx="11734800" cy="1889760"/>
        </p:xfrm>
        <a:graphic>
          <a:graphicData uri="http://schemas.openxmlformats.org/drawingml/2006/table">
            <a:tbl>
              <a:tblPr firstRow="1" bandRow="1">
                <a:tableStyleId>{F5AB1C69-6EDB-4FF4-983F-18BD219EF322}</a:tableStyleId>
              </a:tblPr>
              <a:tblGrid>
                <a:gridCol w="11734800">
                  <a:extLst>
                    <a:ext uri="{9D8B030D-6E8A-4147-A177-3AD203B41FA5}">
                      <a16:colId xmlns:a16="http://schemas.microsoft.com/office/drawing/2014/main" val="221199187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latin typeface="Times New Roman" panose="02020603050405020304" pitchFamily="18" charset="0"/>
                          <a:cs typeface="Times New Roman" panose="02020603050405020304" pitchFamily="18" charset="0"/>
                        </a:rPr>
                        <a:t>THỰC HÀNH VẬN DỤNG</a:t>
                      </a:r>
                      <a:endParaRPr lang="vi-VN" sz="2800" dirty="0">
                        <a:solidFill>
                          <a:srgbClr val="00B050"/>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Em hãy mở bảng tính KinhPhiTrienLam.xlsx đã lưu ở phần Vận dụng, Bài 10a và sử dụng hàm SUMIF để tính tổng các khoản thu, chi của dự án Triển lãm tin học. Lưu tệp sau khi hoàn thành công việc.</a:t>
                      </a: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092972"/>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3"/>
          <a:srcRect r="70376"/>
          <a:stretch/>
        </p:blipFill>
        <p:spPr>
          <a:xfrm>
            <a:off x="2895600" y="136551"/>
            <a:ext cx="542288" cy="473049"/>
          </a:xfrm>
          <a:prstGeom prst="rect">
            <a:avLst/>
          </a:prstGeom>
        </p:spPr>
      </p:pic>
    </p:spTree>
    <p:extLst>
      <p:ext uri="{BB962C8B-B14F-4D97-AF65-F5344CB8AC3E}">
        <p14:creationId xmlns:p14="http://schemas.microsoft.com/office/powerpoint/2010/main" val="22769889"/>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rgbClr val="FF0000"/>
                </a:solidFill>
                <a:latin typeface="Bahnschrift SemiBold SemiConden" panose="020B0502040204020203" pitchFamily="34" charset="0"/>
              </a:rPr>
              <a:t> HÀM SUMIF</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611203"/>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609600"/>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Tổng hợp chi tiêu theo từng khoản</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314256456"/>
              </p:ext>
            </p:extLst>
          </p:nvPr>
        </p:nvGraphicFramePr>
        <p:xfrm>
          <a:off x="432006" y="1135686"/>
          <a:ext cx="11327988" cy="3070080"/>
        </p:xfrm>
        <a:graphic>
          <a:graphicData uri="http://schemas.openxmlformats.org/drawingml/2006/table">
            <a:tbl>
              <a:tblPr firstRow="1" bandRow="1">
                <a:tableStyleId>{F5AB1C69-6EDB-4FF4-983F-18BD219EF322}</a:tableStyleId>
              </a:tblPr>
              <a:tblGrid>
                <a:gridCol w="5740194">
                  <a:extLst>
                    <a:ext uri="{9D8B030D-6E8A-4147-A177-3AD203B41FA5}">
                      <a16:colId xmlns:a16="http://schemas.microsoft.com/office/drawing/2014/main" val="795175101"/>
                    </a:ext>
                  </a:extLst>
                </a:gridCol>
                <a:gridCol w="55877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 11a.1 là trang tính Chi tiêu đã được bổ sung thêm cột Tổng tiền. Theo em, con số 920 ở ô H2 mang ý nghĩa gì? Công thức ở ô H2 liên quan đến những dữ liệu nào trong vùng dữ liệu A3:D10?</a:t>
                      </a: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Con </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số 920 là tổng số tiền của khoản chi “</a:t>
                      </a:r>
                      <a:r>
                        <a:rPr lang="vi-VN" altLang="en-US" sz="3200" b="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ở”</a:t>
                      </a:r>
                      <a:r>
                        <a:rPr lang="en-US" altLang="en-US" sz="3200" b="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vi-VN" altLang="en-US" sz="3200" b="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Công </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thức ở ô H2 liên quan đến dữ liệu “Khoản chi” trong vùng dữ liệu A3:D10</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6248052" y="1342206"/>
            <a:ext cx="5511594"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Hàm SUMIF.</a:t>
            </a:r>
          </a:p>
        </p:txBody>
      </p:sp>
      <p:pic>
        <p:nvPicPr>
          <p:cNvPr id="5" name="Picture 12">
            <a:extLst>
              <a:ext uri="{FF2B5EF4-FFF2-40B4-BE49-F238E27FC236}">
                <a16:creationId xmlns:a16="http://schemas.microsoft.com/office/drawing/2014/main" id="{7D404DD9-C570-2FD8-2815-9D27C6770254}"/>
              </a:ext>
            </a:extLst>
          </p:cNvPr>
          <p:cNvPicPr>
            <a:picLocks noChangeAspect="1"/>
          </p:cNvPicPr>
          <p:nvPr/>
        </p:nvPicPr>
        <p:blipFill>
          <a:blip r:embed="rId3"/>
          <a:stretch>
            <a:fillRect/>
          </a:stretch>
        </p:blipFill>
        <p:spPr>
          <a:xfrm>
            <a:off x="432004" y="4391630"/>
            <a:ext cx="11506200" cy="2466370"/>
          </a:xfrm>
          <a:prstGeom prst="rect">
            <a:avLst/>
          </a:prstGeom>
        </p:spPr>
      </p:pic>
    </p:spTree>
    <p:extLst>
      <p:ext uri="{BB962C8B-B14F-4D97-AF65-F5344CB8AC3E}">
        <p14:creationId xmlns:p14="http://schemas.microsoft.com/office/powerpoint/2010/main" val="26597822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A056E6B0-57E1-89E9-EE88-6BD3C13E7537}"/>
              </a:ext>
            </a:extLst>
          </p:cNvPr>
          <p:cNvPicPr>
            <a:picLocks noChangeAspect="1"/>
          </p:cNvPicPr>
          <p:nvPr/>
        </p:nvPicPr>
        <p:blipFill>
          <a:blip r:embed="rId2"/>
          <a:stretch>
            <a:fillRect/>
          </a:stretch>
        </p:blipFill>
        <p:spPr>
          <a:xfrm>
            <a:off x="413657" y="2438400"/>
            <a:ext cx="11430000" cy="3754873"/>
          </a:xfrm>
          <a:prstGeom prst="rect">
            <a:avLst/>
          </a:prstGeom>
        </p:spPr>
      </p:pic>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3"/>
          <a:stretch>
            <a:fillRect/>
          </a:stretch>
        </p:blipFill>
        <p:spPr>
          <a:xfrm>
            <a:off x="89076" y="442555"/>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533400" y="534412"/>
            <a:ext cx="11277600" cy="104644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100">
                <a:latin typeface="Times New Roman" panose="02020603050405020304" pitchFamily="18" charset="0"/>
                <a:ea typeface="Arial" panose="020B0604020202020204" pitchFamily="34" charset="0"/>
                <a:cs typeface="Times New Roman" panose="02020603050405020304" pitchFamily="18" charset="0"/>
              </a:rPr>
              <a:t>Để </a:t>
            </a:r>
            <a:r>
              <a:rPr lang="vi-VN" altLang="vi-VN" sz="3100" dirty="0">
                <a:latin typeface="Times New Roman" panose="02020603050405020304" pitchFamily="18" charset="0"/>
                <a:ea typeface="Arial" panose="020B0604020202020204" pitchFamily="34" charset="0"/>
                <a:cs typeface="Times New Roman" panose="02020603050405020304" pitchFamily="18" charset="0"/>
              </a:rPr>
              <a:t>tính tổng số tiền theo từng khoản mục, em sử dụng hàm tính tổng theo điều kiện SUMIF.</a:t>
            </a:r>
          </a:p>
        </p:txBody>
      </p:sp>
      <p:sp>
        <p:nvSpPr>
          <p:cNvPr id="3" name="TextBox 5">
            <a:extLst>
              <a:ext uri="{FF2B5EF4-FFF2-40B4-BE49-F238E27FC236}">
                <a16:creationId xmlns:a16="http://schemas.microsoft.com/office/drawing/2014/main" id="{CAE4161C-21CB-6546-492E-F497EAD23D30}"/>
              </a:ext>
            </a:extLst>
          </p:cNvPr>
          <p:cNvSpPr txBox="1">
            <a:spLocks noChangeArrowheads="1"/>
          </p:cNvSpPr>
          <p:nvPr/>
        </p:nvSpPr>
        <p:spPr bwMode="auto">
          <a:xfrm>
            <a:off x="152400" y="-14645"/>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1. Hàm SUMIF.</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5225"/>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323C2FC-B576-A038-CED4-2D98C18FA419}"/>
              </a:ext>
            </a:extLst>
          </p:cNvPr>
          <p:cNvPicPr>
            <a:picLocks noChangeAspect="1"/>
          </p:cNvPicPr>
          <p:nvPr/>
        </p:nvPicPr>
        <p:blipFill>
          <a:blip r:embed="rId2"/>
          <a:stretch>
            <a:fillRect/>
          </a:stretch>
        </p:blipFill>
        <p:spPr>
          <a:xfrm>
            <a:off x="190500" y="496476"/>
            <a:ext cx="11811000" cy="5343540"/>
          </a:xfrm>
          <a:prstGeom prst="rect">
            <a:avLst/>
          </a:prstGeom>
        </p:spPr>
      </p:pic>
      <p:sp>
        <p:nvSpPr>
          <p:cNvPr id="4" name="Bong bóng Lời nói: Hình chữ nhật với Góc Tròn 3">
            <a:extLst>
              <a:ext uri="{FF2B5EF4-FFF2-40B4-BE49-F238E27FC236}">
                <a16:creationId xmlns:a16="http://schemas.microsoft.com/office/drawing/2014/main" id="{B513615C-0A31-C8A3-86C1-8F28596D9767}"/>
              </a:ext>
            </a:extLst>
          </p:cNvPr>
          <p:cNvSpPr/>
          <p:nvPr/>
        </p:nvSpPr>
        <p:spPr>
          <a:xfrm>
            <a:off x="3429000" y="422076"/>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H2:</a:t>
            </a:r>
          </a:p>
          <a:p>
            <a:pPr algn="just"/>
            <a:r>
              <a:rPr lang="en-US" sz="3200" dirty="0">
                <a:solidFill>
                  <a:schemeClr val="tx1"/>
                </a:solidFill>
                <a:latin typeface="Times New Roman" panose="02020603050405020304" pitchFamily="18" charset="0"/>
                <a:cs typeface="Times New Roman" panose="02020603050405020304" pitchFamily="18" charset="0"/>
              </a:rPr>
              <a:t>=SUMIF</a:t>
            </a:r>
            <a:r>
              <a:rPr lang="en-US" sz="3200" dirty="0">
                <a:solidFill>
                  <a:srgbClr val="0070C0"/>
                </a:solidFill>
                <a:latin typeface="Times New Roman" panose="02020603050405020304" pitchFamily="18" charset="0"/>
                <a:cs typeface="Times New Roman" panose="02020603050405020304" pitchFamily="18" charset="0"/>
              </a:rPr>
              <a:t>($B$3:$B$10</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F2</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6600"/>
                </a:solidFill>
                <a:latin typeface="Times New Roman" panose="02020603050405020304" pitchFamily="18" charset="0"/>
                <a:cs typeface="Times New Roman" panose="02020603050405020304" pitchFamily="18" charset="0"/>
              </a:rPr>
              <a:t>$D$3:$D$10</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5" name="Bong bóng Lời nói: Hình chữ nhật với Góc Tròn 4">
            <a:extLst>
              <a:ext uri="{FF2B5EF4-FFF2-40B4-BE49-F238E27FC236}">
                <a16:creationId xmlns:a16="http://schemas.microsoft.com/office/drawing/2014/main" id="{0F0106B7-17E6-E172-2E3E-BAA886B8DE70}"/>
              </a:ext>
            </a:extLst>
          </p:cNvPr>
          <p:cNvSpPr/>
          <p:nvPr/>
        </p:nvSpPr>
        <p:spPr>
          <a:xfrm>
            <a:off x="3429000" y="968969"/>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H3:</a:t>
            </a:r>
          </a:p>
          <a:p>
            <a:pPr algn="just"/>
            <a:r>
              <a:rPr lang="en-US" sz="3200" dirty="0">
                <a:solidFill>
                  <a:schemeClr val="tx1"/>
                </a:solidFill>
                <a:latin typeface="Times New Roman" panose="02020603050405020304" pitchFamily="18" charset="0"/>
                <a:cs typeface="Times New Roman" panose="02020603050405020304" pitchFamily="18" charset="0"/>
              </a:rPr>
              <a:t>=SUMIF</a:t>
            </a:r>
            <a:r>
              <a:rPr lang="en-US" sz="3200" dirty="0">
                <a:solidFill>
                  <a:srgbClr val="0070C0"/>
                </a:solidFill>
                <a:latin typeface="Times New Roman" panose="02020603050405020304" pitchFamily="18" charset="0"/>
                <a:cs typeface="Times New Roman" panose="02020603050405020304" pitchFamily="18" charset="0"/>
              </a:rPr>
              <a:t>($B$3:$B$10</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F3</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6600"/>
                </a:solidFill>
                <a:latin typeface="Times New Roman" panose="02020603050405020304" pitchFamily="18" charset="0"/>
                <a:cs typeface="Times New Roman" panose="02020603050405020304" pitchFamily="18" charset="0"/>
              </a:rPr>
              <a:t>$D$3:$D$10</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6" name="Bong bóng Lời nói: Hình chữ nhật với Góc Tròn 5">
            <a:extLst>
              <a:ext uri="{FF2B5EF4-FFF2-40B4-BE49-F238E27FC236}">
                <a16:creationId xmlns:a16="http://schemas.microsoft.com/office/drawing/2014/main" id="{8447069B-8785-FBD5-9CE7-1FD1A9086EAB}"/>
              </a:ext>
            </a:extLst>
          </p:cNvPr>
          <p:cNvSpPr/>
          <p:nvPr/>
        </p:nvSpPr>
        <p:spPr>
          <a:xfrm>
            <a:off x="3436374" y="3581400"/>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H9:</a:t>
            </a:r>
          </a:p>
          <a:p>
            <a:pPr algn="just"/>
            <a:r>
              <a:rPr lang="en-US" sz="3200" dirty="0">
                <a:solidFill>
                  <a:schemeClr val="tx1"/>
                </a:solidFill>
                <a:latin typeface="Times New Roman" panose="02020603050405020304" pitchFamily="18" charset="0"/>
                <a:cs typeface="Times New Roman" panose="02020603050405020304" pitchFamily="18" charset="0"/>
              </a:rPr>
              <a:t>=SUMIF</a:t>
            </a:r>
            <a:r>
              <a:rPr lang="en-US" sz="3200" dirty="0">
                <a:solidFill>
                  <a:srgbClr val="0070C0"/>
                </a:solidFill>
                <a:latin typeface="Times New Roman" panose="02020603050405020304" pitchFamily="18" charset="0"/>
                <a:cs typeface="Times New Roman" panose="02020603050405020304" pitchFamily="18" charset="0"/>
              </a:rPr>
              <a:t>($B$3:$B$10</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F9</a:t>
            </a:r>
            <a:r>
              <a:rPr lang="en-US" sz="3200" dirty="0">
                <a:solidFill>
                  <a:schemeClr val="tx1"/>
                </a:solidFill>
                <a:latin typeface="Times New Roman" panose="02020603050405020304" pitchFamily="18" charset="0"/>
                <a:cs typeface="Times New Roman" panose="02020603050405020304" pitchFamily="18" charset="0"/>
              </a:rPr>
              <a:t>,</a:t>
            </a:r>
            <a:r>
              <a:rPr lang="en-US" sz="3200" dirty="0">
                <a:solidFill>
                  <a:srgbClr val="FF6600"/>
                </a:solidFill>
                <a:latin typeface="Times New Roman" panose="02020603050405020304" pitchFamily="18" charset="0"/>
                <a:cs typeface="Times New Roman" panose="02020603050405020304" pitchFamily="18" charset="0"/>
              </a:rPr>
              <a:t>$D$3:$D$10</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7" name="Bong bóng Lời nói: Hình chữ nhật với Góc Tròn 6">
            <a:extLst>
              <a:ext uri="{FF2B5EF4-FFF2-40B4-BE49-F238E27FC236}">
                <a16:creationId xmlns:a16="http://schemas.microsoft.com/office/drawing/2014/main" id="{7370AD16-4B08-2922-284B-E83233E61951}"/>
              </a:ext>
            </a:extLst>
          </p:cNvPr>
          <p:cNvSpPr/>
          <p:nvPr/>
        </p:nvSpPr>
        <p:spPr>
          <a:xfrm>
            <a:off x="3436374" y="4177308"/>
            <a:ext cx="7086600" cy="1191816"/>
          </a:xfrm>
          <a:prstGeom prst="wedgeRoundRectCallout">
            <a:avLst>
              <a:gd name="adj1" fmla="val 52703"/>
              <a:gd name="adj2" fmla="val 65479"/>
              <a:gd name="adj3" fmla="val 16667"/>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Công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ô H10:</a:t>
            </a:r>
          </a:p>
          <a:p>
            <a:pPr algn="just"/>
            <a:r>
              <a:rPr lang="en-US"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8261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1" nodeType="clickEffect">
                                  <p:stCondLst>
                                    <p:cond delay="0"/>
                                  </p:stCondLst>
                                  <p:childTnLst>
                                    <p:animEffect transition="out" filter="wipe(left)">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p:stCondLst>
                                    <p:cond delay="0"/>
                                  </p:stCondLst>
                                  <p:childTnLst>
                                    <p:animEffect transition="out" filter="wipe(left)">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B8B20BB7-82F5-74F6-0380-AAA35A9649B4}"/>
              </a:ext>
            </a:extLst>
          </p:cNvPr>
          <p:cNvPicPr>
            <a:picLocks noChangeAspect="1"/>
          </p:cNvPicPr>
          <p:nvPr/>
        </p:nvPicPr>
        <p:blipFill>
          <a:blip r:embed="rId2"/>
          <a:stretch>
            <a:fillRect/>
          </a:stretch>
        </p:blipFill>
        <p:spPr>
          <a:xfrm>
            <a:off x="381000" y="0"/>
            <a:ext cx="11430000" cy="6781800"/>
          </a:xfrm>
          <a:prstGeom prst="rect">
            <a:avLst/>
          </a:prstGeom>
        </p:spPr>
      </p:pic>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3"/>
          <a:stretch>
            <a:fillRect/>
          </a:stretch>
        </p:blipFill>
        <p:spPr>
          <a:xfrm>
            <a:off x="89076" y="1371600"/>
            <a:ext cx="519342" cy="517633"/>
          </a:xfrm>
          <a:prstGeom prst="rect">
            <a:avLst/>
          </a:prstGeom>
        </p:spPr>
      </p:pic>
      <p:sp>
        <p:nvSpPr>
          <p:cNvPr id="3" name="TextBox 2">
            <a:extLst>
              <a:ext uri="{FF2B5EF4-FFF2-40B4-BE49-F238E27FC236}">
                <a16:creationId xmlns:a16="http://schemas.microsoft.com/office/drawing/2014/main" id="{1C80E301-7DD4-FF54-78A3-472DA6F06410}"/>
              </a:ext>
            </a:extLst>
          </p:cNvPr>
          <p:cNvSpPr txBox="1"/>
          <p:nvPr/>
        </p:nvSpPr>
        <p:spPr>
          <a:xfrm>
            <a:off x="575288" y="1143000"/>
            <a:ext cx="3685286" cy="2057400"/>
          </a:xfrm>
          <a:prstGeom prst="rect">
            <a:avLst/>
          </a:prstGeom>
          <a:solidFill>
            <a:srgbClr val="FFFF99"/>
          </a:solidFill>
        </p:spPr>
        <p:txBody>
          <a:bodyPr wrap="square" rtlCol="0">
            <a:spAutoFit/>
          </a:bodyPr>
          <a:lstStyle/>
          <a:p>
            <a:endParaRPr lang="en-US"/>
          </a:p>
        </p:txBody>
      </p:sp>
      <p:sp>
        <p:nvSpPr>
          <p:cNvPr id="4" name="TextBox 3">
            <a:extLst>
              <a:ext uri="{FF2B5EF4-FFF2-40B4-BE49-F238E27FC236}">
                <a16:creationId xmlns:a16="http://schemas.microsoft.com/office/drawing/2014/main" id="{E42B0090-5C44-1AA9-7A15-B52F83C6B77F}"/>
              </a:ext>
            </a:extLst>
          </p:cNvPr>
          <p:cNvSpPr txBox="1"/>
          <p:nvPr/>
        </p:nvSpPr>
        <p:spPr>
          <a:xfrm>
            <a:off x="581914" y="3962400"/>
            <a:ext cx="3685286" cy="2057400"/>
          </a:xfrm>
          <a:prstGeom prst="rect">
            <a:avLst/>
          </a:prstGeom>
          <a:solidFill>
            <a:srgbClr val="FFFF99"/>
          </a:solidFill>
        </p:spPr>
        <p:txBody>
          <a:bodyPr wrap="square" rtlCol="0">
            <a:spAutoFit/>
          </a:bodyPr>
          <a:lstStyle/>
          <a:p>
            <a:endParaRPr lang="en-US"/>
          </a:p>
        </p:txBody>
      </p:sp>
    </p:spTree>
    <p:extLst>
      <p:ext uri="{BB962C8B-B14F-4D97-AF65-F5344CB8AC3E}">
        <p14:creationId xmlns:p14="http://schemas.microsoft.com/office/powerpoint/2010/main" val="188811906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4"/>
                                        </p:tgtEl>
                                      </p:cBhvr>
                                    </p:animEffect>
                                    <p:anim calcmode="lin" valueType="num">
                                      <p:cBhvr>
                                        <p:cTn id="13" dur="1000"/>
                                        <p:tgtEl>
                                          <p:spTgt spid="4"/>
                                        </p:tgtEl>
                                        <p:attrNameLst>
                                          <p:attrName>ppt_x</p:attrName>
                                        </p:attrNameLst>
                                      </p:cBhvr>
                                      <p:tavLst>
                                        <p:tav tm="0">
                                          <p:val>
                                            <p:strVal val="ppt_x"/>
                                          </p:val>
                                        </p:tav>
                                        <p:tav tm="100000">
                                          <p:val>
                                            <p:strVal val="ppt_x"/>
                                          </p:val>
                                        </p:tav>
                                      </p:tavLst>
                                    </p:anim>
                                    <p:anim calcmode="lin" valueType="num">
                                      <p:cBhvr>
                                        <p:cTn id="14" dur="1000"/>
                                        <p:tgtEl>
                                          <p:spTgt spid="4"/>
                                        </p:tgtEl>
                                        <p:attrNameLst>
                                          <p:attrName>ppt_y</p:attrName>
                                        </p:attrNameLst>
                                      </p:cBhvr>
                                      <p:tavLst>
                                        <p:tav tm="0">
                                          <p:val>
                                            <p:strVal val="ppt_y"/>
                                          </p:val>
                                        </p:tav>
                                        <p:tav tm="100000">
                                          <p:val>
                                            <p:strVal val="ppt_y+.1"/>
                                          </p:val>
                                        </p:tav>
                                      </p:tavLst>
                                    </p:anim>
                                    <p:set>
                                      <p:cBhvr>
                                        <p:cTn id="1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49815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496554"/>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a:solidFill>
                  <a:srgbClr val="000000"/>
                </a:solidFill>
                <a:latin typeface="Times New Roman" panose="02020603050405020304" pitchFamily="18" charset="0"/>
                <a:cs typeface="Times New Roman" panose="02020603050405020304" pitchFamily="18" charset="0"/>
              </a:rPr>
              <a:t>Hàm </a:t>
            </a:r>
            <a:r>
              <a:rPr lang="en-US" sz="3200" dirty="0" err="1">
                <a:solidFill>
                  <a:srgbClr val="000000"/>
                </a:solidFill>
                <a:latin typeface="Times New Roman" panose="02020603050405020304" pitchFamily="18" charset="0"/>
                <a:cs typeface="Times New Roman" panose="02020603050405020304" pitchFamily="18" charset="0"/>
              </a:rPr>
              <a:t>Sumif</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875418544"/>
              </p:ext>
            </p:extLst>
          </p:nvPr>
        </p:nvGraphicFramePr>
        <p:xfrm>
          <a:off x="432006" y="1022640"/>
          <a:ext cx="11327988" cy="553056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7187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SUMIF?</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Hàm SUMIF tính tổng giá trị của những ô </a:t>
                      </a:r>
                      <a:r>
                        <a:rPr lang="vi-VN" altLang="en-US" sz="32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thoả</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mãn một điều kiện nào đó. </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hãy trình bày công thức chung của hàm </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SUM</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IF?</a:t>
                      </a: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Công thức: = SUMIF(</a:t>
                      </a:r>
                      <a:r>
                        <a:rPr lang="vi-VN" altLang="en-US" sz="32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phạm vi chứa các giá trị cần kiểm tra hoặc tính tổng các giá trị nếu không có tham số </a:t>
                      </a:r>
                      <a:r>
                        <a:rPr lang="vi-VN" altLang="en-US" sz="32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điều kiện kiểm tra. </a:t>
                      </a:r>
                    </a:p>
                    <a:p>
                      <a:pPr algn="just"/>
                      <a:r>
                        <a:rPr lang="en-US"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28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tuỳ</a:t>
                      </a:r>
                      <a:r>
                        <a:rPr lang="vi-VN" altLang="en-US" sz="28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chọn): phạm vi chứa các giá trị cần tính tổng, nếu </a:t>
                      </a:r>
                      <a:r>
                        <a:rPr lang="vi-VN" altLang="en-US" sz="28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sum_range</a:t>
                      </a:r>
                      <a:r>
                        <a:rPr lang="vi-VN" altLang="en-US" sz="28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bị bỏ qua thì tính tổng các ô trong tham số </a:t>
                      </a:r>
                      <a:r>
                        <a:rPr lang="vi-VN" altLang="en-US" sz="28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28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thoả</a:t>
                      </a:r>
                      <a:r>
                        <a:rPr lang="vi-VN" altLang="en-US" sz="28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mãn </a:t>
                      </a:r>
                      <a:r>
                        <a:rPr lang="en-US" altLang="en-US" sz="28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ĐK.</a:t>
                      </a:r>
                      <a:endParaRPr lang="vi-VN" altLang="en-US" sz="30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958988"/>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610100" y="1035841"/>
            <a:ext cx="7111794" cy="973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36846"/>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Hàm SUMIF.</a:t>
            </a:r>
          </a:p>
        </p:txBody>
      </p:sp>
      <p:pic>
        <p:nvPicPr>
          <p:cNvPr id="5" name="Picture 5">
            <a:extLst>
              <a:ext uri="{FF2B5EF4-FFF2-40B4-BE49-F238E27FC236}">
                <a16:creationId xmlns:a16="http://schemas.microsoft.com/office/drawing/2014/main" id="{D36BA527-9B0D-69FE-86B3-D6AE482AB6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1999" y="4099124"/>
            <a:ext cx="3066211" cy="2149276"/>
          </a:xfrm>
          <a:prstGeom prst="rect">
            <a:avLst/>
          </a:prstGeom>
        </p:spPr>
      </p:pic>
      <p:sp>
        <p:nvSpPr>
          <p:cNvPr id="7" name="Rectangle 1">
            <a:extLst>
              <a:ext uri="{FF2B5EF4-FFF2-40B4-BE49-F238E27FC236}">
                <a16:creationId xmlns:a16="http://schemas.microsoft.com/office/drawing/2014/main" id="{872BA5AB-BE18-F0E8-C88A-AE568AA02471}"/>
              </a:ext>
            </a:extLst>
          </p:cNvPr>
          <p:cNvSpPr/>
          <p:nvPr/>
        </p:nvSpPr>
        <p:spPr>
          <a:xfrm>
            <a:off x="4572001" y="2265442"/>
            <a:ext cx="7111794" cy="4249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66152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3F82CA27-D745-E500-2925-9F9ABE685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4" y="3619180"/>
            <a:ext cx="11378996" cy="3162620"/>
          </a:xfrm>
          <a:prstGeom prst="rect">
            <a:avLst/>
          </a:prstGeom>
          <a:noFill/>
          <a:ln>
            <a:noFill/>
          </a:ln>
        </p:spPr>
      </p:pic>
      <p:sp>
        <p:nvSpPr>
          <p:cNvPr id="9" name="Rectangle 8">
            <a:extLst>
              <a:ext uri="{FF2B5EF4-FFF2-40B4-BE49-F238E27FC236}">
                <a16:creationId xmlns:a16="http://schemas.microsoft.com/office/drawing/2014/main" id="{4F0AE406-205F-4F85-BAD9-EA7B91B7E58E}"/>
              </a:ext>
            </a:extLst>
          </p:cNvPr>
          <p:cNvSpPr/>
          <p:nvPr/>
        </p:nvSpPr>
        <p:spPr>
          <a:xfrm>
            <a:off x="432005" y="458803"/>
            <a:ext cx="4901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334001" y="457200"/>
            <a:ext cx="6425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tập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cố</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688389061"/>
              </p:ext>
            </p:extLst>
          </p:nvPr>
        </p:nvGraphicFramePr>
        <p:xfrm>
          <a:off x="432006" y="983286"/>
          <a:ext cx="11327988" cy="2582400"/>
        </p:xfrm>
        <a:graphic>
          <a:graphicData uri="http://schemas.openxmlformats.org/drawingml/2006/table">
            <a:tbl>
              <a:tblPr firstRow="1" bandRow="1">
                <a:tableStyleId>{F5AB1C69-6EDB-4FF4-983F-18BD219EF322}</a:tableStyleId>
              </a:tblPr>
              <a:tblGrid>
                <a:gridCol w="4901994">
                  <a:extLst>
                    <a:ext uri="{9D8B030D-6E8A-4147-A177-3AD203B41FA5}">
                      <a16:colId xmlns:a16="http://schemas.microsoft.com/office/drawing/2014/main" val="795175101"/>
                    </a:ext>
                  </a:extLst>
                </a:gridCol>
                <a:gridCol w="6425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11a.3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họa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dữ</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liệu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trang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Thu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nhập</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cần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nhập</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ở ô H2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H2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ý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nghĩa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Công thức ô </a:t>
                      </a:r>
                      <a:r>
                        <a:rPr lang="en-US"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H2 </a:t>
                      </a:r>
                      <a:r>
                        <a:rPr lang="en-US" altLang="en-US" sz="3200" b="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là</a:t>
                      </a:r>
                      <a:r>
                        <a:rPr lang="en-US"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=SUMIF($B$3:$B$8,F2,$D$3:$D$8)</a:t>
                      </a:r>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vi-VN" altLang="en-US" sz="3200" b="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Giá trị ô H2 là Tổng tiền của Khoản thu Lương</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5348622" y="949643"/>
            <a:ext cx="6396750" cy="2502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7620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Hàm SUMIF.</a:t>
            </a:r>
          </a:p>
        </p:txBody>
      </p:sp>
    </p:spTree>
    <p:extLst>
      <p:ext uri="{BB962C8B-B14F-4D97-AF65-F5344CB8AC3E}">
        <p14:creationId xmlns:p14="http://schemas.microsoft.com/office/powerpoint/2010/main" val="17793914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12620</TotalTime>
  <Words>1567</Words>
  <Application>Microsoft Office PowerPoint</Application>
  <PresentationFormat>Widescreen</PresentationFormat>
  <Paragraphs>111</Paragraphs>
  <Slides>24</Slides>
  <Notes>11</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24</vt:i4>
      </vt:variant>
    </vt:vector>
  </HeadingPairs>
  <TitlesOfParts>
    <vt:vector size="42" baseType="lpstr">
      <vt:lpstr>Arial</vt:lpstr>
      <vt:lpstr>Bahnschrift Condensed</vt:lpstr>
      <vt:lpstr>Bahnschrift SemiBold SemiConden</vt:lpstr>
      <vt:lpstr>Calibri</vt:lpstr>
      <vt:lpstr>Calibri Light</vt:lpstr>
      <vt:lpstr>Times New Roman</vt:lpstr>
      <vt:lpstr>27_MAU</vt:lpstr>
      <vt:lpstr>1_Default Design</vt:lpstr>
      <vt:lpstr>4_Default Design</vt:lpstr>
      <vt:lpstr>6_Default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Pham Sy</cp:lastModifiedBy>
  <cp:revision>844</cp:revision>
  <dcterms:created xsi:type="dcterms:W3CDTF">2018-08-20T15:06:27Z</dcterms:created>
  <dcterms:modified xsi:type="dcterms:W3CDTF">2025-02-11T15:05:01Z</dcterms:modified>
</cp:coreProperties>
</file>