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slideLayout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581" r:id="rId4"/>
    <p:sldMasterId id="2147484289"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50"/>
  </p:notesMasterIdLst>
  <p:handoutMasterIdLst>
    <p:handoutMasterId r:id="rId51"/>
  </p:handoutMasterIdLst>
  <p:sldIdLst>
    <p:sldId id="3354" r:id="rId13"/>
    <p:sldId id="256" r:id="rId14"/>
    <p:sldId id="295" r:id="rId15"/>
    <p:sldId id="3540" r:id="rId16"/>
    <p:sldId id="3560" r:id="rId17"/>
    <p:sldId id="3555" r:id="rId18"/>
    <p:sldId id="3561" r:id="rId19"/>
    <p:sldId id="3562" r:id="rId20"/>
    <p:sldId id="3563" r:id="rId21"/>
    <p:sldId id="3541" r:id="rId22"/>
    <p:sldId id="3564" r:id="rId23"/>
    <p:sldId id="3556" r:id="rId24"/>
    <p:sldId id="3576" r:id="rId25"/>
    <p:sldId id="3546" r:id="rId26"/>
    <p:sldId id="3565" r:id="rId27"/>
    <p:sldId id="3566" r:id="rId28"/>
    <p:sldId id="3567" r:id="rId29"/>
    <p:sldId id="3568" r:id="rId30"/>
    <p:sldId id="3569" r:id="rId31"/>
    <p:sldId id="3570" r:id="rId32"/>
    <p:sldId id="3571" r:id="rId33"/>
    <p:sldId id="3246" r:id="rId34"/>
    <p:sldId id="3488" r:id="rId35"/>
    <p:sldId id="3328" r:id="rId36"/>
    <p:sldId id="3572" r:id="rId37"/>
    <p:sldId id="3469" r:id="rId38"/>
    <p:sldId id="3470" r:id="rId39"/>
    <p:sldId id="3472" r:id="rId40"/>
    <p:sldId id="3473" r:id="rId41"/>
    <p:sldId id="3574" r:id="rId42"/>
    <p:sldId id="3558" r:id="rId43"/>
    <p:sldId id="3554" r:id="rId44"/>
    <p:sldId id="3573" r:id="rId45"/>
    <p:sldId id="3548" r:id="rId46"/>
    <p:sldId id="3575" r:id="rId47"/>
    <p:sldId id="3559" r:id="rId48"/>
    <p:sldId id="3525" r:id="rId49"/>
  </p:sldIdLst>
  <p:sldSz cx="12192000" cy="6858000"/>
  <p:notesSz cx="6858000" cy="9144000"/>
  <p:custDataLst>
    <p:tags r:id="rId5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ường Võ Nhât" initials="TV" lastIdx="1" clrIdx="0">
    <p:extLst>
      <p:ext uri="{19B8F6BF-5375-455C-9EA6-DF929625EA0E}">
        <p15:presenceInfo xmlns:p15="http://schemas.microsoft.com/office/powerpoint/2012/main" userId="a3c0f600aba78d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A7D4D9"/>
    <a:srgbClr val="FFFF99"/>
    <a:srgbClr val="FFCCCC"/>
    <a:srgbClr val="FFCC66"/>
    <a:srgbClr val="FF9999"/>
    <a:srgbClr val="FF9933"/>
    <a:srgbClr val="FF6600"/>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6" autoAdjust="0"/>
    <p:restoredTop sz="84715" autoAdjust="0"/>
  </p:normalViewPr>
  <p:slideViewPr>
    <p:cSldViewPr>
      <p:cViewPr varScale="1">
        <p:scale>
          <a:sx n="80" d="100"/>
          <a:sy n="80" d="100"/>
        </p:scale>
        <p:origin x="696" y="58"/>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20/01/2025</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5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357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4397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88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56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533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82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892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07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038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53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40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66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52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210517"/>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658616"/>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430172"/>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22199"/>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31543"/>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78114"/>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77273"/>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98693223"/>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146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296351"/>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258848"/>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213006"/>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388809"/>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88731"/>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67048"/>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13397379"/>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709128192"/>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99301943"/>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64193351"/>
      </p:ext>
    </p:extLst>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52479779"/>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1/20/2025</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13314895"/>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81845125"/>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305512373"/>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82041780"/>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65125486"/>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33.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wmf"/><Relationship Id="rId7" Type="http://schemas.openxmlformats.org/officeDocument/2006/relationships/image" Target="../media/image2.png"/><Relationship Id="rId2" Type="http://schemas.openxmlformats.org/officeDocument/2006/relationships/hyperlink" Target="../User/My%20Documents/132%20-%20Bong%20dien%20dien%20-%20Phi%20Nhung.mp3" TargetMode="External"/><Relationship Id="rId1" Type="http://schemas.openxmlformats.org/officeDocument/2006/relationships/theme" Target="../theme/theme7.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8.xml"/><Relationship Id="rId1"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3" name="Nhóm 2">
            <a:extLst>
              <a:ext uri="{FF2B5EF4-FFF2-40B4-BE49-F238E27FC236}">
                <a16:creationId xmlns:a16="http://schemas.microsoft.com/office/drawing/2014/main" id="{D2D03FD8-E3CD-6652-6738-4D05C5C9A816}"/>
              </a:ext>
            </a:extLst>
          </p:cNvPr>
          <p:cNvGrpSpPr/>
          <p:nvPr userDrawn="1"/>
        </p:nvGrpSpPr>
        <p:grpSpPr>
          <a:xfrm>
            <a:off x="-109538" y="-70771"/>
            <a:ext cx="12301538" cy="1366171"/>
            <a:chOff x="-109538" y="-70771"/>
            <a:chExt cx="12301538" cy="1366171"/>
          </a:xfrm>
        </p:grpSpPr>
        <p:grpSp>
          <p:nvGrpSpPr>
            <p:cNvPr id="1028" name="Group 2">
              <a:extLst>
                <a:ext uri="{FF2B5EF4-FFF2-40B4-BE49-F238E27FC236}">
                  <a16:creationId xmlns:a16="http://schemas.microsoft.com/office/drawing/2014/main" id="{B7B3774F-AC40-4B03-966E-D10AA6FCB055}"/>
                </a:ext>
              </a:extLst>
            </p:cNvPr>
            <p:cNvGrpSpPr>
              <a:grpSpLocks/>
            </p:cNvGrpSpPr>
            <p:nvPr userDrawn="1"/>
          </p:nvGrpSpPr>
          <p:grpSpPr bwMode="auto">
            <a:xfrm>
              <a:off x="929" y="7937"/>
              <a:ext cx="12191071" cy="1287463"/>
              <a:chOff x="0" y="0"/>
              <a:chExt cx="5760" cy="624"/>
            </a:xfrm>
          </p:grpSpPr>
          <p:grpSp>
            <p:nvGrpSpPr>
              <p:cNvPr id="1036" name="Group 3">
                <a:extLst>
                  <a:ext uri="{FF2B5EF4-FFF2-40B4-BE49-F238E27FC236}">
                    <a16:creationId xmlns:a16="http://schemas.microsoft.com/office/drawing/2014/main"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id="{8A26A786-4413-422C-BA97-1C9533563DD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908A2723-3E88-4F1C-95CD-1C82B932C4E9}"/>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037" name="Group 6">
                <a:extLst>
                  <a:ext uri="{FF2B5EF4-FFF2-40B4-BE49-F238E27FC236}">
                    <a16:creationId xmlns:a16="http://schemas.microsoft.com/office/drawing/2014/main"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id="{1AB52466-3FF0-4E24-81B1-B114A0012A64}"/>
                    </a:ext>
                  </a:extLst>
                </p:cNvPr>
                <p:cNvSpPr>
                  <a:spLocks/>
                </p:cNvSpPr>
                <p:nvPr userDrawn="1"/>
              </p:nvSpPr>
              <p:spPr bwMode="auto">
                <a:xfrm>
                  <a:off x="5164" y="339"/>
                  <a:ext cx="682" cy="206"/>
                </a:xfrm>
                <a:prstGeom prst="rect">
                  <a:avLst/>
                </a:prstGeom>
                <a:blipFill dpi="0" rotWithShape="0">
                  <a:blip r:embed="rId13"/>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id="{7FD7C778-DD5E-44A8-BC04-44E2632B8689}"/>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id="{80403C65-B0CC-40A8-BD81-692129B6B8FE}"/>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id="{70D69F19-047B-4337-9E21-773F58960217}"/>
                </a:ext>
              </a:extLst>
            </p:cNvPr>
            <p:cNvGrpSpPr>
              <a:grpSpLocks/>
            </p:cNvGrpSpPr>
            <p:nvPr userDrawn="1"/>
          </p:nvGrpSpPr>
          <p:grpSpPr bwMode="auto">
            <a:xfrm>
              <a:off x="1066800" y="-70771"/>
              <a:ext cx="1066800" cy="774710"/>
              <a:chOff x="839" y="217"/>
              <a:chExt cx="654" cy="372"/>
            </a:xfrm>
          </p:grpSpPr>
          <p:pic>
            <p:nvPicPr>
              <p:cNvPr id="1033" name="Picture 7" descr="014">
                <a:extLst>
                  <a:ext uri="{FF2B5EF4-FFF2-40B4-BE49-F238E27FC236}">
                    <a16:creationId xmlns:a16="http://schemas.microsoft.com/office/drawing/2014/main" id="{A1D2EC5F-8ACF-4638-9242-96B4B16BB0B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09053867-C1F9-4EF0-99DB-3F5186D39D25}"/>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id="{09B39675-2FA7-4B22-9119-A49F86D89FD6}"/>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1032" name="Picture 18" descr="VoNhatTruong2013L">
              <a:extLst>
                <a:ext uri="{FF2B5EF4-FFF2-40B4-BE49-F238E27FC236}">
                  <a16:creationId xmlns:a16="http://schemas.microsoft.com/office/drawing/2014/main" id="{01F5BA37-6459-425C-9F70-EC3DBC0B53F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538" y="28569"/>
              <a:ext cx="1181234" cy="116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ED4565F-2C19-7DC9-64BB-162120EA7927}"/>
                </a:ext>
              </a:extLst>
            </p:cNvPr>
            <p:cNvSpPr>
              <a:spLocks/>
            </p:cNvSpPr>
            <p:nvPr userDrawn="1"/>
          </p:nvSpPr>
          <p:spPr>
            <a:xfrm>
              <a:off x="990600" y="70867"/>
              <a:ext cx="9857718"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9a. SỬ DỤNG CÔNG CỤ XÁC THỰC DỮ LIỆU</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36" r:id="rId1"/>
    <p:sldLayoutId id="2147484591" r:id="rId2"/>
    <p:sldLayoutId id="2147484589" r:id="rId3"/>
    <p:sldLayoutId id="2147484588" r:id="rId4"/>
    <p:sldLayoutId id="2147484442" r:id="rId5"/>
    <p:sldLayoutId id="2147484593" r:id="rId6"/>
    <p:sldLayoutId id="2147484592" r:id="rId7"/>
    <p:sldLayoutId id="2147484587" r:id="rId8"/>
    <p:sldLayoutId id="2147484585" r:id="rId9"/>
    <p:sldLayoutId id="2147484584" r:id="rId10"/>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538" name="Picture 18" descr="VoNhatTruong2013L">
            <a:extLst>
              <a:ext uri="{FF2B5EF4-FFF2-40B4-BE49-F238E27FC236}">
                <a16:creationId xmlns:a16="http://schemas.microsoft.com/office/drawing/2014/main" id="{2D5250E4-4D94-FDC7-92FB-67F09A209F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678" y="4246708"/>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7699"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7668"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 id="2147484604" r:id="rId2"/>
    <p:sldLayoutId id="2147484603" r:id="rId3"/>
    <p:sldLayoutId id="2147484602" r:id="rId4"/>
    <p:sldLayoutId id="2147484601" r:id="rId5"/>
    <p:sldLayoutId id="2147484600" r:id="rId6"/>
    <p:sldLayoutId id="2147484599" r:id="rId7"/>
    <p:sldLayoutId id="2147484597" r:id="rId8"/>
    <p:sldLayoutId id="2147484596" r:id="rId9"/>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2083645227"/>
      </p:ext>
    </p:extLst>
  </p:cSld>
  <p:clrMap bg1="lt1" tx1="dk1" bg2="lt2" tx2="dk2" accent1="accent1" accent2="accent2" accent3="accent3" accent4="accent4" accent5="accent5" accent6="accent6" hlink="hlink" folHlink="folHlink"/>
  <p:sldLayoutIdLst>
    <p:sldLayoutId id="2147484582" r:id="rId1"/>
    <p:sldLayoutId id="2147484607" r:id="rId2"/>
    <p:sldLayoutId id="2147484606" r:id="rId3"/>
    <p:sldLayoutId id="2147484605" r:id="rId4"/>
    <p:sldLayoutId id="2147484598" r:id="rId5"/>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583"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3" r:id="rId1"/>
    <p:sldLayoutId id="2147484595" r:id="rId2"/>
    <p:sldLayoutId id="2147484594" r:id="rId3"/>
    <p:sldLayoutId id="2147484580" r:id="rId4"/>
    <p:sldLayoutId id="2147484590" r:id="rId5"/>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2"/>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8" descr="VoNhatTruong2013L">
            <a:extLst>
              <a:ext uri="{FF2B5EF4-FFF2-40B4-BE49-F238E27FC236}">
                <a16:creationId xmlns:a16="http://schemas.microsoft.com/office/drawing/2014/main" id="{52DD31F4-0E1A-4ACE-8907-011EA27F7C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37088" y="275907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Nhóm 1">
            <a:extLst>
              <a:ext uri="{FF2B5EF4-FFF2-40B4-BE49-F238E27FC236}">
                <a16:creationId xmlns:a16="http://schemas.microsoft.com/office/drawing/2014/main" id="{24532A25-83CA-7080-8736-77C021ED4A03}"/>
              </a:ext>
            </a:extLst>
          </p:cNvPr>
          <p:cNvGrpSpPr/>
          <p:nvPr userDrawn="1"/>
        </p:nvGrpSpPr>
        <p:grpSpPr>
          <a:xfrm>
            <a:off x="-109538" y="-70771"/>
            <a:ext cx="12301538" cy="1366171"/>
            <a:chOff x="-109538" y="-70771"/>
            <a:chExt cx="12301538" cy="1366171"/>
          </a:xfrm>
        </p:grpSpPr>
        <p:grpSp>
          <p:nvGrpSpPr>
            <p:cNvPr id="3" name="Group 2">
              <a:extLst>
                <a:ext uri="{FF2B5EF4-FFF2-40B4-BE49-F238E27FC236}">
                  <a16:creationId xmlns:a16="http://schemas.microsoft.com/office/drawing/2014/main" id="{9EEE00DB-FFCC-A9FD-0185-F0463D16513E}"/>
                </a:ext>
              </a:extLst>
            </p:cNvPr>
            <p:cNvGrpSpPr>
              <a:grpSpLocks/>
            </p:cNvGrpSpPr>
            <p:nvPr userDrawn="1"/>
          </p:nvGrpSpPr>
          <p:grpSpPr bwMode="auto">
            <a:xfrm>
              <a:off x="929" y="7937"/>
              <a:ext cx="12191071" cy="1287463"/>
              <a:chOff x="0" y="0"/>
              <a:chExt cx="5760" cy="624"/>
            </a:xfrm>
          </p:grpSpPr>
          <p:grpSp>
            <p:nvGrpSpPr>
              <p:cNvPr id="12" name="Group 3">
                <a:extLst>
                  <a:ext uri="{FF2B5EF4-FFF2-40B4-BE49-F238E27FC236}">
                    <a16:creationId xmlns:a16="http://schemas.microsoft.com/office/drawing/2014/main" id="{A54E56A5-A066-F4B3-A59B-6CE8F97D3B0A}"/>
                  </a:ext>
                </a:extLst>
              </p:cNvPr>
              <p:cNvGrpSpPr>
                <a:grpSpLocks/>
              </p:cNvGrpSpPr>
              <p:nvPr userDrawn="1"/>
            </p:nvGrpSpPr>
            <p:grpSpPr bwMode="auto">
              <a:xfrm>
                <a:off x="0" y="0"/>
                <a:ext cx="5760" cy="624"/>
                <a:chOff x="0" y="0"/>
                <a:chExt cx="5760" cy="624"/>
              </a:xfrm>
            </p:grpSpPr>
            <p:pic>
              <p:nvPicPr>
                <p:cNvPr id="16" name="Picture 4" descr="3">
                  <a:extLst>
                    <a:ext uri="{FF2B5EF4-FFF2-40B4-BE49-F238E27FC236}">
                      <a16:creationId xmlns:a16="http://schemas.microsoft.com/office/drawing/2014/main" id="{472AB629-B8ED-0845-3F42-C73A534EFB2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a:extLst>
                    <a:ext uri="{FF2B5EF4-FFF2-40B4-BE49-F238E27FC236}">
                      <a16:creationId xmlns:a16="http://schemas.microsoft.com/office/drawing/2014/main" id="{5B2EAE78-8E20-D629-DD27-48EBB843E09C}"/>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3" name="Group 6">
                <a:extLst>
                  <a:ext uri="{FF2B5EF4-FFF2-40B4-BE49-F238E27FC236}">
                    <a16:creationId xmlns:a16="http://schemas.microsoft.com/office/drawing/2014/main" id="{32B401F9-668C-D7F5-96CB-A9EC61AD820A}"/>
                  </a:ext>
                </a:extLst>
              </p:cNvPr>
              <p:cNvGrpSpPr>
                <a:grpSpLocks/>
              </p:cNvGrpSpPr>
              <p:nvPr userDrawn="1"/>
            </p:nvGrpSpPr>
            <p:grpSpPr bwMode="auto">
              <a:xfrm>
                <a:off x="5073" y="354"/>
                <a:ext cx="670" cy="216"/>
                <a:chOff x="5164" y="339"/>
                <a:chExt cx="682" cy="206"/>
              </a:xfrm>
            </p:grpSpPr>
            <p:sp>
              <p:nvSpPr>
                <p:cNvPr id="14" name="Rectangle 7" descr="Horizontal brick">
                  <a:extLst>
                    <a:ext uri="{FF2B5EF4-FFF2-40B4-BE49-F238E27FC236}">
                      <a16:creationId xmlns:a16="http://schemas.microsoft.com/office/drawing/2014/main" id="{44103ACE-25C8-C090-C9A6-96E4EAA12565}"/>
                    </a:ext>
                  </a:extLst>
                </p:cNvPr>
                <p:cNvSpPr>
                  <a:spLocks/>
                </p:cNvSpPr>
                <p:nvPr userDrawn="1"/>
              </p:nvSpPr>
              <p:spPr bwMode="auto">
                <a:xfrm>
                  <a:off x="5164" y="339"/>
                  <a:ext cx="682" cy="206"/>
                </a:xfrm>
                <a:prstGeom prst="rect">
                  <a:avLst/>
                </a:prstGeom>
                <a:blipFill dpi="0" rotWithShape="0">
                  <a:blip r:embed="rId7"/>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5" name="WordArt 12">
                  <a:extLst>
                    <a:ext uri="{FF2B5EF4-FFF2-40B4-BE49-F238E27FC236}">
                      <a16:creationId xmlns:a16="http://schemas.microsoft.com/office/drawing/2014/main" id="{5D19091E-C6B9-406B-E063-A8BD4E67AF3C}"/>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965BCECC-785D-0774-1648-311197924585}"/>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5" name="Group 19">
              <a:extLst>
                <a:ext uri="{FF2B5EF4-FFF2-40B4-BE49-F238E27FC236}">
                  <a16:creationId xmlns:a16="http://schemas.microsoft.com/office/drawing/2014/main" id="{263F4D39-5D59-35E4-C279-05E75D14A9B4}"/>
                </a:ext>
              </a:extLst>
            </p:cNvPr>
            <p:cNvGrpSpPr>
              <a:grpSpLocks/>
            </p:cNvGrpSpPr>
            <p:nvPr userDrawn="1"/>
          </p:nvGrpSpPr>
          <p:grpSpPr bwMode="auto">
            <a:xfrm>
              <a:off x="1066800" y="-70771"/>
              <a:ext cx="1066800" cy="774710"/>
              <a:chOff x="839" y="217"/>
              <a:chExt cx="654" cy="372"/>
            </a:xfrm>
          </p:grpSpPr>
          <p:pic>
            <p:nvPicPr>
              <p:cNvPr id="9" name="Picture 7" descr="014">
                <a:extLst>
                  <a:ext uri="{FF2B5EF4-FFF2-40B4-BE49-F238E27FC236}">
                    <a16:creationId xmlns:a16="http://schemas.microsoft.com/office/drawing/2014/main" id="{7E83D725-1D02-71D9-B244-17D9BF80E80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020B813A-EA8C-97F0-197F-EA557511A4CD}"/>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11" name="Text Box 10">
                <a:extLst>
                  <a:ext uri="{FF2B5EF4-FFF2-40B4-BE49-F238E27FC236}">
                    <a16:creationId xmlns:a16="http://schemas.microsoft.com/office/drawing/2014/main" id="{67978115-D577-AA51-330E-4D2BD0D8AE24}"/>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6" name="Picture 18" descr="VoNhatTruong2013L">
              <a:extLst>
                <a:ext uri="{FF2B5EF4-FFF2-40B4-BE49-F238E27FC236}">
                  <a16:creationId xmlns:a16="http://schemas.microsoft.com/office/drawing/2014/main" id="{E179A0AE-94C5-CB7D-BBFB-F500CA0CC6C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538" y="28569"/>
              <a:ext cx="1181234" cy="116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3">
              <a:extLst>
                <a:ext uri="{FF2B5EF4-FFF2-40B4-BE49-F238E27FC236}">
                  <a16:creationId xmlns:a16="http://schemas.microsoft.com/office/drawing/2014/main" id="{7D20EE39-8328-47C4-5EFF-442B1696CF75}"/>
                </a:ext>
              </a:extLst>
            </p:cNvPr>
            <p:cNvSpPr>
              <a:spLocks/>
            </p:cNvSpPr>
            <p:nvPr userDrawn="1"/>
          </p:nvSpPr>
          <p:spPr>
            <a:xfrm>
              <a:off x="990600" y="70867"/>
              <a:ext cx="9857718"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9a. SỬ DỤNG CÔNG CỤ XÁC THỰC DỮ LIỆU</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243" name="Picture 18" descr="VoNhatTruong2013L">
            <a:extLst>
              <a:ext uri="{FF2B5EF4-FFF2-40B4-BE49-F238E27FC236}">
                <a16:creationId xmlns:a16="http://schemas.microsoft.com/office/drawing/2014/main" id="{202AD607-C68C-D832-6A7B-622FE8C3CE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5723" y="419145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pic>
        <p:nvPicPr>
          <p:cNvPr id="446" name="Picture 18" descr="VoNhatTruong2013L">
            <a:extLst>
              <a:ext uri="{FF2B5EF4-FFF2-40B4-BE49-F238E27FC236}">
                <a16:creationId xmlns:a16="http://schemas.microsoft.com/office/drawing/2014/main" id="{B7822D64-161B-EFA4-4F51-6BD94FCFD8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9435" y="445639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fif"/></Relationships>
</file>

<file path=ppt/slides/_rels/slide26.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jfif"/></Relationships>
</file>

<file path=ppt/slides/_rels/slide28.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41.jfi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41.jfif"/></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47.png"/><Relationship Id="rId5" Type="http://schemas.openxmlformats.org/officeDocument/2006/relationships/image" Target="../media/image42.png"/><Relationship Id="rId4" Type="http://schemas.openxmlformats.org/officeDocument/2006/relationships/image" Target="../media/image41.jfif"/></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BE742A-BEA0-4991-89E7-AB1483C6506F}"/>
              </a:ext>
            </a:extLst>
          </p:cNvPr>
          <p:cNvSpPr txBox="1"/>
          <p:nvPr/>
        </p:nvSpPr>
        <p:spPr>
          <a:xfrm>
            <a:off x="3048000" y="3246511"/>
            <a:ext cx="6096000" cy="369332"/>
          </a:xfrm>
          <a:prstGeom prst="rect">
            <a:avLst/>
          </a:prstGeom>
          <a:noFill/>
        </p:spPr>
        <p:txBody>
          <a:bodyPr wrap="square">
            <a:spAutoFit/>
          </a:bodyPr>
          <a:lstStyle/>
          <a:p>
            <a:endParaRPr lang="en-US" dirty="0"/>
          </a:p>
        </p:txBody>
      </p:sp>
      <p:sp>
        <p:nvSpPr>
          <p:cNvPr id="7" name="Speech Bubble: Rectangle 6">
            <a:extLst>
              <a:ext uri="{FF2B5EF4-FFF2-40B4-BE49-F238E27FC236}">
                <a16:creationId xmlns:a16="http://schemas.microsoft.com/office/drawing/2014/main" id="{91DAF0B7-A106-46C2-B67D-9E3DB6F213F7}"/>
              </a:ext>
            </a:extLst>
          </p:cNvPr>
          <p:cNvSpPr/>
          <p:nvPr/>
        </p:nvSpPr>
        <p:spPr>
          <a:xfrm>
            <a:off x="6666773" y="2275078"/>
            <a:ext cx="4084320" cy="1428150"/>
          </a:xfrm>
          <a:prstGeom prst="wedgeRectCallout">
            <a:avLst>
              <a:gd name="adj1" fmla="val -35758"/>
              <a:gd name="adj2" fmla="val 90125"/>
            </a:avLst>
          </a:prstGeom>
          <a:solidFill>
            <a:schemeClr val="accent1">
              <a:lumMod val="25000"/>
              <a:lumOff val="75000"/>
            </a:schemeClr>
          </a:solidFill>
          <a:ln>
            <a:solidFill>
              <a:schemeClr val="accent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1800" dirty="0">
                <a:solidFill>
                  <a:schemeClr val="tx1"/>
                </a:solidFill>
                <a:effectLst/>
                <a:latin typeface="Arial" panose="020B0604020202020204" pitchFamily="34" charset="0"/>
              </a:rPr>
              <a:t>Sử dụng một số công cụ cơ bản và nâng cao của phần mềm bảng tính để giải quyết bài toán.</a:t>
            </a:r>
            <a:endParaRPr lang="en-US" dirty="0">
              <a:solidFill>
                <a:schemeClr val="tx1"/>
              </a:solidFill>
            </a:endParaRPr>
          </a:p>
        </p:txBody>
      </p:sp>
      <p:sp>
        <p:nvSpPr>
          <p:cNvPr id="8" name="Speech Bubble: Rectangle 7">
            <a:extLst>
              <a:ext uri="{FF2B5EF4-FFF2-40B4-BE49-F238E27FC236}">
                <a16:creationId xmlns:a16="http://schemas.microsoft.com/office/drawing/2014/main" id="{6898C531-D40E-45E4-B1F9-8548F6DB86BF}"/>
              </a:ext>
            </a:extLst>
          </p:cNvPr>
          <p:cNvSpPr/>
          <p:nvPr/>
        </p:nvSpPr>
        <p:spPr>
          <a:xfrm>
            <a:off x="1275805" y="2670516"/>
            <a:ext cx="3544389" cy="1516967"/>
          </a:xfrm>
          <a:prstGeom prst="wedgeRectCallout">
            <a:avLst>
              <a:gd name="adj1" fmla="val 38989"/>
              <a:gd name="adj2" fmla="val 91282"/>
            </a:avLst>
          </a:prstGeom>
          <a:solidFill>
            <a:schemeClr val="accent1">
              <a:lumMod val="25000"/>
              <a:lumOff val="75000"/>
            </a:schemeClr>
          </a:solidFill>
          <a:ln>
            <a:solidFill>
              <a:schemeClr val="accent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1800" dirty="0" err="1">
                <a:solidFill>
                  <a:schemeClr val="tx1"/>
                </a:solidFill>
                <a:effectLst/>
                <a:latin typeface="Arial" panose="020B0604020202020204" pitchFamily="34" charset="0"/>
              </a:rPr>
              <a:t>Xây</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dựng</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cấu</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trúc</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của</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bảng</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tính</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cho</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bài</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toán</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quản</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lí</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tài</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chính</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gia</a:t>
            </a:r>
            <a:r>
              <a:rPr lang="en-US" sz="1800" dirty="0">
                <a:solidFill>
                  <a:schemeClr val="tx1"/>
                </a:solidFill>
                <a:effectLst/>
                <a:latin typeface="Arial" panose="020B0604020202020204" pitchFamily="34" charset="0"/>
              </a:rPr>
              <a:t> </a:t>
            </a:r>
            <a:r>
              <a:rPr lang="en-US" sz="1800" dirty="0" err="1">
                <a:solidFill>
                  <a:schemeClr val="tx1"/>
                </a:solidFill>
                <a:effectLst/>
                <a:latin typeface="Arial" panose="020B0604020202020204" pitchFamily="34" charset="0"/>
              </a:rPr>
              <a:t>đình</a:t>
            </a:r>
            <a:r>
              <a:rPr lang="en-US" sz="1800" dirty="0">
                <a:solidFill>
                  <a:schemeClr val="tx1"/>
                </a:solidFill>
                <a:effectLst/>
                <a:latin typeface="Arial" panose="020B0604020202020204" pitchFamily="34" charset="0"/>
              </a:rPr>
              <a:t>.</a:t>
            </a:r>
            <a:endParaRPr lang="en-US" dirty="0">
              <a:solidFill>
                <a:schemeClr val="tx1"/>
              </a:solidFill>
            </a:endParaRPr>
          </a:p>
        </p:txBody>
      </p:sp>
      <p:pic>
        <p:nvPicPr>
          <p:cNvPr id="10" name="Picture 9">
            <a:extLst>
              <a:ext uri="{FF2B5EF4-FFF2-40B4-BE49-F238E27FC236}">
                <a16:creationId xmlns:a16="http://schemas.microsoft.com/office/drawing/2014/main" id="{0C8C1067-E7FF-4526-B63B-1314D82A85B8}"/>
              </a:ext>
            </a:extLst>
          </p:cNvPr>
          <p:cNvPicPr>
            <a:picLocks noChangeAspect="1"/>
          </p:cNvPicPr>
          <p:nvPr/>
        </p:nvPicPr>
        <p:blipFill>
          <a:blip r:embed="rId2"/>
          <a:stretch>
            <a:fillRect/>
          </a:stretch>
        </p:blipFill>
        <p:spPr>
          <a:xfrm>
            <a:off x="802437" y="258931"/>
            <a:ext cx="850944" cy="850944"/>
          </a:xfrm>
          <a:prstGeom prst="rect">
            <a:avLst/>
          </a:prstGeom>
        </p:spPr>
      </p:pic>
      <p:sp>
        <p:nvSpPr>
          <p:cNvPr id="14" name="TextBox 13">
            <a:extLst>
              <a:ext uri="{FF2B5EF4-FFF2-40B4-BE49-F238E27FC236}">
                <a16:creationId xmlns:a16="http://schemas.microsoft.com/office/drawing/2014/main" id="{C18AE023-69C7-4F34-8B71-000EA405252E}"/>
              </a:ext>
            </a:extLst>
          </p:cNvPr>
          <p:cNvSpPr txBox="1"/>
          <p:nvPr/>
        </p:nvSpPr>
        <p:spPr>
          <a:xfrm>
            <a:off x="1653381" y="383960"/>
            <a:ext cx="9537133"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Trong chủ đề này, em sẽ tiếp tục tìm hiểu và sử dụng các công cụ nâng cao của phần mềm bảng tính để</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giải quyết bài toán thực tế (bài toán quản lí tài chính gia đình) bằng cách hoàn thành một dự án nhỏ (dự án </a:t>
            </a:r>
            <a:r>
              <a:rPr lang="vi-VN" sz="1800" b="1" dirty="0">
                <a:solidFill>
                  <a:srgbClr val="231F20"/>
                </a:solidFill>
                <a:effectLst/>
                <a:latin typeface="Arial" panose="020B0604020202020204" pitchFamily="34" charset="0"/>
              </a:rPr>
              <a:t>Quản lí </a:t>
            </a:r>
            <a:r>
              <a:rPr lang="en-US" dirty="0"/>
              <a:t>t</a:t>
            </a:r>
            <a:r>
              <a:rPr lang="vi-VN" sz="1800" b="1" dirty="0">
                <a:solidFill>
                  <a:srgbClr val="231F20"/>
                </a:solidFill>
                <a:effectLst/>
                <a:latin typeface="Arial" panose="020B0604020202020204" pitchFamily="34" charset="0"/>
              </a:rPr>
              <a:t>ài chính gia đình</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Dự án gồm các nội dung sau đây:</a:t>
            </a:r>
            <a:endParaRPr lang="en-US" dirty="0"/>
          </a:p>
        </p:txBody>
      </p:sp>
      <p:pic>
        <p:nvPicPr>
          <p:cNvPr id="16" name="Picture 15">
            <a:extLst>
              <a:ext uri="{FF2B5EF4-FFF2-40B4-BE49-F238E27FC236}">
                <a16:creationId xmlns:a16="http://schemas.microsoft.com/office/drawing/2014/main" id="{CBABCC9B-BC18-455E-9BAD-569AC48472B7}"/>
              </a:ext>
            </a:extLst>
          </p:cNvPr>
          <p:cNvPicPr>
            <a:picLocks noChangeAspect="1"/>
          </p:cNvPicPr>
          <p:nvPr/>
        </p:nvPicPr>
        <p:blipFill>
          <a:blip r:embed="rId3"/>
          <a:stretch>
            <a:fillRect/>
          </a:stretch>
        </p:blipFill>
        <p:spPr>
          <a:xfrm>
            <a:off x="5104593" y="3790613"/>
            <a:ext cx="1562180" cy="2533780"/>
          </a:xfrm>
          <a:prstGeom prst="rect">
            <a:avLst/>
          </a:prstGeom>
        </p:spPr>
      </p:pic>
    </p:spTree>
    <p:extLst>
      <p:ext uri="{BB962C8B-B14F-4D97-AF65-F5344CB8AC3E}">
        <p14:creationId xmlns:p14="http://schemas.microsoft.com/office/powerpoint/2010/main" val="4856336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915985"/>
            <a:ext cx="408590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17912" y="914382"/>
            <a:ext cx="7242082"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Các </a:t>
            </a:r>
            <a:r>
              <a:rPr lang="en-US" sz="3200" dirty="0" err="1">
                <a:solidFill>
                  <a:srgbClr val="000000"/>
                </a:solidFill>
                <a:latin typeface="Times New Roman" panose="02020603050405020304" pitchFamily="18" charset="0"/>
                <a:cs typeface="Times New Roman" panose="02020603050405020304" pitchFamily="18" charset="0"/>
              </a:rPr>
              <a:t>kiểu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trị</a:t>
            </a:r>
            <a:r>
              <a:rPr lang="en-US" sz="3200" dirty="0">
                <a:solidFill>
                  <a:srgbClr val="000000"/>
                </a:solidFill>
                <a:latin typeface="Times New Roman" panose="02020603050405020304" pitchFamily="18" charset="0"/>
                <a:cs typeface="Times New Roman" panose="02020603050405020304" pitchFamily="18" charset="0"/>
              </a:rPr>
              <a:t> DL </a:t>
            </a:r>
            <a:r>
              <a:rPr lang="en-US" sz="3200" dirty="0" err="1">
                <a:solidFill>
                  <a:srgbClr val="000000"/>
                </a:solidFill>
                <a:latin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phép</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5" y="152400"/>
            <a:ext cx="855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3" name="Hình ảnh 2">
            <a:extLst>
              <a:ext uri="{FF2B5EF4-FFF2-40B4-BE49-F238E27FC236}">
                <a16:creationId xmlns:a16="http://schemas.microsoft.com/office/drawing/2014/main" id="{4F47A40D-1FA5-EE91-CCE3-1E2EAE2283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2289" y="17603"/>
            <a:ext cx="836310" cy="836310"/>
          </a:xfrm>
          <a:prstGeom prst="rect">
            <a:avLst/>
          </a:prstGeom>
        </p:spPr>
      </p:pic>
      <p:graphicFrame>
        <p:nvGraphicFramePr>
          <p:cNvPr id="5" name="Bảng 4">
            <a:extLst>
              <a:ext uri="{FF2B5EF4-FFF2-40B4-BE49-F238E27FC236}">
                <a16:creationId xmlns:a16="http://schemas.microsoft.com/office/drawing/2014/main" id="{5C345E48-931C-9E7A-015A-305EF58628AE}"/>
              </a:ext>
            </a:extLst>
          </p:cNvPr>
          <p:cNvGraphicFramePr>
            <a:graphicFrameLocks noGrp="1"/>
          </p:cNvGraphicFramePr>
          <p:nvPr>
            <p:extLst>
              <p:ext uri="{D42A27DB-BD31-4B8C-83A1-F6EECF244321}">
                <p14:modId xmlns:p14="http://schemas.microsoft.com/office/powerpoint/2010/main" val="1426027285"/>
              </p:ext>
            </p:extLst>
          </p:nvPr>
        </p:nvGraphicFramePr>
        <p:xfrm>
          <a:off x="453910" y="1447800"/>
          <a:ext cx="11306084" cy="5120640"/>
        </p:xfrm>
        <a:graphic>
          <a:graphicData uri="http://schemas.openxmlformats.org/drawingml/2006/table">
            <a:tbl>
              <a:tblPr firstRow="1" bandRow="1">
                <a:tableStyleId>{F5AB1C69-6EDB-4FF4-983F-18BD219EF322}</a:tableStyleId>
              </a:tblPr>
              <a:tblGrid>
                <a:gridCol w="2441690">
                  <a:extLst>
                    <a:ext uri="{9D8B030D-6E8A-4147-A177-3AD203B41FA5}">
                      <a16:colId xmlns:a16="http://schemas.microsoft.com/office/drawing/2014/main" val="2343213774"/>
                    </a:ext>
                  </a:extLst>
                </a:gridCol>
                <a:gridCol w="8864394">
                  <a:extLst>
                    <a:ext uri="{9D8B030D-6E8A-4147-A177-3AD203B41FA5}">
                      <a16:colId xmlns:a16="http://schemas.microsoft.com/office/drawing/2014/main" val="1747841963"/>
                    </a:ext>
                  </a:extLst>
                </a:gridCol>
              </a:tblGrid>
              <a:tr h="370840">
                <a:tc>
                  <a:txBody>
                    <a:bodyPr/>
                    <a:lstStyle/>
                    <a:p>
                      <a:pPr algn="just"/>
                      <a:r>
                        <a:rPr lang="en-US" sz="3200" b="0" dirty="0">
                          <a:solidFill>
                            <a:schemeClr val="tx1"/>
                          </a:solidFill>
                          <a:latin typeface="Times New Roman" panose="02020603050405020304" pitchFamily="18" charset="0"/>
                          <a:cs typeface="Times New Roman" panose="02020603050405020304" pitchFamily="18" charset="0"/>
                        </a:rPr>
                        <a:t>Any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dirty="0" err="1">
                          <a:solidFill>
                            <a:schemeClr val="tx1"/>
                          </a:solidFill>
                          <a:latin typeface="Times New Roman" panose="02020603050405020304" pitchFamily="18" charset="0"/>
                          <a:cs typeface="Times New Roman" panose="02020603050405020304" pitchFamily="18" charset="0"/>
                        </a:rPr>
                        <a:t>Bất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kì</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giá</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nào</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905518"/>
                  </a:ext>
                </a:extLst>
              </a:tr>
              <a:tr h="370840">
                <a:tc>
                  <a:txBody>
                    <a:bodyPr/>
                    <a:lstStyle/>
                    <a:p>
                      <a:pPr algn="just"/>
                      <a:r>
                        <a:rPr lang="en-US" sz="2800" dirty="0">
                          <a:solidFill>
                            <a:schemeClr val="tx1"/>
                          </a:solidFill>
                          <a:latin typeface="Times New Roman" panose="02020603050405020304" pitchFamily="18" charset="0"/>
                          <a:cs typeface="Times New Roman" panose="02020603050405020304" pitchFamily="18" charset="0"/>
                        </a:rPr>
                        <a:t>Whole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các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719644"/>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Decimal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các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93120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Danh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Chọn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xuống</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007083"/>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tháng</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tháng</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544046"/>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73532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Text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97181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Custom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Tùy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tùy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chỉnh</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44229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2968510" y="1447800"/>
            <a:ext cx="87662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a16="http://schemas.microsoft.com/office/drawing/2014/main" id="{C71EC902-660C-8893-6A55-A448F34DA80B}"/>
              </a:ext>
            </a:extLst>
          </p:cNvPr>
          <p:cNvSpPr/>
          <p:nvPr/>
        </p:nvSpPr>
        <p:spPr>
          <a:xfrm>
            <a:off x="2968510" y="2067580"/>
            <a:ext cx="87662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8" name="Rectangle 1">
            <a:extLst>
              <a:ext uri="{FF2B5EF4-FFF2-40B4-BE49-F238E27FC236}">
                <a16:creationId xmlns:a16="http://schemas.microsoft.com/office/drawing/2014/main" id="{EF8E5CBF-1EE9-B08C-ED4B-0837B00B42EA}"/>
              </a:ext>
            </a:extLst>
          </p:cNvPr>
          <p:cNvSpPr/>
          <p:nvPr/>
        </p:nvSpPr>
        <p:spPr>
          <a:xfrm>
            <a:off x="2952234" y="26670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1" name="Rectangle 1">
            <a:extLst>
              <a:ext uri="{FF2B5EF4-FFF2-40B4-BE49-F238E27FC236}">
                <a16:creationId xmlns:a16="http://schemas.microsoft.com/office/drawing/2014/main" id="{34F434E2-DC95-9DBA-48E2-311789A2A316}"/>
              </a:ext>
            </a:extLst>
          </p:cNvPr>
          <p:cNvSpPr/>
          <p:nvPr/>
        </p:nvSpPr>
        <p:spPr>
          <a:xfrm>
            <a:off x="2971800" y="3241357"/>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2" name="Rectangle 1">
            <a:extLst>
              <a:ext uri="{FF2B5EF4-FFF2-40B4-BE49-F238E27FC236}">
                <a16:creationId xmlns:a16="http://schemas.microsoft.com/office/drawing/2014/main" id="{24279082-D357-E10D-97AF-E1ED6401B369}"/>
              </a:ext>
            </a:extLst>
          </p:cNvPr>
          <p:cNvSpPr/>
          <p:nvPr/>
        </p:nvSpPr>
        <p:spPr>
          <a:xfrm>
            <a:off x="2952234" y="38100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3" name="Rectangle 1">
            <a:extLst>
              <a:ext uri="{FF2B5EF4-FFF2-40B4-BE49-F238E27FC236}">
                <a16:creationId xmlns:a16="http://schemas.microsoft.com/office/drawing/2014/main" id="{0A700D84-A1F4-D4D2-FED3-AE89387F5996}"/>
              </a:ext>
            </a:extLst>
          </p:cNvPr>
          <p:cNvSpPr/>
          <p:nvPr/>
        </p:nvSpPr>
        <p:spPr>
          <a:xfrm>
            <a:off x="2952234" y="4384357"/>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4" name="Rectangle 1">
            <a:extLst>
              <a:ext uri="{FF2B5EF4-FFF2-40B4-BE49-F238E27FC236}">
                <a16:creationId xmlns:a16="http://schemas.microsoft.com/office/drawing/2014/main" id="{438F845A-77CB-A28A-D18F-3BD7F5CB8C74}"/>
              </a:ext>
            </a:extLst>
          </p:cNvPr>
          <p:cNvSpPr/>
          <p:nvPr/>
        </p:nvSpPr>
        <p:spPr>
          <a:xfrm>
            <a:off x="2952234" y="4993957"/>
            <a:ext cx="8766290" cy="948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5" name="Rectangle 1">
            <a:extLst>
              <a:ext uri="{FF2B5EF4-FFF2-40B4-BE49-F238E27FC236}">
                <a16:creationId xmlns:a16="http://schemas.microsoft.com/office/drawing/2014/main" id="{9C08DE9E-DD91-130D-13D7-EA1CB1A53E03}"/>
              </a:ext>
            </a:extLst>
          </p:cNvPr>
          <p:cNvSpPr/>
          <p:nvPr/>
        </p:nvSpPr>
        <p:spPr>
          <a:xfrm>
            <a:off x="2952234" y="60198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57546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183087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1829274"/>
            <a:ext cx="4343399"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Công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cụ</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thực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liệu</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286454634"/>
              </p:ext>
            </p:extLst>
          </p:nvPr>
        </p:nvGraphicFramePr>
        <p:xfrm>
          <a:off x="432006" y="2355360"/>
          <a:ext cx="8483394" cy="404544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4343400">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ông cụ xác thực dữ liệu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(Data Validation)?</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cụ xác thực dữ 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(Data Validation)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hạn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chế</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kiểu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hoặc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giá</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trị</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giúp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chính</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xác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thỏa</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mãn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yêu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cầu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toán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đặt</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10100" y="2362200"/>
            <a:ext cx="4305300"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76200" y="152400"/>
            <a:ext cx="10744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5" name="Hình ảnh 4">
            <a:extLst>
              <a:ext uri="{FF2B5EF4-FFF2-40B4-BE49-F238E27FC236}">
                <a16:creationId xmlns:a16="http://schemas.microsoft.com/office/drawing/2014/main" id="{547A4F31-DD49-EB98-E25F-CFFD933D779A}"/>
              </a:ext>
            </a:extLst>
          </p:cNvPr>
          <p:cNvPicPr>
            <a:picLocks noChangeAspect="1"/>
          </p:cNvPicPr>
          <p:nvPr/>
        </p:nvPicPr>
        <p:blipFill>
          <a:blip r:embed="rId3"/>
          <a:stretch>
            <a:fillRect/>
          </a:stretch>
        </p:blipFill>
        <p:spPr>
          <a:xfrm>
            <a:off x="8991600" y="2286000"/>
            <a:ext cx="3124200" cy="3962400"/>
          </a:xfrm>
          <a:prstGeom prst="rect">
            <a:avLst/>
          </a:prstGeom>
        </p:spPr>
      </p:pic>
    </p:spTree>
    <p:extLst>
      <p:ext uri="{BB962C8B-B14F-4D97-AF65-F5344CB8AC3E}">
        <p14:creationId xmlns:p14="http://schemas.microsoft.com/office/powerpoint/2010/main" val="2210393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C4113-E1C5-28FE-FFF6-3C92DB2D3CCD}"/>
              </a:ext>
            </a:extLst>
          </p:cNvPr>
          <p:cNvPicPr>
            <a:picLocks noChangeAspect="1"/>
          </p:cNvPicPr>
          <p:nvPr/>
        </p:nvPicPr>
        <p:blipFill>
          <a:blip r:embed="rId3"/>
          <a:stretch>
            <a:fillRect/>
          </a:stretch>
        </p:blipFill>
        <p:spPr>
          <a:xfrm>
            <a:off x="509632" y="4118726"/>
            <a:ext cx="10871996" cy="2205874"/>
          </a:xfrm>
          <a:prstGeom prst="rect">
            <a:avLst/>
          </a:prstGeom>
        </p:spPr>
      </p:pic>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2363150061"/>
              </p:ext>
            </p:extLst>
          </p:nvPr>
        </p:nvGraphicFramePr>
        <p:xfrm>
          <a:off x="509631" y="426720"/>
          <a:ext cx="11125200" cy="3108960"/>
        </p:xfrm>
        <a:graphic>
          <a:graphicData uri="http://schemas.openxmlformats.org/drawingml/2006/table">
            <a:tbl>
              <a:tblPr firstRow="1" bandRow="1">
                <a:tableStyleId>{F5AB1C69-6EDB-4FF4-983F-18BD219EF322}</a:tableStyleId>
              </a:tblPr>
              <a:tblGrid>
                <a:gridCol w="6781800">
                  <a:extLst>
                    <a:ext uri="{9D8B030D-6E8A-4147-A177-3AD203B41FA5}">
                      <a16:colId xmlns:a16="http://schemas.microsoft.com/office/drawing/2014/main" val="2211991875"/>
                    </a:ext>
                  </a:extLst>
                </a:gridCol>
                <a:gridCol w="43434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BÀI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vi-VN" sz="3200" dirty="0">
                          <a:latin typeface="Times New Roman" panose="02020603050405020304" pitchFamily="18" charset="0"/>
                          <a:cs typeface="Times New Roman" panose="02020603050405020304" pitchFamily="18" charset="0"/>
                        </a:rPr>
                        <a:t>Trang tính Thu nhập trong Hình 9a.6 lưu dữ liệu về các khoản thu của gia đình. Em hãy quan sát Hình 9a.6 và cho biết dữ liệu ở cột B cần được thiết lập để </a:t>
                      </a:r>
                      <a:r>
                        <a:rPr lang="vi-VN" sz="3200" dirty="0" err="1">
                          <a:latin typeface="Times New Roman" panose="02020603050405020304" pitchFamily="18" charset="0"/>
                          <a:cs typeface="Times New Roman" panose="02020603050405020304" pitchFamily="18" charset="0"/>
                        </a:rPr>
                        <a:t>thoả</a:t>
                      </a:r>
                      <a:r>
                        <a:rPr lang="vi-VN" sz="3200" dirty="0">
                          <a:latin typeface="Times New Roman" panose="02020603050405020304" pitchFamily="18" charset="0"/>
                          <a:cs typeface="Times New Roman" panose="02020603050405020304" pitchFamily="18" charset="0"/>
                        </a:rPr>
                        <a:t> mãn điều kiện xác thực nào.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-Ô B2: thiết lập dữ liệu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“K</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hoản thu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-Ô B3: thiết lập dữ liệu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thuộc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danh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sách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F2:F6</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712915"/>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4"/>
          <a:srcRect r="70376"/>
          <a:stretch/>
        </p:blipFill>
        <p:spPr>
          <a:xfrm>
            <a:off x="4038600" y="511629"/>
            <a:ext cx="542288" cy="499534"/>
          </a:xfrm>
          <a:prstGeom prst="rect">
            <a:avLst/>
          </a:prstGeom>
        </p:spPr>
      </p:pic>
      <p:sp>
        <p:nvSpPr>
          <p:cNvPr id="6" name="Rectangle 3">
            <a:extLst>
              <a:ext uri="{FF2B5EF4-FFF2-40B4-BE49-F238E27FC236}">
                <a16:creationId xmlns:a16="http://schemas.microsoft.com/office/drawing/2014/main" id="{FFFD34E0-4542-2775-5AE1-2741064AB994}"/>
              </a:ext>
            </a:extLst>
          </p:cNvPr>
          <p:cNvSpPr/>
          <p:nvPr/>
        </p:nvSpPr>
        <p:spPr>
          <a:xfrm>
            <a:off x="7356745" y="1088571"/>
            <a:ext cx="4267200" cy="2468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42037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2877" y="1115105"/>
            <a:ext cx="8936105" cy="456779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329294" y="1266654"/>
            <a:ext cx="8826817" cy="4029501"/>
          </a:xfrm>
          <a:prstGeom prst="rect">
            <a:avLst/>
          </a:prstGeom>
          <a:noFill/>
        </p:spPr>
        <p:txBody>
          <a:bodyPr wrap="square" rtlCol="0">
            <a:spAutoFit/>
          </a:bodyPr>
          <a:lstStyle/>
          <a:p>
            <a:pPr algn="ctr">
              <a:lnSpc>
                <a:spcPct val="150000"/>
              </a:lnSpc>
            </a:pPr>
            <a:r>
              <a:rPr lang="en-US" sz="4400" dirty="0">
                <a:solidFill>
                  <a:srgbClr val="FF0000"/>
                </a:solidFill>
                <a:latin typeface="+mj-lt"/>
              </a:rPr>
              <a:t>2. </a:t>
            </a:r>
            <a:r>
              <a:rPr lang="vi-VN" sz="4400" dirty="0">
                <a:solidFill>
                  <a:srgbClr val="FF0000"/>
                </a:solidFill>
                <a:latin typeface="+mj-lt"/>
              </a:rPr>
              <a:t>THỰC HÀNH: SỬ DỤNG CÔNG CỤ XÁC THỰC DỮ LIỆU ĐỂ TẠO BẢNG TÍNH QUẢN LÍ TÀI CHÍNH GIA ĐÌNH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70B8137-E135-D13F-BE15-E2586FFBF9B2}"/>
              </a:ext>
            </a:extLst>
          </p:cNvPr>
          <p:cNvPicPr>
            <a:picLocks noChangeAspect="1"/>
          </p:cNvPicPr>
          <p:nvPr/>
        </p:nvPicPr>
        <p:blipFill>
          <a:blip r:embed="rId2"/>
          <a:stretch>
            <a:fillRect/>
          </a:stretch>
        </p:blipFill>
        <p:spPr>
          <a:xfrm>
            <a:off x="6540760" y="2728918"/>
            <a:ext cx="5498839" cy="3979123"/>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051672"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Thực hành: Sử dụng công cụ xác thực dữ liệu để tạo bảng tính quản lí tài chính gia đình</a:t>
            </a:r>
            <a:r>
              <a:rPr lang="en-US"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Nhiệm vụ 1: </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Tạo bảng tính có trang tính Chi tiêu theo mẫu trong Hình 9a.2. Sử dụng công cụ xác thực dữ liệu cho các khoản chi của gia đình.</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5" name="TextBox 11">
            <a:extLst>
              <a:ext uri="{FF2B5EF4-FFF2-40B4-BE49-F238E27FC236}">
                <a16:creationId xmlns:a16="http://schemas.microsoft.com/office/drawing/2014/main" id="{CB1A8976-E390-E1C0-0AC4-D02C32988806}"/>
              </a:ext>
            </a:extLst>
          </p:cNvPr>
          <p:cNvSpPr txBox="1">
            <a:spLocks noChangeArrowheads="1"/>
          </p:cNvSpPr>
          <p:nvPr/>
        </p:nvSpPr>
        <p:spPr bwMode="auto">
          <a:xfrm>
            <a:off x="533400" y="2731137"/>
            <a:ext cx="5943600" cy="40318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a) Tạo trang tính lưu các khoản chi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–Khởi động phần mềm bảng tính. Đặt tên cho trang tính hiện hành là Chi tiêu.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–Tạo bảng và nhập dữ liệu khoản chi (cột F)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ở Hình 9a.7.</a:t>
            </a:r>
          </a:p>
        </p:txBody>
      </p:sp>
    </p:spTree>
    <p:extLst>
      <p:ext uri="{BB962C8B-B14F-4D97-AF65-F5344CB8AC3E}">
        <p14:creationId xmlns:p14="http://schemas.microsoft.com/office/powerpoint/2010/main" val="1459251405"/>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051672"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2" name="TextBox 11">
            <a:extLst>
              <a:ext uri="{FF2B5EF4-FFF2-40B4-BE49-F238E27FC236}">
                <a16:creationId xmlns:a16="http://schemas.microsoft.com/office/drawing/2014/main" id="{E7996824-CCDB-55AC-96EE-6FA52E9A2BE7}"/>
              </a:ext>
            </a:extLst>
          </p:cNvPr>
          <p:cNvSpPr txBox="1">
            <a:spLocks noChangeArrowheads="1"/>
          </p:cNvSpPr>
          <p:nvPr/>
        </p:nvSpPr>
        <p:spPr bwMode="auto">
          <a:xfrm>
            <a:off x="533400" y="1227177"/>
            <a:ext cx="4114800" cy="569386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Để dữ liệu ở mỗi ô của cột B là một mục trong danh sách cho trước ở cột F, em thực hiện như sau: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–Chọn các ô của cột B để nhập dữ liệu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thoả</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mãn điều kiện xác thực, ví dụ các ô từ B3 đến B10.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–Trong nhóm lệnh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của dải lệnh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chọn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(Hình 9a.4), hộp thoại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xuất hiện. </a:t>
            </a:r>
          </a:p>
        </p:txBody>
      </p:sp>
      <p:pic>
        <p:nvPicPr>
          <p:cNvPr id="8" name="Hình ảnh 7">
            <a:extLst>
              <a:ext uri="{FF2B5EF4-FFF2-40B4-BE49-F238E27FC236}">
                <a16:creationId xmlns:a16="http://schemas.microsoft.com/office/drawing/2014/main" id="{37B774E8-E0CA-DC58-0268-D68468C6A6FE}"/>
              </a:ext>
            </a:extLst>
          </p:cNvPr>
          <p:cNvPicPr>
            <a:picLocks noChangeAspect="1"/>
          </p:cNvPicPr>
          <p:nvPr/>
        </p:nvPicPr>
        <p:blipFill>
          <a:blip r:embed="rId4"/>
          <a:stretch>
            <a:fillRect/>
          </a:stretch>
        </p:blipFill>
        <p:spPr>
          <a:xfrm>
            <a:off x="4724400" y="914400"/>
            <a:ext cx="7362890" cy="5793640"/>
          </a:xfrm>
          <a:prstGeom prst="rect">
            <a:avLst/>
          </a:prstGeom>
        </p:spPr>
      </p:pic>
      <p:sp>
        <p:nvSpPr>
          <p:cNvPr id="9" name="Hình chữ nhật: Góc Tròn 8">
            <a:extLst>
              <a:ext uri="{FF2B5EF4-FFF2-40B4-BE49-F238E27FC236}">
                <a16:creationId xmlns:a16="http://schemas.microsoft.com/office/drawing/2014/main" id="{2598369F-D1E5-9960-6098-F93E9691FE09}"/>
              </a:ext>
            </a:extLst>
          </p:cNvPr>
          <p:cNvSpPr/>
          <p:nvPr/>
        </p:nvSpPr>
        <p:spPr>
          <a:xfrm>
            <a:off x="7467600" y="838200"/>
            <a:ext cx="5334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Góc Tròn 10">
            <a:extLst>
              <a:ext uri="{FF2B5EF4-FFF2-40B4-BE49-F238E27FC236}">
                <a16:creationId xmlns:a16="http://schemas.microsoft.com/office/drawing/2014/main" id="{415F48CB-8B45-4C3F-4370-60642710533C}"/>
              </a:ext>
            </a:extLst>
          </p:cNvPr>
          <p:cNvSpPr/>
          <p:nvPr/>
        </p:nvSpPr>
        <p:spPr>
          <a:xfrm>
            <a:off x="5410200" y="3799373"/>
            <a:ext cx="533400" cy="1458427"/>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11">
            <a:extLst>
              <a:ext uri="{FF2B5EF4-FFF2-40B4-BE49-F238E27FC236}">
                <a16:creationId xmlns:a16="http://schemas.microsoft.com/office/drawing/2014/main" id="{85938A99-D216-DACB-0F32-6F1004635D63}"/>
              </a:ext>
            </a:extLst>
          </p:cNvPr>
          <p:cNvSpPr/>
          <p:nvPr/>
        </p:nvSpPr>
        <p:spPr>
          <a:xfrm>
            <a:off x="11201400" y="1797129"/>
            <a:ext cx="383672" cy="336471"/>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ình chữ nhật: Góc Tròn 12">
            <a:extLst>
              <a:ext uri="{FF2B5EF4-FFF2-40B4-BE49-F238E27FC236}">
                <a16:creationId xmlns:a16="http://schemas.microsoft.com/office/drawing/2014/main" id="{FA8D67EF-4540-722E-9775-AA5EAE52FB88}"/>
              </a:ext>
            </a:extLst>
          </p:cNvPr>
          <p:cNvSpPr/>
          <p:nvPr/>
        </p:nvSpPr>
        <p:spPr>
          <a:xfrm>
            <a:off x="8991600" y="2895600"/>
            <a:ext cx="5334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ình chữ nhật: Góc Tròn 13">
            <a:extLst>
              <a:ext uri="{FF2B5EF4-FFF2-40B4-BE49-F238E27FC236}">
                <a16:creationId xmlns:a16="http://schemas.microsoft.com/office/drawing/2014/main" id="{0BC6D5DF-AB93-3D52-440D-92127BBF97DF}"/>
              </a:ext>
            </a:extLst>
          </p:cNvPr>
          <p:cNvSpPr/>
          <p:nvPr/>
        </p:nvSpPr>
        <p:spPr>
          <a:xfrm>
            <a:off x="8991600" y="3797154"/>
            <a:ext cx="11430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Góc Tròn 15">
            <a:extLst>
              <a:ext uri="{FF2B5EF4-FFF2-40B4-BE49-F238E27FC236}">
                <a16:creationId xmlns:a16="http://schemas.microsoft.com/office/drawing/2014/main" id="{B173159D-81D0-A521-49E1-DDC5B8169197}"/>
              </a:ext>
            </a:extLst>
          </p:cNvPr>
          <p:cNvSpPr/>
          <p:nvPr/>
        </p:nvSpPr>
        <p:spPr>
          <a:xfrm>
            <a:off x="9067800" y="4698708"/>
            <a:ext cx="1143000" cy="56707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0870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ppt_x</p:attrName>
                                        </p:attrNameLst>
                                      </p:cBhvr>
                                      <p:tavLst>
                                        <p:tav tm="0">
                                          <p:val>
                                            <p:strVal val="#ppt_x-#ppt_w*1.125000"/>
                                          </p:val>
                                        </p:tav>
                                        <p:tav tm="100000">
                                          <p:val>
                                            <p:strVal val="#ppt_x"/>
                                          </p:val>
                                        </p:tav>
                                      </p:tavLst>
                                    </p:anim>
                                    <p:animEffect transition="in" filter="wipe(righ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736289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sp>
        <p:nvSpPr>
          <p:cNvPr id="17" name="TextBox 11">
            <a:extLst>
              <a:ext uri="{FF2B5EF4-FFF2-40B4-BE49-F238E27FC236}">
                <a16:creationId xmlns:a16="http://schemas.microsoft.com/office/drawing/2014/main" id="{92899C6E-764D-DB06-0F66-0CCDAC75A44E}"/>
              </a:ext>
            </a:extLst>
          </p:cNvPr>
          <p:cNvSpPr txBox="1">
            <a:spLocks noChangeArrowheads="1"/>
          </p:cNvSpPr>
          <p:nvPr/>
        </p:nvSpPr>
        <p:spPr bwMode="auto">
          <a:xfrm>
            <a:off x="533400" y="1272600"/>
            <a:ext cx="7362890" cy="55092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yêu cầu xác thực dữ liệu cho từng tiêu chí, cụ thể là: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Allow</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Dữ liệu nhập vào cột Khoản chi cần thuộc danh sách cho trước, vì vậy em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giá trị là List để chọn dữ liệu từ danh sách thả xuống.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Source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Là vùng dữ liệu chứa danh sách. Chọn vùng dữ liệu chứa danh sách các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khoản chi là F2:F10, khi đó địa chỉ của vùng được đưa vào ô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Source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(Hình 9a.8).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OK để hoàn thành công việc. </a:t>
            </a:r>
          </a:p>
        </p:txBody>
      </p:sp>
      <p:pic>
        <p:nvPicPr>
          <p:cNvPr id="4" name="Picture 2">
            <a:extLst>
              <a:ext uri="{FF2B5EF4-FFF2-40B4-BE49-F238E27FC236}">
                <a16:creationId xmlns:a16="http://schemas.microsoft.com/office/drawing/2014/main" id="{1ED5A6E4-06C4-B544-A5D5-F6380FF72244}"/>
              </a:ext>
            </a:extLst>
          </p:cNvPr>
          <p:cNvPicPr>
            <a:picLocks noChangeAspect="1"/>
          </p:cNvPicPr>
          <p:nvPr/>
        </p:nvPicPr>
        <p:blipFill rotWithShape="1">
          <a:blip r:embed="rId3"/>
          <a:srcRect l="23168" t="2252" r="2794" b="6057"/>
          <a:stretch/>
        </p:blipFill>
        <p:spPr>
          <a:xfrm>
            <a:off x="7995718" y="51047"/>
            <a:ext cx="4038600" cy="2667000"/>
          </a:xfrm>
          <a:prstGeom prst="rect">
            <a:avLst/>
          </a:prstGeom>
        </p:spPr>
      </p:pic>
      <p:pic>
        <p:nvPicPr>
          <p:cNvPr id="5" name="Picture 4">
            <a:extLst>
              <a:ext uri="{FF2B5EF4-FFF2-40B4-BE49-F238E27FC236}">
                <a16:creationId xmlns:a16="http://schemas.microsoft.com/office/drawing/2014/main" id="{6B407A00-E58A-45F9-081B-AAE279FF30D9}"/>
              </a:ext>
            </a:extLst>
          </p:cNvPr>
          <p:cNvPicPr>
            <a:picLocks noChangeAspect="1"/>
          </p:cNvPicPr>
          <p:nvPr/>
        </p:nvPicPr>
        <p:blipFill rotWithShape="1">
          <a:blip r:embed="rId4"/>
          <a:srcRect l="5935" t="2031" r="4135"/>
          <a:stretch/>
        </p:blipFill>
        <p:spPr>
          <a:xfrm>
            <a:off x="7995718" y="3124200"/>
            <a:ext cx="4038600" cy="3657600"/>
          </a:xfrm>
          <a:prstGeom prst="rect">
            <a:avLst/>
          </a:prstGeom>
        </p:spPr>
      </p:pic>
    </p:spTree>
    <p:extLst>
      <p:ext uri="{BB962C8B-B14F-4D97-AF65-F5344CB8AC3E}">
        <p14:creationId xmlns:p14="http://schemas.microsoft.com/office/powerpoint/2010/main" val="2062880313"/>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76200"/>
            <a:ext cx="1135380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sp>
        <p:nvSpPr>
          <p:cNvPr id="17" name="TextBox 11">
            <a:extLst>
              <a:ext uri="{FF2B5EF4-FFF2-40B4-BE49-F238E27FC236}">
                <a16:creationId xmlns:a16="http://schemas.microsoft.com/office/drawing/2014/main" id="{92899C6E-764D-DB06-0F66-0CCDAC75A44E}"/>
              </a:ext>
            </a:extLst>
          </p:cNvPr>
          <p:cNvSpPr txBox="1">
            <a:spLocks noChangeArrowheads="1"/>
          </p:cNvSpPr>
          <p:nvPr/>
        </p:nvSpPr>
        <p:spPr bwMode="auto">
          <a:xfrm>
            <a:off x="533400" y="1145441"/>
            <a:ext cx="11353800" cy="156966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–Nhập dữ liệu cho trang tính, trong đó dữ liệu cột B được lấy từ danh sách thả xuống (Hình 9a.2).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–Lưu tệp bảng tính với tên TaiChinhGiaDinh.xlsx.</a:t>
            </a:r>
          </a:p>
        </p:txBody>
      </p:sp>
      <p:pic>
        <p:nvPicPr>
          <p:cNvPr id="2" name="Picture 4">
            <a:extLst>
              <a:ext uri="{FF2B5EF4-FFF2-40B4-BE49-F238E27FC236}">
                <a16:creationId xmlns:a16="http://schemas.microsoft.com/office/drawing/2014/main" id="{08AE6D96-415C-3EF9-9C70-65BFC8BCA82F}"/>
              </a:ext>
            </a:extLst>
          </p:cNvPr>
          <p:cNvPicPr>
            <a:picLocks noChangeAspect="1"/>
          </p:cNvPicPr>
          <p:nvPr/>
        </p:nvPicPr>
        <p:blipFill rotWithShape="1">
          <a:blip r:embed="rId3"/>
          <a:srcRect t="2852"/>
          <a:stretch/>
        </p:blipFill>
        <p:spPr>
          <a:xfrm>
            <a:off x="457200" y="2819400"/>
            <a:ext cx="11506200" cy="3962400"/>
          </a:xfrm>
          <a:prstGeom prst="rect">
            <a:avLst/>
          </a:prstGeom>
        </p:spPr>
      </p:pic>
    </p:spTree>
    <p:extLst>
      <p:ext uri="{BB962C8B-B14F-4D97-AF65-F5344CB8AC3E}">
        <p14:creationId xmlns:p14="http://schemas.microsoft.com/office/powerpoint/2010/main" val="1139153846"/>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E97C3986-6918-9B23-C512-E9C50BE6F7B3}"/>
              </a:ext>
            </a:extLst>
          </p:cNvPr>
          <p:cNvPicPr>
            <a:picLocks noChangeAspect="1"/>
          </p:cNvPicPr>
          <p:nvPr/>
        </p:nvPicPr>
        <p:blipFill>
          <a:blip r:embed="rId3"/>
          <a:stretch>
            <a:fillRect/>
          </a:stretch>
        </p:blipFill>
        <p:spPr>
          <a:xfrm>
            <a:off x="533400" y="2212061"/>
            <a:ext cx="11051672" cy="4520393"/>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051672"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Thực hành: </a:t>
            </a:r>
            <a:r>
              <a:rPr lang="vi-VN"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Nhiệm vụ 2: </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Em hãy sử dụng công cụ xác thực dữ liệu để xác thực cho dữ liệu cột Số tiền (nghìn đồng) (cột D) chỉ chấp nhận kiểu số lớn hơn 0 và yêu cầu này hiển thị trên màn hình khi nhập dữ liệu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ở Hình 9a.3. </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4"/>
          <a:stretch>
            <a:fillRect/>
          </a:stretch>
        </p:blipFill>
        <p:spPr>
          <a:xfrm>
            <a:off x="48643" y="125545"/>
            <a:ext cx="519342" cy="517633"/>
          </a:xfrm>
          <a:prstGeom prst="rect">
            <a:avLst/>
          </a:prstGeom>
        </p:spPr>
      </p:pic>
      <p:sp>
        <p:nvSpPr>
          <p:cNvPr id="11" name="Hình chữ nhật: Góc Tròn 10">
            <a:extLst>
              <a:ext uri="{FF2B5EF4-FFF2-40B4-BE49-F238E27FC236}">
                <a16:creationId xmlns:a16="http://schemas.microsoft.com/office/drawing/2014/main" id="{415F48CB-8B45-4C3F-4370-60642710533C}"/>
              </a:ext>
            </a:extLst>
          </p:cNvPr>
          <p:cNvSpPr/>
          <p:nvPr/>
        </p:nvSpPr>
        <p:spPr>
          <a:xfrm>
            <a:off x="3581400" y="4267201"/>
            <a:ext cx="1524000" cy="13716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Góc Tròn 6">
            <a:extLst>
              <a:ext uri="{FF2B5EF4-FFF2-40B4-BE49-F238E27FC236}">
                <a16:creationId xmlns:a16="http://schemas.microsoft.com/office/drawing/2014/main" id="{6E11CF0E-EF64-D7D6-47A6-C999FD686A77}"/>
              </a:ext>
            </a:extLst>
          </p:cNvPr>
          <p:cNvSpPr/>
          <p:nvPr/>
        </p:nvSpPr>
        <p:spPr>
          <a:xfrm>
            <a:off x="4572000" y="2212060"/>
            <a:ext cx="762000" cy="22634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Góc Tròn 14">
            <a:extLst>
              <a:ext uri="{FF2B5EF4-FFF2-40B4-BE49-F238E27FC236}">
                <a16:creationId xmlns:a16="http://schemas.microsoft.com/office/drawing/2014/main" id="{AA2C326B-EB22-221B-A970-4C0D451AB126}"/>
              </a:ext>
            </a:extLst>
          </p:cNvPr>
          <p:cNvSpPr/>
          <p:nvPr/>
        </p:nvSpPr>
        <p:spPr>
          <a:xfrm>
            <a:off x="10210800" y="2895600"/>
            <a:ext cx="457200" cy="3048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Góc Tròn 16">
            <a:extLst>
              <a:ext uri="{FF2B5EF4-FFF2-40B4-BE49-F238E27FC236}">
                <a16:creationId xmlns:a16="http://schemas.microsoft.com/office/drawing/2014/main" id="{07BF941B-9FD8-89EF-4E85-D554A3F81E0D}"/>
              </a:ext>
            </a:extLst>
          </p:cNvPr>
          <p:cNvSpPr/>
          <p:nvPr/>
        </p:nvSpPr>
        <p:spPr>
          <a:xfrm>
            <a:off x="7010400" y="3812260"/>
            <a:ext cx="609600" cy="22634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ình chữ nhật: Góc Tròn 17">
            <a:extLst>
              <a:ext uri="{FF2B5EF4-FFF2-40B4-BE49-F238E27FC236}">
                <a16:creationId xmlns:a16="http://schemas.microsoft.com/office/drawing/2014/main" id="{A5817351-7817-7949-768D-45C30793F5BF}"/>
              </a:ext>
            </a:extLst>
          </p:cNvPr>
          <p:cNvSpPr/>
          <p:nvPr/>
        </p:nvSpPr>
        <p:spPr>
          <a:xfrm>
            <a:off x="7162800" y="4267200"/>
            <a:ext cx="1524000" cy="4572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Góc Tròn 18">
            <a:extLst>
              <a:ext uri="{FF2B5EF4-FFF2-40B4-BE49-F238E27FC236}">
                <a16:creationId xmlns:a16="http://schemas.microsoft.com/office/drawing/2014/main" id="{EA9EFDA3-C7DA-C995-B5C6-709E9F847186}"/>
              </a:ext>
            </a:extLst>
          </p:cNvPr>
          <p:cNvSpPr/>
          <p:nvPr/>
        </p:nvSpPr>
        <p:spPr>
          <a:xfrm>
            <a:off x="7162800" y="4724400"/>
            <a:ext cx="1524000" cy="4572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Góc Tròn 19">
            <a:extLst>
              <a:ext uri="{FF2B5EF4-FFF2-40B4-BE49-F238E27FC236}">
                <a16:creationId xmlns:a16="http://schemas.microsoft.com/office/drawing/2014/main" id="{C7CB23D7-49D3-A3DA-FC11-61B2CC3BCAAB}"/>
              </a:ext>
            </a:extLst>
          </p:cNvPr>
          <p:cNvSpPr/>
          <p:nvPr/>
        </p:nvSpPr>
        <p:spPr>
          <a:xfrm>
            <a:off x="7086600" y="5181600"/>
            <a:ext cx="3124200" cy="45719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2745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ppt_x</p:attrName>
                                        </p:attrNameLst>
                                      </p:cBhvr>
                                      <p:tavLst>
                                        <p:tav tm="0">
                                          <p:val>
                                            <p:strVal val="#ppt_x-#ppt_w*1.125000"/>
                                          </p:val>
                                        </p:tav>
                                        <p:tav tm="100000">
                                          <p:val>
                                            <p:strVal val="#ppt_x"/>
                                          </p:val>
                                        </p:tav>
                                      </p:tavLst>
                                    </p:anim>
                                    <p:animEffect transition="in" filter="wipe(righ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ppt_x</p:attrName>
                                        </p:attrNameLst>
                                      </p:cBhvr>
                                      <p:tavLst>
                                        <p:tav tm="0">
                                          <p:val>
                                            <p:strVal val="#ppt_x-#ppt_w*1.125000"/>
                                          </p:val>
                                        </p:tav>
                                        <p:tav tm="100000">
                                          <p:val>
                                            <p:strVal val="#ppt_x"/>
                                          </p:val>
                                        </p:tav>
                                      </p:tavLst>
                                    </p:anim>
                                    <p:animEffect transition="in" filter="wipe(righ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5"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4953000" cy="649408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Thực hành: </a:t>
            </a:r>
            <a:r>
              <a:rPr lang="vi-VN"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Nhiệm vụ 2:</a:t>
            </a:r>
            <a:endParaRPr lang="en-US"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trang tính Chi tiêu.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vùng sẽ nhập liệu của cột Số tiền (nghìn đồng), ví dụ vùng D3:D10.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hộp thoại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xuất hiện.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yêu cầu xác thực dữ liệu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Hình 9a.9.</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2" name="Picture 6">
            <a:extLst>
              <a:ext uri="{FF2B5EF4-FFF2-40B4-BE49-F238E27FC236}">
                <a16:creationId xmlns:a16="http://schemas.microsoft.com/office/drawing/2014/main" id="{AD28AF42-56B7-4717-5023-7B8219D22346}"/>
              </a:ext>
            </a:extLst>
          </p:cNvPr>
          <p:cNvPicPr>
            <a:picLocks noChangeAspect="1"/>
          </p:cNvPicPr>
          <p:nvPr/>
        </p:nvPicPr>
        <p:blipFill>
          <a:blip r:embed="rId4"/>
          <a:stretch>
            <a:fillRect/>
          </a:stretch>
        </p:blipFill>
        <p:spPr>
          <a:xfrm>
            <a:off x="5714999" y="149959"/>
            <a:ext cx="6287817" cy="6494085"/>
          </a:xfrm>
          <a:prstGeom prst="rect">
            <a:avLst/>
          </a:prstGeom>
        </p:spPr>
      </p:pic>
    </p:spTree>
    <p:extLst>
      <p:ext uri="{BB962C8B-B14F-4D97-AF65-F5344CB8AC3E}">
        <p14:creationId xmlns:p14="http://schemas.microsoft.com/office/powerpoint/2010/main" val="4021685536"/>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1364888"/>
            <a:chOff x="1523998" y="0"/>
            <a:chExt cx="2190751" cy="981569"/>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774689"/>
            </a:xfrm>
            <a:prstGeom prst="rect">
              <a:avLst/>
            </a:prstGeom>
            <a:noFill/>
          </p:spPr>
          <p:txBody>
            <a:bodyPr wrap="square" rtlCol="0">
              <a:spAutoFit/>
            </a:bodyPr>
            <a:lstStyle/>
            <a:p>
              <a:pPr algn="ctr"/>
              <a:r>
                <a:rPr lang="vi-VN" sz="3200" dirty="0">
                  <a:solidFill>
                    <a:srgbClr val="FF0000"/>
                  </a:solidFill>
                  <a:latin typeface="+mj-lt"/>
                </a:rPr>
                <a:t>CH</a:t>
              </a:r>
              <a:r>
                <a:rPr lang="en-US" sz="3200" dirty="0">
                  <a:solidFill>
                    <a:srgbClr val="FF0000"/>
                  </a:solidFill>
                  <a:latin typeface="+mj-lt"/>
                </a:rPr>
                <a:t>Ủ</a:t>
              </a:r>
              <a:r>
                <a:rPr lang="vi-VN" sz="3200" dirty="0">
                  <a:solidFill>
                    <a:srgbClr val="FF0000"/>
                  </a:solidFill>
                  <a:latin typeface="+mj-lt"/>
                </a:rPr>
                <a:t> ĐỀ </a:t>
              </a:r>
              <a:r>
                <a:rPr lang="en-US" sz="3200" dirty="0">
                  <a:solidFill>
                    <a:srgbClr val="FF0000"/>
                  </a:solidFill>
                  <a:latin typeface="+mj-lt"/>
                </a:rPr>
                <a:t>4a</a:t>
              </a:r>
              <a:endParaRPr lang="vi-VN" sz="3200"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914750" y="312142"/>
            <a:ext cx="6888595" cy="584775"/>
          </a:xfrm>
          <a:prstGeom prst="rect">
            <a:avLst/>
          </a:prstGeom>
          <a:noFill/>
        </p:spPr>
        <p:txBody>
          <a:bodyPr wrap="square" rtlCol="0">
            <a:spAutoFit/>
          </a:bodyPr>
          <a:lstStyle/>
          <a:p>
            <a:pPr algn="ctr"/>
            <a:r>
              <a:rPr lang="en-US" sz="3200" dirty="0" err="1">
                <a:solidFill>
                  <a:srgbClr val="FF0000"/>
                </a:solidFill>
                <a:latin typeface="+mj-lt"/>
              </a:rPr>
              <a:t>Sử</a:t>
            </a:r>
            <a:r>
              <a:rPr lang="en-US" sz="3200" dirty="0">
                <a:solidFill>
                  <a:srgbClr val="FF0000"/>
                </a:solidFill>
                <a:latin typeface="+mj-lt"/>
              </a:rPr>
              <a:t> </a:t>
            </a:r>
            <a:r>
              <a:rPr lang="en-US" sz="3200" dirty="0" err="1">
                <a:solidFill>
                  <a:srgbClr val="FF0000"/>
                </a:solidFill>
                <a:latin typeface="+mj-lt"/>
              </a:rPr>
              <a:t>dụng</a:t>
            </a:r>
            <a:r>
              <a:rPr lang="en-US" sz="3200" dirty="0">
                <a:solidFill>
                  <a:srgbClr val="FF0000"/>
                </a:solidFill>
                <a:latin typeface="+mj-lt"/>
              </a:rPr>
              <a:t> </a:t>
            </a:r>
            <a:r>
              <a:rPr lang="en-US" sz="3200" dirty="0" err="1">
                <a:solidFill>
                  <a:srgbClr val="FF0000"/>
                </a:solidFill>
                <a:latin typeface="+mj-lt"/>
              </a:rPr>
              <a:t>bảng</a:t>
            </a:r>
            <a:r>
              <a:rPr lang="en-US" sz="3200" dirty="0">
                <a:solidFill>
                  <a:srgbClr val="FF0000"/>
                </a:solidFill>
                <a:latin typeface="+mj-lt"/>
              </a:rPr>
              <a:t> </a:t>
            </a:r>
            <a:r>
              <a:rPr lang="en-US" sz="3200" dirty="0" err="1">
                <a:solidFill>
                  <a:srgbClr val="FF0000"/>
                </a:solidFill>
                <a:latin typeface="+mj-lt"/>
              </a:rPr>
              <a:t>tính</a:t>
            </a:r>
            <a:r>
              <a:rPr lang="en-US" sz="3200" dirty="0">
                <a:solidFill>
                  <a:srgbClr val="FF0000"/>
                </a:solidFill>
                <a:latin typeface="+mj-lt"/>
              </a:rPr>
              <a:t> </a:t>
            </a:r>
            <a:r>
              <a:rPr lang="en-US" sz="3200" dirty="0" err="1">
                <a:solidFill>
                  <a:srgbClr val="FF0000"/>
                </a:solidFill>
                <a:latin typeface="+mj-lt"/>
              </a:rPr>
              <a:t>điện</a:t>
            </a:r>
            <a:r>
              <a:rPr lang="en-US" sz="3200" dirty="0">
                <a:solidFill>
                  <a:srgbClr val="FF0000"/>
                </a:solidFill>
                <a:latin typeface="+mj-lt"/>
              </a:rPr>
              <a:t> </a:t>
            </a:r>
            <a:r>
              <a:rPr lang="en-US" sz="3200" dirty="0" err="1">
                <a:solidFill>
                  <a:srgbClr val="FF0000"/>
                </a:solidFill>
                <a:latin typeface="+mj-lt"/>
              </a:rPr>
              <a:t>tử</a:t>
            </a:r>
            <a:r>
              <a:rPr lang="en-US" sz="3200" dirty="0">
                <a:solidFill>
                  <a:srgbClr val="FF0000"/>
                </a:solidFill>
                <a:latin typeface="+mj-lt"/>
              </a:rPr>
              <a:t> </a:t>
            </a:r>
            <a:r>
              <a:rPr lang="en-US" sz="3200" dirty="0" err="1">
                <a:solidFill>
                  <a:srgbClr val="FF0000"/>
                </a:solidFill>
                <a:latin typeface="+mj-lt"/>
              </a:rPr>
              <a:t>nâng</a:t>
            </a:r>
            <a:r>
              <a:rPr lang="en-US" sz="3200" dirty="0">
                <a:solidFill>
                  <a:srgbClr val="FF0000"/>
                </a:solidFill>
                <a:latin typeface="+mj-lt"/>
              </a:rPr>
              <a:t> </a:t>
            </a:r>
            <a:r>
              <a:rPr lang="en-US" sz="3200" dirty="0" err="1">
                <a:solidFill>
                  <a:srgbClr val="FF0000"/>
                </a:solidFill>
                <a:latin typeface="+mj-lt"/>
              </a:rPr>
              <a:t>cao</a:t>
            </a:r>
            <a:endParaRPr lang="en-US" sz="3200" dirty="0">
              <a:solidFill>
                <a:srgbClr val="FF000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99360" y="2447662"/>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9a. SỬ DỤNG CÔNG CỤ XÁC THỰC DỮ LIỆU</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C98616F5-0289-A3F2-C397-47BD13066B70}"/>
              </a:ext>
            </a:extLst>
          </p:cNvPr>
          <p:cNvPicPr>
            <a:picLocks noChangeAspect="1"/>
          </p:cNvPicPr>
          <p:nvPr/>
        </p:nvPicPr>
        <p:blipFill>
          <a:blip r:embed="rId3"/>
          <a:stretch>
            <a:fillRect/>
          </a:stretch>
        </p:blipFill>
        <p:spPr>
          <a:xfrm>
            <a:off x="6172200" y="2732618"/>
            <a:ext cx="5867400" cy="4007014"/>
          </a:xfrm>
          <a:prstGeom prst="rect">
            <a:avLst/>
          </a:prstGeom>
        </p:spPr>
      </p:pic>
      <p:pic>
        <p:nvPicPr>
          <p:cNvPr id="5" name="Picture 6">
            <a:extLst>
              <a:ext uri="{FF2B5EF4-FFF2-40B4-BE49-F238E27FC236}">
                <a16:creationId xmlns:a16="http://schemas.microsoft.com/office/drawing/2014/main" id="{81B14D86-6D5E-E938-4320-B83B109BF069}"/>
              </a:ext>
            </a:extLst>
          </p:cNvPr>
          <p:cNvPicPr>
            <a:picLocks noChangeAspect="1"/>
          </p:cNvPicPr>
          <p:nvPr/>
        </p:nvPicPr>
        <p:blipFill rotWithShape="1">
          <a:blip r:embed="rId4"/>
          <a:srcRect l="4767" t="3216" r="2859"/>
          <a:stretch/>
        </p:blipFill>
        <p:spPr>
          <a:xfrm>
            <a:off x="152400" y="2819400"/>
            <a:ext cx="5943600" cy="3962400"/>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399" y="149959"/>
            <a:ext cx="5257801"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Thực hành: </a:t>
            </a:r>
            <a:r>
              <a:rPr lang="vi-VN"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Nhiệm vụ 2:</a:t>
            </a:r>
            <a:endParaRPr lang="en-US"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Input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Message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nội dung thông báo như Hình 9a.10</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5"/>
          <a:stretch>
            <a:fillRect/>
          </a:stretch>
        </p:blipFill>
        <p:spPr>
          <a:xfrm>
            <a:off x="48643" y="125545"/>
            <a:ext cx="519342" cy="517633"/>
          </a:xfrm>
          <a:prstGeom prst="rect">
            <a:avLst/>
          </a:prstGeom>
        </p:spPr>
      </p:pic>
      <p:sp>
        <p:nvSpPr>
          <p:cNvPr id="4" name="TextBox 11">
            <a:extLst>
              <a:ext uri="{FF2B5EF4-FFF2-40B4-BE49-F238E27FC236}">
                <a16:creationId xmlns:a16="http://schemas.microsoft.com/office/drawing/2014/main" id="{CCA95534-36B5-61FC-B224-4D2A742C57AD}"/>
              </a:ext>
            </a:extLst>
          </p:cNvPr>
          <p:cNvSpPr txBox="1">
            <a:spLocks noChangeArrowheads="1"/>
          </p:cNvSpPr>
          <p:nvPr/>
        </p:nvSpPr>
        <p:spPr bwMode="auto">
          <a:xfrm>
            <a:off x="6324600" y="178072"/>
            <a:ext cx="5410200"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2. Thực hành: </a:t>
            </a:r>
            <a:r>
              <a:rPr lang="vi-VN"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Nhiệm vụ 2:</a:t>
            </a:r>
            <a:endParaRPr lang="en-US"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Error</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Alert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nội dung thông báo lỗi khi nhập dữ liệu như Hình 9a.11.</a:t>
            </a:r>
          </a:p>
        </p:txBody>
      </p:sp>
    </p:spTree>
    <p:extLst>
      <p:ext uri="{BB962C8B-B14F-4D97-AF65-F5344CB8AC3E}">
        <p14:creationId xmlns:p14="http://schemas.microsoft.com/office/powerpoint/2010/main" val="576053992"/>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CBADA0A-022B-8424-9173-77BC7F069C0B}"/>
              </a:ext>
            </a:extLst>
          </p:cNvPr>
          <p:cNvPicPr>
            <a:picLocks noChangeAspect="1"/>
          </p:cNvPicPr>
          <p:nvPr/>
        </p:nvPicPr>
        <p:blipFill rotWithShape="1">
          <a:blip r:embed="rId3"/>
          <a:srcRect l="7157" t="4886" r="12723"/>
          <a:stretch/>
        </p:blipFill>
        <p:spPr>
          <a:xfrm>
            <a:off x="457200" y="3713803"/>
            <a:ext cx="11353800" cy="2871963"/>
          </a:xfrm>
          <a:prstGeom prst="rect">
            <a:avLst/>
          </a:prstGeom>
        </p:spPr>
      </p:pic>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400" y="149959"/>
            <a:ext cx="113538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2. Thực hành: Sử dụng công cụ xác thực dữ liệu để tạo bảng tính quản lí tài chính gia đình.</a:t>
            </a:r>
            <a:endParaRPr lang="en-US" alt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thêm dữ liệu vào bảng. Nếu em nhập dữ liệu không đúng với yêu cầu xác thực của ô thì màn hình sẽ xuất hiện thông báo như Hình 9a.12.</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Sau đó Lưu tệp.</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4"/>
          <a:stretch>
            <a:fillRect/>
          </a:stretch>
        </p:blipFill>
        <p:spPr>
          <a:xfrm>
            <a:off x="48643" y="125545"/>
            <a:ext cx="519342" cy="517633"/>
          </a:xfrm>
          <a:prstGeom prst="rect">
            <a:avLst/>
          </a:prstGeom>
        </p:spPr>
      </p:pic>
    </p:spTree>
    <p:extLst>
      <p:ext uri="{BB962C8B-B14F-4D97-AF65-F5344CB8AC3E}">
        <p14:creationId xmlns:p14="http://schemas.microsoft.com/office/powerpoint/2010/main" val="2661264752"/>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BF90255-90EC-5A15-0E3C-92C82E141D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667000"/>
            <a:ext cx="2438400" cy="2438400"/>
          </a:xfrm>
          <a:prstGeom prst="rect">
            <a:avLst/>
          </a:prstGeom>
        </p:spPr>
      </p:pic>
      <p:sp>
        <p:nvSpPr>
          <p:cNvPr id="4" name="TextBox 3">
            <a:extLst>
              <a:ext uri="{FF2B5EF4-FFF2-40B4-BE49-F238E27FC236}">
                <a16:creationId xmlns:a16="http://schemas.microsoft.com/office/drawing/2014/main" id="{E22B3BA1-E8D8-DC67-C855-D8E1CF9D4302}"/>
              </a:ext>
            </a:extLst>
          </p:cNvPr>
          <p:cNvSpPr txBox="1"/>
          <p:nvPr/>
        </p:nvSpPr>
        <p:spPr>
          <a:xfrm>
            <a:off x="4343400" y="904764"/>
            <a:ext cx="5105400" cy="1446550"/>
          </a:xfrm>
          <a:prstGeom prst="rect">
            <a:avLst/>
          </a:prstGeom>
          <a:noFill/>
        </p:spPr>
        <p:txBody>
          <a:bodyPr wrap="square" rtlCol="0">
            <a:spAutoFit/>
          </a:bodyPr>
          <a:lstStyle/>
          <a:p>
            <a:pPr algn="ctr"/>
            <a:r>
              <a:rPr lang="en-US" sz="8800">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1549776270"/>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Kiểm tra độ chính xác của dữ liệu khi nhập vào ô tính.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Hạn chế loại dữ liệu hoặc giá trị của dữ liệu khi nhập vào ô tính.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Xác thực danh tính người sử dụng phần mềm.</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Loại bỏ dữ liệu sai khỏi bảng tính.</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34745"/>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cụ xác thực dữ liệu có chức năng </a:t>
            </a:r>
            <a:r>
              <a:rPr lang="vi-VN" sz="3200" dirty="0" err="1">
                <a:solidFill>
                  <a:schemeClr val="accent2"/>
                </a:solidFill>
                <a:latin typeface="Times New Roman" panose="02020603050405020304" pitchFamily="18" charset="0"/>
                <a:cs typeface="Times New Roman" panose="02020603050405020304" pitchFamily="18" charset="0"/>
              </a:rPr>
              <a:t>năng</a:t>
            </a:r>
            <a:r>
              <a:rPr lang="vi-VN" sz="3200" dirty="0">
                <a:solidFill>
                  <a:schemeClr val="accent2"/>
                </a:solidFill>
                <a:latin typeface="Times New Roman" panose="02020603050405020304" pitchFamily="18" charset="0"/>
                <a:cs typeface="Times New Roman" panose="02020603050405020304" pitchFamily="18" charset="0"/>
              </a:rPr>
              <a:t> gì?</a:t>
            </a:r>
          </a:p>
        </p:txBody>
      </p:sp>
    </p:spTree>
    <p:extLst>
      <p:ext uri="{BB962C8B-B14F-4D97-AF65-F5344CB8AC3E}">
        <p14:creationId xmlns:p14="http://schemas.microsoft.com/office/powerpoint/2010/main" val="3811810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298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xác thực dữ liệu.</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phân tích dữ liệu.</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lưu trữ dữ liệu.</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xử lí dữ liệu.</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34745"/>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Ưu điểm nổi bật của phần mềm bảng tính là gì?</a:t>
            </a:r>
          </a:p>
        </p:txBody>
      </p:sp>
    </p:spTree>
    <p:extLst>
      <p:ext uri="{BB962C8B-B14F-4D97-AF65-F5344CB8AC3E}">
        <p14:creationId xmlns:p14="http://schemas.microsoft.com/office/powerpoint/2010/main" val="26729818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452248"/>
            <a:ext cx="4222404"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dirty="0">
                <a:solidFill>
                  <a:schemeClr val="tx1"/>
                </a:solidFill>
                <a:latin typeface="Times New Roman" panose="02020603050405020304" pitchFamily="18" charset="0"/>
                <a:cs typeface="Times New Roman" panose="02020603050405020304" pitchFamily="18" charset="0"/>
              </a:rPr>
              <a:t>Ngày tháng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ô tính chỉ chấp nhận dữ liệu ngày tháng.</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595510"/>
            <a:ext cx="3933795"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05000" y="4418458"/>
            <a:ext cx="4114800"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2800" dirty="0">
                <a:solidFill>
                  <a:schemeClr val="tx1"/>
                </a:solidFill>
                <a:latin typeface="Times New Roman" panose="02020603050405020304" pitchFamily="18" charset="0"/>
                <a:cs typeface="Times New Roman" panose="02020603050405020304" pitchFamily="18" charset="0"/>
              </a:rPr>
              <a:t>Số nguyên- ô tính chỉ chấp nhận các số nguyên.</a:t>
            </a:r>
            <a:endParaRPr lang="pt-BR" sz="28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05000" y="5603606"/>
            <a:ext cx="4222404"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dirty="0">
                <a:solidFill>
                  <a:schemeClr val="tx1"/>
                </a:solidFill>
                <a:latin typeface="Times New Roman" panose="02020603050405020304" pitchFamily="18" charset="0"/>
                <a:cs typeface="Times New Roman" panose="02020603050405020304" pitchFamily="18" charset="0"/>
              </a:rPr>
              <a:t>Số thập phân</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ô tính chỉ chấp nhận các số thập phân.</a:t>
            </a:r>
            <a:endParaRPr lang="pt-BR" sz="28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69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0" y="1034414"/>
            <a:ext cx="3048000" cy="28263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Câu 3: Ý nghĩa của kiểu dữ liệu </a:t>
            </a:r>
            <a:r>
              <a:rPr lang="vi-VN" sz="3200" dirty="0" err="1">
                <a:solidFill>
                  <a:schemeClr val="accent2"/>
                </a:solidFill>
                <a:latin typeface="Times New Roman" panose="02020603050405020304" pitchFamily="18" charset="0"/>
                <a:cs typeface="Times New Roman" panose="02020603050405020304" pitchFamily="18" charset="0"/>
              </a:rPr>
              <a:t>Decimal</a:t>
            </a:r>
            <a:r>
              <a:rPr lang="vi-VN" sz="3200" dirty="0">
                <a:solidFill>
                  <a:schemeClr val="accent2"/>
                </a:solidFill>
                <a:latin typeface="Times New Roman" panose="02020603050405020304" pitchFamily="18" charset="0"/>
                <a:cs typeface="Times New Roman" panose="02020603050405020304" pitchFamily="18" charset="0"/>
              </a:rPr>
              <a:t> trong hình dưới đây là gì?</a:t>
            </a:r>
          </a:p>
        </p:txBody>
      </p:sp>
      <p:pic>
        <p:nvPicPr>
          <p:cNvPr id="10" name="Hình ảnh 9">
            <a:extLst>
              <a:ext uri="{FF2B5EF4-FFF2-40B4-BE49-F238E27FC236}">
                <a16:creationId xmlns:a16="http://schemas.microsoft.com/office/drawing/2014/main" id="{17DC1A73-35A7-F279-9B9A-117BE6FCA9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639" y="283608"/>
            <a:ext cx="7194205" cy="3930541"/>
          </a:xfrm>
          <a:prstGeom prst="rect">
            <a:avLst/>
          </a:prstGeom>
          <a:noFill/>
          <a:ln>
            <a:noFill/>
          </a:ln>
        </p:spPr>
      </p:pic>
    </p:spTree>
    <p:extLst>
      <p:ext uri="{BB962C8B-B14F-4D97-AF65-F5344CB8AC3E}">
        <p14:creationId xmlns:p14="http://schemas.microsoft.com/office/powerpoint/2010/main" val="11870580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Bất kì giá trị nào.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err="1">
                <a:solidFill>
                  <a:schemeClr val="tx1"/>
                </a:solidFill>
                <a:latin typeface="Times New Roman" panose="02020603050405020304" pitchFamily="18" charset="0"/>
                <a:cs typeface="Times New Roman" panose="02020603050405020304" pitchFamily="18" charset="0"/>
              </a:rPr>
              <a:t>Tuỳ</a:t>
            </a:r>
            <a:r>
              <a:rPr lang="vi-VN" sz="3200" dirty="0">
                <a:solidFill>
                  <a:schemeClr val="tx1"/>
                </a:solidFill>
                <a:latin typeface="Times New Roman" panose="02020603050405020304" pitchFamily="18" charset="0"/>
                <a:cs typeface="Times New Roman" panose="02020603050405020304" pitchFamily="18" charset="0"/>
              </a:rPr>
              <a:t> chỉnh – cho công thức </a:t>
            </a:r>
            <a:r>
              <a:rPr lang="vi-VN" sz="3200" dirty="0" err="1">
                <a:solidFill>
                  <a:schemeClr val="tx1"/>
                </a:solidFill>
                <a:latin typeface="Times New Roman" panose="02020603050405020304" pitchFamily="18" charset="0"/>
                <a:cs typeface="Times New Roman" panose="02020603050405020304" pitchFamily="18" charset="0"/>
              </a:rPr>
              <a:t>tuỳ</a:t>
            </a:r>
            <a:r>
              <a:rPr lang="vi-VN" sz="3200" dirty="0">
                <a:solidFill>
                  <a:schemeClr val="tx1"/>
                </a:solidFill>
                <a:latin typeface="Times New Roman" panose="02020603050405020304" pitchFamily="18" charset="0"/>
                <a:cs typeface="Times New Roman" panose="02020603050405020304" pitchFamily="18" charset="0"/>
              </a:rPr>
              <a:t> chỉnh.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639795"/>
            <a:ext cx="9817032"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Độ dài văn bản – hạn chế độ dài của văn bản nhập vào ô tính.</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10769" y="5807917"/>
            <a:ext cx="88096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Danh sách – chọn dữ liệu từ danh sách thả xuống.</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7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5647296"/>
            <a:ext cx="13716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4340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Ý nghĩa của </a:t>
            </a:r>
            <a:r>
              <a:rPr lang="vi-VN" sz="3200" dirty="0" err="1">
                <a:solidFill>
                  <a:schemeClr val="accent2"/>
                </a:solidFill>
                <a:latin typeface="Times New Roman" panose="02020603050405020304" pitchFamily="18" charset="0"/>
                <a:cs typeface="Times New Roman" panose="02020603050405020304" pitchFamily="18" charset="0"/>
              </a:rPr>
              <a:t>Custom</a:t>
            </a:r>
            <a:r>
              <a:rPr lang="vi-VN" sz="3200" dirty="0">
                <a:solidFill>
                  <a:schemeClr val="accent2"/>
                </a:solidFill>
                <a:latin typeface="Times New Roman" panose="02020603050405020304" pitchFamily="18" charset="0"/>
                <a:cs typeface="Times New Roman" panose="02020603050405020304" pitchFamily="18" charset="0"/>
              </a:rPr>
              <a:t> trong hình </a:t>
            </a:r>
            <a:r>
              <a:rPr lang="en-US" sz="3200" dirty="0">
                <a:solidFill>
                  <a:schemeClr val="accent2"/>
                </a:solidFill>
                <a:latin typeface="Times New Roman" panose="02020603050405020304" pitchFamily="18" charset="0"/>
                <a:cs typeface="Times New Roman" panose="02020603050405020304" pitchFamily="18" charset="0"/>
              </a:rPr>
              <a:t>9a.5 </a:t>
            </a:r>
            <a:r>
              <a:rPr lang="en-US" sz="3200" dirty="0" err="1">
                <a:solidFill>
                  <a:schemeClr val="accent2"/>
                </a:solidFill>
                <a:latin typeface="Times New Roman" panose="02020603050405020304" pitchFamily="18" charset="0"/>
                <a:cs typeface="Times New Roman" panose="02020603050405020304" pitchFamily="18" charset="0"/>
              </a:rPr>
              <a:t>là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gì</a:t>
            </a:r>
            <a:r>
              <a:rPr lang="vi-VN" sz="3200" dirty="0">
                <a:solidFill>
                  <a:schemeClr val="accent2"/>
                </a:solidFill>
                <a:latin typeface="Times New Roman" panose="02020603050405020304" pitchFamily="18" charset="0"/>
                <a:cs typeface="Times New Roman" panose="02020603050405020304" pitchFamily="18" charset="0"/>
              </a:rPr>
              <a:t>?</a:t>
            </a:r>
          </a:p>
        </p:txBody>
      </p:sp>
      <p:pic>
        <p:nvPicPr>
          <p:cNvPr id="11" name="Hình ảnh 10">
            <a:extLst>
              <a:ext uri="{FF2B5EF4-FFF2-40B4-BE49-F238E27FC236}">
                <a16:creationId xmlns:a16="http://schemas.microsoft.com/office/drawing/2014/main" id="{9CF6BB21-DEE7-12CC-1D1E-D1733C3646EF}"/>
              </a:ext>
            </a:extLst>
          </p:cNvPr>
          <p:cNvPicPr>
            <a:picLocks noChangeAspect="1"/>
          </p:cNvPicPr>
          <p:nvPr/>
        </p:nvPicPr>
        <p:blipFill>
          <a:blip r:embed="rId5"/>
          <a:stretch>
            <a:fillRect/>
          </a:stretch>
        </p:blipFill>
        <p:spPr>
          <a:xfrm>
            <a:off x="6324600" y="176814"/>
            <a:ext cx="5715000" cy="3352563"/>
          </a:xfrm>
          <a:prstGeom prst="rect">
            <a:avLst/>
          </a:prstGeom>
        </p:spPr>
      </p:pic>
    </p:spTree>
    <p:extLst>
      <p:ext uri="{BB962C8B-B14F-4D97-AF65-F5344CB8AC3E}">
        <p14:creationId xmlns:p14="http://schemas.microsoft.com/office/powerpoint/2010/main" val="1817058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476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bảng tính.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soạn thảo văn bản.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máy tính.</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tạo bài trình chiếu.</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040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Để giải quyết bài toán Quản lí tài chính gia đình, em nên sử dụng phần mềm nào?</a:t>
            </a:r>
          </a:p>
        </p:txBody>
      </p:sp>
    </p:spTree>
    <p:extLst>
      <p:ext uri="{BB962C8B-B14F-4D97-AF65-F5344CB8AC3E}">
        <p14:creationId xmlns:p14="http://schemas.microsoft.com/office/powerpoint/2010/main" val="1435201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PowerPoint.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Word.</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Excel.</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OneNote.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8979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00694"/>
            <a:ext cx="9657465"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Tên của phần mềm bảng tính là</a:t>
            </a:r>
          </a:p>
        </p:txBody>
      </p:sp>
    </p:spTree>
    <p:extLst>
      <p:ext uri="{BB962C8B-B14F-4D97-AF65-F5344CB8AC3E}">
        <p14:creationId xmlns:p14="http://schemas.microsoft.com/office/powerpoint/2010/main" val="37918062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1964"/>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docx</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pptx</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xml</a:t>
            </a:r>
            <a:r>
              <a:rPr lang="vi-VN"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xlsx</a:t>
            </a:r>
            <a:r>
              <a:rPr lang="vi-VN"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20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00694"/>
            <a:ext cx="9594033"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Tệp bảng tính có phần mở rộng là gì?</a:t>
            </a:r>
          </a:p>
        </p:txBody>
      </p:sp>
    </p:spTree>
    <p:extLst>
      <p:ext uri="{BB962C8B-B14F-4D97-AF65-F5344CB8AC3E}">
        <p14:creationId xmlns:p14="http://schemas.microsoft.com/office/powerpoint/2010/main" val="1244471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4602" y="1121634"/>
            <a:ext cx="9730899" cy="216399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074157" y="1725530"/>
            <a:ext cx="9306299" cy="769441"/>
          </a:xfrm>
          <a:prstGeom prst="rect">
            <a:avLst/>
          </a:prstGeom>
          <a:noFill/>
        </p:spPr>
        <p:txBody>
          <a:bodyPr wrap="square" rtlCol="0">
            <a:spAutoFit/>
          </a:bodyPr>
          <a:lstStyle/>
          <a:p>
            <a:pPr marL="1143000" indent="-1143000" algn="ctr">
              <a:buAutoNum type="arabicPeriod"/>
            </a:pPr>
            <a:r>
              <a:rPr lang="vi-VN" sz="4400" dirty="0">
                <a:solidFill>
                  <a:srgbClr val="C00000"/>
                </a:solidFill>
                <a:latin typeface="Bahnschrift SemiBold SemiConden" panose="020B0502040204020203" pitchFamily="34" charset="0"/>
              </a:rPr>
              <a:t> </a:t>
            </a:r>
            <a:r>
              <a:rPr lang="en-US" sz="4400" dirty="0">
                <a:solidFill>
                  <a:srgbClr val="C00000"/>
                </a:solidFill>
                <a:latin typeface="Bahnschrift SemiBold SemiConden" panose="020B0502040204020203" pitchFamily="34" charset="0"/>
              </a:rPr>
              <a:t>CÔNG CỤ XÁC THỰC DỮ LIỆU</a:t>
            </a:r>
            <a:endParaRPr lang="vi-VN" sz="4400" dirty="0">
              <a:solidFill>
                <a:srgbClr val="C00000"/>
              </a:solidFill>
              <a:latin typeface="Bahnschrift SemiBold SemiConden" panose="020B0502040204020203" pitchFamily="34"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84679"/>
            <a:ext cx="9817032" cy="1067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900" dirty="0">
                <a:solidFill>
                  <a:schemeClr val="tx1"/>
                </a:solidFill>
                <a:latin typeface="Times New Roman" panose="02020603050405020304" pitchFamily="18" charset="0"/>
                <a:cs typeface="Times New Roman" panose="02020603050405020304" pitchFamily="18" charset="0"/>
              </a:rPr>
              <a:t>Chọn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Tools</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hộp thoại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2900" dirty="0" err="1">
                <a:solidFill>
                  <a:schemeClr val="tx1"/>
                </a:solidFill>
                <a:latin typeface="Times New Roman" panose="02020603050405020304" pitchFamily="18" charset="0"/>
                <a:cs typeface="Times New Roman" panose="02020603050405020304" pitchFamily="18" charset="0"/>
              </a:rPr>
              <a:t>Error</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Message</a:t>
            </a:r>
            <a:r>
              <a:rPr lang="vi-VN" sz="29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29435" y="3300580"/>
            <a:ext cx="9817032" cy="1067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900" dirty="0">
                <a:solidFill>
                  <a:schemeClr val="tx1"/>
                </a:solidFill>
                <a:latin typeface="Times New Roman" panose="02020603050405020304" pitchFamily="18" charset="0"/>
                <a:cs typeface="Times New Roman" panose="02020603050405020304" pitchFamily="18" charset="0"/>
              </a:rPr>
              <a:t>Chọn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Tools</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hộp thoại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2900" dirty="0" err="1">
                <a:solidFill>
                  <a:schemeClr val="tx1"/>
                </a:solidFill>
                <a:latin typeface="Times New Roman" panose="02020603050405020304" pitchFamily="18" charset="0"/>
                <a:cs typeface="Times New Roman" panose="02020603050405020304" pitchFamily="18" charset="0"/>
              </a:rPr>
              <a:t>Input</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Message</a:t>
            </a:r>
            <a:r>
              <a:rPr lang="vi-VN" sz="29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384407"/>
            <a:ext cx="9817032"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Chọn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Tools</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hộp thoại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3000" dirty="0" err="1">
                <a:solidFill>
                  <a:schemeClr val="tx1"/>
                </a:solidFill>
                <a:latin typeface="Times New Roman" panose="02020603050405020304" pitchFamily="18" charset="0"/>
                <a:cs typeface="Times New Roman" panose="02020603050405020304" pitchFamily="18" charset="0"/>
              </a:rPr>
              <a:t>Error</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Alert</a:t>
            </a:r>
            <a:r>
              <a:rPr lang="vi-VN" sz="3000" dirty="0">
                <a:solidFill>
                  <a:schemeClr val="tx1"/>
                </a:solidFill>
                <a:latin typeface="Times New Roman" panose="02020603050405020304" pitchFamily="18" charset="0"/>
                <a:cs typeface="Times New Roman" panose="02020603050405020304" pitchFamily="18" charset="0"/>
              </a:rPr>
              <a:t>.</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29435" y="5569555"/>
            <a:ext cx="9817031"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Chọn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Tools</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hộp thoại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3000" dirty="0" err="1">
                <a:solidFill>
                  <a:schemeClr val="tx1"/>
                </a:solidFill>
                <a:latin typeface="Times New Roman" panose="02020603050405020304" pitchFamily="18" charset="0"/>
                <a:cs typeface="Times New Roman" panose="02020603050405020304" pitchFamily="18" charset="0"/>
              </a:rPr>
              <a:t>Input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Error</a:t>
            </a:r>
            <a:r>
              <a:rPr lang="vi-VN" sz="3000" dirty="0">
                <a:solidFill>
                  <a:schemeClr val="tx1"/>
                </a:solidFill>
                <a:latin typeface="Times New Roman" panose="02020603050405020304" pitchFamily="18" charset="0"/>
                <a:cs typeface="Times New Roman" panose="02020603050405020304" pitchFamily="18" charset="0"/>
              </a:rPr>
              <a:t>.</a:t>
            </a:r>
            <a:endParaRPr lang="pt-BR" sz="30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180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94227"/>
            <a:ext cx="9594033"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Để nhập nội dung thông báo lỗi khi nhập dữ liệu, em thực hiện như thế nào?</a:t>
            </a:r>
          </a:p>
        </p:txBody>
      </p:sp>
    </p:spTree>
    <p:extLst>
      <p:ext uri="{BB962C8B-B14F-4D97-AF65-F5344CB8AC3E}">
        <p14:creationId xmlns:p14="http://schemas.microsoft.com/office/powerpoint/2010/main" val="16400806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F</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3:</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F</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12.</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Nếu vùng dữ liệu chứa danh sách là F3:F12 thì địa chỉ vùng ở ô </a:t>
            </a:r>
            <a:r>
              <a:rPr lang="vi-VN" sz="3200" dirty="0" err="1">
                <a:solidFill>
                  <a:schemeClr val="accent2"/>
                </a:solidFill>
                <a:latin typeface="Times New Roman" panose="02020603050405020304" pitchFamily="18" charset="0"/>
                <a:cs typeface="Times New Roman" panose="02020603050405020304" pitchFamily="18" charset="0"/>
              </a:rPr>
              <a:t>Source</a:t>
            </a:r>
            <a:r>
              <a:rPr lang="vi-VN" sz="3200" dirty="0">
                <a:solidFill>
                  <a:schemeClr val="accent2"/>
                </a:solidFill>
                <a:latin typeface="Times New Roman" panose="02020603050405020304" pitchFamily="18" charset="0"/>
                <a:cs typeface="Times New Roman" panose="02020603050405020304" pitchFamily="18" charset="0"/>
              </a:rPr>
              <a:t> sẽ có dạng như thế nào?</a:t>
            </a:r>
          </a:p>
        </p:txBody>
      </p:sp>
      <p:pic>
        <p:nvPicPr>
          <p:cNvPr id="10" name="Hình ảnh 9">
            <a:extLst>
              <a:ext uri="{FF2B5EF4-FFF2-40B4-BE49-F238E27FC236}">
                <a16:creationId xmlns:a16="http://schemas.microsoft.com/office/drawing/2014/main" id="{F0E7D6DA-93C4-6B9C-7E9E-0F07837CF90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pic>
        <p:nvPicPr>
          <p:cNvPr id="11" name="Hình ảnh 10">
            <a:extLst>
              <a:ext uri="{FF2B5EF4-FFF2-40B4-BE49-F238E27FC236}">
                <a16:creationId xmlns:a16="http://schemas.microsoft.com/office/drawing/2014/main" id="{6B78CD83-7B92-7FCA-713E-B801B5C177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2123263"/>
            <a:ext cx="6927645" cy="4549427"/>
          </a:xfrm>
          <a:prstGeom prst="rect">
            <a:avLst/>
          </a:prstGeom>
          <a:noFill/>
          <a:ln>
            <a:noFill/>
          </a:ln>
        </p:spPr>
      </p:pic>
    </p:spTree>
    <p:extLst>
      <p:ext uri="{BB962C8B-B14F-4D97-AF65-F5344CB8AC3E}">
        <p14:creationId xmlns:p14="http://schemas.microsoft.com/office/powerpoint/2010/main" val="7973316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39337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Any </a:t>
            </a:r>
            <a:r>
              <a:rPr lang="vi-VN" sz="3200" dirty="0" err="1">
                <a:solidFill>
                  <a:schemeClr val="tx1"/>
                </a:solidFill>
                <a:latin typeface="Times New Roman" panose="02020603050405020304" pitchFamily="18" charset="0"/>
                <a:cs typeface="Times New Roman" panose="02020603050405020304" pitchFamily="18" charset="0"/>
              </a:rPr>
              <a:t>value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724237"/>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Text length.</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4009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Whole number.</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List.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69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1" y="791467"/>
            <a:ext cx="2743200" cy="3312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Dữ liệu nhập vào cột Khoản chi trong hình dưới đây cần thuộc kiểu dữ liệu nào?</a:t>
            </a:r>
          </a:p>
        </p:txBody>
      </p:sp>
      <p:pic>
        <p:nvPicPr>
          <p:cNvPr id="10" name="Hình ảnh 9">
            <a:extLst>
              <a:ext uri="{FF2B5EF4-FFF2-40B4-BE49-F238E27FC236}">
                <a16:creationId xmlns:a16="http://schemas.microsoft.com/office/drawing/2014/main" id="{42F5D583-E290-4FD4-BA14-B57972B19C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7737" y="707300"/>
            <a:ext cx="7910498" cy="3473059"/>
          </a:xfrm>
          <a:prstGeom prst="rect">
            <a:avLst/>
          </a:prstGeom>
          <a:noFill/>
          <a:ln>
            <a:noFill/>
          </a:ln>
        </p:spPr>
      </p:pic>
    </p:spTree>
    <p:extLst>
      <p:ext uri="{BB962C8B-B14F-4D97-AF65-F5344CB8AC3E}">
        <p14:creationId xmlns:p14="http://schemas.microsoft.com/office/powerpoint/2010/main" val="30927433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39337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err="1">
                <a:solidFill>
                  <a:schemeClr val="tx1"/>
                </a:solidFill>
                <a:latin typeface="Times New Roman" panose="02020603050405020304" pitchFamily="18" charset="0"/>
                <a:cs typeface="Times New Roman" panose="02020603050405020304" pitchFamily="18" charset="0"/>
              </a:rPr>
              <a:t>Decimal</a:t>
            </a:r>
            <a:r>
              <a:rPr lang="vi-VN" sz="3200" dirty="0">
                <a:solidFill>
                  <a:schemeClr val="tx1"/>
                </a:solidFill>
                <a:latin typeface="Times New Roman" panose="02020603050405020304" pitchFamily="18" charset="0"/>
                <a:cs typeface="Times New Roman" panose="02020603050405020304" pitchFamily="18" charset="0"/>
              </a:rPr>
              <a:t> &gt; 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451822"/>
            <a:ext cx="393379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Custom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4009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Whole number &gt; 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98968" y="5535502"/>
            <a:ext cx="400903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Any </a:t>
            </a:r>
            <a:r>
              <a:rPr lang="vi-VN" sz="3200" dirty="0" err="1">
                <a:solidFill>
                  <a:schemeClr val="tx1"/>
                </a:solidFill>
                <a:latin typeface="Times New Roman" panose="02020603050405020304" pitchFamily="18" charset="0"/>
                <a:cs typeface="Times New Roman" panose="02020603050405020304" pitchFamily="18" charset="0"/>
              </a:rPr>
              <a:t>value</a:t>
            </a:r>
            <a:r>
              <a:rPr lang="vi-VN" sz="3200" dirty="0">
                <a:solidFill>
                  <a:schemeClr val="tx1"/>
                </a:solidFill>
                <a:latin typeface="Times New Roman" panose="02020603050405020304" pitchFamily="18" charset="0"/>
                <a:cs typeface="Times New Roman" panose="02020603050405020304" pitchFamily="18" charset="0"/>
              </a:rPr>
              <a:t> và không có điều kiện.</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49"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0" y="761999"/>
            <a:ext cx="3428999" cy="337113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Dữ liệu nhập vào cột Số tiền (nghìn đồng) trong hình </a:t>
            </a:r>
            <a:r>
              <a:rPr lang="en-US" sz="3200" dirty="0" err="1">
                <a:solidFill>
                  <a:schemeClr val="accent2"/>
                </a:solidFill>
                <a:latin typeface="Times New Roman" panose="02020603050405020304" pitchFamily="18" charset="0"/>
                <a:cs typeface="Times New Roman" panose="02020603050405020304" pitchFamily="18" charset="0"/>
              </a:rPr>
              <a:t>nên</a:t>
            </a:r>
            <a:r>
              <a:rPr lang="en-US" sz="3200" dirty="0">
                <a:solidFill>
                  <a:schemeClr val="accent2"/>
                </a:solidFill>
                <a:latin typeface="Times New Roman" panose="02020603050405020304" pitchFamily="18" charset="0"/>
                <a:cs typeface="Times New Roman" panose="02020603050405020304" pitchFamily="18" charset="0"/>
              </a:rPr>
              <a:t> </a:t>
            </a:r>
            <a:r>
              <a:rPr lang="vi-VN" sz="3200" dirty="0">
                <a:solidFill>
                  <a:schemeClr val="accent2"/>
                </a:solidFill>
                <a:latin typeface="Times New Roman" panose="02020603050405020304" pitchFamily="18" charset="0"/>
                <a:cs typeface="Times New Roman" panose="02020603050405020304" pitchFamily="18" charset="0"/>
              </a:rPr>
              <a:t>thuộc kiểu dữ liệu nào và cần điều kiện gì?</a:t>
            </a:r>
          </a:p>
        </p:txBody>
      </p:sp>
      <p:pic>
        <p:nvPicPr>
          <p:cNvPr id="13" name="Hình ảnh 12">
            <a:extLst>
              <a:ext uri="{FF2B5EF4-FFF2-40B4-BE49-F238E27FC236}">
                <a16:creationId xmlns:a16="http://schemas.microsoft.com/office/drawing/2014/main" id="{C6E8EC0F-CA8F-7D35-CD43-3FD8675CCC21}"/>
              </a:ext>
            </a:extLst>
          </p:cNvPr>
          <p:cNvPicPr>
            <a:picLocks noChangeAspect="1"/>
          </p:cNvPicPr>
          <p:nvPr/>
        </p:nvPicPr>
        <p:blipFill>
          <a:blip r:embed="rId6"/>
          <a:stretch>
            <a:fillRect/>
          </a:stretch>
        </p:blipFill>
        <p:spPr>
          <a:xfrm>
            <a:off x="4495800" y="684847"/>
            <a:ext cx="7172435" cy="3448287"/>
          </a:xfrm>
          <a:prstGeom prst="rect">
            <a:avLst/>
          </a:prstGeom>
        </p:spPr>
      </p:pic>
    </p:spTree>
    <p:extLst>
      <p:ext uri="{BB962C8B-B14F-4D97-AF65-F5344CB8AC3E}">
        <p14:creationId xmlns:p14="http://schemas.microsoft.com/office/powerpoint/2010/main" val="6505541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3067199824"/>
              </p:ext>
            </p:extLst>
          </p:nvPr>
        </p:nvGraphicFramePr>
        <p:xfrm>
          <a:off x="533400" y="228600"/>
          <a:ext cx="11125200" cy="6156960"/>
        </p:xfrm>
        <a:graphic>
          <a:graphicData uri="http://schemas.openxmlformats.org/drawingml/2006/table">
            <a:tbl>
              <a:tblPr firstRow="1" bandRow="1">
                <a:tableStyleId>{F5AB1C69-6EDB-4FF4-983F-18BD219EF322}</a:tableStyleId>
              </a:tblPr>
              <a:tblGrid>
                <a:gridCol w="4800600">
                  <a:extLst>
                    <a:ext uri="{9D8B030D-6E8A-4147-A177-3AD203B41FA5}">
                      <a16:colId xmlns:a16="http://schemas.microsoft.com/office/drawing/2014/main" val="2211991875"/>
                    </a:ext>
                  </a:extLst>
                </a:gridCol>
                <a:gridCol w="63246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Mở tệp bảng tính TaiChinhGiaDinh.xlsx và thực hiện các yêu cầu sau:</a:t>
                      </a:r>
                    </a:p>
                    <a:p>
                      <a:pPr algn="just"/>
                      <a:r>
                        <a:rPr lang="vi-VN" sz="3000" dirty="0">
                          <a:latin typeface="Times New Roman" panose="02020603050405020304" pitchFamily="18" charset="0"/>
                          <a:cs typeface="Times New Roman" panose="02020603050405020304" pitchFamily="18" charset="0"/>
                        </a:rPr>
                        <a:t>a. Tạo thêm một trang tính mới đặt tên là thu nhập</a:t>
                      </a:r>
                    </a:p>
                    <a:p>
                      <a:pPr algn="just"/>
                      <a:r>
                        <a:rPr lang="vi-VN" sz="3000" dirty="0">
                          <a:latin typeface="Times New Roman" panose="02020603050405020304" pitchFamily="18" charset="0"/>
                          <a:cs typeface="Times New Roman" panose="02020603050405020304" pitchFamily="18" charset="0"/>
                        </a:rPr>
                        <a:t>b. Nhập dữ liệu khoản thu (cột F), nhập nội dung các khoản thu gia đình như minh họa ở hình 9a.6, trong đó sử dụng công cụ </a:t>
                      </a:r>
                      <a:r>
                        <a:rPr lang="en-US" sz="3000">
                          <a:latin typeface="Times New Roman" panose="02020603050405020304" pitchFamily="18" charset="0"/>
                          <a:cs typeface="Times New Roman" panose="02020603050405020304" pitchFamily="18" charset="0"/>
                        </a:rPr>
                        <a:t>x</a:t>
                      </a:r>
                      <a:r>
                        <a:rPr lang="vi-VN" sz="3000">
                          <a:latin typeface="Times New Roman" panose="02020603050405020304" pitchFamily="18" charset="0"/>
                          <a:cs typeface="Times New Roman" panose="02020603050405020304" pitchFamily="18" charset="0"/>
                        </a:rPr>
                        <a:t>ác </a:t>
                      </a:r>
                      <a:r>
                        <a:rPr lang="vi-VN" sz="3000" dirty="0">
                          <a:latin typeface="Times New Roman" panose="02020603050405020304" pitchFamily="18" charset="0"/>
                          <a:cs typeface="Times New Roman" panose="02020603050405020304" pitchFamily="18" charset="0"/>
                        </a:rPr>
                        <a:t>thực dữ liệu để khoản thu ở cột B được lấy từ danh sách ở cột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vi-VN" sz="3000" kern="1200" dirty="0">
                          <a:solidFill>
                            <a:schemeClr val="dk1"/>
                          </a:solidFill>
                          <a:effectLst/>
                          <a:latin typeface="Times New Roman" panose="02020603050405020304" pitchFamily="18" charset="0"/>
                          <a:ea typeface="+mn-ea"/>
                          <a:cs typeface="Times New Roman" panose="02020603050405020304" pitchFamily="18" charset="0"/>
                        </a:rPr>
                        <a:t>a. Tạo thêm một trang tính mới đặt tên là thu nhập</a:t>
                      </a:r>
                    </a:p>
                    <a:p>
                      <a:pPr algn="just"/>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N</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háy</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chuột phải lên </a:t>
                      </a:r>
                      <a:r>
                        <a:rPr lang="vi-VN" sz="3000" kern="1200" dirty="0" err="1">
                          <a:solidFill>
                            <a:schemeClr val="dk1"/>
                          </a:solidFill>
                          <a:effectLst/>
                          <a:latin typeface="Times New Roman" panose="02020603050405020304" pitchFamily="18" charset="0"/>
                          <a:ea typeface="+mn-ea"/>
                          <a:cs typeface="Times New Roman" panose="02020603050405020304" pitchFamily="18" charset="0"/>
                        </a:rPr>
                        <a:t>tab</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của trang tính hiện tại và chọn “chèn” hoặc “thêm trang”</a:t>
                      </a:r>
                    </a:p>
                    <a:p>
                      <a:pPr algn="just"/>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Đặt tên trang tính bằng thu thập bằng cách </a:t>
                      </a:r>
                      <a:r>
                        <a:rPr lang="vi-VN" sz="3000" kern="1200" dirty="0" err="1">
                          <a:solidFill>
                            <a:schemeClr val="dk1"/>
                          </a:solidFill>
                          <a:effectLst/>
                          <a:latin typeface="Times New Roman" panose="02020603050405020304" pitchFamily="18" charset="0"/>
                          <a:ea typeface="+mn-ea"/>
                          <a:cs typeface="Times New Roman" panose="02020603050405020304" pitchFamily="18" charset="0"/>
                        </a:rPr>
                        <a:t>nh</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áy</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đ</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ú</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p vào tên mặc định của trang tính (VD: Sheet2;Trang_tính2) và nhập tên “Thu nhập”</a:t>
                      </a:r>
                    </a:p>
                    <a:p>
                      <a:pPr algn="just"/>
                      <a:r>
                        <a:rPr lang="vi-VN" sz="3000" kern="1200" dirty="0">
                          <a:solidFill>
                            <a:schemeClr val="dk1"/>
                          </a:solidFill>
                          <a:effectLst/>
                          <a:latin typeface="Times New Roman" panose="02020603050405020304" pitchFamily="18" charset="0"/>
                          <a:ea typeface="+mn-ea"/>
                          <a:cs typeface="Times New Roman" panose="02020603050405020304" pitchFamily="18" charset="0"/>
                        </a:rPr>
                        <a:t>b. Nhập dữ liệu khoản thu: Chúng ta điền dữ liệu tương ứng từ cột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4114801" y="262466"/>
            <a:ext cx="542288" cy="499534"/>
          </a:xfrm>
          <a:prstGeom prst="rect">
            <a:avLst/>
          </a:prstGeom>
        </p:spPr>
      </p:pic>
    </p:spTree>
    <p:extLst>
      <p:ext uri="{BB962C8B-B14F-4D97-AF65-F5344CB8AC3E}">
        <p14:creationId xmlns:p14="http://schemas.microsoft.com/office/powerpoint/2010/main" val="2069731593"/>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2594444479"/>
              </p:ext>
            </p:extLst>
          </p:nvPr>
        </p:nvGraphicFramePr>
        <p:xfrm>
          <a:off x="533400" y="228600"/>
          <a:ext cx="11125200" cy="359664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val="2211991875"/>
                    </a:ext>
                  </a:extLst>
                </a:gridCol>
                <a:gridCol w="2209800">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Mở trang tính Thu nhập trong tệp bảng tính TaiChinhGiaDinh.xlsx sử dụng công cụ xác thực dữ liệu để hạn chế kiểu dữ liệu và giá trị dữ liệu cho cột số tiền (nghìn đồng) tương tự như yêu cầu của trang tính chi tiêu. Hãy thêm ít nhất 3 hàng dữ liệu 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Có thể làm tương tự trang tính sau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endParaRPr lang="en-US"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4114801" y="262466"/>
            <a:ext cx="542288" cy="499534"/>
          </a:xfrm>
          <a:prstGeom prst="rect">
            <a:avLst/>
          </a:prstGeom>
        </p:spPr>
      </p:pic>
      <p:pic>
        <p:nvPicPr>
          <p:cNvPr id="4" name="Hình ảnh 3">
            <a:extLst>
              <a:ext uri="{FF2B5EF4-FFF2-40B4-BE49-F238E27FC236}">
                <a16:creationId xmlns:a16="http://schemas.microsoft.com/office/drawing/2014/main" id="{881A5154-E413-53BD-C708-CDE37A21DE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11125200" cy="2971800"/>
          </a:xfrm>
          <a:prstGeom prst="rect">
            <a:avLst/>
          </a:prstGeom>
          <a:noFill/>
          <a:ln>
            <a:noFill/>
          </a:ln>
        </p:spPr>
      </p:pic>
    </p:spTree>
    <p:extLst>
      <p:ext uri="{BB962C8B-B14F-4D97-AF65-F5344CB8AC3E}">
        <p14:creationId xmlns:p14="http://schemas.microsoft.com/office/powerpoint/2010/main" val="3020651994"/>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1492684653"/>
              </p:ext>
            </p:extLst>
          </p:nvPr>
        </p:nvGraphicFramePr>
        <p:xfrm>
          <a:off x="381000" y="1354075"/>
          <a:ext cx="11277600" cy="4084320"/>
        </p:xfrm>
        <a:graphic>
          <a:graphicData uri="http://schemas.openxmlformats.org/drawingml/2006/table">
            <a:tbl>
              <a:tblPr firstRow="1" bandRow="1">
                <a:tableStyleId>{F5AB1C69-6EDB-4FF4-983F-18BD219EF322}</a:tableStyleId>
              </a:tblPr>
              <a:tblGrid>
                <a:gridCol w="11277600">
                  <a:extLst>
                    <a:ext uri="{9D8B030D-6E8A-4147-A177-3AD203B41FA5}">
                      <a16:colId xmlns:a16="http://schemas.microsoft.com/office/drawing/2014/main"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THỰC HÀNH VẬN DỤNG</a:t>
                      </a:r>
                      <a:endParaRPr lang="vi-VN" sz="32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dirty="0">
                          <a:solidFill>
                            <a:schemeClr val="tx1"/>
                          </a:solidFill>
                          <a:latin typeface="Times New Roman" panose="02020603050405020304" pitchFamily="18" charset="0"/>
                          <a:cs typeface="Times New Roman" panose="02020603050405020304" pitchFamily="18" charset="0"/>
                        </a:rPr>
                        <a:t>Em hãy tạo bảng tính để quản lí tài chính cho dự án Triển lãm tin hoặc. Nhập dữ liệu các khoản thu, chi của dự án trong đó, các khoản thu (ví dụ như: kinh phí tài trợ, quỹ lớp,…) được lưu ở một trang tính , các khoản chi triển lãm (ví dụ như: mua văn phòng phẩm, in tài liệu,…) được lưu ở một trang tính khác (Hình 9a.15). Hãy sử dụng công cụ xác thực dữ liệu để nhập dữ liệu các khoản thu, chi được chính các. Lưu tệp với tên </a:t>
                      </a:r>
                      <a:r>
                        <a:rPr lang="vi-VN" sz="3200" dirty="0" err="1">
                          <a:solidFill>
                            <a:schemeClr val="tx1"/>
                          </a:solidFill>
                          <a:latin typeface="Times New Roman" panose="02020603050405020304" pitchFamily="18" charset="0"/>
                          <a:cs typeface="Times New Roman" panose="02020603050405020304" pitchFamily="18" charset="0"/>
                        </a:rPr>
                        <a:t>KinhPhiTrienLam</a:t>
                      </a:r>
                      <a:endParaRPr lang="vi-VN" sz="3200" dirty="0">
                        <a:solidFill>
                          <a:schemeClr val="tx1"/>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092972"/>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2"/>
          <a:srcRect r="70376"/>
          <a:stretch/>
        </p:blipFill>
        <p:spPr>
          <a:xfrm>
            <a:off x="2895600" y="1414426"/>
            <a:ext cx="542288" cy="499534"/>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1EA7C138-CD1B-76D6-F976-68B99A999397}"/>
              </a:ext>
            </a:extLst>
          </p:cNvPr>
          <p:cNvPicPr>
            <a:picLocks noChangeAspect="1"/>
          </p:cNvPicPr>
          <p:nvPr/>
        </p:nvPicPr>
        <p:blipFill>
          <a:blip r:embed="rId2"/>
          <a:stretch>
            <a:fillRect/>
          </a:stretch>
        </p:blipFill>
        <p:spPr>
          <a:xfrm>
            <a:off x="304800" y="228600"/>
            <a:ext cx="11658600" cy="6477000"/>
          </a:xfrm>
          <a:prstGeom prst="rect">
            <a:avLst/>
          </a:prstGeom>
        </p:spPr>
      </p:pic>
    </p:spTree>
    <p:extLst>
      <p:ext uri="{BB962C8B-B14F-4D97-AF65-F5344CB8AC3E}">
        <p14:creationId xmlns:p14="http://schemas.microsoft.com/office/powerpoint/2010/main" val="1555090972"/>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186135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1859754"/>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Xây dựng cấu trúc bảng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339286394"/>
              </p:ext>
            </p:extLst>
          </p:nvPr>
        </p:nvGraphicFramePr>
        <p:xfrm>
          <a:off x="432006" y="2385840"/>
          <a:ext cx="11327988" cy="35577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 trên hiểu biết về những khoản chi tiêu của gia đình, em hãy cho biết:</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Tài chính gia đình gồm những khoản mục 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Tài chính của gia đình gồm các khoản mục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như</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Thu </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tiêu cố định</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tiêu hàng ngày</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Tiết </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kiệm và đầu tư</a:t>
                      </a:r>
                    </a:p>
                    <a:p>
                      <a:pPr algn="just"/>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tiêu không định kì</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58558" y="2431149"/>
            <a:ext cx="7014878" cy="3467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228600" y="1524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97822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183087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1829274"/>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Xây dựng cấu trúc bảng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929530599"/>
              </p:ext>
            </p:extLst>
          </p:nvPr>
        </p:nvGraphicFramePr>
        <p:xfrm>
          <a:off x="432006" y="2355360"/>
          <a:ext cx="11327988" cy="35577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Nêu cấu trúc một bảng tính điện tử quản lí tài chính mà em thấy phù hợp với gia đình em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Một bảng tính điện tử quản lí tài chính phù hợp với gia đình có cấu trúc như nhau:</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thu nhập</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cố định</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hàng ngày</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tiết kiệm và đầu tư</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không định kì</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48200" y="2362674"/>
            <a:ext cx="7111794" cy="35504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152400" y="762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648753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14058" y="30480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76200" y="1219200"/>
            <a:ext cx="6477000" cy="30469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solidFill>
                  <a:srgbClr val="C00000"/>
                </a:solidFill>
                <a:latin typeface="Times New Roman" panose="02020603050405020304" pitchFamily="18" charset="0"/>
                <a:ea typeface="Arial" panose="020B0604020202020204" pitchFamily="34" charset="0"/>
                <a:cs typeface="Times New Roman" panose="02020603050405020304" pitchFamily="18" charset="0"/>
              </a:rPr>
              <a:t>a. </a:t>
            </a:r>
            <a:r>
              <a:rPr lang="vi-VN" altLang="vi-VN" sz="3200">
                <a:solidFill>
                  <a:srgbClr val="C00000"/>
                </a:solidFill>
                <a:latin typeface="Times New Roman" panose="02020603050405020304" pitchFamily="18" charset="0"/>
                <a:ea typeface="Arial" panose="020B0604020202020204" pitchFamily="34" charset="0"/>
                <a:cs typeface="Times New Roman" panose="02020603050405020304" pitchFamily="18" charset="0"/>
              </a:rPr>
              <a:t>Sử </a:t>
            </a:r>
            <a:r>
              <a:rPr lang="vi-VN" alt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dụng bảng tính để quản lí tài chính </a:t>
            </a:r>
            <a:r>
              <a:rPr lang="vi-VN" altLang="vi-VN" sz="3200">
                <a:solidFill>
                  <a:srgbClr val="C00000"/>
                </a:solidFill>
                <a:latin typeface="Times New Roman" panose="02020603050405020304" pitchFamily="18" charset="0"/>
                <a:ea typeface="Arial" panose="020B0604020202020204" pitchFamily="34" charset="0"/>
                <a:cs typeface="Times New Roman" panose="02020603050405020304" pitchFamily="18" charset="0"/>
              </a:rPr>
              <a:t>gia đình</a:t>
            </a:r>
            <a:r>
              <a:rPr lang="en-US" altLang="vi-VN" sz="3200">
                <a:solidFill>
                  <a:srgbClr val="C00000"/>
                </a:solidFill>
                <a:latin typeface="Times New Roman" panose="02020603050405020304" pitchFamily="18" charset="0"/>
                <a:ea typeface="Arial" panose="020B0604020202020204" pitchFamily="34" charset="0"/>
                <a:cs typeface="Times New Roman" panose="02020603050405020304" pitchFamily="18" charset="0"/>
              </a:rPr>
              <a:t>.</a:t>
            </a:r>
            <a:endParaRPr lang="vi-VN" alt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Ví dụ: lên kế hoạch chi tiết cho từng khoản chi tiêu, theo dõi ngân sách định kì, quản lí các khoản tiết kiệm và đầu tư,… </a:t>
            </a:r>
          </a:p>
        </p:txBody>
      </p:sp>
      <p:pic>
        <p:nvPicPr>
          <p:cNvPr id="12" name="Picture 2">
            <a:extLst>
              <a:ext uri="{FF2B5EF4-FFF2-40B4-BE49-F238E27FC236}">
                <a16:creationId xmlns:a16="http://schemas.microsoft.com/office/drawing/2014/main" id="{BDDE72C9-DB19-8B6F-890B-C7FE15CE825B}"/>
              </a:ext>
            </a:extLst>
          </p:cNvPr>
          <p:cNvPicPr>
            <a:picLocks noChangeAspect="1"/>
          </p:cNvPicPr>
          <p:nvPr/>
        </p:nvPicPr>
        <p:blipFill rotWithShape="1">
          <a:blip r:embed="rId3"/>
          <a:srcRect l="4170" t="5258" r="3646"/>
          <a:stretch/>
        </p:blipFill>
        <p:spPr>
          <a:xfrm>
            <a:off x="6553200" y="1981200"/>
            <a:ext cx="5328339" cy="4543044"/>
          </a:xfrm>
          <a:prstGeom prst="rect">
            <a:avLst/>
          </a:prstGeom>
        </p:spPr>
      </p:pic>
      <p:pic>
        <p:nvPicPr>
          <p:cNvPr id="13" name="Picture 5">
            <a:extLst>
              <a:ext uri="{FF2B5EF4-FFF2-40B4-BE49-F238E27FC236}">
                <a16:creationId xmlns:a16="http://schemas.microsoft.com/office/drawing/2014/main" id="{4800D709-8FEB-BC7D-6604-1D0C8DF30FC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0600" y="5103216"/>
            <a:ext cx="3352800" cy="1602384"/>
          </a:xfrm>
          <a:prstGeom prst="rect">
            <a:avLst/>
          </a:prstGeom>
        </p:spPr>
      </p:pic>
    </p:spTree>
    <p:extLst>
      <p:ext uri="{BB962C8B-B14F-4D97-AF65-F5344CB8AC3E}">
        <p14:creationId xmlns:p14="http://schemas.microsoft.com/office/powerpoint/2010/main" val="2593855213"/>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14058" y="22860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457200" y="609601"/>
            <a:ext cx="11277600"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b) Công cụ xác thực dữ liệu</a:t>
            </a:r>
            <a:r>
              <a:rPr lang="en-US" alt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Khi dùng bảng tính để quản lí tài chính gia đình, em có thể lưu trữ dữ liệu Thu và Chi trên cùng một trang tính hoặc ở hai trang tính khác nhau. </a:t>
            </a:r>
          </a:p>
        </p:txBody>
      </p:sp>
      <p:pic>
        <p:nvPicPr>
          <p:cNvPr id="2" name="Picture 4">
            <a:extLst>
              <a:ext uri="{FF2B5EF4-FFF2-40B4-BE49-F238E27FC236}">
                <a16:creationId xmlns:a16="http://schemas.microsoft.com/office/drawing/2014/main" id="{A20BAEEC-B862-E5C8-9485-EB17E6ED31F2}"/>
              </a:ext>
            </a:extLst>
          </p:cNvPr>
          <p:cNvPicPr>
            <a:picLocks noChangeAspect="1"/>
          </p:cNvPicPr>
          <p:nvPr/>
        </p:nvPicPr>
        <p:blipFill>
          <a:blip r:embed="rId3"/>
          <a:stretch>
            <a:fillRect/>
          </a:stretch>
        </p:blipFill>
        <p:spPr>
          <a:xfrm>
            <a:off x="478971" y="3200400"/>
            <a:ext cx="11277600" cy="3208180"/>
          </a:xfrm>
          <a:prstGeom prst="rect">
            <a:avLst/>
          </a:prstGeom>
        </p:spPr>
      </p:pic>
    </p:spTree>
    <p:extLst>
      <p:ext uri="{BB962C8B-B14F-4D97-AF65-F5344CB8AC3E}">
        <p14:creationId xmlns:p14="http://schemas.microsoft.com/office/powerpoint/2010/main" val="38061424"/>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D898F50-F744-8F6F-8B6D-D5EF463F13A0}"/>
              </a:ext>
            </a:extLst>
          </p:cNvPr>
          <p:cNvPicPr>
            <a:picLocks noChangeAspect="1"/>
          </p:cNvPicPr>
          <p:nvPr/>
        </p:nvPicPr>
        <p:blipFill>
          <a:blip r:embed="rId2"/>
          <a:stretch>
            <a:fillRect/>
          </a:stretch>
        </p:blipFill>
        <p:spPr>
          <a:xfrm>
            <a:off x="533400" y="2196296"/>
            <a:ext cx="11277600" cy="4556959"/>
          </a:xfrm>
          <a:prstGeom prst="rect">
            <a:avLst/>
          </a:prstGeom>
        </p:spPr>
      </p:pic>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3"/>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134193"/>
            <a:ext cx="11277600"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Để hạn chế loại dữ liệu hoặc giá trị của dữ liệu khi nhập vào ô tính, em sử dụng công cụ xác thực dữ liệu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Hình 9a.3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một ví dụ khác cần sử dụng công cụ này khi cập nhật dữ liệu.</a:t>
            </a:r>
          </a:p>
        </p:txBody>
      </p:sp>
    </p:spTree>
    <p:extLst>
      <p:ext uri="{BB962C8B-B14F-4D97-AF65-F5344CB8AC3E}">
        <p14:creationId xmlns:p14="http://schemas.microsoft.com/office/powerpoint/2010/main" val="7115225"/>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4">
            <a:extLst>
              <a:ext uri="{FF2B5EF4-FFF2-40B4-BE49-F238E27FC236}">
                <a16:creationId xmlns:a16="http://schemas.microsoft.com/office/drawing/2014/main" id="{36BFB7A0-3768-73B8-A3E6-833815B305AC}"/>
              </a:ext>
            </a:extLst>
          </p:cNvPr>
          <p:cNvGrpSpPr>
            <a:grpSpLocks noGrp="1" noUngrp="1" noRot="1" noMove="1" noResize="1"/>
          </p:cNvGrpSpPr>
          <p:nvPr/>
        </p:nvGrpSpPr>
        <p:grpSpPr>
          <a:xfrm>
            <a:off x="348747" y="2688738"/>
            <a:ext cx="11690854" cy="4035069"/>
            <a:chOff x="348747" y="2688738"/>
            <a:chExt cx="11690854" cy="4035069"/>
          </a:xfrm>
        </p:grpSpPr>
        <p:pic>
          <p:nvPicPr>
            <p:cNvPr id="2" name="Picture 2">
              <a:extLst>
                <a:ext uri="{FF2B5EF4-FFF2-40B4-BE49-F238E27FC236}">
                  <a16:creationId xmlns:a16="http://schemas.microsoft.com/office/drawing/2014/main" id="{3206C123-50A2-AE51-E28B-E6032C23FF0F}"/>
                </a:ext>
              </a:extLst>
            </p:cNvPr>
            <p:cNvPicPr>
              <a:picLocks noGrp="1" noRot="1" noChangeAspect="1" noMove="1" noResize="1" noEditPoints="1" noAdjustHandles="1" noChangeArrowheads="1" noChangeShapeType="1" noCrop="1"/>
            </p:cNvPicPr>
            <p:nvPr/>
          </p:nvPicPr>
          <p:blipFill rotWithShape="1">
            <a:blip r:embed="rId2"/>
            <a:srcRect l="7311" t="2809" r="2919"/>
            <a:stretch/>
          </p:blipFill>
          <p:spPr>
            <a:xfrm>
              <a:off x="348747" y="2688738"/>
              <a:ext cx="6509252" cy="4035069"/>
            </a:xfrm>
            <a:prstGeom prst="rect">
              <a:avLst/>
            </a:prstGeom>
          </p:spPr>
        </p:pic>
        <p:pic>
          <p:nvPicPr>
            <p:cNvPr id="3" name="Picture 5">
              <a:extLst>
                <a:ext uri="{FF2B5EF4-FFF2-40B4-BE49-F238E27FC236}">
                  <a16:creationId xmlns:a16="http://schemas.microsoft.com/office/drawing/2014/main" id="{88632E5E-8634-85D9-1E81-129BE3072B7A}"/>
                </a:ext>
              </a:extLst>
            </p:cNvPr>
            <p:cNvPicPr>
              <a:picLocks noGrp="1" noRot="1" noChangeAspect="1" noMove="1" noResize="1" noEditPoints="1" noAdjustHandles="1" noChangeArrowheads="1" noChangeShapeType="1" noCrop="1"/>
            </p:cNvPicPr>
            <p:nvPr/>
          </p:nvPicPr>
          <p:blipFill rotWithShape="1">
            <a:blip r:embed="rId3"/>
            <a:srcRect l="11040" t="2757" r="5200" b="2915"/>
            <a:stretch/>
          </p:blipFill>
          <p:spPr>
            <a:xfrm>
              <a:off x="7086600" y="2688738"/>
              <a:ext cx="4953001" cy="3987769"/>
            </a:xfrm>
            <a:prstGeom prst="rect">
              <a:avLst/>
            </a:prstGeom>
          </p:spPr>
        </p:pic>
      </p:grpSp>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4"/>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134193"/>
            <a:ext cx="11277600"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Để sử dụng công cụ xác thực dữ liệu, trong nhóm lệnh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của dải lệnh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chọn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(Hình 9a.4). Hộp thoại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xuất hiện. Tại ô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Allow</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em lựa chọn kiểu dữ liệu hoặc giá trị dữ liệu cho phù hợp với yêu cầu của từng bài toán cụ thể (Hình 9a.5).</a:t>
            </a:r>
          </a:p>
        </p:txBody>
      </p:sp>
    </p:spTree>
    <p:extLst>
      <p:ext uri="{BB962C8B-B14F-4D97-AF65-F5344CB8AC3E}">
        <p14:creationId xmlns:p14="http://schemas.microsoft.com/office/powerpoint/2010/main" val="791699103"/>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12157</TotalTime>
  <Words>2450</Words>
  <Application>Microsoft Office PowerPoint</Application>
  <PresentationFormat>Widescreen</PresentationFormat>
  <Paragraphs>185</Paragraphs>
  <Slides>37</Slides>
  <Notes>17</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37</vt:i4>
      </vt:variant>
    </vt:vector>
  </HeadingPairs>
  <TitlesOfParts>
    <vt:vector size="55" baseType="lpstr">
      <vt:lpstr>Arial</vt:lpstr>
      <vt:lpstr>Bahnschrift Condensed</vt:lpstr>
      <vt:lpstr>Bahnschrift SemiBold SemiConden</vt:lpstr>
      <vt:lpstr>Calibri</vt:lpstr>
      <vt:lpstr>Calibri Light</vt:lpstr>
      <vt:lpstr>Times New Roman</vt:lpstr>
      <vt:lpstr>27_MAU</vt:lpstr>
      <vt:lpstr>1_Default Design</vt:lpstr>
      <vt:lpstr>4_Default Design</vt:lpstr>
      <vt:lpstr>6_Default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Pham Sy</cp:lastModifiedBy>
  <cp:revision>767</cp:revision>
  <dcterms:created xsi:type="dcterms:W3CDTF">2018-08-20T15:06:27Z</dcterms:created>
  <dcterms:modified xsi:type="dcterms:W3CDTF">2025-01-19T22:10:11Z</dcterms:modified>
</cp:coreProperties>
</file>