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05" r:id="rId3"/>
    <p:sldId id="256" r:id="rId4"/>
    <p:sldId id="269" r:id="rId5"/>
    <p:sldId id="257" r:id="rId6"/>
    <p:sldId id="277" r:id="rId7"/>
    <p:sldId id="304" r:id="rId8"/>
    <p:sldId id="303" r:id="rId9"/>
    <p:sldId id="334" r:id="rId10"/>
    <p:sldId id="316" r:id="rId11"/>
    <p:sldId id="315" r:id="rId12"/>
    <p:sldId id="317" r:id="rId13"/>
    <p:sldId id="263" r:id="rId14"/>
    <p:sldId id="258" r:id="rId15"/>
    <p:sldId id="346" r:id="rId16"/>
    <p:sldId id="327" r:id="rId17"/>
    <p:sldId id="337" r:id="rId18"/>
    <p:sldId id="338" r:id="rId19"/>
    <p:sldId id="339" r:id="rId20"/>
    <p:sldId id="340" r:id="rId21"/>
    <p:sldId id="324" r:id="rId22"/>
    <p:sldId id="330" r:id="rId23"/>
    <p:sldId id="341" r:id="rId24"/>
    <p:sldId id="259" r:id="rId25"/>
    <p:sldId id="343" r:id="rId26"/>
    <p:sldId id="344" r:id="rId27"/>
    <p:sldId id="342" r:id="rId28"/>
    <p:sldId id="347" r:id="rId29"/>
    <p:sldId id="348" r:id="rId30"/>
    <p:sldId id="349" r:id="rId31"/>
    <p:sldId id="350" r:id="rId32"/>
    <p:sldId id="351" r:id="rId33"/>
    <p:sldId id="352" r:id="rId34"/>
    <p:sldId id="353" r:id="rId35"/>
    <p:sldId id="260" r:id="rId36"/>
    <p:sldId id="333" r:id="rId37"/>
  </p:sldIdLst>
  <p:sldSz cx="18288000" cy="10287000"/>
  <p:notesSz cx="6858000" cy="9144000"/>
  <p:embeddedFontLst>
    <p:embeddedFont>
      <p:font typeface="#9Slide05 Amplify" panose="020B0604020202020204" charset="0"/>
      <p:regular r:id="rId39"/>
    </p:embeddedFont>
    <p:embeddedFont>
      <p:font typeface="Britannic Bold" panose="020B0903060703020204" pitchFamily="34" charset="0"/>
      <p:regular r:id="rId40"/>
    </p:embeddedFont>
    <p:embeddedFont>
      <p:font typeface="Roboto" panose="02000000000000000000" pitchFamily="2" charset="0"/>
      <p:regular r:id="rId41"/>
      <p:bold r:id="rId42"/>
      <p:italic r:id="rId43"/>
      <p:boldItalic r:id="rId44"/>
    </p:embeddedFont>
    <p:embeddedFont>
      <p:font typeface="Roboto Condensed" panose="02000000000000000000" pitchFamily="2" charset="0"/>
      <p:regular r:id="rId45"/>
      <p:bold r:id="rId46"/>
      <p:italic r:id="rId47"/>
      <p:boldItalic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23" autoAdjust="0"/>
  </p:normalViewPr>
  <p:slideViewPr>
    <p:cSldViewPr>
      <p:cViewPr varScale="1">
        <p:scale>
          <a:sx n="43" d="100"/>
          <a:sy n="43" d="100"/>
        </p:scale>
        <p:origin x="9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13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8706-68B3-4DCE-AC07-4FEBBF27E14B}"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A3CD-4206-4866-A2B7-CC6BDB233AE7}" type="slidenum">
              <a:rPr lang="en-US" smtClean="0"/>
              <a:t>‹#›</a:t>
            </a:fld>
            <a:endParaRPr lang="en-US"/>
          </a:p>
        </p:txBody>
      </p:sp>
    </p:spTree>
    <p:extLst>
      <p:ext uri="{BB962C8B-B14F-4D97-AF65-F5344CB8AC3E}">
        <p14:creationId xmlns:p14="http://schemas.microsoft.com/office/powerpoint/2010/main" val="31761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NotoSerif-Regular"/>
              </a:rPr>
              <a:t>Trong suốt hành trình 30 năm bôn ba tìm đường cứu nước, giải phóng dân tộc ấy, Nguyễn Tất Thành - Nguyễn Ái Quốc đã đi qua 3 đại dương, 4 châu lục, qua gần 30 quốc gia, hàng trăm thành phố, vượt qua muôn vàn gian khổ, chông gai và làm rất nhiều nghề để kiếm sống, với quyết tâm cháy bỏng: “Tự do cho đồng bào tôi, độc lập cho Tổ quốc tôi, đấy là tất cả những điều tôi muốn, đấy là tất cả những điều tôi hiểu”.</a:t>
            </a:r>
            <a:endParaRPr lang="en-US" b="0" i="0" dirty="0">
              <a:solidFill>
                <a:srgbClr val="333333"/>
              </a:solidFill>
              <a:effectLst/>
              <a:latin typeface="NotoSerif-Regular"/>
            </a:endParaRPr>
          </a:p>
        </p:txBody>
      </p:sp>
      <p:sp>
        <p:nvSpPr>
          <p:cNvPr id="4" name="Slide Number Placeholder 3"/>
          <p:cNvSpPr>
            <a:spLocks noGrp="1"/>
          </p:cNvSpPr>
          <p:nvPr>
            <p:ph type="sldNum" sz="quarter" idx="5"/>
          </p:nvPr>
        </p:nvSpPr>
        <p:spPr/>
        <p:txBody>
          <a:bodyPr/>
          <a:lstStyle/>
          <a:p>
            <a:fld id="{5909A3CD-4206-4866-A2B7-CC6BDB233AE7}" type="slidenum">
              <a:rPr lang="en-US" smtClean="0"/>
              <a:t>1</a:t>
            </a:fld>
            <a:endParaRPr lang="en-US"/>
          </a:p>
        </p:txBody>
      </p:sp>
    </p:spTree>
    <p:extLst>
      <p:ext uri="{BB962C8B-B14F-4D97-AF65-F5344CB8AC3E}">
        <p14:creationId xmlns:p14="http://schemas.microsoft.com/office/powerpoint/2010/main" val="3830269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Nhất</a:t>
            </a:r>
            <a:r>
              <a:rPr lang="en-US" dirty="0"/>
              <a:t> tam </a:t>
            </a:r>
            <a:r>
              <a:rPr lang="en-US" dirty="0" err="1"/>
              <a:t>ngũ</a:t>
            </a:r>
            <a:r>
              <a:rPr lang="en-US" dirty="0"/>
              <a:t> </a:t>
            </a:r>
            <a:r>
              <a:rPr lang="en-US" dirty="0" err="1"/>
              <a:t>bất</a:t>
            </a:r>
            <a:r>
              <a:rPr lang="en-US" dirty="0"/>
              <a:t> </a:t>
            </a:r>
            <a:r>
              <a:rPr lang="en-US" dirty="0" err="1"/>
              <a:t>luận</a:t>
            </a:r>
            <a:r>
              <a:rPr lang="en-US" dirty="0"/>
              <a:t>, </a:t>
            </a:r>
            <a:r>
              <a:rPr lang="en-US" dirty="0" err="1"/>
              <a:t>nhị</a:t>
            </a:r>
            <a:r>
              <a:rPr lang="en-US" dirty="0"/>
              <a:t> </a:t>
            </a:r>
            <a:r>
              <a:rPr lang="en-US" dirty="0" err="1"/>
              <a:t>tứ</a:t>
            </a:r>
            <a:r>
              <a:rPr lang="en-US" dirty="0"/>
              <a:t> </a:t>
            </a:r>
            <a:r>
              <a:rPr lang="en-US" dirty="0" err="1"/>
              <a:t>lục</a:t>
            </a:r>
            <a:r>
              <a:rPr lang="en-US" dirty="0"/>
              <a:t> </a:t>
            </a:r>
            <a:r>
              <a:rPr lang="en-US" dirty="0" err="1"/>
              <a:t>phân</a:t>
            </a:r>
            <a:r>
              <a:rPr lang="en-US" dirty="0"/>
              <a:t> </a:t>
            </a:r>
            <a:r>
              <a:rPr lang="en-US" dirty="0" err="1"/>
              <a:t>minh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“Lai Tân” </a:t>
            </a:r>
            <a:r>
              <a:rPr lang="en-US" dirty="0" err="1"/>
              <a:t>thuộc</a:t>
            </a:r>
            <a:r>
              <a:rPr lang="en-US" dirty="0"/>
              <a:t> </a:t>
            </a:r>
            <a:r>
              <a:rPr lang="en-US" dirty="0" err="1"/>
              <a:t>thể</a:t>
            </a:r>
            <a:r>
              <a:rPr lang="en-US" dirty="0"/>
              <a:t> </a:t>
            </a:r>
            <a:r>
              <a:rPr lang="en-US" dirty="0" err="1"/>
              <a:t>thơ</a:t>
            </a:r>
            <a:r>
              <a:rPr lang="en-US" dirty="0"/>
              <a:t> </a:t>
            </a:r>
            <a:r>
              <a:rPr lang="en-US" dirty="0" err="1"/>
              <a:t>tứ</a:t>
            </a:r>
            <a:r>
              <a:rPr lang="en-US" dirty="0"/>
              <a:t> </a:t>
            </a:r>
            <a:r>
              <a:rPr lang="en-US" dirty="0" err="1"/>
              <a:t>tuyệt</a:t>
            </a:r>
            <a:r>
              <a:rPr lang="en-US" dirty="0"/>
              <a:t> </a:t>
            </a:r>
            <a:r>
              <a:rPr lang="en-US" dirty="0" err="1"/>
              <a:t>Đường</a:t>
            </a:r>
            <a:r>
              <a:rPr lang="en-US" dirty="0"/>
              <a:t> </a:t>
            </a:r>
            <a:r>
              <a:rPr lang="en-US" dirty="0" err="1"/>
              <a:t>luật</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nhận</a:t>
            </a:r>
            <a:r>
              <a:rPr lang="en-US" dirty="0"/>
              <a:t> </a:t>
            </a:r>
            <a:r>
              <a:rPr lang="en-US" dirty="0" err="1"/>
              <a:t>biết</a:t>
            </a:r>
            <a:r>
              <a:rPr lang="en-US" dirty="0"/>
              <a:t> </a:t>
            </a:r>
            <a:r>
              <a:rPr lang="en-US" dirty="0" err="1"/>
              <a:t>điều</a:t>
            </a:r>
            <a:r>
              <a:rPr lang="en-US" dirty="0"/>
              <a:t> </a:t>
            </a:r>
            <a:r>
              <a:rPr lang="en-US" dirty="0" err="1"/>
              <a:t>đó</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bốn</a:t>
            </a:r>
            <a:r>
              <a:rPr lang="en-US" dirty="0"/>
              <a:t> </a:t>
            </a:r>
            <a:r>
              <a:rPr lang="en-US" dirty="0" err="1"/>
              <a:t>câu</a:t>
            </a:r>
            <a:r>
              <a:rPr lang="en-US" dirty="0"/>
              <a:t>, </a:t>
            </a:r>
            <a:r>
              <a:rPr lang="en-US" dirty="0" err="1"/>
              <a:t>mỗi</a:t>
            </a:r>
            <a:r>
              <a:rPr lang="en-US" dirty="0"/>
              <a:t> </a:t>
            </a:r>
            <a:r>
              <a:rPr lang="en-US" dirty="0" err="1"/>
              <a:t>câu</a:t>
            </a:r>
            <a:r>
              <a:rPr lang="en-US" dirty="0"/>
              <a:t> </a:t>
            </a:r>
            <a:r>
              <a:rPr lang="en-US" dirty="0" err="1"/>
              <a:t>bảy</a:t>
            </a:r>
            <a:r>
              <a:rPr lang="en-US" dirty="0"/>
              <a:t> </a:t>
            </a:r>
            <a:r>
              <a:rPr lang="en-US" dirty="0" err="1"/>
              <a:t>chữ</a:t>
            </a:r>
            <a:r>
              <a:rPr lang="en-US" dirty="0"/>
              <a:t>; </a:t>
            </a:r>
            <a:r>
              <a:rPr lang="en-US" dirty="0" err="1"/>
              <a:t>có</a:t>
            </a:r>
            <a:r>
              <a:rPr lang="en-US" dirty="0"/>
              <a:t> </a:t>
            </a:r>
            <a:r>
              <a:rPr lang="en-US" dirty="0" err="1"/>
              <a:t>luật</a:t>
            </a:r>
            <a:r>
              <a:rPr lang="en-US" dirty="0"/>
              <a:t> (</a:t>
            </a:r>
            <a:r>
              <a:rPr lang="en-US" dirty="0" err="1"/>
              <a:t>nguyên</a:t>
            </a:r>
            <a:r>
              <a:rPr lang="en-US" dirty="0"/>
              <a:t> </a:t>
            </a:r>
            <a:r>
              <a:rPr lang="en-US" dirty="0" err="1"/>
              <a:t>tác</a:t>
            </a:r>
            <a:r>
              <a:rPr lang="en-US" dirty="0"/>
              <a:t> </a:t>
            </a:r>
            <a:r>
              <a:rPr lang="en-US" dirty="0" err="1"/>
              <a:t>luật</a:t>
            </a:r>
            <a:r>
              <a:rPr lang="en-US" dirty="0"/>
              <a:t> </a:t>
            </a:r>
            <a:r>
              <a:rPr lang="en-US" dirty="0" err="1"/>
              <a:t>bằng</a:t>
            </a:r>
            <a:r>
              <a:rPr lang="en-US" dirty="0"/>
              <a:t>, </a:t>
            </a:r>
            <a:r>
              <a:rPr lang="en-US" dirty="0" err="1"/>
              <a:t>bài</a:t>
            </a:r>
            <a:r>
              <a:rPr lang="en-US" dirty="0"/>
              <a:t> </a:t>
            </a:r>
            <a:r>
              <a:rPr lang="en-US" dirty="0" err="1"/>
              <a:t>thơ</a:t>
            </a:r>
            <a:r>
              <a:rPr lang="en-US" dirty="0"/>
              <a:t> </a:t>
            </a:r>
            <a:r>
              <a:rPr lang="en-US" dirty="0" err="1"/>
              <a:t>dịch</a:t>
            </a:r>
            <a:r>
              <a:rPr lang="en-US" dirty="0"/>
              <a:t> </a:t>
            </a:r>
            <a:r>
              <a:rPr lang="en-US" dirty="0" err="1"/>
              <a:t>luật</a:t>
            </a:r>
            <a:r>
              <a:rPr lang="en-US" dirty="0"/>
              <a:t> </a:t>
            </a:r>
            <a:r>
              <a:rPr lang="en-US" dirty="0" err="1"/>
              <a:t>trắc</a:t>
            </a:r>
            <a:r>
              <a:rPr lang="en-US" dirty="0"/>
              <a:t>); </a:t>
            </a:r>
            <a:r>
              <a:rPr lang="en-US" dirty="0" err="1"/>
              <a:t>có</a:t>
            </a:r>
            <a:r>
              <a:rPr lang="en-US" dirty="0"/>
              <a:t> </a:t>
            </a:r>
            <a:r>
              <a:rPr lang="en-US" dirty="0" err="1"/>
              <a:t>niêm</a:t>
            </a:r>
            <a:r>
              <a:rPr lang="en-US" dirty="0"/>
              <a:t> (</a:t>
            </a:r>
            <a:r>
              <a:rPr lang="en-US" dirty="0" err="1"/>
              <a:t>niêm</a:t>
            </a:r>
            <a:r>
              <a:rPr lang="en-US" dirty="0"/>
              <a:t> </a:t>
            </a:r>
            <a:r>
              <a:rPr lang="en-US" dirty="0" err="1"/>
              <a:t>giữa</a:t>
            </a:r>
            <a:r>
              <a:rPr lang="en-US" dirty="0"/>
              <a:t> </a:t>
            </a:r>
            <a:r>
              <a:rPr lang="en-US" dirty="0" err="1"/>
              <a:t>câu</a:t>
            </a:r>
            <a:r>
              <a:rPr lang="en-US" dirty="0"/>
              <a:t> 2 </a:t>
            </a:r>
            <a:r>
              <a:rPr lang="en-US" dirty="0" err="1"/>
              <a:t>và</a:t>
            </a:r>
            <a:r>
              <a:rPr lang="en-US" dirty="0"/>
              <a:t> 3); </a:t>
            </a:r>
            <a:r>
              <a:rPr lang="en-US" dirty="0" err="1"/>
              <a:t>gieo</a:t>
            </a:r>
            <a:r>
              <a:rPr lang="en-US" dirty="0"/>
              <a:t> </a:t>
            </a:r>
            <a:r>
              <a:rPr lang="en-US" dirty="0" err="1"/>
              <a:t>vần</a:t>
            </a:r>
            <a:r>
              <a:rPr lang="en-US" dirty="0"/>
              <a:t> </a:t>
            </a:r>
            <a:r>
              <a:rPr lang="en-US" dirty="0" err="1"/>
              <a:t>chân</a:t>
            </a:r>
            <a:r>
              <a:rPr lang="en-US" dirty="0"/>
              <a:t> ở </a:t>
            </a:r>
            <a:r>
              <a:rPr lang="en-US" dirty="0" err="1"/>
              <a:t>các</a:t>
            </a:r>
            <a:r>
              <a:rPr lang="en-US" dirty="0"/>
              <a:t> </a:t>
            </a:r>
            <a:r>
              <a:rPr lang="en-US" dirty="0" err="1"/>
              <a:t>câu</a:t>
            </a:r>
            <a:r>
              <a:rPr lang="en-US" dirty="0"/>
              <a:t> </a:t>
            </a:r>
            <a:r>
              <a:rPr lang="en-US" dirty="0" err="1"/>
              <a:t>chẵn</a:t>
            </a:r>
            <a:r>
              <a:rPr lang="en-US" dirty="0"/>
              <a:t>; </a:t>
            </a:r>
            <a:r>
              <a:rPr lang="en-US" dirty="0" err="1"/>
              <a:t>nhịp</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ngắt</a:t>
            </a:r>
            <a:r>
              <a:rPr lang="en-US" dirty="0"/>
              <a:t> </a:t>
            </a:r>
            <a:r>
              <a:rPr lang="en-US" dirty="0" err="1"/>
              <a:t>chẵn</a:t>
            </a:r>
            <a:r>
              <a:rPr lang="en-US" dirty="0"/>
              <a:t> </a:t>
            </a:r>
            <a:r>
              <a:rPr lang="en-US" dirty="0" err="1"/>
              <a:t>trước</a:t>
            </a:r>
            <a:r>
              <a:rPr lang="en-US" dirty="0"/>
              <a:t>, </a:t>
            </a:r>
            <a:r>
              <a:rPr lang="en-US" dirty="0" err="1"/>
              <a:t>lẻ</a:t>
            </a:r>
            <a:r>
              <a:rPr lang="en-US" dirty="0"/>
              <a:t> </a:t>
            </a:r>
            <a:r>
              <a:rPr lang="en-US" dirty="0" err="1"/>
              <a:t>sau</a:t>
            </a:r>
            <a:r>
              <a:rPr lang="en-US" dirty="0"/>
              <a:t> (2/2/3 </a:t>
            </a:r>
            <a:r>
              <a:rPr lang="en-US" dirty="0" err="1"/>
              <a:t>hoặc</a:t>
            </a:r>
            <a:r>
              <a:rPr lang="en-US" dirty="0"/>
              <a:t> 4/3)</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246804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58595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12</a:t>
            </a:fld>
            <a:endParaRPr lang="en-US"/>
          </a:p>
        </p:txBody>
      </p:sp>
    </p:spTree>
    <p:extLst>
      <p:ext uri="{BB962C8B-B14F-4D97-AF65-F5344CB8AC3E}">
        <p14:creationId xmlns:p14="http://schemas.microsoft.com/office/powerpoint/2010/main" val="3117864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13</a:t>
            </a:fld>
            <a:endParaRPr lang="en-US"/>
          </a:p>
        </p:txBody>
      </p:sp>
    </p:spTree>
    <p:extLst>
      <p:ext uri="{BB962C8B-B14F-4D97-AF65-F5344CB8AC3E}">
        <p14:creationId xmlns:p14="http://schemas.microsoft.com/office/powerpoint/2010/main" val="147291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14</a:t>
            </a:fld>
            <a:endParaRPr lang="en-US"/>
          </a:p>
        </p:txBody>
      </p:sp>
    </p:spTree>
    <p:extLst>
      <p:ext uri="{BB962C8B-B14F-4D97-AF65-F5344CB8AC3E}">
        <p14:creationId xmlns:p14="http://schemas.microsoft.com/office/powerpoint/2010/main" val="3676121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strike="noStrike" cap="none" dirty="0">
                <a:solidFill>
                  <a:schemeClr val="dk1"/>
                </a:solidFill>
                <a:latin typeface="Roboto Condensed"/>
                <a:ea typeface="Roboto Condensed"/>
                <a:cs typeface="Roboto Condensed"/>
                <a:sym typeface="Roboto Condensed"/>
              </a:rPr>
              <a:t>Xác định các nhân vật xuất hiện trong bài thơ. Mỗi nhân vật hiện lên với hành động gì? Các nhân vật trong bài thơ thuộc thành phần nào trong xã hội? Hãy làm rõ dụng ý của tác giả khi nhắm vào nhóm đối tượng này.</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15</a:t>
            </a:fld>
            <a:endParaRPr lang="en-US"/>
          </a:p>
        </p:txBody>
      </p:sp>
    </p:spTree>
    <p:extLst>
      <p:ext uri="{BB962C8B-B14F-4D97-AF65-F5344CB8AC3E}">
        <p14:creationId xmlns:p14="http://schemas.microsoft.com/office/powerpoint/2010/main" val="70089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Mục</a:t>
            </a:r>
            <a:r>
              <a:rPr lang="en-US" dirty="0"/>
              <a:t> </a:t>
            </a:r>
            <a:r>
              <a:rPr lang="en-US" dirty="0" err="1"/>
              <a:t>đích</a:t>
            </a:r>
            <a:r>
              <a:rPr lang="en-US" dirty="0"/>
              <a:t> </a:t>
            </a:r>
            <a:r>
              <a:rPr lang="en-US" dirty="0" err="1"/>
              <a:t>của</a:t>
            </a:r>
            <a:r>
              <a:rPr lang="en-US" dirty="0"/>
              <a:t> </a:t>
            </a:r>
            <a:r>
              <a:rPr lang="en-US" dirty="0" err="1"/>
              <a:t>công</a:t>
            </a:r>
            <a:r>
              <a:rPr lang="en-US" dirty="0"/>
              <a:t> </a:t>
            </a:r>
            <a:r>
              <a:rPr lang="en-US" dirty="0" err="1"/>
              <a:t>việc</a:t>
            </a:r>
            <a:r>
              <a:rPr lang="en-US" dirty="0"/>
              <a:t> </a:t>
            </a:r>
            <a:r>
              <a:rPr lang="en-US" dirty="0" err="1"/>
              <a:t>đáng</a:t>
            </a:r>
            <a:r>
              <a:rPr lang="en-US" dirty="0"/>
              <a:t> </a:t>
            </a:r>
            <a:r>
              <a:rPr lang="en-US" dirty="0" err="1"/>
              <a:t>ra</a:t>
            </a:r>
            <a:r>
              <a:rPr lang="en-US" dirty="0"/>
              <a:t> </a:t>
            </a:r>
            <a:r>
              <a:rPr lang="en-US" dirty="0" err="1"/>
              <a:t>phải</a:t>
            </a:r>
            <a:r>
              <a:rPr lang="en-US" dirty="0"/>
              <a:t> </a:t>
            </a:r>
            <a:r>
              <a:rPr lang="en-US" dirty="0" err="1"/>
              <a:t>làm</a:t>
            </a:r>
            <a:r>
              <a:rPr lang="en-US" dirty="0"/>
              <a:t> </a:t>
            </a:r>
            <a:r>
              <a:rPr lang="en-US" dirty="0" err="1"/>
              <a:t>theo</a:t>
            </a:r>
            <a:r>
              <a:rPr lang="en-US" dirty="0"/>
              <a:t> </a:t>
            </a:r>
            <a:r>
              <a:rPr lang="en-US" dirty="0" err="1"/>
              <a:t>chức</a:t>
            </a:r>
            <a:r>
              <a:rPr lang="en-US" dirty="0"/>
              <a:t> </a:t>
            </a:r>
            <a:r>
              <a:rPr lang="en-US" dirty="0" err="1"/>
              <a:t>trách</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là</a:t>
            </a:r>
            <a:r>
              <a:rPr lang="en-US" dirty="0"/>
              <a:t> </a:t>
            </a:r>
            <a:r>
              <a:rPr lang="en-US" dirty="0" err="1"/>
              <a:t>giữ</a:t>
            </a:r>
            <a:r>
              <a:rPr lang="en-US" dirty="0"/>
              <a:t> </a:t>
            </a:r>
            <a:r>
              <a:rPr lang="en-US" dirty="0" err="1"/>
              <a:t>trật</a:t>
            </a:r>
            <a:r>
              <a:rPr lang="en-US" dirty="0"/>
              <a:t> </a:t>
            </a:r>
            <a:r>
              <a:rPr lang="en-US" dirty="0" err="1"/>
              <a:t>tự</a:t>
            </a:r>
            <a:r>
              <a:rPr lang="en-US" dirty="0"/>
              <a:t>, an </a:t>
            </a:r>
            <a:r>
              <a:rPr lang="en-US" dirty="0" err="1"/>
              <a:t>ninh</a:t>
            </a:r>
            <a:r>
              <a:rPr lang="en-US" dirty="0"/>
              <a:t> </a:t>
            </a:r>
            <a:r>
              <a:rPr lang="en-US" dirty="0" err="1"/>
              <a:t>cho</a:t>
            </a:r>
            <a:r>
              <a:rPr lang="en-US" dirty="0"/>
              <a:t> </a:t>
            </a:r>
            <a:r>
              <a:rPr lang="en-US" dirty="0" err="1"/>
              <a:t>xã</a:t>
            </a:r>
            <a:r>
              <a:rPr lang="en-US" dirty="0"/>
              <a:t> </a:t>
            </a:r>
            <a:r>
              <a:rPr lang="en-US" dirty="0" err="1"/>
              <a:t>hội</a:t>
            </a:r>
            <a:r>
              <a:rPr lang="en-US" dirty="0"/>
              <a:t>, </a:t>
            </a:r>
            <a:r>
              <a:rPr lang="en-US" dirty="0" err="1"/>
              <a:t>nhưng</a:t>
            </a:r>
            <a:r>
              <a:rPr lang="en-US" dirty="0"/>
              <a:t> </a:t>
            </a:r>
            <a:r>
              <a:rPr lang="en-US" dirty="0" err="1"/>
              <a:t>mục</a:t>
            </a:r>
            <a:r>
              <a:rPr lang="en-US" dirty="0"/>
              <a:t> </a:t>
            </a:r>
            <a:r>
              <a:rPr lang="en-US" dirty="0" err="1"/>
              <a:t>đích</a:t>
            </a:r>
            <a:r>
              <a:rPr lang="en-US" dirty="0"/>
              <a:t> </a:t>
            </a:r>
            <a:r>
              <a:rPr lang="en-US" dirty="0" err="1"/>
              <a:t>những</a:t>
            </a:r>
            <a:r>
              <a:rPr lang="en-US" dirty="0"/>
              <a:t> </a:t>
            </a:r>
            <a:r>
              <a:rPr lang="en-US" dirty="0" err="1"/>
              <a:t>việc</a:t>
            </a:r>
            <a:r>
              <a:rPr lang="en-US" dirty="0"/>
              <a:t> </a:t>
            </a:r>
            <a:r>
              <a:rPr lang="en-US" dirty="0" err="1"/>
              <a:t>thường</a:t>
            </a:r>
            <a:r>
              <a:rPr lang="en-US" dirty="0"/>
              <a:t> </a:t>
            </a:r>
            <a:r>
              <a:rPr lang="en-US" dirty="0" err="1"/>
              <a:t>làm</a:t>
            </a:r>
            <a:r>
              <a:rPr lang="en-US" dirty="0"/>
              <a:t> </a:t>
            </a:r>
            <a:r>
              <a:rPr lang="en-US" dirty="0" err="1"/>
              <a:t>trên</a:t>
            </a:r>
            <a:r>
              <a:rPr lang="en-US" dirty="0"/>
              <a:t> </a:t>
            </a:r>
            <a:r>
              <a:rPr lang="en-US" dirty="0" err="1"/>
              <a:t>thực</a:t>
            </a:r>
            <a:r>
              <a:rPr lang="en-US" dirty="0"/>
              <a:t> </a:t>
            </a:r>
            <a:r>
              <a:rPr lang="en-US" dirty="0" err="1"/>
              <a:t>tế</a:t>
            </a:r>
            <a:r>
              <a:rPr lang="en-US" dirty="0"/>
              <a:t> (</a:t>
            </a:r>
            <a:r>
              <a:rPr lang="en-US" dirty="0" err="1"/>
              <a:t>đánh</a:t>
            </a:r>
            <a:r>
              <a:rPr lang="en-US" dirty="0"/>
              <a:t> </a:t>
            </a:r>
            <a:r>
              <a:rPr lang="en-US" dirty="0" err="1"/>
              <a:t>bạc</a:t>
            </a:r>
            <a:r>
              <a:rPr lang="en-US" dirty="0"/>
              <a:t>, </a:t>
            </a:r>
            <a:r>
              <a:rPr lang="en-US" dirty="0" err="1"/>
              <a:t>kiếm</a:t>
            </a:r>
            <a:r>
              <a:rPr lang="en-US" dirty="0"/>
              <a:t> </a:t>
            </a:r>
            <a:r>
              <a:rPr lang="en-US" dirty="0" err="1"/>
              <a:t>ăn</a:t>
            </a:r>
            <a:r>
              <a:rPr lang="en-US" dirty="0"/>
              <a:t>) </a:t>
            </a:r>
            <a:r>
              <a:rPr lang="en-US" dirty="0" err="1"/>
              <a:t>lại</a:t>
            </a:r>
            <a:r>
              <a:rPr lang="en-US" dirty="0"/>
              <a:t> </a:t>
            </a:r>
            <a:r>
              <a:rPr lang="en-US" dirty="0" err="1"/>
              <a:t>là</a:t>
            </a:r>
            <a:r>
              <a:rPr lang="en-US" dirty="0"/>
              <a:t> </a:t>
            </a:r>
            <a:r>
              <a:rPr lang="en-US" dirty="0" err="1"/>
              <a:t>trục</a:t>
            </a:r>
            <a:r>
              <a:rPr lang="en-US" dirty="0"/>
              <a:t> </a:t>
            </a:r>
            <a:r>
              <a:rPr lang="en-US" dirty="0" err="1"/>
              <a:t>lợi</a:t>
            </a:r>
            <a:r>
              <a:rPr lang="en-US" dirty="0"/>
              <a:t> </a:t>
            </a:r>
            <a:r>
              <a:rPr lang="en-US" dirty="0" err="1"/>
              <a:t>cá</a:t>
            </a:r>
            <a:r>
              <a:rPr lang="en-US" dirty="0"/>
              <a:t> </a:t>
            </a:r>
            <a:r>
              <a:rPr lang="en-US" dirty="0" err="1"/>
              <a:t>nhân</a:t>
            </a:r>
            <a:r>
              <a:rPr lang="en-US" dirty="0"/>
              <a:t>. </a:t>
            </a:r>
            <a:r>
              <a:rPr lang="en-US" dirty="0" err="1"/>
              <a:t>Sự</a:t>
            </a:r>
            <a:r>
              <a:rPr lang="en-US" dirty="0"/>
              <a:t> </a:t>
            </a:r>
            <a:r>
              <a:rPr lang="en-US" dirty="0" err="1"/>
              <a:t>ngược</a:t>
            </a:r>
            <a:r>
              <a:rPr lang="en-US" dirty="0"/>
              <a:t> </a:t>
            </a:r>
            <a:r>
              <a:rPr lang="en-US" dirty="0" err="1"/>
              <a:t>đời</a:t>
            </a:r>
            <a:r>
              <a:rPr lang="en-US" dirty="0"/>
              <a:t> </a:t>
            </a:r>
            <a:r>
              <a:rPr lang="en-US" dirty="0" err="1"/>
              <a:t>này</a:t>
            </a:r>
            <a:r>
              <a:rPr lang="en-US" dirty="0"/>
              <a:t> </a:t>
            </a:r>
            <a:r>
              <a:rPr lang="en-US" dirty="0" err="1"/>
              <a:t>đã</a:t>
            </a:r>
            <a:r>
              <a:rPr lang="en-US" dirty="0"/>
              <a:t> </a:t>
            </a:r>
            <a:r>
              <a:rPr lang="en-US" dirty="0" err="1"/>
              <a:t>chỉ</a:t>
            </a:r>
            <a:r>
              <a:rPr lang="en-US" dirty="0"/>
              <a:t> </a:t>
            </a:r>
            <a:r>
              <a:rPr lang="en-US" dirty="0" err="1"/>
              <a:t>ra</a:t>
            </a:r>
            <a:r>
              <a:rPr lang="en-US" dirty="0"/>
              <a:t> </a:t>
            </a:r>
            <a:r>
              <a:rPr lang="en-US" dirty="0" err="1"/>
              <a:t>tính</a:t>
            </a:r>
            <a:r>
              <a:rPr lang="en-US" dirty="0"/>
              <a:t> </a:t>
            </a:r>
            <a:r>
              <a:rPr lang="en-US" dirty="0" err="1"/>
              <a:t>lố</a:t>
            </a:r>
            <a:r>
              <a:rPr lang="en-US" dirty="0"/>
              <a:t> </a:t>
            </a:r>
            <a:r>
              <a:rPr lang="en-US" dirty="0" err="1"/>
              <a:t>bịch</a:t>
            </a:r>
            <a:r>
              <a:rPr lang="en-US" dirty="0"/>
              <a:t>, </a:t>
            </a:r>
            <a:r>
              <a:rPr lang="en-US" dirty="0" err="1"/>
              <a:t>làm</a:t>
            </a:r>
            <a:r>
              <a:rPr lang="en-US" dirty="0"/>
              <a:t> </a:t>
            </a:r>
            <a:r>
              <a:rPr lang="en-US" dirty="0" err="1"/>
              <a:t>lộ</a:t>
            </a:r>
            <a:r>
              <a:rPr lang="en-US" dirty="0"/>
              <a:t> </a:t>
            </a:r>
            <a:r>
              <a:rPr lang="en-US" dirty="0" err="1"/>
              <a:t>rõ</a:t>
            </a:r>
            <a:r>
              <a:rPr lang="en-US" dirty="0"/>
              <a:t> </a:t>
            </a:r>
            <a:r>
              <a:rPr lang="en-US" dirty="0" err="1"/>
              <a:t>bản</a:t>
            </a:r>
            <a:r>
              <a:rPr lang="en-US" dirty="0"/>
              <a:t> </a:t>
            </a:r>
            <a:r>
              <a:rPr lang="en-US" dirty="0" err="1"/>
              <a:t>chất</a:t>
            </a:r>
            <a:r>
              <a:rPr lang="en-US" dirty="0"/>
              <a:t> </a:t>
            </a:r>
            <a:r>
              <a:rPr lang="en-US" dirty="0" err="1"/>
              <a:t>xấu</a:t>
            </a:r>
            <a:r>
              <a:rPr lang="en-US" dirty="0"/>
              <a:t> </a:t>
            </a:r>
            <a:r>
              <a:rPr lang="en-US" dirty="0" err="1"/>
              <a:t>xa</a:t>
            </a:r>
            <a:r>
              <a:rPr lang="en-US" dirty="0"/>
              <a:t> </a:t>
            </a:r>
            <a:r>
              <a:rPr lang="en-US" dirty="0" err="1"/>
              <a:t>của</a:t>
            </a:r>
            <a:r>
              <a:rPr lang="en-US" dirty="0"/>
              <a:t> ban </a:t>
            </a:r>
            <a:r>
              <a:rPr lang="en-US" dirty="0" err="1"/>
              <a:t>trưởng</a:t>
            </a:r>
            <a:r>
              <a:rPr lang="en-US" dirty="0"/>
              <a:t>, </a:t>
            </a:r>
            <a:r>
              <a:rPr lang="en-US" dirty="0" err="1"/>
              <a:t>cảnh</a:t>
            </a:r>
            <a:r>
              <a:rPr lang="en-US" dirty="0"/>
              <a:t> </a:t>
            </a:r>
            <a:r>
              <a:rPr lang="en-US" dirty="0" err="1"/>
              <a:t>trưởng</a:t>
            </a:r>
            <a:r>
              <a:rPr lang="en-US" dirty="0"/>
              <a:t>, </a:t>
            </a:r>
            <a:r>
              <a:rPr lang="en-US" dirty="0" err="1"/>
              <a:t>từ</a:t>
            </a:r>
            <a:r>
              <a:rPr lang="en-US" dirty="0"/>
              <a:t> </a:t>
            </a:r>
            <a:r>
              <a:rPr lang="en-US" dirty="0" err="1"/>
              <a:t>đó</a:t>
            </a:r>
            <a:r>
              <a:rPr lang="en-US" dirty="0"/>
              <a:t> </a:t>
            </a:r>
            <a:r>
              <a:rPr lang="en-US" dirty="0" err="1"/>
              <a:t>tạo</a:t>
            </a:r>
            <a:r>
              <a:rPr lang="en-US" dirty="0"/>
              <a:t> </a:t>
            </a:r>
            <a:r>
              <a:rPr lang="en-US" dirty="0" err="1"/>
              <a:t>tiếng</a:t>
            </a:r>
            <a:r>
              <a:rPr lang="en-US" dirty="0"/>
              <a:t> </a:t>
            </a:r>
            <a:r>
              <a:rPr lang="en-US" dirty="0" err="1"/>
              <a:t>cười</a:t>
            </a:r>
            <a:r>
              <a:rPr lang="en-US" dirty="0"/>
              <a:t> </a:t>
            </a:r>
            <a:r>
              <a:rPr lang="en-US" dirty="0" err="1"/>
              <a:t>trào</a:t>
            </a:r>
            <a:r>
              <a:rPr lang="en-US" dirty="0"/>
              <a:t> </a:t>
            </a:r>
            <a:r>
              <a:rPr lang="en-US" dirty="0" err="1"/>
              <a:t>phúng</a:t>
            </a:r>
            <a:r>
              <a:rPr lang="en-US" dirty="0"/>
              <a:t> </a:t>
            </a:r>
            <a:r>
              <a:rPr lang="en-US" dirty="0" err="1"/>
              <a:t>trực</a:t>
            </a:r>
            <a:r>
              <a:rPr lang="en-US" dirty="0"/>
              <a:t> </a:t>
            </a:r>
            <a:r>
              <a:rPr lang="en-US" dirty="0" err="1"/>
              <a:t>diện</a:t>
            </a:r>
            <a:r>
              <a:rPr lang="en-US" dirty="0"/>
              <a:t> </a:t>
            </a:r>
            <a:r>
              <a:rPr lang="en-US" dirty="0" err="1"/>
              <a:t>nhằm</a:t>
            </a:r>
            <a:r>
              <a:rPr lang="en-US" dirty="0"/>
              <a:t> </a:t>
            </a:r>
            <a:r>
              <a:rPr lang="en-US" dirty="0" err="1"/>
              <a:t>vào</a:t>
            </a:r>
            <a:r>
              <a:rPr lang="en-US" dirty="0"/>
              <a:t> </a:t>
            </a:r>
            <a:r>
              <a:rPr lang="en-US" dirty="0" err="1"/>
              <a:t>những</a:t>
            </a:r>
            <a:r>
              <a:rPr lang="en-US" dirty="0"/>
              <a:t> </a:t>
            </a:r>
            <a:r>
              <a:rPr lang="en-US" dirty="0" err="1"/>
              <a:t>đối</a:t>
            </a:r>
            <a:r>
              <a:rPr lang="en-US" dirty="0"/>
              <a:t> </a:t>
            </a:r>
            <a:r>
              <a:rPr lang="en-US" dirty="0" err="1"/>
              <a:t>tượng</a:t>
            </a:r>
            <a:r>
              <a:rPr lang="en-US" dirty="0"/>
              <a:t> </a:t>
            </a:r>
            <a:r>
              <a:rPr lang="en-US" dirty="0" err="1"/>
              <a:t>này</a:t>
            </a:r>
            <a:r>
              <a:rPr lang="en-US" dirty="0"/>
              <a:t>.</a:t>
            </a:r>
          </a:p>
        </p:txBody>
      </p:sp>
      <p:sp>
        <p:nvSpPr>
          <p:cNvPr id="4" name="Slide Number Placeholder 3"/>
          <p:cNvSpPr>
            <a:spLocks noGrp="1"/>
          </p:cNvSpPr>
          <p:nvPr>
            <p:ph type="sldNum" sz="quarter" idx="5"/>
          </p:nvPr>
        </p:nvSpPr>
        <p:spPr/>
        <p:txBody>
          <a:bodyPr/>
          <a:lstStyle/>
          <a:p>
            <a:fld id="{5909A3CD-4206-4866-A2B7-CC6BDB233AE7}" type="slidenum">
              <a:rPr lang="en-US" smtClean="0"/>
              <a:t>16</a:t>
            </a:fld>
            <a:endParaRPr lang="en-US"/>
          </a:p>
        </p:txBody>
      </p:sp>
    </p:spTree>
    <p:extLst>
      <p:ext uri="{BB962C8B-B14F-4D97-AF65-F5344CB8AC3E}">
        <p14:creationId xmlns:p14="http://schemas.microsoft.com/office/powerpoint/2010/main" val="138086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itchFamily="34" charset="0"/>
              <a:buNone/>
            </a:pPr>
            <a:r>
              <a:rPr lang="en-US" dirty="0"/>
              <a:t>Theo </a:t>
            </a:r>
            <a:r>
              <a:rPr lang="en-US" dirty="0" err="1"/>
              <a:t>em</a:t>
            </a:r>
            <a:r>
              <a:rPr lang="en-US" dirty="0"/>
              <a:t>, </a:t>
            </a:r>
            <a:r>
              <a:rPr lang="en-US" dirty="0" err="1"/>
              <a:t>huyện</a:t>
            </a:r>
            <a:r>
              <a:rPr lang="en-US" dirty="0"/>
              <a:t> </a:t>
            </a:r>
            <a:r>
              <a:rPr lang="en-US" dirty="0" err="1"/>
              <a:t>trưởng</a:t>
            </a:r>
            <a:r>
              <a:rPr lang="en-US" dirty="0"/>
              <a:t> “</a:t>
            </a:r>
            <a:r>
              <a:rPr lang="en-US" dirty="0" err="1"/>
              <a:t>chong</a:t>
            </a:r>
            <a:r>
              <a:rPr lang="en-US" dirty="0"/>
              <a:t> </a:t>
            </a:r>
            <a:r>
              <a:rPr lang="en-US" dirty="0" err="1"/>
              <a:t>đèn</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gì</a:t>
            </a:r>
            <a:r>
              <a:rPr lang="en-US" dirty="0"/>
              <a:t>? </a:t>
            </a:r>
            <a:r>
              <a:rPr lang="en-US" dirty="0" err="1"/>
              <a:t>Có</a:t>
            </a:r>
            <a:r>
              <a:rPr lang="en-US" dirty="0"/>
              <a:t> </a:t>
            </a:r>
            <a:r>
              <a:rPr lang="en-US" dirty="0" err="1"/>
              <a:t>phải</a:t>
            </a:r>
            <a:r>
              <a:rPr lang="en-US" dirty="0"/>
              <a:t> </a:t>
            </a:r>
            <a:r>
              <a:rPr lang="en-US" dirty="0" err="1"/>
              <a:t>tác</a:t>
            </a:r>
            <a:r>
              <a:rPr lang="en-US" dirty="0"/>
              <a:t> </a:t>
            </a:r>
            <a:r>
              <a:rPr lang="en-US" dirty="0" err="1"/>
              <a:t>giả</a:t>
            </a:r>
            <a:r>
              <a:rPr lang="en-US" dirty="0"/>
              <a:t> </a:t>
            </a:r>
            <a:r>
              <a:rPr lang="en-US" dirty="0" err="1"/>
              <a:t>muốn</a:t>
            </a:r>
            <a:r>
              <a:rPr lang="en-US" dirty="0"/>
              <a:t> </a:t>
            </a:r>
            <a:r>
              <a:rPr lang="en-US" dirty="0" err="1"/>
              <a:t>dành</a:t>
            </a:r>
            <a:r>
              <a:rPr lang="en-US" dirty="0"/>
              <a:t> </a:t>
            </a:r>
            <a:r>
              <a:rPr lang="en-US" dirty="0" err="1"/>
              <a:t>tặng</a:t>
            </a:r>
            <a:r>
              <a:rPr lang="en-US" dirty="0"/>
              <a:t> </a:t>
            </a:r>
            <a:r>
              <a:rPr lang="en-US" dirty="0" err="1"/>
              <a:t>lời</a:t>
            </a:r>
            <a:r>
              <a:rPr lang="en-US" dirty="0"/>
              <a:t> </a:t>
            </a:r>
            <a:r>
              <a:rPr lang="en-US" dirty="0" err="1"/>
              <a:t>khen</a:t>
            </a:r>
            <a:r>
              <a:rPr lang="en-US" dirty="0"/>
              <a:t> </a:t>
            </a:r>
            <a:r>
              <a:rPr lang="en-US" dirty="0" err="1"/>
              <a:t>cho</a:t>
            </a:r>
            <a:r>
              <a:rPr lang="en-US" dirty="0"/>
              <a:t> </a:t>
            </a:r>
            <a:r>
              <a:rPr lang="en-US" dirty="0" err="1"/>
              <a:t>huyện</a:t>
            </a:r>
            <a:r>
              <a:rPr lang="en-US" dirty="0"/>
              <a:t> </a:t>
            </a:r>
            <a:r>
              <a:rPr lang="en-US" dirty="0" err="1"/>
              <a:t>trưởng</a:t>
            </a:r>
            <a:r>
              <a:rPr lang="en-US" dirty="0"/>
              <a:t> </a:t>
            </a:r>
            <a:r>
              <a:rPr lang="en-US" dirty="0" err="1"/>
              <a:t>vì</a:t>
            </a:r>
            <a:r>
              <a:rPr lang="en-US" dirty="0"/>
              <a:t> </a:t>
            </a:r>
            <a:r>
              <a:rPr lang="en-US" dirty="0" err="1"/>
              <a:t>đã</a:t>
            </a:r>
            <a:r>
              <a:rPr lang="en-US" dirty="0"/>
              <a:t> </a:t>
            </a:r>
            <a:r>
              <a:rPr lang="en-US" dirty="0" err="1"/>
              <a:t>làm</a:t>
            </a:r>
            <a:r>
              <a:rPr lang="en-US" dirty="0"/>
              <a:t> </a:t>
            </a:r>
            <a:r>
              <a:rPr lang="en-US" dirty="0" err="1"/>
              <a:t>việc</a:t>
            </a:r>
            <a:r>
              <a:rPr lang="en-US" dirty="0"/>
              <a:t> </a:t>
            </a:r>
            <a:r>
              <a:rPr lang="en-US" dirty="0" err="1"/>
              <a:t>chăm</a:t>
            </a:r>
            <a:r>
              <a:rPr lang="en-US" dirty="0"/>
              <a:t> </a:t>
            </a:r>
            <a:r>
              <a:rPr lang="en-US" dirty="0" err="1"/>
              <a:t>chỉ</a:t>
            </a:r>
            <a:r>
              <a:rPr lang="en-US" dirty="0"/>
              <a:t>?</a:t>
            </a:r>
            <a:endParaRPr lang="vi-VN" sz="1200" dirty="0">
              <a:latin typeface="Times New Roman" panose="02020603050405020304" pitchFamily="18" charset="0"/>
              <a:cs typeface="Times New Roman" panose="02020603050405020304" pitchFamily="18" charset="0"/>
            </a:endParaRP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+“Chong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nói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thông</a:t>
            </a:r>
            <a:r>
              <a:rPr lang="en-US" sz="1200" dirty="0">
                <a:latin typeface="Times New Roman" panose="02020603050405020304" pitchFamily="18" charset="0"/>
                <a:cs typeface="Times New Roman" panose="02020603050405020304" pitchFamily="18" charset="0"/>
              </a:rPr>
              <a:t> tin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rõ</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chê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đèn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ý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tỏ</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khen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ngợi</a:t>
            </a:r>
            <a:r>
              <a:rPr lang="en-US" sz="1200" dirty="0">
                <a:latin typeface="Times New Roman" panose="02020603050405020304" pitchFamily="18" charset="0"/>
                <a:cs typeface="Times New Roman" panose="02020603050405020304" pitchFamily="18" charset="0"/>
              </a:rPr>
              <a:t>.</a:t>
            </a:r>
          </a:p>
          <a:p>
            <a:pPr marL="0" indent="0" algn="just">
              <a:buFont typeface="Arial" pitchFamily="34" charset="0"/>
              <a:buNone/>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quản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tác</a:t>
            </a:r>
            <a:r>
              <a:rPr lang="en-US" sz="1200" dirty="0">
                <a:latin typeface="Times New Roman" panose="02020603050405020304" pitchFamily="18" charset="0"/>
                <a:cs typeface="Times New Roman" panose="02020603050405020304" pitchFamily="18" charset="0"/>
              </a:rPr>
              <a:t> an </a:t>
            </a:r>
            <a:r>
              <a:rPr lang="en-US" sz="1200" dirty="0" err="1">
                <a:latin typeface="Times New Roman" panose="02020603050405020304" pitchFamily="18" charset="0"/>
                <a:cs typeface="Times New Roman" panose="02020603050405020304" pitchFamily="18" charset="0"/>
              </a:rPr>
              <a:t>ninh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cũng</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toan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mưu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xảy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mục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ruỗng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bộ</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huyện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trưởng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kém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ông</a:t>
            </a:r>
            <a:r>
              <a:rPr lang="en-US" sz="1200" dirty="0">
                <a:latin typeface="Times New Roman" panose="02020603050405020304" pitchFamily="18" charset="0"/>
                <a:cs typeface="Times New Roman" panose="02020603050405020304" pitchFamily="18" charset="0"/>
              </a:rPr>
              <a:t> ta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khuya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dân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17</a:t>
            </a:fld>
            <a:endParaRPr lang="en-US"/>
          </a:p>
        </p:txBody>
      </p:sp>
    </p:spTree>
    <p:extLst>
      <p:ext uri="{BB962C8B-B14F-4D97-AF65-F5344CB8AC3E}">
        <p14:creationId xmlns:p14="http://schemas.microsoft.com/office/powerpoint/2010/main" val="63177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Giọng</a:t>
            </a:r>
            <a:r>
              <a:rPr lang="en-US" dirty="0"/>
              <a:t> </a:t>
            </a:r>
            <a:r>
              <a:rPr lang="en-US" dirty="0" err="1"/>
              <a:t>điệu</a:t>
            </a:r>
            <a:r>
              <a:rPr lang="en-US" dirty="0"/>
              <a:t> </a:t>
            </a:r>
            <a:r>
              <a:rPr lang="en-US" dirty="0" err="1"/>
              <a:t>trào</a:t>
            </a:r>
            <a:r>
              <a:rPr lang="en-US" dirty="0"/>
              <a:t> </a:t>
            </a:r>
            <a:r>
              <a:rPr lang="en-US" dirty="0" err="1"/>
              <a:t>phúng</a:t>
            </a:r>
            <a:r>
              <a:rPr lang="en-US" dirty="0"/>
              <a:t> </a:t>
            </a:r>
            <a:r>
              <a:rPr lang="en-US" dirty="0" err="1"/>
              <a:t>của</a:t>
            </a:r>
            <a:r>
              <a:rPr lang="en-US" dirty="0"/>
              <a:t> </a:t>
            </a:r>
            <a:r>
              <a:rPr lang="en-US" dirty="0" err="1"/>
              <a:t>câu</a:t>
            </a:r>
            <a:r>
              <a:rPr lang="en-US" dirty="0"/>
              <a:t> </a:t>
            </a:r>
            <a:r>
              <a:rPr lang="en-US" dirty="0" err="1"/>
              <a:t>thơ</a:t>
            </a:r>
            <a:r>
              <a:rPr lang="en-US" dirty="0"/>
              <a:t> </a:t>
            </a:r>
            <a:r>
              <a:rPr lang="en-US" dirty="0" err="1"/>
              <a:t>thứ</a:t>
            </a:r>
            <a:r>
              <a:rPr lang="en-US" dirty="0"/>
              <a:t> </a:t>
            </a:r>
            <a:r>
              <a:rPr lang="en-US" dirty="0" err="1"/>
              <a:t>ba</a:t>
            </a:r>
            <a:r>
              <a:rPr lang="en-US" dirty="0"/>
              <a:t> </a:t>
            </a:r>
            <a:r>
              <a:rPr lang="en-US" dirty="0" err="1"/>
              <a:t>có</a:t>
            </a:r>
            <a:r>
              <a:rPr lang="en-US" dirty="0"/>
              <a:t> </a:t>
            </a:r>
            <a:r>
              <a:rPr lang="en-US" dirty="0" err="1"/>
              <a:t>gì</a:t>
            </a:r>
            <a:r>
              <a:rPr lang="en-US" dirty="0"/>
              <a:t> </a:t>
            </a:r>
            <a:r>
              <a:rPr lang="en-US" dirty="0" err="1"/>
              <a:t>khác</a:t>
            </a:r>
            <a:r>
              <a:rPr lang="en-US" dirty="0"/>
              <a:t> </a:t>
            </a:r>
            <a:r>
              <a:rPr lang="en-US" dirty="0" err="1"/>
              <a:t>biệt</a:t>
            </a:r>
            <a:r>
              <a:rPr lang="en-US" dirty="0"/>
              <a:t> so </a:t>
            </a:r>
            <a:r>
              <a:rPr lang="en-US" dirty="0" err="1"/>
              <a:t>với</a:t>
            </a:r>
            <a:r>
              <a:rPr lang="en-US" dirty="0"/>
              <a:t> </a:t>
            </a:r>
            <a:r>
              <a:rPr lang="en-US" dirty="0" err="1"/>
              <a:t>hai</a:t>
            </a:r>
            <a:r>
              <a:rPr lang="en-US" dirty="0"/>
              <a:t> </a:t>
            </a:r>
            <a:r>
              <a:rPr lang="en-US" dirty="0" err="1"/>
              <a:t>câu</a:t>
            </a:r>
            <a:r>
              <a:rPr lang="en-US" dirty="0"/>
              <a:t> </a:t>
            </a:r>
            <a:r>
              <a:rPr lang="en-US" dirty="0" err="1"/>
              <a:t>thơ</a:t>
            </a:r>
            <a:r>
              <a:rPr lang="en-US" dirty="0"/>
              <a:t> </a:t>
            </a:r>
            <a:r>
              <a:rPr lang="en-US" dirty="0" err="1"/>
              <a:t>đầu</a:t>
            </a:r>
            <a:r>
              <a:rPr lang="en-US" dirty="0"/>
              <a:t>?</a:t>
            </a:r>
          </a:p>
          <a:p>
            <a:r>
              <a:rPr lang="en-US" dirty="0" err="1"/>
              <a:t>Các</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trong</a:t>
            </a:r>
            <a:r>
              <a:rPr lang="en-US" dirty="0"/>
              <a:t> </a:t>
            </a:r>
            <a:r>
              <a:rPr lang="en-US" dirty="0" err="1"/>
              <a:t>bài</a:t>
            </a:r>
            <a:r>
              <a:rPr lang="en-US" dirty="0"/>
              <a:t> </a:t>
            </a:r>
            <a:r>
              <a:rPr lang="en-US" dirty="0" err="1"/>
              <a:t>thơ</a:t>
            </a:r>
            <a:r>
              <a:rPr lang="en-US" dirty="0"/>
              <a:t> Lai Tân </a:t>
            </a:r>
            <a:r>
              <a:rPr lang="en-US" dirty="0" err="1"/>
              <a:t>thuộc</a:t>
            </a:r>
            <a:r>
              <a:rPr lang="en-US" dirty="0"/>
              <a:t> </a:t>
            </a:r>
            <a:r>
              <a:rPr lang="en-US" dirty="0" err="1"/>
              <a:t>thành</a:t>
            </a:r>
            <a:r>
              <a:rPr lang="en-US" dirty="0"/>
              <a:t> </a:t>
            </a:r>
            <a:r>
              <a:rPr lang="en-US" dirty="0" err="1"/>
              <a:t>phần</a:t>
            </a:r>
            <a:r>
              <a:rPr lang="en-US" dirty="0"/>
              <a:t> </a:t>
            </a:r>
            <a:r>
              <a:rPr lang="en-US" dirty="0" err="1"/>
              <a:t>nào</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Hãy</a:t>
            </a:r>
            <a:r>
              <a:rPr lang="en-US" dirty="0"/>
              <a:t> </a:t>
            </a:r>
            <a:r>
              <a:rPr lang="en-US" dirty="0" err="1"/>
              <a:t>làm</a:t>
            </a:r>
            <a:r>
              <a:rPr lang="en-US" dirty="0"/>
              <a:t> </a:t>
            </a:r>
            <a:r>
              <a:rPr lang="en-US" dirty="0" err="1"/>
              <a:t>rõ</a:t>
            </a:r>
            <a:r>
              <a:rPr lang="en-US" dirty="0"/>
              <a:t> </a:t>
            </a:r>
            <a:r>
              <a:rPr lang="en-US" dirty="0" err="1"/>
              <a:t>dụng</a:t>
            </a:r>
            <a:r>
              <a:rPr lang="en-US" dirty="0"/>
              <a:t> ý </a:t>
            </a:r>
            <a:r>
              <a:rPr lang="en-US" dirty="0" err="1"/>
              <a:t>của</a:t>
            </a:r>
            <a:r>
              <a:rPr lang="en-US" dirty="0"/>
              <a:t> </a:t>
            </a:r>
            <a:r>
              <a:rPr lang="en-US" dirty="0" err="1"/>
              <a:t>tác</a:t>
            </a:r>
            <a:r>
              <a:rPr lang="en-US" dirty="0"/>
              <a:t> </a:t>
            </a:r>
            <a:r>
              <a:rPr lang="en-US" dirty="0" err="1"/>
              <a:t>giả</a:t>
            </a:r>
            <a:r>
              <a:rPr lang="en-US" dirty="0"/>
              <a:t> </a:t>
            </a:r>
            <a:r>
              <a:rPr lang="en-US" dirty="0" err="1"/>
              <a:t>khi</a:t>
            </a:r>
            <a:r>
              <a:rPr lang="en-US" dirty="0"/>
              <a:t> </a:t>
            </a:r>
            <a:r>
              <a:rPr lang="en-US" dirty="0" err="1"/>
              <a:t>nhằm</a:t>
            </a:r>
            <a:r>
              <a:rPr lang="en-US" dirty="0"/>
              <a:t> </a:t>
            </a:r>
            <a:r>
              <a:rPr lang="en-US" dirty="0" err="1"/>
              <a:t>vào</a:t>
            </a:r>
            <a:r>
              <a:rPr lang="en-US" dirty="0"/>
              <a:t> </a:t>
            </a:r>
            <a:r>
              <a:rPr lang="en-US" dirty="0" err="1"/>
              <a:t>nhóm</a:t>
            </a:r>
            <a:r>
              <a:rPr lang="en-US" dirty="0"/>
              <a:t> </a:t>
            </a:r>
            <a:r>
              <a:rPr lang="en-US" dirty="0" err="1"/>
              <a:t>đối</a:t>
            </a:r>
            <a:r>
              <a:rPr lang="en-US" dirty="0"/>
              <a:t> </a:t>
            </a:r>
            <a:r>
              <a:rPr lang="en-US" dirty="0" err="1"/>
              <a:t>tượng</a:t>
            </a:r>
            <a:r>
              <a:rPr lang="en-US" dirty="0"/>
              <a:t> </a:t>
            </a:r>
            <a:r>
              <a:rPr lang="en-US" dirty="0" err="1"/>
              <a:t>này</a:t>
            </a:r>
            <a:r>
              <a:rPr lang="en-US" dirty="0"/>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18</a:t>
            </a:fld>
            <a:endParaRPr lang="en-US"/>
          </a:p>
        </p:txBody>
      </p:sp>
    </p:spTree>
    <p:extLst>
      <p:ext uri="{BB962C8B-B14F-4D97-AF65-F5344CB8AC3E}">
        <p14:creationId xmlns:p14="http://schemas.microsoft.com/office/powerpoint/2010/main" val="361899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dirty="0"/>
              <a:t> </a:t>
            </a:r>
            <a:r>
              <a:rPr lang="en-US" dirty="0" err="1"/>
              <a:t>hãy</a:t>
            </a:r>
            <a:r>
              <a:rPr lang="en-US" dirty="0"/>
              <a:t> </a:t>
            </a:r>
            <a:r>
              <a:rPr lang="en-US" dirty="0" err="1"/>
              <a:t>rút</a:t>
            </a:r>
            <a:r>
              <a:rPr lang="en-US" dirty="0"/>
              <a:t> </a:t>
            </a:r>
            <a:r>
              <a:rPr lang="en-US" dirty="0" err="1"/>
              <a:t>ra</a:t>
            </a:r>
            <a:r>
              <a:rPr lang="en-US" dirty="0"/>
              <a:t> </a:t>
            </a:r>
            <a:r>
              <a:rPr lang="en-US" dirty="0" err="1"/>
              <a:t>nhận</a:t>
            </a:r>
            <a:r>
              <a:rPr lang="en-US" dirty="0"/>
              <a:t> </a:t>
            </a:r>
            <a:r>
              <a:rPr lang="en-US" dirty="0" err="1"/>
              <a:t>xét</a:t>
            </a:r>
            <a:r>
              <a:rPr lang="en-US" dirty="0"/>
              <a:t> </a:t>
            </a:r>
            <a:r>
              <a:rPr lang="en-US" dirty="0" err="1"/>
              <a:t>về</a:t>
            </a:r>
            <a:r>
              <a:rPr lang="en-US" dirty="0"/>
              <a:t> </a:t>
            </a:r>
            <a:r>
              <a:rPr lang="en-US" dirty="0" err="1"/>
              <a:t>bức</a:t>
            </a:r>
            <a:r>
              <a:rPr lang="en-US" dirty="0"/>
              <a:t> </a:t>
            </a:r>
            <a:r>
              <a:rPr lang="en-US" dirty="0" err="1"/>
              <a:t>tranh</a:t>
            </a:r>
            <a:r>
              <a:rPr lang="en-US" dirty="0"/>
              <a:t> </a:t>
            </a:r>
            <a:r>
              <a:rPr lang="en-US" dirty="0" err="1"/>
              <a:t>hiện</a:t>
            </a:r>
            <a:r>
              <a:rPr lang="en-US" dirty="0"/>
              <a:t> </a:t>
            </a:r>
            <a:r>
              <a:rPr lang="en-US" dirty="0" err="1"/>
              <a:t>thực</a:t>
            </a:r>
            <a:r>
              <a:rPr lang="en-US" dirty="0"/>
              <a:t> </a:t>
            </a:r>
            <a:r>
              <a:rPr lang="en-US" dirty="0" err="1"/>
              <a:t>của</a:t>
            </a:r>
            <a:r>
              <a:rPr lang="en-US" dirty="0"/>
              <a:t> </a:t>
            </a:r>
            <a:r>
              <a:rPr lang="en-US" dirty="0" err="1"/>
              <a:t>chính</a:t>
            </a:r>
            <a:r>
              <a:rPr lang="en-US" dirty="0"/>
              <a:t> </a:t>
            </a:r>
            <a:r>
              <a:rPr lang="en-US" dirty="0" err="1"/>
              <a:t>quyền</a:t>
            </a:r>
            <a:r>
              <a:rPr lang="en-US" dirty="0"/>
              <a:t> Lai Tân </a:t>
            </a:r>
            <a:r>
              <a:rPr lang="en-US" dirty="0" err="1"/>
              <a:t>trong</a:t>
            </a:r>
            <a:r>
              <a:rPr lang="en-US" dirty="0"/>
              <a:t> </a:t>
            </a:r>
            <a:r>
              <a:rPr lang="en-US" dirty="0" err="1"/>
              <a:t>ba</a:t>
            </a:r>
            <a:r>
              <a:rPr lang="en-US" dirty="0"/>
              <a:t> </a:t>
            </a:r>
            <a:r>
              <a:rPr lang="en-US" dirty="0" err="1"/>
              <a:t>câu</a:t>
            </a:r>
            <a:r>
              <a:rPr lang="en-US" dirty="0"/>
              <a:t> </a:t>
            </a:r>
            <a:r>
              <a:rPr lang="en-US" dirty="0" err="1"/>
              <a:t>đầu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 vi </a:t>
            </a:r>
            <a:r>
              <a:rPr lang="en-US" sz="1200" dirty="0" err="1">
                <a:latin typeface="Times New Roman" panose="02020603050405020304" pitchFamily="18" charset="0"/>
                <a:cs typeface="Times New Roman" panose="02020603050405020304" pitchFamily="18" charset="0"/>
              </a:rPr>
              <a:t>phạm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tù</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vậy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hay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19</a:t>
            </a:fld>
            <a:endParaRPr lang="en-US"/>
          </a:p>
        </p:txBody>
      </p:sp>
    </p:spTree>
    <p:extLst>
      <p:ext uri="{BB962C8B-B14F-4D97-AF65-F5344CB8AC3E}">
        <p14:creationId xmlns:p14="http://schemas.microsoft.com/office/powerpoint/2010/main" val="352885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https://www.baoquangbinh.vn/chinh-tri/202006/cuoc-doi-va-su-nghiep-cach-mang-cua-chu-tich-ho-chi-minh-2178304/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Nhãn</a:t>
            </a:r>
            <a:r>
              <a:rPr lang="en-US" dirty="0"/>
              <a:t> </a:t>
            </a:r>
            <a:r>
              <a:rPr lang="en-US" dirty="0" err="1"/>
              <a:t>quan</a:t>
            </a:r>
            <a:r>
              <a:rPr lang="en-US" dirty="0"/>
              <a:t> </a:t>
            </a:r>
            <a:r>
              <a:rPr lang="en-US" dirty="0" err="1"/>
              <a:t>của</a:t>
            </a:r>
            <a:r>
              <a:rPr lang="en-US" dirty="0"/>
              <a:t> </a:t>
            </a:r>
            <a:r>
              <a:rPr lang="en-US" dirty="0" err="1"/>
              <a:t>một</a:t>
            </a:r>
            <a:r>
              <a:rPr lang="en-US" dirty="0"/>
              <a:t> </a:t>
            </a:r>
            <a:r>
              <a:rPr lang="en-US" dirty="0" err="1"/>
              <a:t>bậc</a:t>
            </a:r>
            <a:r>
              <a:rPr lang="en-US" dirty="0"/>
              <a:t> </a:t>
            </a:r>
            <a:r>
              <a:rPr lang="en-US" dirty="0" err="1"/>
              <a:t>vĩ</a:t>
            </a:r>
            <a:r>
              <a:rPr lang="en-US" dirty="0"/>
              <a:t> </a:t>
            </a:r>
            <a:r>
              <a:rPr lang="en-US" dirty="0" err="1"/>
              <a:t>nhân</a:t>
            </a:r>
            <a:r>
              <a:rPr lang="en-US" dirty="0"/>
              <a:t> </a:t>
            </a:r>
            <a:r>
              <a:rPr lang="en-US" dirty="0" err="1"/>
              <a:t>đã</a:t>
            </a:r>
            <a:r>
              <a:rPr lang="en-US" dirty="0"/>
              <a:t> </a:t>
            </a:r>
            <a:r>
              <a:rPr lang="en-US" dirty="0" err="1"/>
              <a:t>đi</a:t>
            </a:r>
            <a:r>
              <a:rPr lang="en-US" dirty="0"/>
              <a:t> </a:t>
            </a:r>
            <a:r>
              <a:rPr lang="en-US" dirty="0" err="1"/>
              <a:t>nhiều</a:t>
            </a:r>
            <a:r>
              <a:rPr lang="en-US" dirty="0"/>
              <a:t>, </a:t>
            </a:r>
            <a:r>
              <a:rPr lang="en-US" dirty="0" err="1"/>
              <a:t>thấy</a:t>
            </a:r>
            <a:r>
              <a:rPr lang="en-US" dirty="0"/>
              <a:t> </a:t>
            </a:r>
            <a:r>
              <a:rPr lang="en-US" dirty="0" err="1"/>
              <a:t>nhiều</a:t>
            </a:r>
            <a:r>
              <a:rPr lang="en-US" dirty="0"/>
              <a:t>, </a:t>
            </a:r>
            <a:r>
              <a:rPr lang="en-US" dirty="0" err="1"/>
              <a:t>hiểu</a:t>
            </a:r>
            <a:r>
              <a:rPr lang="en-US" dirty="0"/>
              <a:t> </a:t>
            </a:r>
            <a:r>
              <a:rPr lang="en-US" dirty="0" err="1"/>
              <a:t>nhiều</a:t>
            </a:r>
            <a:r>
              <a:rPr lang="en-US" dirty="0"/>
              <a:t> </a:t>
            </a:r>
            <a:r>
              <a:rPr lang="en-US" dirty="0" err="1"/>
              <a:t>vấn</a:t>
            </a:r>
            <a:r>
              <a:rPr lang="en-US" dirty="0"/>
              <a:t> </a:t>
            </a:r>
            <a:r>
              <a:rPr lang="en-US" dirty="0" err="1"/>
              <a:t>đề</a:t>
            </a:r>
            <a:r>
              <a:rPr lang="en-US" dirty="0"/>
              <a:t> </a:t>
            </a:r>
            <a:r>
              <a:rPr lang="en-US" dirty="0" err="1"/>
              <a:t>của</a:t>
            </a:r>
            <a:r>
              <a:rPr lang="en-US" dirty="0"/>
              <a:t> </a:t>
            </a:r>
            <a:r>
              <a:rPr lang="en-US" dirty="0" err="1"/>
              <a:t>đời</a:t>
            </a:r>
            <a:r>
              <a:rPr lang="en-US" dirty="0"/>
              <a:t> </a:t>
            </a:r>
            <a:r>
              <a:rPr lang="en-US" dirty="0" err="1"/>
              <a:t>sống</a:t>
            </a:r>
            <a:r>
              <a:rPr lang="en-US" dirty="0"/>
              <a:t> </a:t>
            </a:r>
            <a:r>
              <a:rPr lang="en-US" dirty="0" err="1"/>
              <a:t>xã</a:t>
            </a:r>
            <a:r>
              <a:rPr lang="en-US" dirty="0"/>
              <a:t> </a:t>
            </a:r>
            <a:r>
              <a:rPr lang="en-US" dirty="0" err="1"/>
              <a:t>hội</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a:t>
            </a:fld>
            <a:endParaRPr lang="en-US"/>
          </a:p>
        </p:txBody>
      </p:sp>
    </p:spTree>
    <p:extLst>
      <p:ext uri="{BB962C8B-B14F-4D97-AF65-F5344CB8AC3E}">
        <p14:creationId xmlns:p14="http://schemas.microsoft.com/office/powerpoint/2010/main" val="1881708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a:solidFill>
                  <a:schemeClr val="dk1"/>
                </a:solidFill>
                <a:latin typeface="Roboto Condensed"/>
                <a:ea typeface="Roboto Condensed"/>
                <a:cs typeface="Roboto Condensed"/>
                <a:sym typeface="Roboto Condensed"/>
              </a:rPr>
              <a:t>Phát</a:t>
            </a:r>
            <a:r>
              <a:rPr lang="en-US" sz="1200" b="0" i="0" u="none" strike="noStrike" cap="none" dirty="0">
                <a:solidFill>
                  <a:schemeClr val="dk1"/>
                </a:solidFill>
                <a:latin typeface="Roboto Condensed"/>
                <a:ea typeface="Roboto Condensed"/>
                <a:cs typeface="Roboto Condensed"/>
                <a:sym typeface="Roboto Condensed"/>
              </a:rPr>
              <a:t> </a:t>
            </a:r>
            <a:r>
              <a:rPr lang="en-US" sz="1200" b="0" i="0" u="none" strike="noStrike" cap="none" dirty="0" err="1">
                <a:solidFill>
                  <a:schemeClr val="dk1"/>
                </a:solidFill>
                <a:latin typeface="Roboto Condensed"/>
                <a:ea typeface="Roboto Condensed"/>
                <a:cs typeface="Roboto Condensed"/>
                <a:sym typeface="Roboto Condensed"/>
              </a:rPr>
              <a:t>vấn</a:t>
            </a:r>
            <a:r>
              <a:rPr lang="en-US" sz="1200" b="0" i="0" u="none" strike="noStrike" cap="none" dirty="0">
                <a:solidFill>
                  <a:schemeClr val="dk1"/>
                </a:solidFill>
                <a:latin typeface="Roboto Condensed"/>
                <a:ea typeface="Roboto Condensed"/>
                <a:cs typeface="Roboto Condensed"/>
                <a:sym typeface="Roboto Condensed"/>
              </a:rPr>
              <a:t>: </a:t>
            </a:r>
            <a:r>
              <a:rPr lang="vi-VN" sz="1200" b="0" i="0" u="none" strike="noStrike" cap="none" dirty="0">
                <a:solidFill>
                  <a:schemeClr val="dk1"/>
                </a:solidFill>
                <a:latin typeface="Roboto Condensed"/>
                <a:ea typeface="Roboto Condensed"/>
                <a:cs typeface="Roboto Condensed"/>
                <a:sym typeface="Roboto Condensed"/>
              </a:rPr>
              <a:t>Xác định mâu thuẫn trái tự nhiên giữa 3 câu thơ đầu với câu thơ cuối. Qua từ “thái bình” ở câu thơ cuối, em nhận ra sắc thái của tiếng cười trào phúng trong bài thơ là gì? </a:t>
            </a:r>
          </a:p>
        </p:txBody>
      </p:sp>
      <p:sp>
        <p:nvSpPr>
          <p:cNvPr id="4" name="Slide Number Placeholder 3"/>
          <p:cNvSpPr>
            <a:spLocks noGrp="1"/>
          </p:cNvSpPr>
          <p:nvPr>
            <p:ph type="sldNum" sz="quarter" idx="5"/>
          </p:nvPr>
        </p:nvSpPr>
        <p:spPr/>
        <p:txBody>
          <a:bodyPr/>
          <a:lstStyle/>
          <a:p>
            <a:fld id="{5909A3CD-4206-4866-A2B7-CC6BDB233AE7}" type="slidenum">
              <a:rPr lang="en-US" smtClean="0"/>
              <a:t>20</a:t>
            </a:fld>
            <a:endParaRPr lang="en-US"/>
          </a:p>
        </p:txBody>
      </p:sp>
    </p:spTree>
    <p:extLst>
      <p:ext uri="{BB962C8B-B14F-4D97-AF65-F5344CB8AC3E}">
        <p14:creationId xmlns:p14="http://schemas.microsoft.com/office/powerpoint/2010/main" val="684283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Bình: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pháp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mâu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thuẫn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Hai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tốt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vừa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biếm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1200" dirty="0">
                <a:latin typeface="Times New Roman" panose="02020603050405020304" pitchFamily="18" charset="0"/>
                <a:cs typeface="Times New Roman" panose="02020603050405020304" pitchFamily="18" charset="0"/>
                <a:sym typeface="Wingdings" panose="05000000000000000000" pitchFamily="2" charset="2"/>
              </a:rPr>
              <a:t> cay</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Bài thơ được viết vào giai đoạn đất nước Trung Quốc bị phát xít Nhật xâm lược, nhân dân Trung Quốc phải rên xiết dưới sự thông trị của ngoại bang và sâu mọt trong bộ máy quan lại chính quyền Tường Giới Thạch.</a:t>
            </a:r>
            <a:endParaRPr lang="en-US" sz="1200" b="0" i="0" u="none" dirty="0">
              <a:solidFill>
                <a:schemeClr val="dk1"/>
              </a:solidFill>
              <a:latin typeface="Roboto Condensed"/>
              <a:ea typeface="Roboto Condensed"/>
              <a:cs typeface="Roboto Condensed"/>
              <a:sym typeface="Roboto Condense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u="none" dirty="0">
                <a:solidFill>
                  <a:schemeClr val="dk1"/>
                </a:solidFill>
                <a:latin typeface="Roboto Condensed"/>
                <a:ea typeface="Roboto Condensed"/>
                <a:cs typeface="Roboto Condensed"/>
                <a:sym typeface="Roboto Condensed"/>
              </a:rPr>
              <a:t>Bộ mặt quan lại nhà tù Lai Tân được khắc hoạ đầy đủ, rõ nét với chỉ bốn câu thơ.</a:t>
            </a:r>
            <a:r>
              <a:rPr lang="en-US" sz="1200" b="0" i="0" u="none" dirty="0">
                <a:solidFill>
                  <a:schemeClr val="dk1"/>
                </a:solidFill>
                <a:latin typeface="Roboto Condensed"/>
                <a:ea typeface="Roboto Condensed"/>
                <a:cs typeface="Roboto Condensed"/>
                <a:sym typeface="Roboto Condensed"/>
              </a:rPr>
              <a:t> </a:t>
            </a:r>
            <a:r>
              <a:rPr lang="en-US" sz="1200" b="0" i="0" u="none" dirty="0">
                <a:solidFill>
                  <a:schemeClr val="dk1"/>
                </a:solidFill>
                <a:latin typeface="Roboto Condensed"/>
                <a:ea typeface="Roboto Condensed"/>
                <a:cs typeface="Roboto Condensed"/>
                <a:sym typeface="Wingdings" panose="05000000000000000000" pitchFamily="2" charset="2"/>
              </a:rPr>
              <a:t></a:t>
            </a:r>
            <a:r>
              <a:rPr lang="en-US" sz="1200" b="0" i="0" u="none" dirty="0">
                <a:solidFill>
                  <a:schemeClr val="dk1"/>
                </a:solidFill>
                <a:latin typeface="Roboto Condensed"/>
                <a:ea typeface="Roboto Condensed"/>
                <a:cs typeface="Roboto Condensed"/>
                <a:sym typeface="Roboto Condensed"/>
              </a:rPr>
              <a:t> </a:t>
            </a:r>
            <a:r>
              <a:rPr lang="vi-VN" sz="1200" b="0" i="0" u="none" dirty="0">
                <a:solidFill>
                  <a:schemeClr val="dk1"/>
                </a:solidFill>
                <a:latin typeface="Roboto Condensed"/>
                <a:ea typeface="Roboto Condensed"/>
                <a:cs typeface="Roboto Condensed"/>
                <a:sym typeface="Roboto Condensed"/>
              </a:rPr>
              <a:t>phê phán tình trạng thôi nát phổ biến của bọn quan lại và xã hội Trung Quốc dưới thời cầm quyền của Quốc dân đảng.</a:t>
            </a: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b="0" i="0" dirty="0">
              <a:solidFill>
                <a:schemeClr val="dk1"/>
              </a:solidFill>
              <a:latin typeface="Roboto Condensed"/>
              <a:ea typeface="Roboto Condensed"/>
              <a:cs typeface="Roboto Condensed"/>
              <a:sym typeface="Roboto Condensed"/>
            </a:endParaRPr>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21</a:t>
            </a:fld>
            <a:endParaRPr lang="en-US"/>
          </a:p>
        </p:txBody>
      </p:sp>
    </p:spTree>
    <p:extLst>
      <p:ext uri="{BB962C8B-B14F-4D97-AF65-F5344CB8AC3E}">
        <p14:creationId xmlns:p14="http://schemas.microsoft.com/office/powerpoint/2010/main" val="218536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22</a:t>
            </a:fld>
            <a:endParaRPr lang="en-US"/>
          </a:p>
        </p:txBody>
      </p:sp>
    </p:spTree>
    <p:extLst>
      <p:ext uri="{BB962C8B-B14F-4D97-AF65-F5344CB8AC3E}">
        <p14:creationId xmlns:p14="http://schemas.microsoft.com/office/powerpoint/2010/main" val="4066910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23</a:t>
            </a:fld>
            <a:endParaRPr lang="en-US"/>
          </a:p>
        </p:txBody>
      </p:sp>
    </p:spTree>
    <p:extLst>
      <p:ext uri="{BB962C8B-B14F-4D97-AF65-F5344CB8AC3E}">
        <p14:creationId xmlns:p14="http://schemas.microsoft.com/office/powerpoint/2010/main" val="3212939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24</a:t>
            </a:fld>
            <a:endParaRPr lang="en-US"/>
          </a:p>
        </p:txBody>
      </p:sp>
    </p:spTree>
    <p:extLst>
      <p:ext uri="{BB962C8B-B14F-4D97-AF65-F5344CB8AC3E}">
        <p14:creationId xmlns:p14="http://schemas.microsoft.com/office/powerpoint/2010/main" val="2078379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25</a:t>
            </a:fld>
            <a:endParaRPr lang="en-US"/>
          </a:p>
        </p:txBody>
      </p:sp>
    </p:spTree>
    <p:extLst>
      <p:ext uri="{BB962C8B-B14F-4D97-AF65-F5344CB8AC3E}">
        <p14:creationId xmlns:p14="http://schemas.microsoft.com/office/powerpoint/2010/main" val="3478433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26</a:t>
            </a:fld>
            <a:endParaRPr lang="en-US"/>
          </a:p>
        </p:txBody>
      </p:sp>
    </p:spTree>
    <p:extLst>
      <p:ext uri="{BB962C8B-B14F-4D97-AF65-F5344CB8AC3E}">
        <p14:creationId xmlns:p14="http://schemas.microsoft.com/office/powerpoint/2010/main" val="2106301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34</a:t>
            </a:fld>
            <a:endParaRPr lang="en-US"/>
          </a:p>
        </p:txBody>
      </p:sp>
    </p:spTree>
    <p:extLst>
      <p:ext uri="{BB962C8B-B14F-4D97-AF65-F5344CB8AC3E}">
        <p14:creationId xmlns:p14="http://schemas.microsoft.com/office/powerpoint/2010/main" val="3628257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35</a:t>
            </a:fld>
            <a:endParaRPr lang="en-US"/>
          </a:p>
        </p:txBody>
      </p:sp>
    </p:spTree>
    <p:extLst>
      <p:ext uri="{BB962C8B-B14F-4D97-AF65-F5344CB8AC3E}">
        <p14:creationId xmlns:p14="http://schemas.microsoft.com/office/powerpoint/2010/main" val="323816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a:t>
            </a:fld>
            <a:endParaRPr lang="en-US"/>
          </a:p>
        </p:txBody>
      </p:sp>
    </p:spTree>
    <p:extLst>
      <p:ext uri="{BB962C8B-B14F-4D97-AF65-F5344CB8AC3E}">
        <p14:creationId xmlns:p14="http://schemas.microsoft.com/office/powerpoint/2010/main" val="39864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4</a:t>
            </a:fld>
            <a:endParaRPr lang="en-US"/>
          </a:p>
        </p:txBody>
      </p:sp>
    </p:spTree>
    <p:extLst>
      <p:ext uri="{BB962C8B-B14F-4D97-AF65-F5344CB8AC3E}">
        <p14:creationId xmlns:p14="http://schemas.microsoft.com/office/powerpoint/2010/main" val="4477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5</a:t>
            </a:fld>
            <a:endParaRPr lang="en-US"/>
          </a:p>
        </p:txBody>
      </p:sp>
    </p:spTree>
    <p:extLst>
      <p:ext uri="{BB962C8B-B14F-4D97-AF65-F5344CB8AC3E}">
        <p14:creationId xmlns:p14="http://schemas.microsoft.com/office/powerpoint/2010/main" val="238944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6</a:t>
            </a:fld>
            <a:endParaRPr lang="en-US"/>
          </a:p>
        </p:txBody>
      </p:sp>
    </p:spTree>
    <p:extLst>
      <p:ext uri="{BB962C8B-B14F-4D97-AF65-F5344CB8AC3E}">
        <p14:creationId xmlns:p14="http://schemas.microsoft.com/office/powerpoint/2010/main" val="233222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131313"/>
                </a:solidFill>
                <a:effectLst/>
                <a:latin typeface="Roboto" panose="02000000000000000000" pitchFamily="2" charset="0"/>
              </a:rPr>
              <a:t>Trong suốt cuộc đời hoạt động cách mạng của mình, Bác đã dùng văn chương như một thứ vũ khí sắc bén để đầu tranh với kẻ thù. Bác ra đi không chỉ để lại một sự nghiệp cách mạng vĩ đại mà còn để lại một sự nghiệp văn học lớn lao. Một trong những quan điểm nghệ thuật của Người là " Văn hóa nghệ thuật cũng là một mặt trận, anh chị em nghệ sĩ là chiến sĩ trên mặt trận ấy". Trong một bài thơ Bác viết ở nhà lao Tưởng Giới Thạch cũng có câu: " Nay ở trong thơ nên có thép Nhà thơ cũng phải biết xung phong".</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257788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Tập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gồm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đề</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133 </a:t>
            </a:r>
            <a:r>
              <a:rPr lang="en-GB" b="0" i="0" spc="10" dirty="0" err="1">
                <a:solidFill>
                  <a:srgbClr val="242A2E"/>
                </a:solidFill>
                <a:effectLst/>
                <a:latin typeface="Roboto" panose="02000000000000000000" pitchFamily="2" charset="0"/>
              </a:rPr>
              <a:t>bài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Hán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được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Hồ</a:t>
            </a:r>
            <a:r>
              <a:rPr lang="en-GB" b="0" i="0" spc="10" dirty="0">
                <a:solidFill>
                  <a:srgbClr val="242A2E"/>
                </a:solidFill>
                <a:effectLst/>
                <a:latin typeface="Roboto" panose="02000000000000000000" pitchFamily="2" charset="0"/>
              </a:rPr>
              <a:t> Chí Minh </a:t>
            </a:r>
            <a:r>
              <a:rPr lang="en-GB" b="0" i="0" spc="10" dirty="0" err="1">
                <a:solidFill>
                  <a:srgbClr val="242A2E"/>
                </a:solidFill>
                <a:effectLst/>
                <a:latin typeface="Roboto" panose="02000000000000000000" pitchFamily="2" charset="0"/>
              </a:rPr>
              <a:t>sáng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giữ</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qua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tù</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tỉnh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Quảng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Tây</a:t>
            </a:r>
            <a:r>
              <a:rPr lang="en-GB" b="0" i="0" spc="10" dirty="0">
                <a:solidFill>
                  <a:srgbClr val="242A2E"/>
                </a:solidFill>
                <a:effectLst/>
                <a:latin typeface="Roboto" panose="02000000000000000000" pitchFamily="2" charset="0"/>
              </a:rPr>
              <a:t>, Trung </a:t>
            </a:r>
            <a:r>
              <a:rPr lang="en-GB" b="0" i="0" spc="10" dirty="0" err="1">
                <a:solidFill>
                  <a:srgbClr val="242A2E"/>
                </a:solidFill>
                <a:effectLst/>
                <a:latin typeface="Roboto" panose="02000000000000000000" pitchFamily="2" charset="0"/>
              </a:rPr>
              <a:t>Quốc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từ</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29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1945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ngày</a:t>
            </a:r>
            <a:r>
              <a:rPr lang="en-GB" b="0" i="0" spc="10" dirty="0">
                <a:solidFill>
                  <a:srgbClr val="242A2E"/>
                </a:solidFill>
                <a:effectLst/>
                <a:latin typeface="Roboto" panose="02000000000000000000" pitchFamily="2" charset="0"/>
              </a:rPr>
              <a:t> 10 </a:t>
            </a:r>
            <a:r>
              <a:rPr lang="en-GB" b="0" i="0" spc="10" dirty="0" err="1">
                <a:solidFill>
                  <a:srgbClr val="242A2E"/>
                </a:solidFill>
                <a:effectLst/>
                <a:latin typeface="Roboto" panose="02000000000000000000" pitchFamily="2" charset="0"/>
              </a:rPr>
              <a:t>tháng</a:t>
            </a:r>
            <a:r>
              <a:rPr lang="en-GB" b="0" i="0" spc="10" dirty="0">
                <a:solidFill>
                  <a:srgbClr val="242A2E"/>
                </a:solidFill>
                <a:effectLst/>
                <a:latin typeface="Roboto" panose="02000000000000000000" pitchFamily="2" charset="0"/>
              </a:rPr>
              <a:t> 9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1943). “Lai Tân”</a:t>
            </a:r>
            <a:r>
              <a:rPr lang="vi-VN" b="0" i="0" spc="10" dirty="0">
                <a:solidFill>
                  <a:srgbClr val="242A2E"/>
                </a:solidFill>
                <a:effectLst/>
                <a:latin typeface="Roboto" panose="02000000000000000000" pitchFamily="2" charset="0"/>
              </a:rPr>
              <a:t> là bài thơ thứ 96 của tập thơ</a:t>
            </a:r>
            <a:endParaRPr lang="en-US" b="0" i="0" spc="10" dirty="0">
              <a:solidFill>
                <a:srgbClr val="242A2E"/>
              </a:solidFill>
              <a:effectLst/>
              <a:latin typeface="Roboto" panose="02000000000000000000" pitchFamily="2" charset="0"/>
            </a:endParaRPr>
          </a:p>
          <a:p>
            <a:endParaRPr lang="en-US" b="0" i="0" spc="10" dirty="0">
              <a:solidFill>
                <a:srgbClr val="242A2E"/>
              </a:solidFill>
              <a:effectLst/>
              <a:latin typeface="Roboto" panose="02000000000000000000" pitchFamily="2" charset="0"/>
            </a:endParaRPr>
          </a:p>
          <a:p>
            <a:r>
              <a:rPr lang="en-US" dirty="0" err="1"/>
              <a:t>Nêu</a:t>
            </a:r>
            <a:r>
              <a:rPr lang="en-US" dirty="0"/>
              <a:t> </a:t>
            </a:r>
            <a:r>
              <a:rPr lang="en-US" dirty="0" err="1"/>
              <a:t>xuất</a:t>
            </a:r>
            <a:r>
              <a:rPr lang="en-US" dirty="0"/>
              <a:t> </a:t>
            </a:r>
            <a:r>
              <a:rPr lang="en-US" dirty="0" err="1"/>
              <a:t>xứ</a:t>
            </a:r>
            <a:r>
              <a:rPr lang="en-US" dirty="0"/>
              <a:t>, </a:t>
            </a:r>
            <a:r>
              <a:rPr lang="en-US" dirty="0" err="1"/>
              <a:t>hoàn</a:t>
            </a:r>
            <a:r>
              <a:rPr lang="en-US" dirty="0"/>
              <a:t> </a:t>
            </a:r>
            <a:r>
              <a:rPr lang="en-US" dirty="0" err="1"/>
              <a:t>cảnh</a:t>
            </a:r>
            <a:r>
              <a:rPr lang="en-US" dirty="0"/>
              <a:t> </a:t>
            </a:r>
            <a:r>
              <a:rPr lang="en-US" dirty="0" err="1"/>
              <a:t>sáng</a:t>
            </a:r>
            <a:r>
              <a:rPr lang="en-US" dirty="0"/>
              <a:t> </a:t>
            </a:r>
            <a:r>
              <a:rPr lang="en-US" dirty="0" err="1"/>
              <a:t>tác</a:t>
            </a:r>
            <a:r>
              <a:rPr lang="en-US" dirty="0"/>
              <a:t> </a:t>
            </a:r>
            <a:r>
              <a:rPr lang="en-US" dirty="0" err="1"/>
              <a:t>của</a:t>
            </a:r>
            <a:r>
              <a:rPr lang="en-US" dirty="0"/>
              <a:t> </a:t>
            </a:r>
            <a:r>
              <a:rPr lang="en-US" dirty="0" err="1"/>
              <a:t>bài</a:t>
            </a:r>
            <a:r>
              <a:rPr lang="en-US" dirty="0"/>
              <a:t> </a:t>
            </a:r>
            <a:r>
              <a:rPr lang="en-US" dirty="0" err="1"/>
              <a:t>thơ</a:t>
            </a:r>
            <a:endParaRPr lang="en-US" dirty="0"/>
          </a:p>
          <a:p>
            <a:r>
              <a:rPr lang="en-US" dirty="0" err="1"/>
              <a:t>Xác</a:t>
            </a:r>
            <a:r>
              <a:rPr lang="en-US" dirty="0"/>
              <a:t> </a:t>
            </a:r>
            <a:r>
              <a:rPr lang="en-US" dirty="0" err="1"/>
              <a:t>định</a:t>
            </a:r>
            <a:r>
              <a:rPr lang="en-US" dirty="0"/>
              <a:t> </a:t>
            </a:r>
            <a:r>
              <a:rPr lang="en-US" dirty="0" err="1"/>
              <a:t>thể</a:t>
            </a:r>
            <a:r>
              <a:rPr lang="en-US" dirty="0"/>
              <a:t> </a:t>
            </a:r>
            <a:r>
              <a:rPr lang="en-US" dirty="0" err="1"/>
              <a:t>thơ</a:t>
            </a:r>
            <a:r>
              <a:rPr lang="en-US" dirty="0"/>
              <a:t>, </a:t>
            </a:r>
            <a:r>
              <a:rPr lang="en-US" dirty="0" err="1"/>
              <a:t>cho</a:t>
            </a:r>
            <a:r>
              <a:rPr lang="en-US" dirty="0"/>
              <a:t> </a:t>
            </a:r>
            <a:r>
              <a:rPr lang="en-US" dirty="0" err="1"/>
              <a:t>biết</a:t>
            </a:r>
            <a:r>
              <a:rPr lang="en-US" dirty="0"/>
              <a:t> </a:t>
            </a:r>
            <a:r>
              <a:rPr lang="en-US" dirty="0" err="1"/>
              <a:t>dấu</a:t>
            </a:r>
            <a:r>
              <a:rPr lang="en-US" dirty="0"/>
              <a:t> </a:t>
            </a:r>
            <a:r>
              <a:rPr lang="en-US" dirty="0" err="1"/>
              <a:t>hiệu</a:t>
            </a:r>
            <a:r>
              <a:rPr lang="en-US" dirty="0"/>
              <a:t> </a:t>
            </a:r>
            <a:r>
              <a:rPr lang="en-US" dirty="0" err="1"/>
              <a:t>nào</a:t>
            </a:r>
            <a:r>
              <a:rPr lang="en-US" dirty="0"/>
              <a:t> </a:t>
            </a:r>
            <a:r>
              <a:rPr lang="en-US" dirty="0" err="1"/>
              <a:t>giúp</a:t>
            </a:r>
            <a:r>
              <a:rPr lang="en-US" dirty="0"/>
              <a:t> </a:t>
            </a:r>
            <a:r>
              <a:rPr lang="en-US" dirty="0" err="1"/>
              <a:t>em</a:t>
            </a:r>
            <a:r>
              <a:rPr lang="en-US" dirty="0"/>
              <a:t> </a:t>
            </a:r>
            <a:r>
              <a:rPr lang="en-US" dirty="0" err="1"/>
              <a:t>nhận</a:t>
            </a:r>
            <a:r>
              <a:rPr lang="en-US" dirty="0"/>
              <a:t> </a:t>
            </a:r>
            <a:r>
              <a:rPr lang="en-US" dirty="0" err="1"/>
              <a:t>ra</a:t>
            </a:r>
            <a:r>
              <a:rPr lang="en-US" dirty="0"/>
              <a:t> </a:t>
            </a:r>
            <a:r>
              <a:rPr lang="en-US" dirty="0" err="1"/>
              <a:t>thể</a:t>
            </a:r>
            <a:r>
              <a:rPr lang="en-US" dirty="0"/>
              <a:t> </a:t>
            </a:r>
            <a:r>
              <a:rPr lang="en-US" dirty="0" err="1"/>
              <a:t>thơ</a:t>
            </a:r>
            <a:r>
              <a:rPr lang="en-US" dirty="0"/>
              <a:t> </a:t>
            </a:r>
            <a:r>
              <a:rPr lang="en-US" dirty="0" err="1"/>
              <a:t>đó</a:t>
            </a:r>
            <a:endParaRPr lang="en-US" dirty="0"/>
          </a:p>
          <a:p>
            <a:r>
              <a:rPr lang="en-US" dirty="0" err="1"/>
              <a:t>Phương</a:t>
            </a:r>
            <a:r>
              <a:rPr lang="en-US" dirty="0"/>
              <a:t> </a:t>
            </a:r>
            <a:r>
              <a:rPr lang="en-US" dirty="0" err="1"/>
              <a:t>thức</a:t>
            </a:r>
            <a:r>
              <a:rPr lang="en-US" dirty="0"/>
              <a:t> </a:t>
            </a:r>
            <a:r>
              <a:rPr lang="en-US" dirty="0" err="1"/>
              <a:t>biểu</a:t>
            </a:r>
            <a:r>
              <a:rPr lang="en-US" dirty="0"/>
              <a:t> </a:t>
            </a:r>
            <a:r>
              <a:rPr lang="en-US" dirty="0" err="1"/>
              <a:t>đạt</a:t>
            </a:r>
            <a:r>
              <a:rPr lang="en-US" dirty="0"/>
              <a:t> </a:t>
            </a:r>
            <a:r>
              <a:rPr lang="en-US" dirty="0" err="1"/>
              <a:t>chính</a:t>
            </a:r>
            <a:r>
              <a:rPr lang="en-US" dirty="0"/>
              <a:t> </a:t>
            </a:r>
            <a:r>
              <a:rPr lang="en-US" dirty="0" err="1"/>
              <a:t>của</a:t>
            </a:r>
            <a:r>
              <a:rPr lang="en-US" dirty="0"/>
              <a:t> </a:t>
            </a:r>
            <a:r>
              <a:rPr lang="en-US" dirty="0" err="1"/>
              <a:t>văn</a:t>
            </a:r>
            <a:r>
              <a:rPr lang="en-US" dirty="0"/>
              <a:t> </a:t>
            </a:r>
            <a:r>
              <a:rPr lang="en-US" dirty="0" err="1"/>
              <a:t>bản</a:t>
            </a:r>
            <a:r>
              <a:rPr lang="en-US" dirty="0"/>
              <a:t> </a:t>
            </a:r>
            <a:r>
              <a:rPr lang="en-US" dirty="0" err="1"/>
              <a:t>là</a:t>
            </a:r>
            <a:r>
              <a:rPr lang="en-US" dirty="0"/>
              <a:t> </a:t>
            </a:r>
            <a:r>
              <a:rPr lang="en-US" dirty="0" err="1"/>
              <a:t>gì</a:t>
            </a:r>
            <a:r>
              <a:rPr lang="en-US" dirty="0"/>
              <a:t>?</a:t>
            </a:r>
          </a:p>
          <a:p>
            <a:r>
              <a:rPr lang="en-US" dirty="0" err="1"/>
              <a:t>Chỉ</a:t>
            </a:r>
            <a:r>
              <a:rPr lang="en-US" dirty="0"/>
              <a:t> </a:t>
            </a:r>
            <a:r>
              <a:rPr lang="en-US" dirty="0" err="1"/>
              <a:t>ra</a:t>
            </a:r>
            <a:r>
              <a:rPr lang="en-US" dirty="0"/>
              <a:t> </a:t>
            </a:r>
            <a:r>
              <a:rPr lang="en-US" dirty="0" err="1"/>
              <a:t>bố</a:t>
            </a:r>
            <a:r>
              <a:rPr lang="en-US" dirty="0"/>
              <a:t> </a:t>
            </a:r>
            <a:r>
              <a:rPr lang="en-US" dirty="0" err="1"/>
              <a:t>cục</a:t>
            </a:r>
            <a:r>
              <a:rPr lang="en-US" dirty="0"/>
              <a:t> </a:t>
            </a:r>
            <a:r>
              <a:rPr lang="en-US" dirty="0" err="1"/>
              <a:t>của</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9</a:t>
            </a:fld>
            <a:endParaRPr lang="en-US"/>
          </a:p>
        </p:txBody>
      </p:sp>
    </p:spTree>
    <p:extLst>
      <p:ext uri="{BB962C8B-B14F-4D97-AF65-F5344CB8AC3E}">
        <p14:creationId xmlns:p14="http://schemas.microsoft.com/office/powerpoint/2010/main" val="88782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5584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5969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4"/>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2965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3621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09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24232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3876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899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66610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78728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64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2"/>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C7D0EBB-87F6-418F-B326-C8B29B7DC95F}" type="datetimeFigureOut">
              <a:rPr lang="en-US" smtClean="0">
                <a:solidFill>
                  <a:prstClr val="black">
                    <a:tint val="75000"/>
                  </a:prstClr>
                </a:solidFill>
              </a:rPr>
              <a:pPr defTabSz="1371600"/>
              <a:t>3/18/2025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32"/>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32"/>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550F03A-2A00-49DC-9191-58E1A901AF73}"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0178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4.gif"/><Relationship Id="rId13" Type="http://schemas.openxmlformats.org/officeDocument/2006/relationships/image" Target="../media/image57.png"/><Relationship Id="rId3" Type="http://schemas.openxmlformats.org/officeDocument/2006/relationships/slideLayout" Target="../slideLayouts/slideLayout12.xml"/><Relationship Id="rId7" Type="http://schemas.openxmlformats.org/officeDocument/2006/relationships/slide" Target="slide16.xml"/><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55.png"/><Relationship Id="rId5" Type="http://schemas.openxmlformats.org/officeDocument/2006/relationships/image" Target="../media/image53.png"/><Relationship Id="rId10" Type="http://schemas.openxmlformats.org/officeDocument/2006/relationships/slide" Target="slide30.xml"/><Relationship Id="rId4" Type="http://schemas.openxmlformats.org/officeDocument/2006/relationships/image" Target="../media/image52.png"/><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slide" Target="slide31.xml"/><Relationship Id="rId18" Type="http://schemas.openxmlformats.org/officeDocument/2006/relationships/image" Target="../media/image54.gif"/><Relationship Id="rId3" Type="http://schemas.microsoft.com/office/2007/relationships/media" Target="../media/media4.wav"/><Relationship Id="rId21" Type="http://schemas.openxmlformats.org/officeDocument/2006/relationships/slide" Target="slide34.xml"/><Relationship Id="rId7" Type="http://schemas.openxmlformats.org/officeDocument/2006/relationships/image" Target="../media/image59.png"/><Relationship Id="rId12" Type="http://schemas.openxmlformats.org/officeDocument/2006/relationships/image" Target="../media/image61.png"/><Relationship Id="rId17" Type="http://schemas.openxmlformats.org/officeDocument/2006/relationships/slide" Target="slide16.xml"/><Relationship Id="rId2" Type="http://schemas.microsoft.com/office/2007/relationships/media" Target="../media/media3.wav"/><Relationship Id="rId16" Type="http://schemas.openxmlformats.org/officeDocument/2006/relationships/image" Target="../media/image63.gif"/><Relationship Id="rId20" Type="http://schemas.openxmlformats.org/officeDocument/2006/relationships/image" Target="../media/image64.png"/><Relationship Id="rId1" Type="http://schemas.openxmlformats.org/officeDocument/2006/relationships/audio" Target="NULL" TargetMode="External"/><Relationship Id="rId6" Type="http://schemas.openxmlformats.org/officeDocument/2006/relationships/image" Target="../media/image58.png"/><Relationship Id="rId11" Type="http://schemas.openxmlformats.org/officeDocument/2006/relationships/slide" Target="slide30.xml"/><Relationship Id="rId5" Type="http://schemas.openxmlformats.org/officeDocument/2006/relationships/slideLayout" Target="../slideLayouts/slideLayout12.xml"/><Relationship Id="rId15" Type="http://schemas.openxmlformats.org/officeDocument/2006/relationships/slide" Target="slide33.xml"/><Relationship Id="rId10" Type="http://schemas.openxmlformats.org/officeDocument/2006/relationships/slide" Target="slide29.xml"/><Relationship Id="rId19" Type="http://schemas.openxmlformats.org/officeDocument/2006/relationships/slide" Target="slide32.xml"/><Relationship Id="rId4" Type="http://schemas.openxmlformats.org/officeDocument/2006/relationships/audio" Target="../media/media4.wav"/><Relationship Id="rId9" Type="http://schemas.openxmlformats.org/officeDocument/2006/relationships/image" Target="../media/image55.png"/><Relationship Id="rId1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2.pn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9" name="Rectangle 104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o dấu chân Bác đi tìm hình của nước">
            <a:extLst>
              <a:ext uri="{FF2B5EF4-FFF2-40B4-BE49-F238E27FC236}">
                <a16:creationId xmlns:a16="http://schemas.microsoft.com/office/drawing/2014/main" id="{65ED49E1-FF97-FBB8-E460-B8A5C90E18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1" b="-1"/>
          <a:stretch/>
        </p:blipFill>
        <p:spPr bwMode="auto">
          <a:xfrm>
            <a:off x="5285232" y="10"/>
            <a:ext cx="13002768"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4901" cy="10287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3462D42-13E5-DA38-B9E0-59D02602B4FC}"/>
              </a:ext>
            </a:extLst>
          </p:cNvPr>
          <p:cNvSpPr txBox="1"/>
          <p:nvPr/>
        </p:nvSpPr>
        <p:spPr>
          <a:xfrm>
            <a:off x="636908" y="1257300"/>
            <a:ext cx="10027229" cy="247448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2800" dirty="0">
                <a:solidFill>
                  <a:srgbClr val="C00000"/>
                </a:solidFill>
                <a:latin typeface="#9Slide05 Amplify" panose="02000000000000000000" pitchFamily="2" charset="0"/>
                <a:ea typeface="+mj-ea"/>
                <a:cs typeface="+mj-cs"/>
              </a:rPr>
              <a:t>Theo </a:t>
            </a:r>
            <a:r>
              <a:rPr lang="en-US" sz="12800" dirty="0" err="1">
                <a:solidFill>
                  <a:srgbClr val="C00000"/>
                </a:solidFill>
                <a:latin typeface="#9Slide05 Amplify" panose="02000000000000000000" pitchFamily="2" charset="0"/>
                <a:ea typeface="+mj-ea"/>
                <a:cs typeface="+mj-cs"/>
              </a:rPr>
              <a:t>dấu</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chân</a:t>
            </a:r>
            <a:r>
              <a:rPr lang="en-US" sz="12800" dirty="0">
                <a:solidFill>
                  <a:srgbClr val="C00000"/>
                </a:solidFill>
                <a:latin typeface="#9Slide05 Amplify" panose="02000000000000000000" pitchFamily="2" charset="0"/>
                <a:ea typeface="+mj-ea"/>
                <a:cs typeface="+mj-cs"/>
              </a:rPr>
              <a:t> </a:t>
            </a:r>
            <a:r>
              <a:rPr lang="en-US" sz="12800" dirty="0" err="1">
                <a:solidFill>
                  <a:srgbClr val="C00000"/>
                </a:solidFill>
                <a:latin typeface="#9Slide05 Amplify" panose="02000000000000000000" pitchFamily="2" charset="0"/>
                <a:ea typeface="+mj-ea"/>
                <a:cs typeface="+mj-cs"/>
              </a:rPr>
              <a:t>Bác</a:t>
            </a:r>
            <a:endParaRPr lang="en-US" sz="12800" dirty="0">
              <a:solidFill>
                <a:srgbClr val="C00000"/>
              </a:solidFill>
              <a:latin typeface="#9Slide05 Amplify" panose="02000000000000000000" pitchFamily="2" charset="0"/>
              <a:ea typeface="+mj-ea"/>
              <a:cs typeface="+mj-cs"/>
            </a:endParaRPr>
          </a:p>
        </p:txBody>
      </p:sp>
      <p:sp>
        <p:nvSpPr>
          <p:cNvPr id="1050" name="Rectangle 104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9882" y="520187"/>
            <a:ext cx="219456"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2" name="Rectangle 105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3" y="6820380"/>
            <a:ext cx="59664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3B2A064-29B7-3D33-E078-F9F516F3B985}"/>
              </a:ext>
            </a:extLst>
          </p:cNvPr>
          <p:cNvSpPr txBox="1"/>
          <p:nvPr/>
        </p:nvSpPr>
        <p:spPr>
          <a:xfrm>
            <a:off x="457200" y="4006005"/>
            <a:ext cx="9220199"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Nguyễn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0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CDEFFB7-969E-3CAB-81FF-B2D459C1AB1F}"/>
              </a:ext>
            </a:extLst>
          </p:cNvPr>
          <p:cNvSpPr txBox="1"/>
          <p:nvPr/>
        </p:nvSpPr>
        <p:spPr>
          <a:xfrm>
            <a:off x="5029200" y="1790700"/>
            <a:ext cx="9525000" cy="7137531"/>
          </a:xfrm>
          <a:prstGeom prst="rect">
            <a:avLst/>
          </a:prstGeom>
          <a:noFill/>
        </p:spPr>
        <p:txBody>
          <a:bodyPr wrap="square" rtlCol="0">
            <a:spAutoFit/>
          </a:bodyPr>
          <a:lstStyle/>
          <a:p>
            <a:pPr algn="just">
              <a:lnSpc>
                <a:spcPct val="300000"/>
              </a:lnSpc>
            </a:pP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Ban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Chong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a:t>
            </a:r>
          </a:p>
          <a:p>
            <a:pPr algn="just">
              <a:lnSpc>
                <a:spcPct val="300000"/>
              </a:lnSpc>
            </a:pP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Lai Tân </a:t>
            </a:r>
            <a:r>
              <a:rPr lang="en-US" sz="4000" dirty="0" err="1">
                <a:latin typeface="Times New Roman" panose="02020603050405020304" pitchFamily="18" charset="0"/>
                <a:cs typeface="Times New Roman" panose="02020603050405020304" pitchFamily="18" charset="0"/>
              </a:rPr>
              <a:t>vẫn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16BB41AA-23BE-8D17-DE97-CAF877DBB747}"/>
              </a:ext>
            </a:extLst>
          </p:cNvPr>
          <p:cNvCxnSpPr/>
          <p:nvPr/>
        </p:nvCxnSpPr>
        <p:spPr>
          <a:xfrm>
            <a:off x="5410200" y="2552700"/>
            <a:ext cx="0" cy="7010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2918933-1ED4-C8FF-D52D-5FFCFCDCF86D}"/>
              </a:ext>
            </a:extLst>
          </p:cNvPr>
          <p:cNvSpPr txBox="1"/>
          <p:nvPr/>
        </p:nvSpPr>
        <p:spPr>
          <a:xfrm>
            <a:off x="14630400" y="2933700"/>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- 4 </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rPr>
              <a:t>7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ADAED4A-0A2D-CD0E-F4FD-73E0B18A98AC}"/>
              </a:ext>
            </a:extLst>
          </p:cNvPr>
          <p:cNvSpPr txBox="1"/>
          <p:nvPr/>
        </p:nvSpPr>
        <p:spPr>
          <a:xfrm>
            <a:off x="5943599" y="3559523"/>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58019A8-D94C-DA06-5B19-993387C05D94}"/>
              </a:ext>
            </a:extLst>
          </p:cNvPr>
          <p:cNvSpPr txBox="1"/>
          <p:nvPr/>
        </p:nvSpPr>
        <p:spPr>
          <a:xfrm>
            <a:off x="5981699" y="5268161"/>
            <a:ext cx="8001001"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B5A6E-0944-A5B0-4B6F-75DD96BE48D7}"/>
              </a:ext>
            </a:extLst>
          </p:cNvPr>
          <p:cNvSpPr txBox="1"/>
          <p:nvPr/>
        </p:nvSpPr>
        <p:spPr>
          <a:xfrm>
            <a:off x="5981699" y="7098196"/>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 B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ABB9C08-0E69-F762-97F7-B1F7ED85C919}"/>
              </a:ext>
            </a:extLst>
          </p:cNvPr>
          <p:cNvSpPr txBox="1"/>
          <p:nvPr/>
        </p:nvSpPr>
        <p:spPr>
          <a:xfrm>
            <a:off x="6070898" y="8818558"/>
            <a:ext cx="8115298" cy="769441"/>
          </a:xfrm>
          <a:prstGeom prst="rect">
            <a:avLst/>
          </a:prstGeom>
          <a:noFill/>
        </p:spPr>
        <p:txBody>
          <a:bodyPr wrap="square" rtlCol="0">
            <a:spAutoFit/>
          </a:bodyPr>
          <a:lstStyle/>
          <a:p>
            <a:pPr algn="just"/>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    B    </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a:t>
            </a:r>
            <a:r>
              <a:rPr lang="en-US" sz="4400" b="1" dirty="0">
                <a:solidFill>
                  <a:srgbClr val="FF0000"/>
                </a:solidFill>
                <a:latin typeface="Times New Roman" panose="02020603050405020304" pitchFamily="18" charset="0"/>
                <a:cs typeface="Times New Roman" panose="02020603050405020304" pitchFamily="18" charset="0"/>
              </a:rPr>
              <a:t>    </a:t>
            </a:r>
          </a:p>
        </p:txBody>
      </p:sp>
      <p:sp>
        <p:nvSpPr>
          <p:cNvPr id="20" name="TextBox 19">
            <a:extLst>
              <a:ext uri="{FF2B5EF4-FFF2-40B4-BE49-F238E27FC236}">
                <a16:creationId xmlns:a16="http://schemas.microsoft.com/office/drawing/2014/main" id="{8714904F-045B-2D2D-A93D-CE3CDA0ADDBB}"/>
              </a:ext>
            </a:extLst>
          </p:cNvPr>
          <p:cNvSpPr txBox="1"/>
          <p:nvPr/>
        </p:nvSpPr>
        <p:spPr>
          <a:xfrm>
            <a:off x="14668499" y="4611350"/>
            <a:ext cx="29718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Luật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trắc</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3B3E3A4-36C9-FF62-57DC-5C094433B9B3}"/>
              </a:ext>
            </a:extLst>
          </p:cNvPr>
          <p:cNvSpPr txBox="1"/>
          <p:nvPr/>
        </p:nvSpPr>
        <p:spPr>
          <a:xfrm>
            <a:off x="14630400" y="545012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Niêm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1-4; 2-3</a:t>
            </a:r>
          </a:p>
        </p:txBody>
      </p:sp>
      <p:sp>
        <p:nvSpPr>
          <p:cNvPr id="23" name="Oval 22">
            <a:extLst>
              <a:ext uri="{FF2B5EF4-FFF2-40B4-BE49-F238E27FC236}">
                <a16:creationId xmlns:a16="http://schemas.microsoft.com/office/drawing/2014/main" id="{771F24BA-57BD-AF82-2434-DF52D508B5AF}"/>
              </a:ext>
            </a:extLst>
          </p:cNvPr>
          <p:cNvSpPr/>
          <p:nvPr/>
        </p:nvSpPr>
        <p:spPr>
          <a:xfrm>
            <a:off x="5562602" y="3268941"/>
            <a:ext cx="8534392"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6DC589-B317-35D2-E046-9AC1F0B2734B}"/>
              </a:ext>
            </a:extLst>
          </p:cNvPr>
          <p:cNvSpPr/>
          <p:nvPr/>
        </p:nvSpPr>
        <p:spPr>
          <a:xfrm>
            <a:off x="5791201" y="8550947"/>
            <a:ext cx="6705596"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55D8F4-795E-1FB5-9E3C-1B3A2721368F}"/>
              </a:ext>
            </a:extLst>
          </p:cNvPr>
          <p:cNvSpPr/>
          <p:nvPr/>
        </p:nvSpPr>
        <p:spPr>
          <a:xfrm>
            <a:off x="5676903" y="4990528"/>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A9D13B-D781-0840-2A24-20406003F16D}"/>
              </a:ext>
            </a:extLst>
          </p:cNvPr>
          <p:cNvSpPr/>
          <p:nvPr/>
        </p:nvSpPr>
        <p:spPr>
          <a:xfrm>
            <a:off x="5676903" y="6867789"/>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CECF9B-1F99-C70B-6051-142DE9443DAA}"/>
              </a:ext>
            </a:extLst>
          </p:cNvPr>
          <p:cNvSpPr txBox="1"/>
          <p:nvPr/>
        </p:nvSpPr>
        <p:spPr>
          <a:xfrm>
            <a:off x="14668499" y="6971747"/>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Nhịp</a:t>
            </a:r>
            <a:r>
              <a:rPr lang="en-US" sz="4400" dirty="0">
                <a:solidFill>
                  <a:srgbClr val="FF0000"/>
                </a:solidFill>
                <a:latin typeface="Times New Roman" panose="02020603050405020304" pitchFamily="18" charset="0"/>
                <a:cs typeface="Times New Roman" panose="02020603050405020304" pitchFamily="18" charset="0"/>
              </a:rPr>
              <a:t>: 4/3; 2/2/3</a:t>
            </a:r>
          </a:p>
        </p:txBody>
      </p:sp>
    </p:spTree>
    <p:extLst>
      <p:ext uri="{BB962C8B-B14F-4D97-AF65-F5344CB8AC3E}">
        <p14:creationId xmlns:p14="http://schemas.microsoft.com/office/powerpoint/2010/main" val="5724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P spid="16" grpId="0"/>
      <p:bldP spid="17" grpId="0"/>
      <p:bldP spid="18" grpId="0"/>
      <p:bldP spid="19" grpId="0"/>
      <p:bldP spid="20" grpId="0"/>
      <p:bldP spid="21" grpId="0"/>
      <p:bldP spid="23" grpId="0" animBg="1"/>
      <p:bldP spid="24" grpId="0" animBg="1"/>
      <p:bldP spid="25" grpId="0" animBg="1"/>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95250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a:t>
            </a:r>
          </a:p>
        </p:txBody>
      </p:sp>
      <p:sp>
        <p:nvSpPr>
          <p:cNvPr id="8" name="TextBox 7">
            <a:extLst>
              <a:ext uri="{FF2B5EF4-FFF2-40B4-BE49-F238E27FC236}">
                <a16:creationId xmlns:a16="http://schemas.microsoft.com/office/drawing/2014/main" id="{A36BB6BD-99B5-A180-7F2E-A6CADBC29F82}"/>
              </a:ext>
            </a:extLst>
          </p:cNvPr>
          <p:cNvSpPr txBox="1"/>
          <p:nvPr/>
        </p:nvSpPr>
        <p:spPr>
          <a:xfrm>
            <a:off x="7696200" y="4660702"/>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22F651D-CD40-4F62-27E0-0513587C391F}"/>
              </a:ext>
            </a:extLst>
          </p:cNvPr>
          <p:cNvSpPr txBox="1"/>
          <p:nvPr/>
        </p:nvSpPr>
        <p:spPr>
          <a:xfrm>
            <a:off x="6019800" y="5749205"/>
            <a:ext cx="89916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quyền</a:t>
            </a:r>
            <a:r>
              <a:rPr lang="en-US" sz="4400" dirty="0">
                <a:latin typeface="Times New Roman" panose="02020603050405020304" pitchFamily="18" charset="0"/>
                <a:cs typeface="Times New Roman" panose="02020603050405020304" pitchFamily="18" charset="0"/>
              </a:rPr>
              <a:t> Lai Tân</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endParaRPr lang="en-US" sz="4400" dirty="0">
              <a:latin typeface="Times New Roman" panose="02020603050405020304" pitchFamily="18" charset="0"/>
              <a:cs typeface="Times New Roman" panose="02020603050405020304" pitchFamily="18" charset="0"/>
            </a:endParaRPr>
          </a:p>
        </p:txBody>
      </p:sp>
      <p:sp>
        <p:nvSpPr>
          <p:cNvPr id="6" name="Freeform 9">
            <a:extLst>
              <a:ext uri="{FF2B5EF4-FFF2-40B4-BE49-F238E27FC236}">
                <a16:creationId xmlns:a16="http://schemas.microsoft.com/office/drawing/2014/main" id="{35ADEC53-7C04-653E-3AC0-8C771A254B21}"/>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5"/>
            <a:stretch>
              <a:fillRect/>
            </a:stretch>
          </a:blipFill>
        </p:spPr>
      </p:sp>
    </p:spTree>
    <p:extLst>
      <p:ext uri="{BB962C8B-B14F-4D97-AF65-F5344CB8AC3E}">
        <p14:creationId xmlns:p14="http://schemas.microsoft.com/office/powerpoint/2010/main" val="204304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barn(inVertical)">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4610100"/>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13" name="Freeform 8">
            <a:extLst>
              <a:ext uri="{FF2B5EF4-FFF2-40B4-BE49-F238E27FC236}">
                <a16:creationId xmlns:a16="http://schemas.microsoft.com/office/drawing/2014/main" id="{ADA26818-5F3F-71D1-6336-6A47CC4ABCAF}"/>
              </a:ext>
            </a:extLst>
          </p:cNvPr>
          <p:cNvSpPr/>
          <p:nvPr/>
        </p:nvSpPr>
        <p:spPr>
          <a:xfrm>
            <a:off x="8492836" y="667982"/>
            <a:ext cx="9677400" cy="4495800"/>
          </a:xfrm>
          <a:custGeom>
            <a:avLst/>
            <a:gdLst/>
            <a:ahLst/>
            <a:cxnLst/>
            <a:rect l="l" t="t" r="r" b="b"/>
            <a:pathLst>
              <a:path w="7315200" h="3524596">
                <a:moveTo>
                  <a:pt x="0" y="0"/>
                </a:moveTo>
                <a:lnTo>
                  <a:pt x="7315200" y="0"/>
                </a:lnTo>
                <a:lnTo>
                  <a:pt x="7315200" y="3524596"/>
                </a:lnTo>
                <a:lnTo>
                  <a:pt x="0" y="3524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7">
            <a:extLst>
              <a:ext uri="{FF2B5EF4-FFF2-40B4-BE49-F238E27FC236}">
                <a16:creationId xmlns:a16="http://schemas.microsoft.com/office/drawing/2014/main" id="{45846D9D-A50B-5C2A-A8A5-E4BE1820D803}"/>
              </a:ext>
            </a:extLst>
          </p:cNvPr>
          <p:cNvSpPr/>
          <p:nvPr/>
        </p:nvSpPr>
        <p:spPr>
          <a:xfrm>
            <a:off x="14954804" y="6127399"/>
            <a:ext cx="3312414" cy="4114800"/>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5" name="Picture 4">
            <a:extLst>
              <a:ext uri="{FF2B5EF4-FFF2-40B4-BE49-F238E27FC236}">
                <a16:creationId xmlns:a16="http://schemas.microsoft.com/office/drawing/2014/main" id="{8A2CC1A6-9762-6E35-E354-41E3DA2DD415}"/>
              </a:ext>
            </a:extLst>
          </p:cNvPr>
          <p:cNvPicPr>
            <a:picLocks noChangeAspect="1"/>
          </p:cNvPicPr>
          <p:nvPr/>
        </p:nvPicPr>
        <p:blipFill>
          <a:blip r:embed="rId7"/>
          <a:stretch>
            <a:fillRect/>
          </a:stretch>
        </p:blipFill>
        <p:spPr>
          <a:xfrm>
            <a:off x="838200" y="4362276"/>
            <a:ext cx="13131922" cy="38225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17268" y="4817420"/>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E079FB91-489E-F495-2A13-7C1C1B6F5EA4}"/>
              </a:ext>
            </a:extLst>
          </p:cNvPr>
          <p:cNvPicPr>
            <a:picLocks noChangeAspect="1"/>
          </p:cNvPicPr>
          <p:nvPr/>
        </p:nvPicPr>
        <p:blipFill>
          <a:blip r:embed="rId6"/>
          <a:stretch>
            <a:fillRect/>
          </a:stretch>
        </p:blipFill>
        <p:spPr>
          <a:xfrm>
            <a:off x="624101" y="2476500"/>
            <a:ext cx="17039797" cy="47491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6C184-186B-4658-1A42-F6EBAF6FF5EF}"/>
              </a:ext>
            </a:extLst>
          </p:cNvPr>
          <p:cNvPicPr>
            <a:picLocks noChangeAspect="1"/>
          </p:cNvPicPr>
          <p:nvPr/>
        </p:nvPicPr>
        <p:blipFill>
          <a:blip r:embed="rId3"/>
          <a:stretch>
            <a:fillRect/>
          </a:stretch>
        </p:blipFill>
        <p:spPr>
          <a:xfrm>
            <a:off x="304800" y="114301"/>
            <a:ext cx="17449800" cy="10172700"/>
          </a:xfrm>
          <a:prstGeom prst="rect">
            <a:avLst/>
          </a:prstGeom>
        </p:spPr>
      </p:pic>
      <p:sp>
        <p:nvSpPr>
          <p:cNvPr id="7" name="Freeform 6">
            <a:extLst>
              <a:ext uri="{FF2B5EF4-FFF2-40B4-BE49-F238E27FC236}">
                <a16:creationId xmlns:a16="http://schemas.microsoft.com/office/drawing/2014/main" id="{03F9CFDF-3536-119C-228F-A412E0B6A957}"/>
              </a:ext>
            </a:extLst>
          </p:cNvPr>
          <p:cNvSpPr/>
          <p:nvPr/>
        </p:nvSpPr>
        <p:spPr>
          <a:xfrm>
            <a:off x="-194089" y="114300"/>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1251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2C9CE62C-CCC2-FAE0-8BEF-9598BCEC44BE}"/>
              </a:ext>
            </a:extLst>
          </p:cNvPr>
          <p:cNvGrpSpPr/>
          <p:nvPr/>
        </p:nvGrpSpPr>
        <p:grpSpPr>
          <a:xfrm>
            <a:off x="12872041" y="4220880"/>
            <a:ext cx="4502175" cy="7856817"/>
            <a:chOff x="0" y="0"/>
            <a:chExt cx="4023862" cy="898455"/>
          </a:xfrm>
        </p:grpSpPr>
        <p:sp>
          <p:nvSpPr>
            <p:cNvPr id="19" name="Freeform 3">
              <a:extLst>
                <a:ext uri="{FF2B5EF4-FFF2-40B4-BE49-F238E27FC236}">
                  <a16:creationId xmlns:a16="http://schemas.microsoft.com/office/drawing/2014/main" id="{529250F4-FCED-6DC5-B3C4-F84368DC21C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20" name="TextBox 4">
              <a:extLst>
                <a:ext uri="{FF2B5EF4-FFF2-40B4-BE49-F238E27FC236}">
                  <a16:creationId xmlns:a16="http://schemas.microsoft.com/office/drawing/2014/main" id="{F953977C-C300-EFC0-C20C-F3D3FFAFD757}"/>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5" name="Group 2">
            <a:extLst>
              <a:ext uri="{FF2B5EF4-FFF2-40B4-BE49-F238E27FC236}">
                <a16:creationId xmlns:a16="http://schemas.microsoft.com/office/drawing/2014/main" id="{891F3E1A-50A5-1BB4-931D-4E64F5D298C3}"/>
              </a:ext>
            </a:extLst>
          </p:cNvPr>
          <p:cNvGrpSpPr/>
          <p:nvPr/>
        </p:nvGrpSpPr>
        <p:grpSpPr>
          <a:xfrm>
            <a:off x="7042433" y="4220881"/>
            <a:ext cx="4502175" cy="7856817"/>
            <a:chOff x="0" y="0"/>
            <a:chExt cx="4023862" cy="898455"/>
          </a:xfrm>
        </p:grpSpPr>
        <p:sp>
          <p:nvSpPr>
            <p:cNvPr id="16" name="Freeform 3">
              <a:extLst>
                <a:ext uri="{FF2B5EF4-FFF2-40B4-BE49-F238E27FC236}">
                  <a16:creationId xmlns:a16="http://schemas.microsoft.com/office/drawing/2014/main" id="{FB41324C-4894-05B0-CA29-84A2E7A33D6A}"/>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7" name="TextBox 4">
              <a:extLst>
                <a:ext uri="{FF2B5EF4-FFF2-40B4-BE49-F238E27FC236}">
                  <a16:creationId xmlns:a16="http://schemas.microsoft.com/office/drawing/2014/main" id="{7434149F-7C4E-E0E8-08EE-1F40C62989F9}"/>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2" name="Group 2">
            <a:extLst>
              <a:ext uri="{FF2B5EF4-FFF2-40B4-BE49-F238E27FC236}">
                <a16:creationId xmlns:a16="http://schemas.microsoft.com/office/drawing/2014/main" id="{6A0EC640-93EC-7CAB-FEDE-EBC065341DFD}"/>
              </a:ext>
            </a:extLst>
          </p:cNvPr>
          <p:cNvGrpSpPr/>
          <p:nvPr/>
        </p:nvGrpSpPr>
        <p:grpSpPr>
          <a:xfrm>
            <a:off x="1212825" y="4220882"/>
            <a:ext cx="4502175" cy="7856817"/>
            <a:chOff x="0" y="0"/>
            <a:chExt cx="4023862" cy="898455"/>
          </a:xfrm>
        </p:grpSpPr>
        <p:sp>
          <p:nvSpPr>
            <p:cNvPr id="13" name="Freeform 3">
              <a:extLst>
                <a:ext uri="{FF2B5EF4-FFF2-40B4-BE49-F238E27FC236}">
                  <a16:creationId xmlns:a16="http://schemas.microsoft.com/office/drawing/2014/main" id="{9F4D2752-B0D9-CD5E-DFD2-CF50713995FE}"/>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4" name="TextBox 4">
              <a:extLst>
                <a:ext uri="{FF2B5EF4-FFF2-40B4-BE49-F238E27FC236}">
                  <a16:creationId xmlns:a16="http://schemas.microsoft.com/office/drawing/2014/main" id="{E191E3AD-EF16-C670-0560-57F46EF020EF}"/>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 name="Google Shape;328;p12">
            <a:extLst>
              <a:ext uri="{FF2B5EF4-FFF2-40B4-BE49-F238E27FC236}">
                <a16:creationId xmlns:a16="http://schemas.microsoft.com/office/drawing/2014/main" id="{E3EF432B-7E9C-685B-4A81-89AC317A4924}"/>
              </a:ext>
            </a:extLst>
          </p:cNvPr>
          <p:cNvSpPr txBox="1"/>
          <p:nvPr/>
        </p:nvSpPr>
        <p:spPr>
          <a:xfrm>
            <a:off x="5105400" y="419100"/>
            <a:ext cx="844842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Các</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nhân</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vật</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trong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bài</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thơ</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endParaRPr sz="36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763A8AF-7909-6BC0-11F6-81D118228AD3}"/>
              </a:ext>
            </a:extLst>
          </p:cNvPr>
          <p:cNvSpPr txBox="1"/>
          <p:nvPr/>
        </p:nvSpPr>
        <p:spPr>
          <a:xfrm>
            <a:off x="3599029" y="1554661"/>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cxnSp>
        <p:nvCxnSpPr>
          <p:cNvPr id="8" name="Straight Connector 7">
            <a:extLst>
              <a:ext uri="{FF2B5EF4-FFF2-40B4-BE49-F238E27FC236}">
                <a16:creationId xmlns:a16="http://schemas.microsoft.com/office/drawing/2014/main" id="{293F9A59-4C27-79FC-EBDF-8939C7F4D602}"/>
              </a:ext>
            </a:extLst>
          </p:cNvPr>
          <p:cNvCxnSpPr/>
          <p:nvPr/>
        </p:nvCxnSpPr>
        <p:spPr>
          <a:xfrm>
            <a:off x="4648200" y="2324100"/>
            <a:ext cx="2362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id="{A414F62B-8FEB-F2DE-2CE1-FDD78623A5D8}"/>
              </a:ext>
            </a:extLst>
          </p:cNvPr>
          <p:cNvCxnSpPr/>
          <p:nvPr/>
        </p:nvCxnSpPr>
        <p:spPr>
          <a:xfrm>
            <a:off x="7239000" y="2933700"/>
            <a:ext cx="2362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62B1624D-4449-7F23-2BB2-24BF0F769BDD}"/>
              </a:ext>
            </a:extLst>
          </p:cNvPr>
          <p:cNvCxnSpPr>
            <a:cxnSpLocks/>
          </p:cNvCxnSpPr>
          <p:nvPr/>
        </p:nvCxnSpPr>
        <p:spPr>
          <a:xfrm>
            <a:off x="7239000" y="3577292"/>
            <a:ext cx="2667000" cy="0"/>
          </a:xfrm>
          <a:prstGeom prst="line">
            <a:avLst/>
          </a:prstGeom>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E78C195D-3CF1-F7AE-5589-29ADCA5B71E0}"/>
              </a:ext>
            </a:extLst>
          </p:cNvPr>
          <p:cNvSpPr txBox="1"/>
          <p:nvPr/>
        </p:nvSpPr>
        <p:spPr>
          <a:xfrm>
            <a:off x="1371600" y="4577355"/>
            <a:ext cx="4191000" cy="2800767"/>
          </a:xfrm>
          <a:prstGeom prst="rect">
            <a:avLst/>
          </a:prstGeom>
          <a:noFill/>
        </p:spPr>
        <p:txBody>
          <a:bodyPr wrap="square">
            <a:spAutoFit/>
          </a:bodyPr>
          <a:lstStyle/>
          <a:p>
            <a:pPr algn="just">
              <a:buClr>
                <a:schemeClr val="lt1"/>
              </a:buClr>
              <a:buSzPts val="2700"/>
            </a:pPr>
            <a:r>
              <a:rPr lang="vi-VN" sz="4400" b="1" i="0" u="none" dirty="0">
                <a:latin typeface="+mj-lt"/>
                <a:ea typeface="Roboto Condensed"/>
                <a:cs typeface="Roboto Condensed"/>
                <a:sym typeface="Roboto Condensed"/>
              </a:rPr>
              <a:t>Ban trưởng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nhà</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lao</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TextBox 23">
            <a:extLst>
              <a:ext uri="{FF2B5EF4-FFF2-40B4-BE49-F238E27FC236}">
                <a16:creationId xmlns:a16="http://schemas.microsoft.com/office/drawing/2014/main" id="{0E342790-B6A3-72D7-D2EC-B0A9BEB9E303}"/>
              </a:ext>
            </a:extLst>
          </p:cNvPr>
          <p:cNvSpPr txBox="1"/>
          <p:nvPr/>
        </p:nvSpPr>
        <p:spPr>
          <a:xfrm>
            <a:off x="7493515" y="4577355"/>
            <a:ext cx="3763342" cy="3477875"/>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Cảnh trưởng</a:t>
            </a:r>
            <a:r>
              <a:rPr lang="en-US" sz="4400" b="1" i="0" u="none" dirty="0">
                <a:latin typeface="+mj-lt"/>
                <a:ea typeface="Roboto Condensed"/>
                <a:cs typeface="Roboto Condensed"/>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endParaRPr lang="vi-VN" sz="4400" dirty="0">
              <a:latin typeface="+mj-lt"/>
            </a:endParaRPr>
          </a:p>
        </p:txBody>
      </p:sp>
      <p:sp>
        <p:nvSpPr>
          <p:cNvPr id="26" name="TextBox 25">
            <a:extLst>
              <a:ext uri="{FF2B5EF4-FFF2-40B4-BE49-F238E27FC236}">
                <a16:creationId xmlns:a16="http://schemas.microsoft.com/office/drawing/2014/main" id="{FA0F75A3-1787-7820-110C-7E870381B4E0}"/>
              </a:ext>
            </a:extLst>
          </p:cNvPr>
          <p:cNvSpPr txBox="1"/>
          <p:nvPr/>
        </p:nvSpPr>
        <p:spPr>
          <a:xfrm>
            <a:off x="13191978" y="457735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mj-lt"/>
            </a:endParaRPr>
          </a:p>
        </p:txBody>
      </p:sp>
      <p:sp>
        <p:nvSpPr>
          <p:cNvPr id="27" name="Freeform 8">
            <a:extLst>
              <a:ext uri="{FF2B5EF4-FFF2-40B4-BE49-F238E27FC236}">
                <a16:creationId xmlns:a16="http://schemas.microsoft.com/office/drawing/2014/main" id="{1E42F73E-221A-5573-D141-520803B9C0DB}"/>
              </a:ext>
            </a:extLst>
          </p:cNvPr>
          <p:cNvSpPr/>
          <p:nvPr/>
        </p:nvSpPr>
        <p:spPr>
          <a:xfrm>
            <a:off x="-278741" y="160071"/>
            <a:ext cx="3099253" cy="1867300"/>
          </a:xfrm>
          <a:custGeom>
            <a:avLst/>
            <a:gdLst/>
            <a:ahLst/>
            <a:cxnLst/>
            <a:rect l="l" t="t" r="r" b="b"/>
            <a:pathLst>
              <a:path w="3099253" h="1867300">
                <a:moveTo>
                  <a:pt x="0" y="0"/>
                </a:moveTo>
                <a:lnTo>
                  <a:pt x="3099252" y="0"/>
                </a:lnTo>
                <a:lnTo>
                  <a:pt x="3099252" y="1867300"/>
                </a:lnTo>
                <a:lnTo>
                  <a:pt x="0" y="1867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425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par>
                                <p:cTn id="37" presetID="16" presetClass="entr" presetSubtype="21"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2" grpId="0"/>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2">
            <a:extLst>
              <a:ext uri="{FF2B5EF4-FFF2-40B4-BE49-F238E27FC236}">
                <a16:creationId xmlns:a16="http://schemas.microsoft.com/office/drawing/2014/main" id="{2C9CE62C-CCC2-FAE0-8BEF-9598BCEC44BE}"/>
              </a:ext>
            </a:extLst>
          </p:cNvPr>
          <p:cNvGrpSpPr/>
          <p:nvPr/>
        </p:nvGrpSpPr>
        <p:grpSpPr>
          <a:xfrm>
            <a:off x="12877800" y="-2933700"/>
            <a:ext cx="4502175" cy="7856817"/>
            <a:chOff x="0" y="0"/>
            <a:chExt cx="4023862" cy="898455"/>
          </a:xfrm>
        </p:grpSpPr>
        <p:sp>
          <p:nvSpPr>
            <p:cNvPr id="19" name="Freeform 3">
              <a:extLst>
                <a:ext uri="{FF2B5EF4-FFF2-40B4-BE49-F238E27FC236}">
                  <a16:creationId xmlns:a16="http://schemas.microsoft.com/office/drawing/2014/main" id="{529250F4-FCED-6DC5-B3C4-F84368DC21C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20" name="TextBox 4">
              <a:extLst>
                <a:ext uri="{FF2B5EF4-FFF2-40B4-BE49-F238E27FC236}">
                  <a16:creationId xmlns:a16="http://schemas.microsoft.com/office/drawing/2014/main" id="{F953977C-C300-EFC0-C20C-F3D3FFAFD757}"/>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5" name="Group 2">
            <a:extLst>
              <a:ext uri="{FF2B5EF4-FFF2-40B4-BE49-F238E27FC236}">
                <a16:creationId xmlns:a16="http://schemas.microsoft.com/office/drawing/2014/main" id="{891F3E1A-50A5-1BB4-931D-4E64F5D298C3}"/>
              </a:ext>
            </a:extLst>
          </p:cNvPr>
          <p:cNvGrpSpPr/>
          <p:nvPr/>
        </p:nvGrpSpPr>
        <p:grpSpPr>
          <a:xfrm>
            <a:off x="7048192" y="-2933699"/>
            <a:ext cx="4502175" cy="7856817"/>
            <a:chOff x="0" y="0"/>
            <a:chExt cx="4023862" cy="898455"/>
          </a:xfrm>
        </p:grpSpPr>
        <p:sp>
          <p:nvSpPr>
            <p:cNvPr id="16" name="Freeform 3">
              <a:extLst>
                <a:ext uri="{FF2B5EF4-FFF2-40B4-BE49-F238E27FC236}">
                  <a16:creationId xmlns:a16="http://schemas.microsoft.com/office/drawing/2014/main" id="{FB41324C-4894-05B0-CA29-84A2E7A33D6A}"/>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7" name="TextBox 4">
              <a:extLst>
                <a:ext uri="{FF2B5EF4-FFF2-40B4-BE49-F238E27FC236}">
                  <a16:creationId xmlns:a16="http://schemas.microsoft.com/office/drawing/2014/main" id="{7434149F-7C4E-E0E8-08EE-1F40C62989F9}"/>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grpSp>
        <p:nvGrpSpPr>
          <p:cNvPr id="12" name="Group 2">
            <a:extLst>
              <a:ext uri="{FF2B5EF4-FFF2-40B4-BE49-F238E27FC236}">
                <a16:creationId xmlns:a16="http://schemas.microsoft.com/office/drawing/2014/main" id="{6A0EC640-93EC-7CAB-FEDE-EBC065341DFD}"/>
              </a:ext>
            </a:extLst>
          </p:cNvPr>
          <p:cNvGrpSpPr/>
          <p:nvPr/>
        </p:nvGrpSpPr>
        <p:grpSpPr>
          <a:xfrm>
            <a:off x="1218584" y="-2933698"/>
            <a:ext cx="4502175" cy="7856817"/>
            <a:chOff x="0" y="0"/>
            <a:chExt cx="4023862" cy="898455"/>
          </a:xfrm>
        </p:grpSpPr>
        <p:sp>
          <p:nvSpPr>
            <p:cNvPr id="13" name="Freeform 3">
              <a:extLst>
                <a:ext uri="{FF2B5EF4-FFF2-40B4-BE49-F238E27FC236}">
                  <a16:creationId xmlns:a16="http://schemas.microsoft.com/office/drawing/2014/main" id="{9F4D2752-B0D9-CD5E-DFD2-CF50713995FE}"/>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14" name="TextBox 4">
              <a:extLst>
                <a:ext uri="{FF2B5EF4-FFF2-40B4-BE49-F238E27FC236}">
                  <a16:creationId xmlns:a16="http://schemas.microsoft.com/office/drawing/2014/main" id="{E191E3AD-EF16-C670-0560-57F46EF020EF}"/>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2" name="TextBox 21">
            <a:extLst>
              <a:ext uri="{FF2B5EF4-FFF2-40B4-BE49-F238E27FC236}">
                <a16:creationId xmlns:a16="http://schemas.microsoft.com/office/drawing/2014/main" id="{E78C195D-3CF1-F7AE-5589-29ADCA5B71E0}"/>
              </a:ext>
            </a:extLst>
          </p:cNvPr>
          <p:cNvSpPr txBox="1"/>
          <p:nvPr/>
        </p:nvSpPr>
        <p:spPr>
          <a:xfrm>
            <a:off x="1377359" y="623175"/>
            <a:ext cx="4191000" cy="2800767"/>
          </a:xfrm>
          <a:prstGeom prst="rect">
            <a:avLst/>
          </a:prstGeom>
          <a:noFill/>
        </p:spPr>
        <p:txBody>
          <a:bodyPr wrap="square">
            <a:spAutoFit/>
          </a:bodyPr>
          <a:lstStyle/>
          <a:p>
            <a:pPr algn="just">
              <a:buClr>
                <a:schemeClr val="lt1"/>
              </a:buClr>
              <a:buSzPts val="2700"/>
            </a:pPr>
            <a:r>
              <a:rPr lang="vi-VN" sz="4400" b="1" i="0" u="none" dirty="0">
                <a:latin typeface="+mj-lt"/>
                <a:ea typeface="Roboto Condensed"/>
                <a:cs typeface="Roboto Condensed"/>
                <a:sym typeface="Roboto Condensed"/>
              </a:rPr>
              <a:t>Ban trưởng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nhà</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latin typeface="Times New Roman" panose="02020603050405020304" pitchFamily="18" charset="0"/>
                <a:ea typeface="Roboto Condensed"/>
                <a:cs typeface="Times New Roman" panose="02020603050405020304" pitchFamily="18" charset="0"/>
                <a:sym typeface="Roboto Condensed"/>
              </a:rPr>
              <a:t>lao</a:t>
            </a:r>
            <a:r>
              <a:rPr lang="en-US" sz="4400" b="1" i="0" u="none"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coi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tù</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ngày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bạc</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4" name="TextBox 23">
            <a:extLst>
              <a:ext uri="{FF2B5EF4-FFF2-40B4-BE49-F238E27FC236}">
                <a16:creationId xmlns:a16="http://schemas.microsoft.com/office/drawing/2014/main" id="{0E342790-B6A3-72D7-D2EC-B0A9BEB9E303}"/>
              </a:ext>
            </a:extLst>
          </p:cNvPr>
          <p:cNvSpPr txBox="1"/>
          <p:nvPr/>
        </p:nvSpPr>
        <p:spPr>
          <a:xfrm>
            <a:off x="7499274" y="623175"/>
            <a:ext cx="3763342" cy="3477875"/>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Cảnh trưởng</a:t>
            </a:r>
            <a:r>
              <a:rPr lang="en-US" sz="4400" b="1" i="0" u="none" dirty="0">
                <a:latin typeface="+mj-lt"/>
                <a:ea typeface="Roboto Condensed"/>
                <a:cs typeface="Roboto Condensed"/>
                <a:sym typeface="Roboto Condensed"/>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nhân</a:t>
            </a:r>
            <a:endParaRPr lang="vi-VN" sz="4400" dirty="0">
              <a:latin typeface="+mj-lt"/>
            </a:endParaRPr>
          </a:p>
        </p:txBody>
      </p:sp>
      <p:sp>
        <p:nvSpPr>
          <p:cNvPr id="26" name="TextBox 25">
            <a:extLst>
              <a:ext uri="{FF2B5EF4-FFF2-40B4-BE49-F238E27FC236}">
                <a16:creationId xmlns:a16="http://schemas.microsoft.com/office/drawing/2014/main" id="{FA0F75A3-1787-7820-110C-7E870381B4E0}"/>
              </a:ext>
            </a:extLst>
          </p:cNvPr>
          <p:cNvSpPr txBox="1"/>
          <p:nvPr/>
        </p:nvSpPr>
        <p:spPr>
          <a:xfrm>
            <a:off x="13197737" y="62317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mj-lt"/>
            </a:endParaRPr>
          </a:p>
        </p:txBody>
      </p:sp>
      <p:sp>
        <p:nvSpPr>
          <p:cNvPr id="4" name="TextBox 3">
            <a:extLst>
              <a:ext uri="{FF2B5EF4-FFF2-40B4-BE49-F238E27FC236}">
                <a16:creationId xmlns:a16="http://schemas.microsoft.com/office/drawing/2014/main" id="{11DF389A-3BD2-F4D7-533C-3F12455186CB}"/>
              </a:ext>
            </a:extLst>
          </p:cNvPr>
          <p:cNvSpPr txBox="1"/>
          <p:nvPr/>
        </p:nvSpPr>
        <p:spPr>
          <a:xfrm>
            <a:off x="1063304" y="5363882"/>
            <a:ext cx="16161391" cy="2123658"/>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giai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tầng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trị</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hội</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p>
          <a:p>
            <a:pPr marL="571500" indent="-571500" algn="just">
              <a:buFont typeface="Wingdings" panose="05000000000000000000" pitchFamily="2" charset="2"/>
              <a:buChar char="à"/>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đúng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chức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năng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mình</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 name="TextBox 4">
            <a:extLst>
              <a:ext uri="{FF2B5EF4-FFF2-40B4-BE49-F238E27FC236}">
                <a16:creationId xmlns:a16="http://schemas.microsoft.com/office/drawing/2014/main" id="{BB598EC4-4C69-0E05-DDB8-E76EEB15A476}"/>
              </a:ext>
            </a:extLst>
          </p:cNvPr>
          <p:cNvSpPr txBox="1"/>
          <p:nvPr/>
        </p:nvSpPr>
        <p:spPr>
          <a:xfrm>
            <a:off x="1063304" y="7950313"/>
            <a:ext cx="16840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lố</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bịch</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30642F0A-E701-1C21-CABD-88E29BF38FF1}"/>
              </a:ext>
            </a:extLst>
          </p:cNvPr>
          <p:cNvSpPr/>
          <p:nvPr/>
        </p:nvSpPr>
        <p:spPr>
          <a:xfrm>
            <a:off x="-914908" y="7534706"/>
            <a:ext cx="1978212" cy="2752294"/>
          </a:xfrm>
          <a:custGeom>
            <a:avLst/>
            <a:gdLst/>
            <a:ahLst/>
            <a:cxnLst/>
            <a:rect l="l" t="t" r="r" b="b"/>
            <a:pathLst>
              <a:path w="1978212" h="2752294">
                <a:moveTo>
                  <a:pt x="0" y="0"/>
                </a:moveTo>
                <a:lnTo>
                  <a:pt x="1978212" y="0"/>
                </a:lnTo>
                <a:lnTo>
                  <a:pt x="1978212" y="2752294"/>
                </a:lnTo>
                <a:lnTo>
                  <a:pt x="0" y="2752294"/>
                </a:lnTo>
                <a:lnTo>
                  <a:pt x="0" y="0"/>
                </a:lnTo>
                <a:close/>
              </a:path>
            </a:pathLst>
          </a:custGeom>
          <a:blipFill>
            <a:blip r:embed="rId3"/>
            <a:stretch>
              <a:fillRect/>
            </a:stretch>
          </a:blipFill>
        </p:spPr>
      </p:sp>
    </p:spTree>
    <p:extLst>
      <p:ext uri="{BB962C8B-B14F-4D97-AF65-F5344CB8AC3E}">
        <p14:creationId xmlns:p14="http://schemas.microsoft.com/office/powerpoint/2010/main" val="54598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0CE419E-4CFF-010D-83B7-7263053A4BD7}"/>
              </a:ext>
            </a:extLst>
          </p:cNvPr>
          <p:cNvGrpSpPr/>
          <p:nvPr/>
        </p:nvGrpSpPr>
        <p:grpSpPr>
          <a:xfrm>
            <a:off x="12877800" y="-2933700"/>
            <a:ext cx="4502175" cy="7856817"/>
            <a:chOff x="0" y="0"/>
            <a:chExt cx="4023862" cy="898455"/>
          </a:xfrm>
        </p:grpSpPr>
        <p:sp>
          <p:nvSpPr>
            <p:cNvPr id="3" name="Freeform 3">
              <a:extLst>
                <a:ext uri="{FF2B5EF4-FFF2-40B4-BE49-F238E27FC236}">
                  <a16:creationId xmlns:a16="http://schemas.microsoft.com/office/drawing/2014/main" id="{46C34900-E743-2722-C47D-D9D9411AB003}"/>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a:extLst>
                <a:ext uri="{FF2B5EF4-FFF2-40B4-BE49-F238E27FC236}">
                  <a16:creationId xmlns:a16="http://schemas.microsoft.com/office/drawing/2014/main" id="{4887A675-CED5-5A0D-9ACA-5546D7A6A240}"/>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TextBox 4">
            <a:extLst>
              <a:ext uri="{FF2B5EF4-FFF2-40B4-BE49-F238E27FC236}">
                <a16:creationId xmlns:a16="http://schemas.microsoft.com/office/drawing/2014/main" id="{C3B34FE6-3F6B-F08D-1DD0-81092355FB7F}"/>
              </a:ext>
            </a:extLst>
          </p:cNvPr>
          <p:cNvSpPr txBox="1"/>
          <p:nvPr/>
        </p:nvSpPr>
        <p:spPr>
          <a:xfrm>
            <a:off x="13197737" y="623175"/>
            <a:ext cx="3970651" cy="2123658"/>
          </a:xfrm>
          <a:prstGeom prst="rect">
            <a:avLst/>
          </a:prstGeom>
          <a:noFill/>
        </p:spPr>
        <p:txBody>
          <a:bodyPr wrap="square">
            <a:spAutoFit/>
          </a:bodyPr>
          <a:lstStyle/>
          <a:p>
            <a:pPr marL="0" marR="0" lvl="0" indent="0" algn="just" rtl="0">
              <a:spcBef>
                <a:spcPts val="0"/>
              </a:spcBef>
              <a:spcAft>
                <a:spcPts val="0"/>
              </a:spcAft>
              <a:buClr>
                <a:schemeClr val="lt1"/>
              </a:buClr>
              <a:buSzPts val="2700"/>
              <a:buFont typeface="Roboto Condensed"/>
              <a:buNone/>
            </a:pPr>
            <a:r>
              <a:rPr lang="vi-VN" sz="4400" b="1" i="0" u="none" dirty="0">
                <a:latin typeface="+mj-lt"/>
                <a:ea typeface="Roboto Condensed"/>
                <a:cs typeface="Roboto Condensed"/>
                <a:sym typeface="Roboto Condensed"/>
              </a:rPr>
              <a:t>Huyện trưởng: </a:t>
            </a:r>
            <a:r>
              <a:rPr lang="vi-VN" sz="4400" b="0" i="0" u="none" dirty="0">
                <a:latin typeface="+mj-lt"/>
                <a:ea typeface="Roboto Condensed"/>
                <a:cs typeface="Roboto Condensed"/>
                <a:sym typeface="Roboto Condensed"/>
              </a:rPr>
              <a:t>chong đèn làm </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r>
              <a:rPr lang="en-US" sz="4400" b="0" i="0" u="none" dirty="0" err="1">
                <a:latin typeface="Times New Roman" panose="02020603050405020304" pitchFamily="18" charset="0"/>
                <a:ea typeface="Roboto Condensed"/>
                <a:cs typeface="Times New Roman" panose="02020603050405020304" pitchFamily="18" charset="0"/>
                <a:sym typeface="Roboto Condensed"/>
              </a:rPr>
              <a:t>công</a:t>
            </a:r>
            <a:r>
              <a:rPr lang="en-US" sz="4400" b="0" i="0" u="none" dirty="0">
                <a:latin typeface="Times New Roman" panose="02020603050405020304" pitchFamily="18" charset="0"/>
                <a:ea typeface="Roboto Condensed"/>
                <a:cs typeface="Times New Roman" panose="02020603050405020304" pitchFamily="18" charset="0"/>
                <a:sym typeface="Roboto Condensed"/>
              </a:rPr>
              <a:t> </a:t>
            </a:r>
            <a:r>
              <a:rPr lang="en-US" sz="4400" b="0" i="0" u="none" dirty="0" err="1">
                <a:latin typeface="Times New Roman" panose="02020603050405020304" pitchFamily="18" charset="0"/>
                <a:ea typeface="Roboto Condensed"/>
                <a:cs typeface="Times New Roman" panose="02020603050405020304" pitchFamily="18" charset="0"/>
                <a:sym typeface="Roboto Condensed"/>
              </a:rPr>
              <a:t>việc</a:t>
            </a:r>
            <a:r>
              <a:rPr lang="en-US" sz="4400" b="0" i="0" u="none" dirty="0">
                <a:latin typeface="Times New Roman" panose="02020603050405020304" pitchFamily="18" charset="0"/>
                <a:ea typeface="Roboto Condensed"/>
                <a:cs typeface="Times New Roman" panose="02020603050405020304" pitchFamily="18" charset="0"/>
                <a:sym typeface="Roboto Condensed"/>
              </a:rPr>
              <a:t>”</a:t>
            </a:r>
            <a:endParaRPr lang="vi-VN" sz="44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788DB67E-A0AD-9665-BCD3-6BECB907C021}"/>
              </a:ext>
            </a:extLst>
          </p:cNvPr>
          <p:cNvSpPr txBox="1">
            <a:spLocks/>
          </p:cNvSpPr>
          <p:nvPr/>
        </p:nvSpPr>
        <p:spPr>
          <a:xfrm>
            <a:off x="1303019" y="1462876"/>
            <a:ext cx="10210799" cy="168177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p>
        </p:txBody>
      </p:sp>
      <p:sp>
        <p:nvSpPr>
          <p:cNvPr id="14" name="Freeform 5">
            <a:extLst>
              <a:ext uri="{FF2B5EF4-FFF2-40B4-BE49-F238E27FC236}">
                <a16:creationId xmlns:a16="http://schemas.microsoft.com/office/drawing/2014/main" id="{75443AA8-E803-6AA1-03F7-B238F700B854}"/>
              </a:ext>
            </a:extLst>
          </p:cNvPr>
          <p:cNvSpPr/>
          <p:nvPr/>
        </p:nvSpPr>
        <p:spPr>
          <a:xfrm>
            <a:off x="13177808" y="7124700"/>
            <a:ext cx="6886695" cy="4114800"/>
          </a:xfrm>
          <a:custGeom>
            <a:avLst/>
            <a:gdLst/>
            <a:ahLst/>
            <a:cxnLst/>
            <a:rect l="l" t="t" r="r" b="b"/>
            <a:pathLst>
              <a:path w="6886695" h="4114800">
                <a:moveTo>
                  <a:pt x="0" y="0"/>
                </a:moveTo>
                <a:lnTo>
                  <a:pt x="6886695" y="0"/>
                </a:lnTo>
                <a:lnTo>
                  <a:pt x="68866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Content Placeholder 2">
            <a:extLst>
              <a:ext uri="{FF2B5EF4-FFF2-40B4-BE49-F238E27FC236}">
                <a16:creationId xmlns:a16="http://schemas.microsoft.com/office/drawing/2014/main" id="{62E607B7-2955-3035-CF41-B8C59A827F1D}"/>
              </a:ext>
            </a:extLst>
          </p:cNvPr>
          <p:cNvSpPr txBox="1">
            <a:spLocks/>
          </p:cNvSpPr>
          <p:nvPr/>
        </p:nvSpPr>
        <p:spPr>
          <a:xfrm>
            <a:off x="1295400" y="3131027"/>
            <a:ext cx="10210799" cy="30792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ruỗng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61C41A9A-AEEA-6880-94B2-324E342B7D1A}"/>
              </a:ext>
            </a:extLst>
          </p:cNvPr>
          <p:cNvSpPr txBox="1">
            <a:spLocks/>
          </p:cNvSpPr>
          <p:nvPr/>
        </p:nvSpPr>
        <p:spPr>
          <a:xfrm>
            <a:off x="1295399" y="6293327"/>
            <a:ext cx="10210799" cy="798734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endParaRPr lang="en-US" sz="4400" dirty="0">
              <a:latin typeface="Times New Roman" panose="02020603050405020304" pitchFamily="18" charset="0"/>
              <a:cs typeface="Times New Roman" panose="02020603050405020304" pitchFamily="18" charset="0"/>
            </a:endParaRPr>
          </a:p>
        </p:txBody>
      </p:sp>
      <p:pic>
        <p:nvPicPr>
          <p:cNvPr id="9" name="Picture 8" descr="A glowing lantern with a black background&#10;&#10;Description automatically generated">
            <a:extLst>
              <a:ext uri="{FF2B5EF4-FFF2-40B4-BE49-F238E27FC236}">
                <a16:creationId xmlns:a16="http://schemas.microsoft.com/office/drawing/2014/main" id="{2DB33307-724E-B1F8-AC67-35B80222C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676" y="2447425"/>
            <a:ext cx="4254246" cy="4254246"/>
          </a:xfrm>
          <a:prstGeom prst="rect">
            <a:avLst/>
          </a:prstGeom>
        </p:spPr>
      </p:pic>
      <p:sp>
        <p:nvSpPr>
          <p:cNvPr id="11" name="TextBox 10">
            <a:extLst>
              <a:ext uri="{FF2B5EF4-FFF2-40B4-BE49-F238E27FC236}">
                <a16:creationId xmlns:a16="http://schemas.microsoft.com/office/drawing/2014/main" id="{EE4B5A83-B2D9-F366-D1E5-145AA48E75C7}"/>
              </a:ext>
            </a:extLst>
          </p:cNvPr>
          <p:cNvSpPr txBox="1"/>
          <p:nvPr/>
        </p:nvSpPr>
        <p:spPr>
          <a:xfrm>
            <a:off x="1089132" y="459188"/>
            <a:ext cx="13563600" cy="769441"/>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81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8;p14">
            <a:extLst>
              <a:ext uri="{FF2B5EF4-FFF2-40B4-BE49-F238E27FC236}">
                <a16:creationId xmlns:a16="http://schemas.microsoft.com/office/drawing/2014/main" id="{18EEF3D2-CE18-1374-D540-F61AE41F9C73}"/>
              </a:ext>
            </a:extLst>
          </p:cNvPr>
          <p:cNvSpPr txBox="1"/>
          <p:nvPr/>
        </p:nvSpPr>
        <p:spPr>
          <a:xfrm>
            <a:off x="3810000" y="114300"/>
            <a:ext cx="112014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b.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Giọng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điệu</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trào</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phúng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trong</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bài</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thơ</a:t>
            </a:r>
            <a:endParaRPr sz="4400" b="1" dirty="0">
              <a:solidFill>
                <a:srgbClr val="000000"/>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TextBox 3">
            <a:extLst>
              <a:ext uri="{FF2B5EF4-FFF2-40B4-BE49-F238E27FC236}">
                <a16:creationId xmlns:a16="http://schemas.microsoft.com/office/drawing/2014/main" id="{1C0BE873-D6A6-C8EF-D4DF-F957E493A9CB}"/>
              </a:ext>
            </a:extLst>
          </p:cNvPr>
          <p:cNvSpPr txBox="1"/>
          <p:nvPr/>
        </p:nvSpPr>
        <p:spPr>
          <a:xfrm>
            <a:off x="3599029" y="829649"/>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a16="http://schemas.microsoft.com/office/drawing/2014/main" id="{B5BE8238-47FE-BF49-07CD-7637FB21B3B0}"/>
              </a:ext>
            </a:extLst>
          </p:cNvPr>
          <p:cNvSpPr txBox="1">
            <a:spLocks/>
          </p:cNvSpPr>
          <p:nvPr/>
        </p:nvSpPr>
        <p:spPr>
          <a:xfrm>
            <a:off x="692543" y="3115649"/>
            <a:ext cx="7347857" cy="91707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a:latin typeface="Times New Roman" panose="02020603050405020304" pitchFamily="18" charset="0"/>
                <a:cs typeface="Times New Roman" panose="02020603050405020304" pitchFamily="18" charset="0"/>
              </a:rPr>
              <a:t>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endParaRPr lang="en-US" sz="4400" b="1"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0BF1BD7-FEAA-9EBF-B43E-36B0E4CF5470}"/>
              </a:ext>
            </a:extLst>
          </p:cNvPr>
          <p:cNvSpPr txBox="1">
            <a:spLocks/>
          </p:cNvSpPr>
          <p:nvPr/>
        </p:nvSpPr>
        <p:spPr>
          <a:xfrm>
            <a:off x="8768443" y="3121092"/>
            <a:ext cx="8229600" cy="9116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endParaRPr lang="en-US" sz="4400" b="1"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B6362842-0B1D-DAF0-8437-3B83AF0A065E}"/>
              </a:ext>
            </a:extLst>
          </p:cNvPr>
          <p:cNvSpPr txBox="1">
            <a:spLocks/>
          </p:cNvSpPr>
          <p:nvPr/>
        </p:nvSpPr>
        <p:spPr>
          <a:xfrm>
            <a:off x="670772" y="4108920"/>
            <a:ext cx="7347857" cy="17362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suồng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sã</a:t>
            </a:r>
            <a:r>
              <a:rPr lang="en-US" sz="44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a16="http://schemas.microsoft.com/office/drawing/2014/main" id="{651CABDA-DFBE-F9A3-90CD-32CFE13D1A5C}"/>
              </a:ext>
            </a:extLst>
          </p:cNvPr>
          <p:cNvSpPr txBox="1">
            <a:spLocks/>
          </p:cNvSpPr>
          <p:nvPr/>
        </p:nvSpPr>
        <p:spPr>
          <a:xfrm>
            <a:off x="9061058" y="4246609"/>
            <a:ext cx="8229600" cy="23007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4400" dirty="0" err="1">
                <a:latin typeface="Times New Roman" panose="02020603050405020304" pitchFamily="18" charset="0"/>
                <a:cs typeface="Times New Roman" panose="02020603050405020304" pitchFamily="18" charset="0"/>
              </a:rPr>
              <a:t>Mỉa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lô-gic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a:t>
            </a:r>
          </a:p>
        </p:txBody>
      </p:sp>
      <p:cxnSp>
        <p:nvCxnSpPr>
          <p:cNvPr id="10" name="Straight Connector 9">
            <a:extLst>
              <a:ext uri="{FF2B5EF4-FFF2-40B4-BE49-F238E27FC236}">
                <a16:creationId xmlns:a16="http://schemas.microsoft.com/office/drawing/2014/main" id="{A0C30BAF-8659-1FA1-A663-3A074259FE0C}"/>
              </a:ext>
            </a:extLst>
          </p:cNvPr>
          <p:cNvCxnSpPr>
            <a:cxnSpLocks/>
          </p:cNvCxnSpPr>
          <p:nvPr/>
        </p:nvCxnSpPr>
        <p:spPr>
          <a:xfrm>
            <a:off x="8534400" y="3270720"/>
            <a:ext cx="0" cy="3048000"/>
          </a:xfrm>
          <a:prstGeom prst="line">
            <a:avLst/>
          </a:prstGeom>
        </p:spPr>
        <p:style>
          <a:lnRef idx="1">
            <a:schemeClr val="dk1"/>
          </a:lnRef>
          <a:fillRef idx="0">
            <a:schemeClr val="dk1"/>
          </a:fillRef>
          <a:effectRef idx="0">
            <a:schemeClr val="dk1"/>
          </a:effectRef>
          <a:fontRef idx="minor">
            <a:schemeClr val="tx1"/>
          </a:fontRef>
        </p:style>
      </p:cxnSp>
      <p:sp>
        <p:nvSpPr>
          <p:cNvPr id="11" name="Freeform 9">
            <a:extLst>
              <a:ext uri="{FF2B5EF4-FFF2-40B4-BE49-F238E27FC236}">
                <a16:creationId xmlns:a16="http://schemas.microsoft.com/office/drawing/2014/main" id="{F95E40AA-93E8-5F37-8659-846632858151}"/>
              </a:ext>
            </a:extLst>
          </p:cNvPr>
          <p:cNvSpPr/>
          <p:nvPr/>
        </p:nvSpPr>
        <p:spPr>
          <a:xfrm rot="9141904">
            <a:off x="-626751" y="-117816"/>
            <a:ext cx="2595045" cy="1167134"/>
          </a:xfrm>
          <a:custGeom>
            <a:avLst/>
            <a:gdLst/>
            <a:ahLst/>
            <a:cxnLst/>
            <a:rect l="l" t="t" r="r" b="b"/>
            <a:pathLst>
              <a:path w="2595045" h="1167134">
                <a:moveTo>
                  <a:pt x="0" y="0"/>
                </a:moveTo>
                <a:lnTo>
                  <a:pt x="2595044" y="0"/>
                </a:lnTo>
                <a:lnTo>
                  <a:pt x="2595044" y="1167134"/>
                </a:lnTo>
                <a:lnTo>
                  <a:pt x="0" y="1167134"/>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E23588FC-5796-CF86-84FE-F5EE77337F05}"/>
              </a:ext>
            </a:extLst>
          </p:cNvPr>
          <p:cNvSpPr txBox="1"/>
          <p:nvPr/>
        </p:nvSpPr>
        <p:spPr>
          <a:xfrm>
            <a:off x="670771" y="6394919"/>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ở Lai Tân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A12D425-E4D5-9144-BF1B-7AD7C7AC7208}"/>
              </a:ext>
            </a:extLst>
          </p:cNvPr>
          <p:cNvSpPr txBox="1"/>
          <p:nvPr/>
        </p:nvSpPr>
        <p:spPr>
          <a:xfrm>
            <a:off x="692543" y="9166108"/>
            <a:ext cx="16863527"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phê</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phán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chiều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tuệ</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endParaRPr lang="en-US" sz="44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F48FB61-C268-9154-C776-C0A8914ACB70}"/>
              </a:ext>
            </a:extLst>
          </p:cNvPr>
          <p:cNvSpPr txBox="1"/>
          <p:nvPr/>
        </p:nvSpPr>
        <p:spPr>
          <a:xfrm>
            <a:off x="753702" y="7747957"/>
            <a:ext cx="1686352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ổn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448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barn(inVertical)">
                                      <p:cBhvr>
                                        <p:cTn id="35" dur="5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barn(inVertical)">
                                      <p:cBhvr>
                                        <p:cTn id="40" dur="500"/>
                                        <p:tgtEl>
                                          <p:spTgt spid="1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5">
                                            <p:txEl>
                                              <p:pRg st="0" end="0"/>
                                            </p:txEl>
                                          </p:spTgt>
                                        </p:tgtEl>
                                        <p:attrNameLst>
                                          <p:attrName>style.visibility</p:attrName>
                                        </p:attrNameLst>
                                      </p:cBhvr>
                                      <p:to>
                                        <p:strVal val="visible"/>
                                      </p:to>
                                    </p:set>
                                    <p:animEffect transition="in" filter="barn(inVertical)">
                                      <p:cBhvr>
                                        <p:cTn id="45" dur="500"/>
                                        <p:tgtEl>
                                          <p:spTgt spid="15">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xEl>
                                              <p:pRg st="0" end="0"/>
                                            </p:txEl>
                                          </p:spTgt>
                                        </p:tgtEl>
                                        <p:attrNameLst>
                                          <p:attrName>style.visibility</p:attrName>
                                        </p:attrNameLst>
                                      </p:cBhvr>
                                      <p:to>
                                        <p:strVal val="visible"/>
                                      </p:to>
                                    </p:set>
                                    <p:animEffect transition="in" filter="barn(inVertical)">
                                      <p:cBhvr>
                                        <p:cTn id="5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62E570E-73D5-C61E-6264-7B032C8FD24A}"/>
              </a:ext>
            </a:extLst>
          </p:cNvPr>
          <p:cNvGrpSpPr/>
          <p:nvPr/>
        </p:nvGrpSpPr>
        <p:grpSpPr>
          <a:xfrm>
            <a:off x="609600" y="3280410"/>
            <a:ext cx="12192000" cy="3411322"/>
            <a:chOff x="0" y="0"/>
            <a:chExt cx="4023862" cy="898455"/>
          </a:xfrm>
        </p:grpSpPr>
        <p:sp>
          <p:nvSpPr>
            <p:cNvPr id="5" name="Freeform 3">
              <a:extLst>
                <a:ext uri="{FF2B5EF4-FFF2-40B4-BE49-F238E27FC236}">
                  <a16:creationId xmlns:a16="http://schemas.microsoft.com/office/drawing/2014/main" id="{0AFDD4F0-4DDB-1C53-F640-9E50DAC4279C}"/>
                </a:ext>
              </a:extLst>
            </p:cNvPr>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6" name="TextBox 4">
              <a:extLst>
                <a:ext uri="{FF2B5EF4-FFF2-40B4-BE49-F238E27FC236}">
                  <a16:creationId xmlns:a16="http://schemas.microsoft.com/office/drawing/2014/main" id="{58C6EA83-C7CB-1EA3-22B2-1566EF3E92B5}"/>
                </a:ext>
              </a:extLst>
            </p:cNvPr>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2" name="TextBox 1">
            <a:extLst>
              <a:ext uri="{FF2B5EF4-FFF2-40B4-BE49-F238E27FC236}">
                <a16:creationId xmlns:a16="http://schemas.microsoft.com/office/drawing/2014/main" id="{4B30DC0C-4858-56F1-5C71-EA48F932BA73}"/>
              </a:ext>
            </a:extLst>
          </p:cNvPr>
          <p:cNvSpPr txBox="1"/>
          <p:nvPr/>
        </p:nvSpPr>
        <p:spPr>
          <a:xfrm>
            <a:off x="1066800" y="628977"/>
            <a:ext cx="13563600" cy="2123658"/>
          </a:xfrm>
          <a:prstGeom prst="rect">
            <a:avLst/>
          </a:prstGeom>
          <a:noFill/>
        </p:spPr>
        <p:txBody>
          <a:bodyPr wrap="square" rtlCol="0">
            <a:spAutoFit/>
          </a:bodyPr>
          <a:lstStyle/>
          <a:p>
            <a:pPr algn="just"/>
            <a:r>
              <a:rPr lang="en-US" sz="4400" b="1" i="1" dirty="0">
                <a:solidFill>
                  <a:srgbClr val="FF0000"/>
                </a:solidFill>
                <a:latin typeface="Times New Roman" panose="02020603050405020304" pitchFamily="18" charset="0"/>
                <a:cs typeface="Times New Roman" panose="02020603050405020304" pitchFamily="18" charset="0"/>
              </a:rPr>
              <a:t>	</a:t>
            </a:r>
            <a:r>
              <a:rPr lang="en-US" sz="4400" i="1" dirty="0">
                <a:solidFill>
                  <a:srgbClr val="FF0000"/>
                </a:solidFill>
                <a:latin typeface="Times New Roman" panose="02020603050405020304" pitchFamily="18" charset="0"/>
                <a:cs typeface="Times New Roman" panose="02020603050405020304" pitchFamily="18" charset="0"/>
              </a:rPr>
              <a:t>Ban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nhà</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lao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chuyên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đánh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bạc</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Giải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người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cảnh</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kiếm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ăn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quanh</a:t>
            </a:r>
            <a:r>
              <a:rPr lang="en-US" sz="4400" i="1" dirty="0">
                <a:solidFill>
                  <a:srgbClr val="FF0000"/>
                </a:solidFill>
                <a:latin typeface="Times New Roman" panose="02020603050405020304" pitchFamily="18" charset="0"/>
                <a:cs typeface="Times New Roman" panose="02020603050405020304" pitchFamily="18" charset="0"/>
              </a:rPr>
              <a:t>,</a:t>
            </a:r>
          </a:p>
          <a:p>
            <a:pPr algn="just"/>
            <a:r>
              <a:rPr lang="en-US" sz="4400" i="1" dirty="0">
                <a:solidFill>
                  <a:srgbClr val="FF0000"/>
                </a:solidFill>
                <a:latin typeface="Times New Roman" panose="02020603050405020304" pitchFamily="18" charset="0"/>
                <a:cs typeface="Times New Roman" panose="02020603050405020304" pitchFamily="18" charset="0"/>
              </a:rPr>
              <a:t>	Chong </a:t>
            </a:r>
            <a:r>
              <a:rPr lang="en-US" sz="4400" i="1" dirty="0" err="1">
                <a:solidFill>
                  <a:srgbClr val="FF0000"/>
                </a:solidFill>
                <a:latin typeface="Times New Roman" panose="02020603050405020304" pitchFamily="18" charset="0"/>
                <a:cs typeface="Times New Roman" panose="02020603050405020304" pitchFamily="18" charset="0"/>
              </a:rPr>
              <a:t>đèn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huyện</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trưởng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làm</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công</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việc</a:t>
            </a:r>
            <a:r>
              <a:rPr lang="en-US" sz="4400" i="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A0649E6-AC55-D6A9-EF31-DEA50F6AA94C}"/>
              </a:ext>
            </a:extLst>
          </p:cNvPr>
          <p:cNvSpPr txBox="1"/>
          <p:nvPr/>
        </p:nvSpPr>
        <p:spPr>
          <a:xfrm>
            <a:off x="914400" y="3695700"/>
            <a:ext cx="11647714"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kể</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thản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Lai Tân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nổi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bật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thối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nát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quyền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huyện</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351F5379-0CB0-1BB4-D812-5E30E7808C0E}"/>
              </a:ext>
            </a:extLst>
          </p:cNvPr>
          <p:cNvSpPr/>
          <p:nvPr/>
        </p:nvSpPr>
        <p:spPr>
          <a:xfrm>
            <a:off x="12420600" y="628977"/>
            <a:ext cx="6691404" cy="9859953"/>
          </a:xfrm>
          <a:custGeom>
            <a:avLst/>
            <a:gdLst/>
            <a:ahLst/>
            <a:cxnLst/>
            <a:rect l="l" t="t" r="r" b="b"/>
            <a:pathLst>
              <a:path w="3338604" h="3565932">
                <a:moveTo>
                  <a:pt x="0" y="0"/>
                </a:moveTo>
                <a:lnTo>
                  <a:pt x="3338604" y="0"/>
                </a:lnTo>
                <a:lnTo>
                  <a:pt x="3338604" y="3565932"/>
                </a:lnTo>
                <a:lnTo>
                  <a:pt x="0" y="3565932"/>
                </a:lnTo>
                <a:lnTo>
                  <a:pt x="0" y="0"/>
                </a:lnTo>
                <a:close/>
              </a:path>
            </a:pathLst>
          </a:custGeom>
          <a:blipFill>
            <a:blip r:embed="rId3"/>
            <a:stretch>
              <a:fillRect/>
            </a:stretch>
          </a:blipFill>
        </p:spPr>
      </p:sp>
    </p:spTree>
    <p:extLst>
      <p:ext uri="{BB962C8B-B14F-4D97-AF65-F5344CB8AC3E}">
        <p14:creationId xmlns:p14="http://schemas.microsoft.com/office/powerpoint/2010/main" val="158725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o dấu chân Bác đi tìm hình của nước">
            <a:extLst>
              <a:ext uri="{FF2B5EF4-FFF2-40B4-BE49-F238E27FC236}">
                <a16:creationId xmlns:a16="http://schemas.microsoft.com/office/drawing/2014/main" id="{98D9CAF5-D8F1-2FED-8470-CD9E2FDBC552}"/>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r="4251" b="-1"/>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AB8B7BF-FF08-E036-FF10-937DAE0B8D23}"/>
              </a:ext>
            </a:extLst>
          </p:cNvPr>
          <p:cNvGrpSpPr/>
          <p:nvPr/>
        </p:nvGrpSpPr>
        <p:grpSpPr>
          <a:xfrm>
            <a:off x="803031" y="342900"/>
            <a:ext cx="4800600" cy="1447800"/>
            <a:chOff x="1219200" y="1028700"/>
            <a:chExt cx="4800600" cy="1447800"/>
          </a:xfrm>
        </p:grpSpPr>
        <p:grpSp>
          <p:nvGrpSpPr>
            <p:cNvPr id="4" name="Group 2">
              <a:extLst>
                <a:ext uri="{FF2B5EF4-FFF2-40B4-BE49-F238E27FC236}">
                  <a16:creationId xmlns:a16="http://schemas.microsoft.com/office/drawing/2014/main" id="{9B86B15B-790A-060E-145A-4866E681680C}"/>
                </a:ext>
              </a:extLst>
            </p:cNvPr>
            <p:cNvGrpSpPr/>
            <p:nvPr/>
          </p:nvGrpSpPr>
          <p:grpSpPr>
            <a:xfrm>
              <a:off x="1219200" y="1028700"/>
              <a:ext cx="4800600" cy="1447800"/>
              <a:chOff x="0" y="0"/>
              <a:chExt cx="1365389" cy="899028"/>
            </a:xfrm>
          </p:grpSpPr>
          <p:sp>
            <p:nvSpPr>
              <p:cNvPr id="5" name="Freeform 3">
                <a:extLst>
                  <a:ext uri="{FF2B5EF4-FFF2-40B4-BE49-F238E27FC236}">
                    <a16:creationId xmlns:a16="http://schemas.microsoft.com/office/drawing/2014/main" id="{9AB072B2-5ECF-773C-5054-8C8ED83AAA2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 name="TextBox 4">
                <a:extLst>
                  <a:ext uri="{FF2B5EF4-FFF2-40B4-BE49-F238E27FC236}">
                    <a16:creationId xmlns:a16="http://schemas.microsoft.com/office/drawing/2014/main" id="{93D61F5F-4AE6-A275-C741-9AFB72705F8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 name="TextBox 6">
              <a:extLst>
                <a:ext uri="{FF2B5EF4-FFF2-40B4-BE49-F238E27FC236}">
                  <a16:creationId xmlns:a16="http://schemas.microsoft.com/office/drawing/2014/main" id="{07F88A85-9DAE-5420-F524-A85FFA2DAA99}"/>
                </a:ext>
              </a:extLst>
            </p:cNvPr>
            <p:cNvSpPr txBox="1"/>
            <p:nvPr/>
          </p:nvSpPr>
          <p:spPr>
            <a:xfrm>
              <a:off x="2653932" y="1299436"/>
              <a:ext cx="19812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Pháp</a:t>
              </a:r>
              <a:endParaRPr lang="en-US" sz="48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2C100CAA-DF7C-646F-38E6-6E0C13332334}"/>
              </a:ext>
            </a:extLst>
          </p:cNvPr>
          <p:cNvGrpSpPr/>
          <p:nvPr/>
        </p:nvGrpSpPr>
        <p:grpSpPr>
          <a:xfrm>
            <a:off x="6731977" y="342900"/>
            <a:ext cx="4800600" cy="1447800"/>
            <a:chOff x="1219200" y="1028700"/>
            <a:chExt cx="4800600" cy="1447800"/>
          </a:xfrm>
        </p:grpSpPr>
        <p:grpSp>
          <p:nvGrpSpPr>
            <p:cNvPr id="10" name="Group 2">
              <a:extLst>
                <a:ext uri="{FF2B5EF4-FFF2-40B4-BE49-F238E27FC236}">
                  <a16:creationId xmlns:a16="http://schemas.microsoft.com/office/drawing/2014/main" id="{D3C48987-A2C2-676D-C39A-2C9FC826DB9C}"/>
                </a:ext>
              </a:extLst>
            </p:cNvPr>
            <p:cNvGrpSpPr/>
            <p:nvPr/>
          </p:nvGrpSpPr>
          <p:grpSpPr>
            <a:xfrm>
              <a:off x="1219200" y="1028700"/>
              <a:ext cx="4800600" cy="1447800"/>
              <a:chOff x="0" y="0"/>
              <a:chExt cx="1365389" cy="899028"/>
            </a:xfrm>
          </p:grpSpPr>
          <p:sp>
            <p:nvSpPr>
              <p:cNvPr id="12" name="Freeform 3">
                <a:extLst>
                  <a:ext uri="{FF2B5EF4-FFF2-40B4-BE49-F238E27FC236}">
                    <a16:creationId xmlns:a16="http://schemas.microsoft.com/office/drawing/2014/main" id="{2B6BFFC2-4339-1851-12D5-2D39FFCF05D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3" name="TextBox 4">
                <a:extLst>
                  <a:ext uri="{FF2B5EF4-FFF2-40B4-BE49-F238E27FC236}">
                    <a16:creationId xmlns:a16="http://schemas.microsoft.com/office/drawing/2014/main" id="{EB1BED9A-3DA7-7807-E16E-34D7033912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1" name="TextBox 10">
              <a:extLst>
                <a:ext uri="{FF2B5EF4-FFF2-40B4-BE49-F238E27FC236}">
                  <a16:creationId xmlns:a16="http://schemas.microsoft.com/office/drawing/2014/main" id="{48E24940-2DCE-7918-AEF8-592A64F70DF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Mỹ</a:t>
              </a:r>
              <a:endParaRPr lang="en-US" sz="48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1E405C50-E9C7-D062-3B10-F120E72AF15D}"/>
              </a:ext>
            </a:extLst>
          </p:cNvPr>
          <p:cNvGrpSpPr/>
          <p:nvPr/>
        </p:nvGrpSpPr>
        <p:grpSpPr>
          <a:xfrm>
            <a:off x="12614031" y="342900"/>
            <a:ext cx="4800600" cy="1447800"/>
            <a:chOff x="1219200" y="1028700"/>
            <a:chExt cx="4800600" cy="1447800"/>
          </a:xfrm>
        </p:grpSpPr>
        <p:grpSp>
          <p:nvGrpSpPr>
            <p:cNvPr id="15" name="Group 2">
              <a:extLst>
                <a:ext uri="{FF2B5EF4-FFF2-40B4-BE49-F238E27FC236}">
                  <a16:creationId xmlns:a16="http://schemas.microsoft.com/office/drawing/2014/main" id="{E7617FF8-AD78-AFBA-8BE6-D0BFADFEB32B}"/>
                </a:ext>
              </a:extLst>
            </p:cNvPr>
            <p:cNvGrpSpPr/>
            <p:nvPr/>
          </p:nvGrpSpPr>
          <p:grpSpPr>
            <a:xfrm>
              <a:off x="1219200" y="1028700"/>
              <a:ext cx="4800600" cy="1447800"/>
              <a:chOff x="0" y="0"/>
              <a:chExt cx="1365389" cy="899028"/>
            </a:xfrm>
          </p:grpSpPr>
          <p:sp>
            <p:nvSpPr>
              <p:cNvPr id="17" name="Freeform 3">
                <a:extLst>
                  <a:ext uri="{FF2B5EF4-FFF2-40B4-BE49-F238E27FC236}">
                    <a16:creationId xmlns:a16="http://schemas.microsoft.com/office/drawing/2014/main" id="{1E59DFB5-BFD9-B593-0C84-A51222A40DF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18" name="TextBox 4">
                <a:extLst>
                  <a:ext uri="{FF2B5EF4-FFF2-40B4-BE49-F238E27FC236}">
                    <a16:creationId xmlns:a16="http://schemas.microsoft.com/office/drawing/2014/main" id="{1D8D5394-45C1-E573-F0A1-94B11EEA56AD}"/>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16" name="TextBox 15">
              <a:extLst>
                <a:ext uri="{FF2B5EF4-FFF2-40B4-BE49-F238E27FC236}">
                  <a16:creationId xmlns:a16="http://schemas.microsoft.com/office/drawing/2014/main" id="{8F8A9C2A-7120-0D7A-63B8-68D00387426B}"/>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Anh</a:t>
              </a:r>
            </a:p>
          </p:txBody>
        </p:sp>
      </p:grpSp>
      <p:grpSp>
        <p:nvGrpSpPr>
          <p:cNvPr id="19" name="Group 18">
            <a:extLst>
              <a:ext uri="{FF2B5EF4-FFF2-40B4-BE49-F238E27FC236}">
                <a16:creationId xmlns:a16="http://schemas.microsoft.com/office/drawing/2014/main" id="{030805A2-4A4D-87B7-0A0A-E300228DAAC6}"/>
              </a:ext>
            </a:extLst>
          </p:cNvPr>
          <p:cNvGrpSpPr/>
          <p:nvPr/>
        </p:nvGrpSpPr>
        <p:grpSpPr>
          <a:xfrm>
            <a:off x="803031" y="2324100"/>
            <a:ext cx="4800600" cy="1447800"/>
            <a:chOff x="1219200" y="1028700"/>
            <a:chExt cx="4800600" cy="1447800"/>
          </a:xfrm>
        </p:grpSpPr>
        <p:grpSp>
          <p:nvGrpSpPr>
            <p:cNvPr id="20" name="Group 2">
              <a:extLst>
                <a:ext uri="{FF2B5EF4-FFF2-40B4-BE49-F238E27FC236}">
                  <a16:creationId xmlns:a16="http://schemas.microsoft.com/office/drawing/2014/main" id="{AD8B35B9-B9E2-3191-0495-FCC2967D765A}"/>
                </a:ext>
              </a:extLst>
            </p:cNvPr>
            <p:cNvGrpSpPr/>
            <p:nvPr/>
          </p:nvGrpSpPr>
          <p:grpSpPr>
            <a:xfrm>
              <a:off x="1219200" y="1028700"/>
              <a:ext cx="4800600" cy="1447800"/>
              <a:chOff x="0" y="0"/>
              <a:chExt cx="1365389" cy="899028"/>
            </a:xfrm>
          </p:grpSpPr>
          <p:sp>
            <p:nvSpPr>
              <p:cNvPr id="22" name="Freeform 3">
                <a:extLst>
                  <a:ext uri="{FF2B5EF4-FFF2-40B4-BE49-F238E27FC236}">
                    <a16:creationId xmlns:a16="http://schemas.microsoft.com/office/drawing/2014/main" id="{D7F212CB-C668-A32D-C8E9-731BF8F93BA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3" name="TextBox 4">
                <a:extLst>
                  <a:ext uri="{FF2B5EF4-FFF2-40B4-BE49-F238E27FC236}">
                    <a16:creationId xmlns:a16="http://schemas.microsoft.com/office/drawing/2014/main" id="{6C3C74DC-9C43-8312-4583-0BADB6CA116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1" name="TextBox 20">
              <a:extLst>
                <a:ext uri="{FF2B5EF4-FFF2-40B4-BE49-F238E27FC236}">
                  <a16:creationId xmlns:a16="http://schemas.microsoft.com/office/drawing/2014/main" id="{909DEF35-DA31-C734-2FF1-8E5732AAE7D3}"/>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Trung </a:t>
              </a:r>
              <a:r>
                <a:rPr lang="en-US" sz="4800" b="1" dirty="0" err="1">
                  <a:latin typeface="Times New Roman" panose="02020603050405020304" pitchFamily="18" charset="0"/>
                  <a:cs typeface="Times New Roman" panose="02020603050405020304" pitchFamily="18" charset="0"/>
                </a:rPr>
                <a:t>Quốc</a:t>
              </a:r>
              <a:endParaRPr lang="en-US" sz="4800" b="1"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1575D9D5-72D9-3EE0-7CD4-1D216ADA01F5}"/>
              </a:ext>
            </a:extLst>
          </p:cNvPr>
          <p:cNvGrpSpPr/>
          <p:nvPr/>
        </p:nvGrpSpPr>
        <p:grpSpPr>
          <a:xfrm>
            <a:off x="6731977" y="2324100"/>
            <a:ext cx="4800600" cy="1447800"/>
            <a:chOff x="1219200" y="1028700"/>
            <a:chExt cx="4800600" cy="1447800"/>
          </a:xfrm>
        </p:grpSpPr>
        <p:grpSp>
          <p:nvGrpSpPr>
            <p:cNvPr id="25" name="Group 2">
              <a:extLst>
                <a:ext uri="{FF2B5EF4-FFF2-40B4-BE49-F238E27FC236}">
                  <a16:creationId xmlns:a16="http://schemas.microsoft.com/office/drawing/2014/main" id="{3A7CFF34-1967-D660-35F9-44200A89E60C}"/>
                </a:ext>
              </a:extLst>
            </p:cNvPr>
            <p:cNvGrpSpPr/>
            <p:nvPr/>
          </p:nvGrpSpPr>
          <p:grpSpPr>
            <a:xfrm>
              <a:off x="1219200" y="1028700"/>
              <a:ext cx="4800600" cy="1447800"/>
              <a:chOff x="0" y="0"/>
              <a:chExt cx="1365389" cy="899028"/>
            </a:xfrm>
          </p:grpSpPr>
          <p:sp>
            <p:nvSpPr>
              <p:cNvPr id="27" name="Freeform 3">
                <a:extLst>
                  <a:ext uri="{FF2B5EF4-FFF2-40B4-BE49-F238E27FC236}">
                    <a16:creationId xmlns:a16="http://schemas.microsoft.com/office/drawing/2014/main" id="{D2425AF9-E74D-08BF-05DF-B5487DA6814F}"/>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28" name="TextBox 4">
                <a:extLst>
                  <a:ext uri="{FF2B5EF4-FFF2-40B4-BE49-F238E27FC236}">
                    <a16:creationId xmlns:a16="http://schemas.microsoft.com/office/drawing/2014/main" id="{2643571A-6B72-AA81-AF66-F158DE2E14D5}"/>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26" name="TextBox 25">
              <a:extLst>
                <a:ext uri="{FF2B5EF4-FFF2-40B4-BE49-F238E27FC236}">
                  <a16:creationId xmlns:a16="http://schemas.microsoft.com/office/drawing/2014/main" id="{D5826D26-840F-746A-6015-00FC7AC0063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Thái Lan</a:t>
              </a:r>
            </a:p>
          </p:txBody>
        </p:sp>
      </p:grpSp>
      <p:grpSp>
        <p:nvGrpSpPr>
          <p:cNvPr id="29" name="Group 28">
            <a:extLst>
              <a:ext uri="{FF2B5EF4-FFF2-40B4-BE49-F238E27FC236}">
                <a16:creationId xmlns:a16="http://schemas.microsoft.com/office/drawing/2014/main" id="{EC338958-B466-A3E4-CA14-62829AA93F7A}"/>
              </a:ext>
            </a:extLst>
          </p:cNvPr>
          <p:cNvGrpSpPr/>
          <p:nvPr/>
        </p:nvGrpSpPr>
        <p:grpSpPr>
          <a:xfrm>
            <a:off x="12614031" y="2324100"/>
            <a:ext cx="4800600" cy="1447800"/>
            <a:chOff x="1219200" y="1028700"/>
            <a:chExt cx="4800600" cy="1447800"/>
          </a:xfrm>
        </p:grpSpPr>
        <p:grpSp>
          <p:nvGrpSpPr>
            <p:cNvPr id="30" name="Group 2">
              <a:extLst>
                <a:ext uri="{FF2B5EF4-FFF2-40B4-BE49-F238E27FC236}">
                  <a16:creationId xmlns:a16="http://schemas.microsoft.com/office/drawing/2014/main" id="{55774A3F-23A6-9F67-43B1-2C7A49BE1105}"/>
                </a:ext>
              </a:extLst>
            </p:cNvPr>
            <p:cNvGrpSpPr/>
            <p:nvPr/>
          </p:nvGrpSpPr>
          <p:grpSpPr>
            <a:xfrm>
              <a:off x="1219200" y="1028700"/>
              <a:ext cx="4800600" cy="1447800"/>
              <a:chOff x="0" y="0"/>
              <a:chExt cx="1365389" cy="899028"/>
            </a:xfrm>
          </p:grpSpPr>
          <p:sp>
            <p:nvSpPr>
              <p:cNvPr id="32" name="Freeform 3">
                <a:extLst>
                  <a:ext uri="{FF2B5EF4-FFF2-40B4-BE49-F238E27FC236}">
                    <a16:creationId xmlns:a16="http://schemas.microsoft.com/office/drawing/2014/main" id="{B4678219-CD10-9381-4AC0-AEFDC03F8697}"/>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3" name="TextBox 4">
                <a:extLst>
                  <a:ext uri="{FF2B5EF4-FFF2-40B4-BE49-F238E27FC236}">
                    <a16:creationId xmlns:a16="http://schemas.microsoft.com/office/drawing/2014/main" id="{4FE2AEDE-1E92-4315-967C-2BAA2191CA37}"/>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1" name="TextBox 30">
              <a:extLst>
                <a:ext uri="{FF2B5EF4-FFF2-40B4-BE49-F238E27FC236}">
                  <a16:creationId xmlns:a16="http://schemas.microsoft.com/office/drawing/2014/main" id="{1D650F92-6697-2925-3FFF-9EE2023B3FF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00D6C359-EE2D-6FE7-0967-659E37588E8E}"/>
              </a:ext>
            </a:extLst>
          </p:cNvPr>
          <p:cNvGrpSpPr/>
          <p:nvPr/>
        </p:nvGrpSpPr>
        <p:grpSpPr>
          <a:xfrm>
            <a:off x="803031" y="4305300"/>
            <a:ext cx="4800600" cy="1447800"/>
            <a:chOff x="1219200" y="1028700"/>
            <a:chExt cx="4800600" cy="1447800"/>
          </a:xfrm>
        </p:grpSpPr>
        <p:grpSp>
          <p:nvGrpSpPr>
            <p:cNvPr id="35" name="Group 2">
              <a:extLst>
                <a:ext uri="{FF2B5EF4-FFF2-40B4-BE49-F238E27FC236}">
                  <a16:creationId xmlns:a16="http://schemas.microsoft.com/office/drawing/2014/main" id="{068976F7-A4E6-BA47-3FD3-8A79157F8D3A}"/>
                </a:ext>
              </a:extLst>
            </p:cNvPr>
            <p:cNvGrpSpPr/>
            <p:nvPr/>
          </p:nvGrpSpPr>
          <p:grpSpPr>
            <a:xfrm>
              <a:off x="1219200" y="1028700"/>
              <a:ext cx="4800600" cy="1447800"/>
              <a:chOff x="0" y="0"/>
              <a:chExt cx="1365389" cy="899028"/>
            </a:xfrm>
          </p:grpSpPr>
          <p:sp>
            <p:nvSpPr>
              <p:cNvPr id="37" name="Freeform 3">
                <a:extLst>
                  <a:ext uri="{FF2B5EF4-FFF2-40B4-BE49-F238E27FC236}">
                    <a16:creationId xmlns:a16="http://schemas.microsoft.com/office/drawing/2014/main" id="{7E33134A-EB4C-D2B8-18F5-08236C6B3D09}"/>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38" name="TextBox 4">
                <a:extLst>
                  <a:ext uri="{FF2B5EF4-FFF2-40B4-BE49-F238E27FC236}">
                    <a16:creationId xmlns:a16="http://schemas.microsoft.com/office/drawing/2014/main" id="{F320ECB1-D6A3-1E2E-C873-DB1CA4D3E762}"/>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36" name="TextBox 35">
              <a:extLst>
                <a:ext uri="{FF2B5EF4-FFF2-40B4-BE49-F238E27FC236}">
                  <a16:creationId xmlns:a16="http://schemas.microsoft.com/office/drawing/2014/main" id="{8449A7AE-994D-9FEB-612F-8B1D0C9F8C3E}"/>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Liên </a:t>
              </a:r>
              <a:r>
                <a:rPr lang="en-US" sz="4800" b="1" dirty="0" err="1">
                  <a:latin typeface="Times New Roman" panose="02020603050405020304" pitchFamily="18" charset="0"/>
                  <a:cs typeface="Times New Roman" panose="02020603050405020304" pitchFamily="18" charset="0"/>
                </a:rPr>
                <a:t>Xô</a:t>
              </a:r>
              <a:endParaRPr lang="en-US" sz="4800" b="1" dirty="0">
                <a:latin typeface="Times New Roman" panose="02020603050405020304" pitchFamily="18" charset="0"/>
                <a:cs typeface="Times New Roman" panose="02020603050405020304" pitchFamily="18" charset="0"/>
              </a:endParaRPr>
            </a:p>
          </p:txBody>
        </p:sp>
      </p:grpSp>
      <p:grpSp>
        <p:nvGrpSpPr>
          <p:cNvPr id="39" name="Group 38">
            <a:extLst>
              <a:ext uri="{FF2B5EF4-FFF2-40B4-BE49-F238E27FC236}">
                <a16:creationId xmlns:a16="http://schemas.microsoft.com/office/drawing/2014/main" id="{F59AAE0A-8E84-758F-8A6B-5A7DE064AA5C}"/>
              </a:ext>
            </a:extLst>
          </p:cNvPr>
          <p:cNvGrpSpPr/>
          <p:nvPr/>
        </p:nvGrpSpPr>
        <p:grpSpPr>
          <a:xfrm>
            <a:off x="6731977" y="4305300"/>
            <a:ext cx="4800600" cy="1447800"/>
            <a:chOff x="1219200" y="1028700"/>
            <a:chExt cx="4800600" cy="1447800"/>
          </a:xfrm>
        </p:grpSpPr>
        <p:grpSp>
          <p:nvGrpSpPr>
            <p:cNvPr id="40" name="Group 2">
              <a:extLst>
                <a:ext uri="{FF2B5EF4-FFF2-40B4-BE49-F238E27FC236}">
                  <a16:creationId xmlns:a16="http://schemas.microsoft.com/office/drawing/2014/main" id="{A4F23904-3DAA-174D-4592-346959D3CD56}"/>
                </a:ext>
              </a:extLst>
            </p:cNvPr>
            <p:cNvGrpSpPr/>
            <p:nvPr/>
          </p:nvGrpSpPr>
          <p:grpSpPr>
            <a:xfrm>
              <a:off x="1219200" y="1028700"/>
              <a:ext cx="4800600" cy="1447800"/>
              <a:chOff x="0" y="0"/>
              <a:chExt cx="1365389" cy="899028"/>
            </a:xfrm>
          </p:grpSpPr>
          <p:sp>
            <p:nvSpPr>
              <p:cNvPr id="42" name="Freeform 3">
                <a:extLst>
                  <a:ext uri="{FF2B5EF4-FFF2-40B4-BE49-F238E27FC236}">
                    <a16:creationId xmlns:a16="http://schemas.microsoft.com/office/drawing/2014/main" id="{DC0F0615-687A-8CD1-E0CC-AE0273C8F77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3" name="TextBox 4">
                <a:extLst>
                  <a:ext uri="{FF2B5EF4-FFF2-40B4-BE49-F238E27FC236}">
                    <a16:creationId xmlns:a16="http://schemas.microsoft.com/office/drawing/2014/main" id="{E80FF122-BFE8-AB3E-0D37-95AF5D7290E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1" name="TextBox 40">
              <a:extLst>
                <a:ext uri="{FF2B5EF4-FFF2-40B4-BE49-F238E27FC236}">
                  <a16:creationId xmlns:a16="http://schemas.microsoft.com/office/drawing/2014/main" id="{C9C2802B-F497-3D7D-4DF9-5F0F39E7423E}"/>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Đức</a:t>
              </a:r>
              <a:endParaRPr lang="en-US" sz="4800" b="1" dirty="0">
                <a:latin typeface="Times New Roman" panose="020206030504050203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7E219194-3184-6BC8-2A64-BD75E8BAE97A}"/>
              </a:ext>
            </a:extLst>
          </p:cNvPr>
          <p:cNvGrpSpPr/>
          <p:nvPr/>
        </p:nvGrpSpPr>
        <p:grpSpPr>
          <a:xfrm>
            <a:off x="12614031" y="4305300"/>
            <a:ext cx="4800600" cy="1447800"/>
            <a:chOff x="1219200" y="1028700"/>
            <a:chExt cx="4800600" cy="1447800"/>
          </a:xfrm>
        </p:grpSpPr>
        <p:grpSp>
          <p:nvGrpSpPr>
            <p:cNvPr id="45" name="Group 2">
              <a:extLst>
                <a:ext uri="{FF2B5EF4-FFF2-40B4-BE49-F238E27FC236}">
                  <a16:creationId xmlns:a16="http://schemas.microsoft.com/office/drawing/2014/main" id="{555DB4CC-35CD-0052-E09D-5A7C9BC352B1}"/>
                </a:ext>
              </a:extLst>
            </p:cNvPr>
            <p:cNvGrpSpPr/>
            <p:nvPr/>
          </p:nvGrpSpPr>
          <p:grpSpPr>
            <a:xfrm>
              <a:off x="1219200" y="1028700"/>
              <a:ext cx="4800600" cy="1447800"/>
              <a:chOff x="0" y="0"/>
              <a:chExt cx="1365389" cy="899028"/>
            </a:xfrm>
          </p:grpSpPr>
          <p:sp>
            <p:nvSpPr>
              <p:cNvPr id="47" name="Freeform 3">
                <a:extLst>
                  <a:ext uri="{FF2B5EF4-FFF2-40B4-BE49-F238E27FC236}">
                    <a16:creationId xmlns:a16="http://schemas.microsoft.com/office/drawing/2014/main" id="{9AC35236-E9EF-B28E-B8D6-F8735051456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48" name="TextBox 4">
                <a:extLst>
                  <a:ext uri="{FF2B5EF4-FFF2-40B4-BE49-F238E27FC236}">
                    <a16:creationId xmlns:a16="http://schemas.microsoft.com/office/drawing/2014/main" id="{E9A867C7-543D-B0C9-BA4B-F8007D0FF87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46" name="TextBox 45">
              <a:extLst>
                <a:ext uri="{FF2B5EF4-FFF2-40B4-BE49-F238E27FC236}">
                  <a16:creationId xmlns:a16="http://schemas.microsoft.com/office/drawing/2014/main" id="{2FA08EEC-BDB6-BC05-A0B2-50916333CC8C}"/>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Bỉ</a:t>
              </a:r>
              <a:endParaRPr lang="en-US" sz="4800" b="1" dirty="0">
                <a:latin typeface="Times New Roman" panose="02020603050405020304" pitchFamily="18" charset="0"/>
                <a:cs typeface="Times New Roman" panose="02020603050405020304" pitchFamily="18" charset="0"/>
              </a:endParaRPr>
            </a:p>
          </p:txBody>
        </p:sp>
      </p:grpSp>
      <p:grpSp>
        <p:nvGrpSpPr>
          <p:cNvPr id="49" name="Group 48">
            <a:extLst>
              <a:ext uri="{FF2B5EF4-FFF2-40B4-BE49-F238E27FC236}">
                <a16:creationId xmlns:a16="http://schemas.microsoft.com/office/drawing/2014/main" id="{54EAAF7F-A302-F62D-A216-5F7C82AE498C}"/>
              </a:ext>
            </a:extLst>
          </p:cNvPr>
          <p:cNvGrpSpPr/>
          <p:nvPr/>
        </p:nvGrpSpPr>
        <p:grpSpPr>
          <a:xfrm>
            <a:off x="814754" y="6286500"/>
            <a:ext cx="4800600" cy="1447800"/>
            <a:chOff x="1219200" y="1028700"/>
            <a:chExt cx="4800600" cy="1447800"/>
          </a:xfrm>
        </p:grpSpPr>
        <p:grpSp>
          <p:nvGrpSpPr>
            <p:cNvPr id="50" name="Group 2">
              <a:extLst>
                <a:ext uri="{FF2B5EF4-FFF2-40B4-BE49-F238E27FC236}">
                  <a16:creationId xmlns:a16="http://schemas.microsoft.com/office/drawing/2014/main" id="{EF8A492C-16C3-2D75-6F20-98695A1D8924}"/>
                </a:ext>
              </a:extLst>
            </p:cNvPr>
            <p:cNvGrpSpPr/>
            <p:nvPr/>
          </p:nvGrpSpPr>
          <p:grpSpPr>
            <a:xfrm>
              <a:off x="1219200" y="1028700"/>
              <a:ext cx="4800600" cy="1447800"/>
              <a:chOff x="0" y="0"/>
              <a:chExt cx="1365389" cy="899028"/>
            </a:xfrm>
          </p:grpSpPr>
          <p:sp>
            <p:nvSpPr>
              <p:cNvPr id="52" name="Freeform 3">
                <a:extLst>
                  <a:ext uri="{FF2B5EF4-FFF2-40B4-BE49-F238E27FC236}">
                    <a16:creationId xmlns:a16="http://schemas.microsoft.com/office/drawing/2014/main" id="{006C4DB9-6890-32CF-1519-5EEDCB7AA994}"/>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3" name="TextBox 4">
                <a:extLst>
                  <a:ext uri="{FF2B5EF4-FFF2-40B4-BE49-F238E27FC236}">
                    <a16:creationId xmlns:a16="http://schemas.microsoft.com/office/drawing/2014/main" id="{BC7EEBF8-F1E8-2A08-021A-3681B09B43C8}"/>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1" name="TextBox 50">
              <a:extLst>
                <a:ext uri="{FF2B5EF4-FFF2-40B4-BE49-F238E27FC236}">
                  <a16:creationId xmlns:a16="http://schemas.microsoft.com/office/drawing/2014/main" id="{BFB5DE09-986B-C7AF-09F1-787962953BDB}"/>
                </a:ext>
              </a:extLst>
            </p:cNvPr>
            <p:cNvSpPr txBox="1"/>
            <p:nvPr/>
          </p:nvSpPr>
          <p:spPr>
            <a:xfrm>
              <a:off x="1777391" y="1299436"/>
              <a:ext cx="37090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Bồ</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Đào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4" name="Group 53">
            <a:extLst>
              <a:ext uri="{FF2B5EF4-FFF2-40B4-BE49-F238E27FC236}">
                <a16:creationId xmlns:a16="http://schemas.microsoft.com/office/drawing/2014/main" id="{2ABE0719-5C53-99EF-11BB-19DA0046C13A}"/>
              </a:ext>
            </a:extLst>
          </p:cNvPr>
          <p:cNvGrpSpPr/>
          <p:nvPr/>
        </p:nvGrpSpPr>
        <p:grpSpPr>
          <a:xfrm>
            <a:off x="6743700" y="6286500"/>
            <a:ext cx="4800600" cy="1447800"/>
            <a:chOff x="1219200" y="1028700"/>
            <a:chExt cx="4800600" cy="1447800"/>
          </a:xfrm>
        </p:grpSpPr>
        <p:grpSp>
          <p:nvGrpSpPr>
            <p:cNvPr id="55" name="Group 2">
              <a:extLst>
                <a:ext uri="{FF2B5EF4-FFF2-40B4-BE49-F238E27FC236}">
                  <a16:creationId xmlns:a16="http://schemas.microsoft.com/office/drawing/2014/main" id="{15E4B4B1-6D8F-40C7-561B-184C8CEFFC1B}"/>
                </a:ext>
              </a:extLst>
            </p:cNvPr>
            <p:cNvGrpSpPr/>
            <p:nvPr/>
          </p:nvGrpSpPr>
          <p:grpSpPr>
            <a:xfrm>
              <a:off x="1219200" y="1028700"/>
              <a:ext cx="4800600" cy="1447800"/>
              <a:chOff x="0" y="0"/>
              <a:chExt cx="1365389" cy="899028"/>
            </a:xfrm>
          </p:grpSpPr>
          <p:sp>
            <p:nvSpPr>
              <p:cNvPr id="57" name="Freeform 3">
                <a:extLst>
                  <a:ext uri="{FF2B5EF4-FFF2-40B4-BE49-F238E27FC236}">
                    <a16:creationId xmlns:a16="http://schemas.microsoft.com/office/drawing/2014/main" id="{0BD71D5C-580B-926E-0767-61B3C9C2FA58}"/>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58" name="TextBox 4">
                <a:extLst>
                  <a:ext uri="{FF2B5EF4-FFF2-40B4-BE49-F238E27FC236}">
                    <a16:creationId xmlns:a16="http://schemas.microsoft.com/office/drawing/2014/main" id="{76F50397-767B-F2D2-D308-D5A96ABA100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56" name="TextBox 55">
              <a:extLst>
                <a:ext uri="{FF2B5EF4-FFF2-40B4-BE49-F238E27FC236}">
                  <a16:creationId xmlns:a16="http://schemas.microsoft.com/office/drawing/2014/main" id="{515335A2-69E7-EAC8-B447-14374297F4B3}"/>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Tây</a:t>
              </a:r>
              <a:r>
                <a:rPr lang="en-US" sz="4800" b="1" dirty="0">
                  <a:latin typeface="Times New Roman" panose="02020603050405020304" pitchFamily="18" charset="0"/>
                  <a:cs typeface="Times New Roman" panose="02020603050405020304" pitchFamily="18" charset="0"/>
                </a:rPr>
                <a:t> Ban </a:t>
              </a:r>
              <a:r>
                <a:rPr lang="en-US" sz="4800" b="1" dirty="0" err="1">
                  <a:latin typeface="Times New Roman" panose="02020603050405020304" pitchFamily="18" charset="0"/>
                  <a:cs typeface="Times New Roman" panose="02020603050405020304" pitchFamily="18" charset="0"/>
                </a:rPr>
                <a:t>Nha</a:t>
              </a:r>
              <a:endParaRPr lang="en-US" sz="4800" b="1" dirty="0">
                <a:latin typeface="Times New Roman" panose="020206030504050203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54E1661F-103D-67B1-82B8-4B827A04B08B}"/>
              </a:ext>
            </a:extLst>
          </p:cNvPr>
          <p:cNvGrpSpPr/>
          <p:nvPr/>
        </p:nvGrpSpPr>
        <p:grpSpPr>
          <a:xfrm>
            <a:off x="12625754" y="6286500"/>
            <a:ext cx="4800600" cy="1447800"/>
            <a:chOff x="1219200" y="1028700"/>
            <a:chExt cx="4800600" cy="1447800"/>
          </a:xfrm>
        </p:grpSpPr>
        <p:grpSp>
          <p:nvGrpSpPr>
            <p:cNvPr id="60" name="Group 2">
              <a:extLst>
                <a:ext uri="{FF2B5EF4-FFF2-40B4-BE49-F238E27FC236}">
                  <a16:creationId xmlns:a16="http://schemas.microsoft.com/office/drawing/2014/main" id="{855E8193-6143-817B-D0F8-E6D905BCE6EA}"/>
                </a:ext>
              </a:extLst>
            </p:cNvPr>
            <p:cNvGrpSpPr/>
            <p:nvPr/>
          </p:nvGrpSpPr>
          <p:grpSpPr>
            <a:xfrm>
              <a:off x="1219200" y="1028700"/>
              <a:ext cx="4800600" cy="1447800"/>
              <a:chOff x="0" y="0"/>
              <a:chExt cx="1365389" cy="899028"/>
            </a:xfrm>
          </p:grpSpPr>
          <p:sp>
            <p:nvSpPr>
              <p:cNvPr id="62" name="Freeform 3">
                <a:extLst>
                  <a:ext uri="{FF2B5EF4-FFF2-40B4-BE49-F238E27FC236}">
                    <a16:creationId xmlns:a16="http://schemas.microsoft.com/office/drawing/2014/main" id="{5E1E3D0D-121D-FDA9-06D3-4651E87DB120}"/>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3" name="TextBox 4">
                <a:extLst>
                  <a:ext uri="{FF2B5EF4-FFF2-40B4-BE49-F238E27FC236}">
                    <a16:creationId xmlns:a16="http://schemas.microsoft.com/office/drawing/2014/main" id="{D832B0B6-56A4-5398-BD72-C9461E7A6D43}"/>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1" name="TextBox 60">
              <a:extLst>
                <a:ext uri="{FF2B5EF4-FFF2-40B4-BE49-F238E27FC236}">
                  <a16:creationId xmlns:a16="http://schemas.microsoft.com/office/drawing/2014/main" id="{FA40E8A9-AF25-8C3F-FECA-A02516056AA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atin typeface="Times New Roman" panose="02020603050405020304" pitchFamily="18" charset="0"/>
                  <a:cs typeface="Times New Roman" panose="02020603050405020304" pitchFamily="18" charset="0"/>
                </a:rPr>
                <a:t>Hoa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Kỳ</a:t>
              </a:r>
              <a:endParaRPr lang="en-US" sz="4800" b="1" dirty="0">
                <a:latin typeface="Times New Roman" panose="02020603050405020304" pitchFamily="18"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89E26C7A-7B57-A553-3849-936E8B9DFA8D}"/>
              </a:ext>
            </a:extLst>
          </p:cNvPr>
          <p:cNvGrpSpPr/>
          <p:nvPr/>
        </p:nvGrpSpPr>
        <p:grpSpPr>
          <a:xfrm>
            <a:off x="814754" y="8267700"/>
            <a:ext cx="4800600" cy="1447800"/>
            <a:chOff x="1219200" y="1028700"/>
            <a:chExt cx="4800600" cy="1447800"/>
          </a:xfrm>
        </p:grpSpPr>
        <p:grpSp>
          <p:nvGrpSpPr>
            <p:cNvPr id="65" name="Group 2">
              <a:extLst>
                <a:ext uri="{FF2B5EF4-FFF2-40B4-BE49-F238E27FC236}">
                  <a16:creationId xmlns:a16="http://schemas.microsoft.com/office/drawing/2014/main" id="{0618F3BE-4ABA-3BE7-9658-9DB4BC26F937}"/>
                </a:ext>
              </a:extLst>
            </p:cNvPr>
            <p:cNvGrpSpPr/>
            <p:nvPr/>
          </p:nvGrpSpPr>
          <p:grpSpPr>
            <a:xfrm>
              <a:off x="1219200" y="1028700"/>
              <a:ext cx="4800600" cy="1447800"/>
              <a:chOff x="0" y="0"/>
              <a:chExt cx="1365389" cy="899028"/>
            </a:xfrm>
          </p:grpSpPr>
          <p:sp>
            <p:nvSpPr>
              <p:cNvPr id="67" name="Freeform 3">
                <a:extLst>
                  <a:ext uri="{FF2B5EF4-FFF2-40B4-BE49-F238E27FC236}">
                    <a16:creationId xmlns:a16="http://schemas.microsoft.com/office/drawing/2014/main" id="{C3217A65-F790-0DC3-3F1C-AA70C651717A}"/>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68" name="TextBox 4">
                <a:extLst>
                  <a:ext uri="{FF2B5EF4-FFF2-40B4-BE49-F238E27FC236}">
                    <a16:creationId xmlns:a16="http://schemas.microsoft.com/office/drawing/2014/main" id="{33CE1140-4193-88B3-36CE-3B5C81F75E3C}"/>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66" name="TextBox 65">
              <a:extLst>
                <a:ext uri="{FF2B5EF4-FFF2-40B4-BE49-F238E27FC236}">
                  <a16:creationId xmlns:a16="http://schemas.microsoft.com/office/drawing/2014/main" id="{D5AA4ACB-8944-11C2-EC53-6A133053CFC3}"/>
                </a:ext>
              </a:extLst>
            </p:cNvPr>
            <p:cNvSpPr txBox="1"/>
            <p:nvPr/>
          </p:nvSpPr>
          <p:spPr>
            <a:xfrm>
              <a:off x="2057400" y="1299436"/>
              <a:ext cx="32766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Singapore</a:t>
              </a:r>
            </a:p>
          </p:txBody>
        </p:sp>
      </p:grpSp>
      <p:grpSp>
        <p:nvGrpSpPr>
          <p:cNvPr id="69" name="Group 68">
            <a:extLst>
              <a:ext uri="{FF2B5EF4-FFF2-40B4-BE49-F238E27FC236}">
                <a16:creationId xmlns:a16="http://schemas.microsoft.com/office/drawing/2014/main" id="{F3DAD800-F892-5F85-6B97-7B222A881AD9}"/>
              </a:ext>
            </a:extLst>
          </p:cNvPr>
          <p:cNvGrpSpPr/>
          <p:nvPr/>
        </p:nvGrpSpPr>
        <p:grpSpPr>
          <a:xfrm>
            <a:off x="6743700" y="8267700"/>
            <a:ext cx="4800600" cy="1447800"/>
            <a:chOff x="1219200" y="1028700"/>
            <a:chExt cx="4800600" cy="1447800"/>
          </a:xfrm>
        </p:grpSpPr>
        <p:grpSp>
          <p:nvGrpSpPr>
            <p:cNvPr id="70" name="Group 2">
              <a:extLst>
                <a:ext uri="{FF2B5EF4-FFF2-40B4-BE49-F238E27FC236}">
                  <a16:creationId xmlns:a16="http://schemas.microsoft.com/office/drawing/2014/main" id="{217F052B-6CDF-457B-9B83-6A40D4A1AED0}"/>
                </a:ext>
              </a:extLst>
            </p:cNvPr>
            <p:cNvGrpSpPr/>
            <p:nvPr/>
          </p:nvGrpSpPr>
          <p:grpSpPr>
            <a:xfrm>
              <a:off x="1219200" y="1028700"/>
              <a:ext cx="4800600" cy="1447800"/>
              <a:chOff x="0" y="0"/>
              <a:chExt cx="1365389" cy="899028"/>
            </a:xfrm>
          </p:grpSpPr>
          <p:sp>
            <p:nvSpPr>
              <p:cNvPr id="72" name="Freeform 3">
                <a:extLst>
                  <a:ext uri="{FF2B5EF4-FFF2-40B4-BE49-F238E27FC236}">
                    <a16:creationId xmlns:a16="http://schemas.microsoft.com/office/drawing/2014/main" id="{EEDD4E95-2A22-F08E-D7BC-7AC78764A2CB}"/>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3" name="TextBox 4">
                <a:extLst>
                  <a:ext uri="{FF2B5EF4-FFF2-40B4-BE49-F238E27FC236}">
                    <a16:creationId xmlns:a16="http://schemas.microsoft.com/office/drawing/2014/main" id="{61F7928E-17E2-0A35-800B-30DEB919F35F}"/>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1" name="TextBox 70">
              <a:extLst>
                <a:ext uri="{FF2B5EF4-FFF2-40B4-BE49-F238E27FC236}">
                  <a16:creationId xmlns:a16="http://schemas.microsoft.com/office/drawing/2014/main" id="{8144B034-7FD6-CB2E-FD84-4666FC13B658}"/>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Ai </a:t>
              </a:r>
              <a:r>
                <a:rPr lang="en-US" sz="4800" b="1" dirty="0" err="1">
                  <a:latin typeface="Times New Roman" panose="02020603050405020304" pitchFamily="18" charset="0"/>
                  <a:cs typeface="Times New Roman" panose="02020603050405020304" pitchFamily="18" charset="0"/>
                </a:rPr>
                <a:t>Cập</a:t>
              </a:r>
              <a:endParaRPr lang="en-US" sz="4800" b="1" dirty="0">
                <a:latin typeface="Times New Roman" panose="02020603050405020304" pitchFamily="18" charset="0"/>
                <a:cs typeface="Times New Roman" panose="02020603050405020304" pitchFamily="18" charset="0"/>
              </a:endParaRPr>
            </a:p>
          </p:txBody>
        </p:sp>
      </p:grpSp>
      <p:grpSp>
        <p:nvGrpSpPr>
          <p:cNvPr id="74" name="Group 73">
            <a:extLst>
              <a:ext uri="{FF2B5EF4-FFF2-40B4-BE49-F238E27FC236}">
                <a16:creationId xmlns:a16="http://schemas.microsoft.com/office/drawing/2014/main" id="{68DC525D-8C21-A10A-DB7A-60B2948D14A8}"/>
              </a:ext>
            </a:extLst>
          </p:cNvPr>
          <p:cNvGrpSpPr/>
          <p:nvPr/>
        </p:nvGrpSpPr>
        <p:grpSpPr>
          <a:xfrm>
            <a:off x="12625754" y="8267700"/>
            <a:ext cx="4800600" cy="1447800"/>
            <a:chOff x="1219200" y="1028700"/>
            <a:chExt cx="4800600" cy="1447800"/>
          </a:xfrm>
        </p:grpSpPr>
        <p:grpSp>
          <p:nvGrpSpPr>
            <p:cNvPr id="75" name="Group 2">
              <a:extLst>
                <a:ext uri="{FF2B5EF4-FFF2-40B4-BE49-F238E27FC236}">
                  <a16:creationId xmlns:a16="http://schemas.microsoft.com/office/drawing/2014/main" id="{2B52DED2-E027-BB89-EE8E-8A5BF080F05A}"/>
                </a:ext>
              </a:extLst>
            </p:cNvPr>
            <p:cNvGrpSpPr/>
            <p:nvPr/>
          </p:nvGrpSpPr>
          <p:grpSpPr>
            <a:xfrm>
              <a:off x="1219200" y="1028700"/>
              <a:ext cx="4800600" cy="1447800"/>
              <a:chOff x="0" y="0"/>
              <a:chExt cx="1365389" cy="899028"/>
            </a:xfrm>
          </p:grpSpPr>
          <p:sp>
            <p:nvSpPr>
              <p:cNvPr id="77" name="Freeform 3">
                <a:extLst>
                  <a:ext uri="{FF2B5EF4-FFF2-40B4-BE49-F238E27FC236}">
                    <a16:creationId xmlns:a16="http://schemas.microsoft.com/office/drawing/2014/main" id="{61ED87DD-9477-3DE9-62CA-46D76199C416}"/>
                  </a:ext>
                </a:extLst>
              </p:cNvPr>
              <p:cNvSpPr/>
              <p:nvPr/>
            </p:nvSpPr>
            <p:spPr>
              <a:xfrm>
                <a:off x="0" y="0"/>
                <a:ext cx="1365389" cy="899028"/>
              </a:xfrm>
              <a:custGeom>
                <a:avLst/>
                <a:gdLst/>
                <a:ahLst/>
                <a:cxnLst/>
                <a:rect l="l" t="t" r="r" b="b"/>
                <a:pathLst>
                  <a:path w="1365389" h="899028">
                    <a:moveTo>
                      <a:pt x="59735" y="0"/>
                    </a:moveTo>
                    <a:lnTo>
                      <a:pt x="1305654" y="0"/>
                    </a:lnTo>
                    <a:cubicBezTo>
                      <a:pt x="1338644" y="0"/>
                      <a:pt x="1365389" y="26744"/>
                      <a:pt x="1365389" y="59735"/>
                    </a:cubicBezTo>
                    <a:lnTo>
                      <a:pt x="1365389" y="839294"/>
                    </a:lnTo>
                    <a:cubicBezTo>
                      <a:pt x="1365389" y="855136"/>
                      <a:pt x="1359095" y="870330"/>
                      <a:pt x="1347893" y="881532"/>
                    </a:cubicBezTo>
                    <a:cubicBezTo>
                      <a:pt x="1336690" y="892735"/>
                      <a:pt x="1321497" y="899028"/>
                      <a:pt x="1305654" y="899028"/>
                    </a:cubicBezTo>
                    <a:lnTo>
                      <a:pt x="59735" y="899028"/>
                    </a:lnTo>
                    <a:cubicBezTo>
                      <a:pt x="43892" y="899028"/>
                      <a:pt x="28698" y="892735"/>
                      <a:pt x="17496" y="881532"/>
                    </a:cubicBezTo>
                    <a:cubicBezTo>
                      <a:pt x="6293" y="870330"/>
                      <a:pt x="0" y="855136"/>
                      <a:pt x="0" y="839294"/>
                    </a:cubicBezTo>
                    <a:lnTo>
                      <a:pt x="0" y="59735"/>
                    </a:lnTo>
                    <a:cubicBezTo>
                      <a:pt x="0" y="43892"/>
                      <a:pt x="6293" y="28698"/>
                      <a:pt x="17496" y="17496"/>
                    </a:cubicBezTo>
                    <a:cubicBezTo>
                      <a:pt x="28698" y="6293"/>
                      <a:pt x="43892" y="0"/>
                      <a:pt x="59735" y="0"/>
                    </a:cubicBezTo>
                    <a:close/>
                  </a:path>
                </a:pathLst>
              </a:custGeom>
              <a:solidFill>
                <a:srgbClr val="D4D3D1"/>
              </a:solidFill>
            </p:spPr>
          </p:sp>
          <p:sp>
            <p:nvSpPr>
              <p:cNvPr id="78" name="TextBox 4">
                <a:extLst>
                  <a:ext uri="{FF2B5EF4-FFF2-40B4-BE49-F238E27FC236}">
                    <a16:creationId xmlns:a16="http://schemas.microsoft.com/office/drawing/2014/main" id="{A38C73CC-114D-CA39-1C73-48606781A336}"/>
                  </a:ext>
                </a:extLst>
              </p:cNvPr>
              <p:cNvSpPr txBox="1"/>
              <p:nvPr/>
            </p:nvSpPr>
            <p:spPr>
              <a:xfrm>
                <a:off x="0" y="-38100"/>
                <a:ext cx="812800" cy="850900"/>
              </a:xfrm>
              <a:prstGeom prst="rect">
                <a:avLst/>
              </a:prstGeom>
            </p:spPr>
            <p:txBody>
              <a:bodyPr lIns="50800" tIns="50800" rIns="50800" bIns="50800" rtlCol="0" anchor="ctr"/>
              <a:lstStyle/>
              <a:p>
                <a:pPr algn="ctr">
                  <a:lnSpc>
                    <a:spcPts val="2800"/>
                  </a:lnSpc>
                </a:pPr>
                <a:endParaRPr/>
              </a:p>
            </p:txBody>
          </p:sp>
        </p:grpSp>
        <p:sp>
          <p:nvSpPr>
            <p:cNvPr id="76" name="TextBox 75">
              <a:extLst>
                <a:ext uri="{FF2B5EF4-FFF2-40B4-BE49-F238E27FC236}">
                  <a16:creationId xmlns:a16="http://schemas.microsoft.com/office/drawing/2014/main" id="{442D0B79-0E29-FE91-6B1D-64B062FF1FCD}"/>
                </a:ext>
              </a:extLst>
            </p:cNvPr>
            <p:cNvSpPr txBox="1"/>
            <p:nvPr/>
          </p:nvSpPr>
          <p:spPr>
            <a:xfrm>
              <a:off x="1841867" y="1299436"/>
              <a:ext cx="36698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atin typeface="Times New Roman" panose="02020603050405020304" pitchFamily="18" charset="0"/>
                  <a:cs typeface="Times New Roman" panose="02020603050405020304"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par>
                                <p:cTn id="23" presetID="16" presetClass="entr" presetSubtype="21"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par>
                                <p:cTn id="32" presetID="16" presetClass="entr" presetSubtype="21"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par>
                                <p:cTn id="38" presetID="16" presetClass="entr" presetSubtype="21" fill="hold"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barn(inVertical)">
                                      <p:cBhvr>
                                        <p:cTn id="40" dur="500"/>
                                        <p:tgtEl>
                                          <p:spTgt spid="59"/>
                                        </p:tgtEl>
                                      </p:cBhvr>
                                    </p:animEffect>
                                  </p:childTnLst>
                                </p:cTn>
                              </p:par>
                              <p:par>
                                <p:cTn id="41" presetID="16" presetClass="entr" presetSubtype="21" fill="hold"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barn(inVertical)">
                                      <p:cBhvr>
                                        <p:cTn id="43" dur="500"/>
                                        <p:tgtEl>
                                          <p:spTgt spid="64"/>
                                        </p:tgtEl>
                                      </p:cBhvr>
                                    </p:animEffect>
                                  </p:childTnLst>
                                </p:cTn>
                              </p:par>
                              <p:par>
                                <p:cTn id="44" presetID="16" presetClass="entr" presetSubtype="21"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barn(inVertical)">
                                      <p:cBhvr>
                                        <p:cTn id="46" dur="500"/>
                                        <p:tgtEl>
                                          <p:spTgt spid="69"/>
                                        </p:tgtEl>
                                      </p:cBhvr>
                                    </p:animEffect>
                                  </p:childTnLst>
                                </p:cTn>
                              </p:par>
                              <p:par>
                                <p:cTn id="47" presetID="16" presetClass="entr" presetSubtype="21" fill="hold"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barn(inVertical)">
                                      <p:cBhvr>
                                        <p:cTn id="4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23710"/>
            <a:ext cx="18288000" cy="3463290"/>
          </a:xfrm>
          <a:custGeom>
            <a:avLst/>
            <a:gdLst/>
            <a:ahLst/>
            <a:cxnLst/>
            <a:rect l="l" t="t" r="r" b="b"/>
            <a:pathLst>
              <a:path w="18288000" h="3463290">
                <a:moveTo>
                  <a:pt x="0" y="0"/>
                </a:moveTo>
                <a:lnTo>
                  <a:pt x="18288000" y="0"/>
                </a:lnTo>
                <a:lnTo>
                  <a:pt x="18288000" y="3463290"/>
                </a:lnTo>
                <a:lnTo>
                  <a:pt x="0" y="3463290"/>
                </a:lnTo>
                <a:lnTo>
                  <a:pt x="0" y="0"/>
                </a:lnTo>
                <a:close/>
              </a:path>
            </a:pathLst>
          </a:custGeom>
          <a:blipFill>
            <a:blip r:embed="rId3"/>
            <a:stretch>
              <a:fillRect/>
            </a:stretch>
          </a:blipFill>
        </p:spPr>
      </p:sp>
      <p:sp>
        <p:nvSpPr>
          <p:cNvPr id="14" name="Freeform 14"/>
          <p:cNvSpPr/>
          <p:nvPr/>
        </p:nvSpPr>
        <p:spPr>
          <a:xfrm rot="-157637" flipH="1">
            <a:off x="14903977" y="4398487"/>
            <a:ext cx="5934833"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4"/>
            <a:stretch>
              <a:fillRect/>
            </a:stretch>
          </a:blipFill>
        </p:spPr>
      </p:sp>
      <p:sp>
        <p:nvSpPr>
          <p:cNvPr id="15" name="Freeform 15"/>
          <p:cNvSpPr/>
          <p:nvPr/>
        </p:nvSpPr>
        <p:spPr>
          <a:xfrm rot="9665131">
            <a:off x="-2348986" y="-3324696"/>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36FFE8E7-E1CD-B41A-8E69-F8F2EBAB1C8C}"/>
              </a:ext>
            </a:extLst>
          </p:cNvPr>
          <p:cNvPicPr>
            <a:picLocks noChangeAspect="1"/>
          </p:cNvPicPr>
          <p:nvPr/>
        </p:nvPicPr>
        <p:blipFill>
          <a:blip r:embed="rId6"/>
          <a:stretch>
            <a:fillRect/>
          </a:stretch>
        </p:blipFill>
        <p:spPr>
          <a:xfrm>
            <a:off x="1956193" y="3348072"/>
            <a:ext cx="14375614" cy="3590855"/>
          </a:xfrm>
          <a:prstGeom prst="rect">
            <a:avLst/>
          </a:prstGeom>
        </p:spPr>
      </p:pic>
    </p:spTree>
    <p:extLst>
      <p:ext uri="{BB962C8B-B14F-4D97-AF65-F5344CB8AC3E}">
        <p14:creationId xmlns:p14="http://schemas.microsoft.com/office/powerpoint/2010/main" val="307136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CB01452D-13E2-9E2D-C73F-5970D31072AF}"/>
              </a:ext>
            </a:extLst>
          </p:cNvPr>
          <p:cNvSpPr txBox="1"/>
          <p:nvPr/>
        </p:nvSpPr>
        <p:spPr>
          <a:xfrm>
            <a:off x="4128325" y="1861486"/>
            <a:ext cx="10377236" cy="701731"/>
          </a:xfrm>
          <a:prstGeom prst="rect">
            <a:avLst/>
          </a:prstGeom>
          <a:noFill/>
        </p:spPr>
        <p:txBody>
          <a:bodyPr wrap="square">
            <a:spAutoFit/>
          </a:bodyPr>
          <a:lstStyle/>
          <a:p>
            <a:pPr marL="0" marR="0" lvl="0" indent="0" algn="ctr" rtl="0">
              <a:lnSpc>
                <a:spcPct val="90000"/>
              </a:lnSpc>
              <a:spcBef>
                <a:spcPts val="0"/>
              </a:spcBef>
              <a:spcAft>
                <a:spcPts val="0"/>
              </a:spcAft>
              <a:buClr>
                <a:schemeClr val="dk1"/>
              </a:buClr>
              <a:buSzPts val="2700"/>
              <a:buFont typeface="Roboto Condensed"/>
              <a:buNone/>
            </a:pP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Mâu</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thuẫn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trái</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tự</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nhiên</a:t>
            </a:r>
            <a:r>
              <a:rPr lang="en-US"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endParaRPr lang="en-US"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23" name="TextBox 22">
            <a:extLst>
              <a:ext uri="{FF2B5EF4-FFF2-40B4-BE49-F238E27FC236}">
                <a16:creationId xmlns:a16="http://schemas.microsoft.com/office/drawing/2014/main" id="{8EDD193B-1613-C3D2-7B8E-180C83D2592B}"/>
              </a:ext>
            </a:extLst>
          </p:cNvPr>
          <p:cNvSpPr txBox="1"/>
          <p:nvPr/>
        </p:nvSpPr>
        <p:spPr>
          <a:xfrm>
            <a:off x="609600" y="3012082"/>
            <a:ext cx="4190998" cy="2529923"/>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Ba câu đầu kể về những việc bất bình thường theo lẽ thường</a:t>
            </a:r>
            <a:endParaRPr lang="vi-VN" sz="4400" b="0" i="0" dirty="0">
              <a:solidFill>
                <a:schemeClr val="dk1"/>
              </a:solidFill>
              <a:latin typeface="+mj-lt"/>
              <a:ea typeface="Roboto Condensed"/>
              <a:cs typeface="Roboto Condensed"/>
              <a:sym typeface="Roboto Condensed"/>
            </a:endParaRPr>
          </a:p>
        </p:txBody>
      </p:sp>
      <p:sp>
        <p:nvSpPr>
          <p:cNvPr id="25" name="TextBox 24">
            <a:extLst>
              <a:ext uri="{FF2B5EF4-FFF2-40B4-BE49-F238E27FC236}">
                <a16:creationId xmlns:a16="http://schemas.microsoft.com/office/drawing/2014/main" id="{85B1E5C0-6506-78C5-0909-D722FD17B074}"/>
              </a:ext>
            </a:extLst>
          </p:cNvPr>
          <p:cNvSpPr txBox="1"/>
          <p:nvPr/>
        </p:nvSpPr>
        <p:spPr>
          <a:xfrm>
            <a:off x="5486401" y="3012082"/>
            <a:ext cx="11917676"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vi-VN" sz="4400" b="0" i="0" u="none" dirty="0">
                <a:solidFill>
                  <a:schemeClr val="dk1"/>
                </a:solidFill>
                <a:latin typeface="+mj-lt"/>
                <a:ea typeface="Roboto Condensed"/>
                <a:cs typeface="Roboto Condensed"/>
                <a:sym typeface="Roboto Condensed"/>
              </a:rPr>
              <a:t>Kết luận bằng một câu phơi bày thực trạng xã hội: “Trời đất Lai Tân vẫn thái bình”</a:t>
            </a:r>
            <a:endParaRPr lang="vi-VN" sz="4400" b="0" i="0" dirty="0">
              <a:solidFill>
                <a:schemeClr val="dk1"/>
              </a:solidFill>
              <a:latin typeface="+mj-lt"/>
              <a:ea typeface="Roboto Condensed"/>
              <a:cs typeface="Roboto Condensed"/>
              <a:sym typeface="Roboto Condensed"/>
            </a:endParaRPr>
          </a:p>
        </p:txBody>
      </p:sp>
      <p:sp>
        <p:nvSpPr>
          <p:cNvPr id="26" name="TextBox 25">
            <a:extLst>
              <a:ext uri="{FF2B5EF4-FFF2-40B4-BE49-F238E27FC236}">
                <a16:creationId xmlns:a16="http://schemas.microsoft.com/office/drawing/2014/main" id="{8107365B-3B42-8B9E-03DA-8684364B679C}"/>
              </a:ext>
            </a:extLst>
          </p:cNvPr>
          <p:cNvSpPr txBox="1"/>
          <p:nvPr/>
        </p:nvSpPr>
        <p:spPr>
          <a:xfrm>
            <a:off x="4800600" y="643180"/>
            <a:ext cx="13563600"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Trời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đất</a:t>
            </a:r>
            <a:r>
              <a:rPr lang="en-US" sz="4400" dirty="0">
                <a:solidFill>
                  <a:srgbClr val="FF0000"/>
                </a:solidFill>
                <a:latin typeface="Times New Roman" panose="02020603050405020304" pitchFamily="18" charset="0"/>
                <a:cs typeface="Times New Roman" panose="02020603050405020304" pitchFamily="18" charset="0"/>
              </a:rPr>
              <a:t> Lai Tân </a:t>
            </a:r>
            <a:r>
              <a:rPr lang="en-US" sz="4400" dirty="0" err="1">
                <a:solidFill>
                  <a:srgbClr val="FF0000"/>
                </a:solidFill>
                <a:latin typeface="Times New Roman" panose="02020603050405020304" pitchFamily="18" charset="0"/>
                <a:cs typeface="Times New Roman" panose="02020603050405020304" pitchFamily="18" charset="0"/>
              </a:rPr>
              <a:t>vẫn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thái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bình</a:t>
            </a:r>
            <a:r>
              <a:rPr lang="en-US" sz="4400" dirty="0">
                <a:solidFill>
                  <a:srgbClr val="FF0000"/>
                </a:solidFill>
                <a:latin typeface="Times New Roman" panose="02020603050405020304" pitchFamily="18" charset="0"/>
                <a:cs typeface="Times New Roman" panose="02020603050405020304" pitchFamily="18" charset="0"/>
              </a:rPr>
              <a:t>.</a:t>
            </a:r>
          </a:p>
        </p:txBody>
      </p:sp>
      <p:cxnSp>
        <p:nvCxnSpPr>
          <p:cNvPr id="27" name="Straight Connector 26">
            <a:extLst>
              <a:ext uri="{FF2B5EF4-FFF2-40B4-BE49-F238E27FC236}">
                <a16:creationId xmlns:a16="http://schemas.microsoft.com/office/drawing/2014/main" id="{F6AB641D-67BA-967B-2B7B-8916B170CF95}"/>
              </a:ext>
            </a:extLst>
          </p:cNvPr>
          <p:cNvCxnSpPr>
            <a:cxnSpLocks/>
          </p:cNvCxnSpPr>
          <p:nvPr/>
        </p:nvCxnSpPr>
        <p:spPr>
          <a:xfrm>
            <a:off x="5181600" y="3086100"/>
            <a:ext cx="0" cy="4503033"/>
          </a:xfrm>
          <a:prstGeom prst="line">
            <a:avLst/>
          </a:prstGeom>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1209B66-6799-F205-A510-1A52601B886D}"/>
              </a:ext>
            </a:extLst>
          </p:cNvPr>
          <p:cNvSpPr txBox="1"/>
          <p:nvPr/>
        </p:nvSpPr>
        <p:spPr>
          <a:xfrm>
            <a:off x="605790" y="8332692"/>
            <a:ext cx="16763997" cy="1311128"/>
          </a:xfrm>
          <a:prstGeom prst="rect">
            <a:avLst/>
          </a:prstGeom>
          <a:noFill/>
        </p:spPr>
        <p:txBody>
          <a:bodyPr wrap="square">
            <a:spAutoFit/>
          </a:bodyPr>
          <a:lstStyle/>
          <a:p>
            <a:pPr marL="0" marR="0" lvl="0" indent="0" algn="just" rtl="0">
              <a:lnSpc>
                <a:spcPct val="90000"/>
              </a:lnSpc>
              <a:spcBef>
                <a:spcPts val="0"/>
              </a:spcBef>
              <a:spcAft>
                <a:spcPts val="0"/>
              </a:spcAft>
              <a:buClr>
                <a:schemeClr val="dk1"/>
              </a:buClr>
              <a:buSzPts val="2600"/>
              <a:buFont typeface="Roboto Condensed"/>
              <a:buNone/>
            </a:pPr>
            <a:r>
              <a:rPr lang="en-US" sz="4400" b="1"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vi-VN" sz="4400" b="1" i="0" u="none" dirty="0">
                <a:solidFill>
                  <a:schemeClr val="dk1"/>
                </a:solidFill>
                <a:latin typeface="Times New Roman" panose="02020603050405020304" pitchFamily="18" charset="0"/>
                <a:ea typeface="Roboto Condensed"/>
                <a:cs typeface="Times New Roman" panose="02020603050405020304" pitchFamily="18" charset="0"/>
                <a:sym typeface="Roboto Condensed"/>
              </a:rPr>
              <a:t> Cái bất thường bỗng chốc trở thành bình thường, đó là tiếng cười được tạo ra một cách chua cay.</a:t>
            </a:r>
            <a:endParaRPr lang="vi-VN" sz="4400" b="1" i="0"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32" name="TextBox 31">
            <a:extLst>
              <a:ext uri="{FF2B5EF4-FFF2-40B4-BE49-F238E27FC236}">
                <a16:creationId xmlns:a16="http://schemas.microsoft.com/office/drawing/2014/main" id="{C55D230B-6368-34E5-233E-85FEE13B5609}"/>
              </a:ext>
            </a:extLst>
          </p:cNvPr>
          <p:cNvSpPr txBox="1"/>
          <p:nvPr/>
        </p:nvSpPr>
        <p:spPr>
          <a:xfrm>
            <a:off x="5486400" y="4332863"/>
            <a:ext cx="11883375" cy="1446550"/>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“Thái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vi </a:t>
            </a: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4060AE83-7FFA-3BF7-242E-E3B325584C6B}"/>
              </a:ext>
            </a:extLst>
          </p:cNvPr>
          <p:cNvSpPr txBox="1"/>
          <p:nvPr/>
        </p:nvSpPr>
        <p:spPr>
          <a:xfrm>
            <a:off x="5486399" y="5829300"/>
            <a:ext cx="11883367" cy="769441"/>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87573162-CCE8-CE7D-DB5B-8B7058E29E54}"/>
              </a:ext>
            </a:extLst>
          </p:cNvPr>
          <p:cNvSpPr txBox="1"/>
          <p:nvPr/>
        </p:nvSpPr>
        <p:spPr>
          <a:xfrm>
            <a:off x="5486398" y="6727616"/>
            <a:ext cx="10377231" cy="769441"/>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a:latin typeface="Times New Roman" panose="02020603050405020304" pitchFamily="18" charset="0"/>
                <a:cs typeface="Times New Roman" panose="02020603050405020304" pitchFamily="18" charset="0"/>
                <a:sym typeface="Wingdings" panose="05000000000000000000" pitchFamily="2" charset="2"/>
              </a:rPr>
              <a:t>Thái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ví</a:t>
            </a:r>
            <a:r>
              <a:rPr lang="en-US" sz="4400" dirty="0">
                <a:latin typeface="Times New Roman" panose="02020603050405020304" pitchFamily="18" charset="0"/>
                <a:cs typeface="Times New Roman" panose="02020603050405020304" pitchFamily="18" charset="0"/>
                <a:sym typeface="Wingdings" panose="05000000000000000000" pitchFamily="2" charset="2"/>
              </a:rPr>
              <a:t> von</a:t>
            </a:r>
          </a:p>
        </p:txBody>
      </p:sp>
      <p:sp>
        <p:nvSpPr>
          <p:cNvPr id="37" name="Freeform 7">
            <a:extLst>
              <a:ext uri="{FF2B5EF4-FFF2-40B4-BE49-F238E27FC236}">
                <a16:creationId xmlns:a16="http://schemas.microsoft.com/office/drawing/2014/main" id="{D35207D2-B057-8EE4-FEE4-ED1FCBD0A30C}"/>
              </a:ext>
            </a:extLst>
          </p:cNvPr>
          <p:cNvSpPr/>
          <p:nvPr/>
        </p:nvSpPr>
        <p:spPr>
          <a:xfrm>
            <a:off x="-838200" y="-6447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4522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30" grpId="0"/>
      <p:bldP spid="32" grpId="0"/>
      <p:bldP spid="33"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4190" y="4047592"/>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Freeform 3">
            <a:extLst>
              <a:ext uri="{FF2B5EF4-FFF2-40B4-BE49-F238E27FC236}">
                <a16:creationId xmlns:a16="http://schemas.microsoft.com/office/drawing/2014/main" id="{04175F4E-6B31-F3A7-0EE3-62132B24F923}"/>
              </a:ext>
            </a:extLst>
          </p:cNvPr>
          <p:cNvSpPr/>
          <p:nvPr/>
        </p:nvSpPr>
        <p:spPr>
          <a:xfrm>
            <a:off x="319391" y="1028700"/>
            <a:ext cx="6019800" cy="6019800"/>
          </a:xfrm>
          <a:custGeom>
            <a:avLst/>
            <a:gdLst/>
            <a:ahLst/>
            <a:cxnLst/>
            <a:rect l="l" t="t" r="r" b="b"/>
            <a:pathLst>
              <a:path w="2476768" h="2476768">
                <a:moveTo>
                  <a:pt x="0" y="0"/>
                </a:moveTo>
                <a:lnTo>
                  <a:pt x="2476768" y="0"/>
                </a:lnTo>
                <a:lnTo>
                  <a:pt x="2476768" y="2476768"/>
                </a:lnTo>
                <a:lnTo>
                  <a:pt x="0" y="2476768"/>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id="{A18842BB-52D1-2C7C-5CF5-3BD9B07ABC05}"/>
              </a:ext>
            </a:extLst>
          </p:cNvPr>
          <p:cNvSpPr/>
          <p:nvPr/>
        </p:nvSpPr>
        <p:spPr>
          <a:xfrm>
            <a:off x="16687800" y="5513032"/>
            <a:ext cx="2239292" cy="4976204"/>
          </a:xfrm>
          <a:custGeom>
            <a:avLst/>
            <a:gdLst/>
            <a:ahLst/>
            <a:cxnLst/>
            <a:rect l="l" t="t" r="r" b="b"/>
            <a:pathLst>
              <a:path w="2239292" h="4976204">
                <a:moveTo>
                  <a:pt x="0" y="0"/>
                </a:moveTo>
                <a:lnTo>
                  <a:pt x="2239292" y="0"/>
                </a:lnTo>
                <a:lnTo>
                  <a:pt x="2239292" y="4976204"/>
                </a:lnTo>
                <a:lnTo>
                  <a:pt x="0" y="4976204"/>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D358B865-92B0-401A-CA56-DAC1DC313360}"/>
              </a:ext>
            </a:extLst>
          </p:cNvPr>
          <p:cNvPicPr>
            <a:picLocks noChangeAspect="1"/>
          </p:cNvPicPr>
          <p:nvPr/>
        </p:nvPicPr>
        <p:blipFill>
          <a:blip r:embed="rId5"/>
          <a:stretch>
            <a:fillRect/>
          </a:stretch>
        </p:blipFill>
        <p:spPr>
          <a:xfrm>
            <a:off x="5301133" y="3657319"/>
            <a:ext cx="12424725" cy="3822523"/>
          </a:xfrm>
          <a:prstGeom prst="rect">
            <a:avLst/>
          </a:prstGeom>
        </p:spPr>
      </p:pic>
    </p:spTree>
    <p:extLst>
      <p:ext uri="{BB962C8B-B14F-4D97-AF65-F5344CB8AC3E}">
        <p14:creationId xmlns:p14="http://schemas.microsoft.com/office/powerpoint/2010/main" val="2328358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BF2C00B2-D5FD-217F-049A-DBBB8148AB0C}"/>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1. </a:t>
            </a:r>
            <a:r>
              <a:rPr lang="en-US"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19993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thuật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động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vị</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12" name="Google Shape;259;p33">
            <a:extLst>
              <a:ext uri="{FF2B5EF4-FFF2-40B4-BE49-F238E27FC236}">
                <a16:creationId xmlns:a16="http://schemas.microsoft.com/office/drawing/2014/main" id="{AA794FBE-2757-D2E3-0DAB-616DB848382D}"/>
              </a:ext>
            </a:extLst>
          </p:cNvPr>
          <p:cNvSpPr txBox="1">
            <a:spLocks/>
          </p:cNvSpPr>
          <p:nvPr/>
        </p:nvSpPr>
        <p:spPr>
          <a:xfrm>
            <a:off x="1154636" y="3982777"/>
            <a:ext cx="16295164" cy="1844183"/>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Ngôn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suồng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đánh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bạc</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Google Shape;259;p33">
            <a:extLst>
              <a:ext uri="{FF2B5EF4-FFF2-40B4-BE49-F238E27FC236}">
                <a16:creationId xmlns:a16="http://schemas.microsoft.com/office/drawing/2014/main" id="{869A8328-96F4-E89D-EB48-8F72CDAEA5CA}"/>
              </a:ext>
            </a:extLst>
          </p:cNvPr>
          <p:cNvSpPr txBox="1">
            <a:spLocks/>
          </p:cNvSpPr>
          <p:nvPr/>
        </p:nvSpPr>
        <p:spPr>
          <a:xfrm>
            <a:off x="1150336" y="5952846"/>
            <a:ext cx="16147064" cy="3405028"/>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0" indent="0"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Giọng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mỉa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mai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3215CC4-715F-B48A-BE25-03E735767E1E}"/>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2. </a:t>
            </a:r>
            <a:r>
              <a:rPr lang="en-US"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b="1" dirty="0">
                <a:latin typeface="Times New Roman" panose="02020603050405020304" pitchFamily="18" charset="0"/>
                <a:ea typeface="Cambria" panose="02040503050406030204" pitchFamily="18" charset="0"/>
                <a:cs typeface="Times New Roman" panose="02020603050405020304" pitchFamily="18" charset="0"/>
              </a:rPr>
              <a:t> dung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tái hiện lại cảnh cuộc sống – xã hội ở Lai Tân qua chi tiết những quan lại, bộ máy chính quyền ở đây: thối nát, lợi dụng chức quyền để làm hại nhân dân.</a:t>
            </a:r>
          </a:p>
          <a:p>
            <a:pPr marL="0" indent="0" algn="just">
              <a:buNone/>
            </a:pP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Bài thơ thể hiện tiếng cười châm biếm, đả kích sâu cay đối với những giả dối còn đang tồn tại trong xã hội Lai Tân đương thời. </a:t>
            </a:r>
          </a:p>
        </p:txBody>
      </p:sp>
    </p:spTree>
    <p:extLst>
      <p:ext uri="{BB962C8B-B14F-4D97-AF65-F5344CB8AC3E}">
        <p14:creationId xmlns:p14="http://schemas.microsoft.com/office/powerpoint/2010/main" val="134822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87A7BA27-9A5C-4B7F-2079-4F2D38E85FDA}"/>
              </a:ext>
            </a:extLst>
          </p:cNvPr>
          <p:cNvSpPr/>
          <p:nvPr/>
        </p:nvSpPr>
        <p:spPr>
          <a:xfrm rot="16200000">
            <a:off x="5912263" y="-3329382"/>
            <a:ext cx="6311074" cy="17068800"/>
          </a:xfrm>
          <a:custGeom>
            <a:avLst/>
            <a:gdLst/>
            <a:ahLst/>
            <a:cxnLst/>
            <a:rect l="l" t="t" r="r" b="b"/>
            <a:pathLst>
              <a:path w="6311074" h="8229600">
                <a:moveTo>
                  <a:pt x="0" y="0"/>
                </a:moveTo>
                <a:lnTo>
                  <a:pt x="6311074" y="0"/>
                </a:lnTo>
                <a:lnTo>
                  <a:pt x="6311074" y="8229600"/>
                </a:lnTo>
                <a:lnTo>
                  <a:pt x="0" y="8229600"/>
                </a:lnTo>
                <a:lnTo>
                  <a:pt x="0" y="0"/>
                </a:lnTo>
                <a:close/>
              </a:path>
            </a:pathLst>
          </a:custGeom>
          <a:blipFill>
            <a:blip r:embed="rId3"/>
            <a:stretch>
              <a:fillRect/>
            </a:stretch>
          </a:blipFill>
        </p:spPr>
      </p:sp>
      <p:sp>
        <p:nvSpPr>
          <p:cNvPr id="4" name="Freeform 4"/>
          <p:cNvSpPr/>
          <p:nvPr/>
        </p:nvSpPr>
        <p:spPr>
          <a:xfrm rot="947004">
            <a:off x="13534511" y="-1042997"/>
            <a:ext cx="6007658" cy="2299735"/>
          </a:xfrm>
          <a:custGeom>
            <a:avLst/>
            <a:gdLst/>
            <a:ahLst/>
            <a:cxnLst/>
            <a:rect l="l" t="t" r="r" b="b"/>
            <a:pathLst>
              <a:path w="6007658" h="2299735">
                <a:moveTo>
                  <a:pt x="0" y="0"/>
                </a:moveTo>
                <a:lnTo>
                  <a:pt x="6007658" y="0"/>
                </a:lnTo>
                <a:lnTo>
                  <a:pt x="6007658" y="2299735"/>
                </a:lnTo>
                <a:lnTo>
                  <a:pt x="0" y="2299735"/>
                </a:lnTo>
                <a:lnTo>
                  <a:pt x="0" y="0"/>
                </a:lnTo>
                <a:close/>
              </a:path>
            </a:pathLst>
          </a:custGeom>
          <a:blipFill>
            <a:blip r:embed="rId4"/>
            <a:stretch>
              <a:fillRect/>
            </a:stretch>
          </a:blipFill>
        </p:spPr>
      </p:sp>
      <p:sp>
        <p:nvSpPr>
          <p:cNvPr id="5" name="Freeform 5"/>
          <p:cNvSpPr/>
          <p:nvPr/>
        </p:nvSpPr>
        <p:spPr>
          <a:xfrm rot="-157637" flipH="1">
            <a:off x="-1817080" y="6817045"/>
            <a:ext cx="5934833" cy="3972143"/>
          </a:xfrm>
          <a:custGeom>
            <a:avLst/>
            <a:gdLst/>
            <a:ahLst/>
            <a:cxnLst/>
            <a:rect l="l" t="t" r="r" b="b"/>
            <a:pathLst>
              <a:path w="5934833" h="3972143">
                <a:moveTo>
                  <a:pt x="5934833" y="0"/>
                </a:moveTo>
                <a:lnTo>
                  <a:pt x="0" y="0"/>
                </a:lnTo>
                <a:lnTo>
                  <a:pt x="0" y="3972142"/>
                </a:lnTo>
                <a:lnTo>
                  <a:pt x="5934833" y="3972142"/>
                </a:lnTo>
                <a:lnTo>
                  <a:pt x="5934833" y="0"/>
                </a:lnTo>
                <a:close/>
              </a:path>
            </a:pathLst>
          </a:custGeom>
          <a:blipFill>
            <a:blip r:embed="rId5"/>
            <a:stretch>
              <a:fillRect b="-134831"/>
            </a:stretch>
          </a:blipFill>
        </p:spPr>
      </p:sp>
      <p:sp>
        <p:nvSpPr>
          <p:cNvPr id="6" name="Freeform 6"/>
          <p:cNvSpPr/>
          <p:nvPr/>
        </p:nvSpPr>
        <p:spPr>
          <a:xfrm>
            <a:off x="-1165278" y="9114113"/>
            <a:ext cx="8653058" cy="1844183"/>
          </a:xfrm>
          <a:custGeom>
            <a:avLst/>
            <a:gdLst/>
            <a:ahLst/>
            <a:cxnLst/>
            <a:rect l="l" t="t" r="r" b="b"/>
            <a:pathLst>
              <a:path w="8653058" h="1844183">
                <a:moveTo>
                  <a:pt x="0" y="0"/>
                </a:moveTo>
                <a:lnTo>
                  <a:pt x="8653058" y="0"/>
                </a:lnTo>
                <a:lnTo>
                  <a:pt x="8653058" y="1844183"/>
                </a:lnTo>
                <a:lnTo>
                  <a:pt x="0" y="1844183"/>
                </a:lnTo>
                <a:lnTo>
                  <a:pt x="0" y="0"/>
                </a:lnTo>
                <a:close/>
              </a:path>
            </a:pathLst>
          </a:custGeom>
          <a:blipFill>
            <a:blip r:embed="rId6"/>
            <a:stretch>
              <a:fillRect/>
            </a:stretch>
          </a:blipFill>
        </p:spPr>
      </p:sp>
      <p:sp>
        <p:nvSpPr>
          <p:cNvPr id="10" name="Google Shape;257;p33">
            <a:extLst>
              <a:ext uri="{FF2B5EF4-FFF2-40B4-BE49-F238E27FC236}">
                <a16:creationId xmlns:a16="http://schemas.microsoft.com/office/drawing/2014/main" id="{2DA34E4D-1006-1DB5-9F3A-D0FE79D830DC}"/>
              </a:ext>
            </a:extLst>
          </p:cNvPr>
          <p:cNvSpPr txBox="1">
            <a:spLocks/>
          </p:cNvSpPr>
          <p:nvPr/>
        </p:nvSpPr>
        <p:spPr>
          <a:xfrm>
            <a:off x="1440000" y="855760"/>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ea typeface="Cambria" panose="02040503050406030204" pitchFamily="18" charset="0"/>
                <a:cs typeface="Times New Roman" panose="02020603050405020304" pitchFamily="18" charset="0"/>
              </a:rPr>
              <a:t>3. </a:t>
            </a:r>
            <a:r>
              <a:rPr lang="en-US" b="1" dirty="0" err="1">
                <a:latin typeface="Times New Roman" panose="02020603050405020304" pitchFamily="18" charset="0"/>
                <a:ea typeface="Cambria" panose="02040503050406030204" pitchFamily="18" charset="0"/>
                <a:cs typeface="Times New Roman" panose="02020603050405020304" pitchFamily="18" charset="0"/>
              </a:rPr>
              <a:t>Cách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thơ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trào</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phúng</a:t>
            </a:r>
            <a:endParaRPr lang="en-US" b="1" dirty="0">
              <a:solidFill>
                <a:schemeClr val="lt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258;p33">
            <a:extLst>
              <a:ext uri="{FF2B5EF4-FFF2-40B4-BE49-F238E27FC236}">
                <a16:creationId xmlns:a16="http://schemas.microsoft.com/office/drawing/2014/main" id="{9C4817F1-7FA2-0281-F77F-0655C0F523CE}"/>
              </a:ext>
            </a:extLst>
          </p:cNvPr>
          <p:cNvSpPr txBox="1">
            <a:spLocks/>
          </p:cNvSpPr>
          <p:nvPr/>
        </p:nvSpPr>
        <p:spPr>
          <a:xfrm>
            <a:off x="1165576" y="2001160"/>
            <a:ext cx="16284224" cy="4818740"/>
          </a:xfrm>
          <a:prstGeom prst="rect">
            <a:avLst/>
          </a:prstGeom>
        </p:spPr>
        <p:txBody>
          <a:bodyPr spcFirstLastPara="1" vert="horz" wrap="square" lIns="182850" tIns="182850" rIns="182850" bIns="18285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được đối tượng trào phúng và tiếng cười trào phúng (hài hước, mỉa mai, châm biếm, đả kích)</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Xác định nghệ thuật xây dựng tiếng cười trào phúng: nói quá, ẩn dụ,…</a:t>
            </a:r>
          </a:p>
          <a:p>
            <a:pPr marL="0" indent="0" algn="just">
              <a:buNone/>
            </a:pPr>
            <a:r>
              <a:rPr lang="vi-VN" sz="4400" dirty="0">
                <a:latin typeface="Times New Roman" panose="02020603050405020304" pitchFamily="18" charset="0"/>
                <a:ea typeface="Cambria" panose="02040503050406030204" pitchFamily="18" charset="0"/>
                <a:cs typeface="Times New Roman" panose="02020603050405020304" pitchFamily="18" charset="0"/>
              </a:rPr>
              <a:t>- Liên hệ, thay đổi cách sống, cách nhìn nhận vấn đề.</a:t>
            </a:r>
          </a:p>
        </p:txBody>
      </p:sp>
    </p:spTree>
    <p:extLst>
      <p:ext uri="{BB962C8B-B14F-4D97-AF65-F5344CB8AC3E}">
        <p14:creationId xmlns:p14="http://schemas.microsoft.com/office/powerpoint/2010/main" val="17763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EFD1C1F-4B2C-3ED8-CA87-59AE3D76C8AC}"/>
              </a:ext>
            </a:extLst>
          </p:cNvPr>
          <p:cNvSpPr/>
          <p:nvPr/>
        </p:nvSpPr>
        <p:spPr>
          <a:xfrm>
            <a:off x="1447800" y="1485900"/>
            <a:ext cx="15044577" cy="5140788"/>
          </a:xfrm>
          <a:custGeom>
            <a:avLst/>
            <a:gdLst/>
            <a:ahLst/>
            <a:cxnLst/>
            <a:rect l="l" t="t" r="r" b="b"/>
            <a:pathLst>
              <a:path w="7681577" h="2525318">
                <a:moveTo>
                  <a:pt x="0" y="0"/>
                </a:moveTo>
                <a:lnTo>
                  <a:pt x="7681577" y="0"/>
                </a:lnTo>
                <a:lnTo>
                  <a:pt x="7681577" y="2525318"/>
                </a:lnTo>
                <a:lnTo>
                  <a:pt x="0" y="2525318"/>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2" name="Freeform 5">
            <a:extLst>
              <a:ext uri="{FF2B5EF4-FFF2-40B4-BE49-F238E27FC236}">
                <a16:creationId xmlns:a16="http://schemas.microsoft.com/office/drawing/2014/main" id="{33DA0736-F05A-36E2-EB8A-46091A695588}"/>
              </a:ext>
            </a:extLst>
          </p:cNvPr>
          <p:cNvSpPr/>
          <p:nvPr/>
        </p:nvSpPr>
        <p:spPr>
          <a:xfrm>
            <a:off x="-858851" y="3086100"/>
            <a:ext cx="5184648" cy="8229600"/>
          </a:xfrm>
          <a:custGeom>
            <a:avLst/>
            <a:gdLst/>
            <a:ahLst/>
            <a:cxnLst/>
            <a:rect l="l" t="t" r="r" b="b"/>
            <a:pathLst>
              <a:path w="5184648" h="8229600">
                <a:moveTo>
                  <a:pt x="0" y="0"/>
                </a:moveTo>
                <a:lnTo>
                  <a:pt x="5184648" y="0"/>
                </a:lnTo>
                <a:lnTo>
                  <a:pt x="5184648" y="8229600"/>
                </a:lnTo>
                <a:lnTo>
                  <a:pt x="0" y="8229600"/>
                </a:lnTo>
                <a:lnTo>
                  <a:pt x="0" y="0"/>
                </a:lnTo>
                <a:close/>
              </a:path>
            </a:pathLst>
          </a:custGeom>
          <a:blipFill>
            <a:blip r:embed="rId5"/>
            <a:stretch>
              <a:fillRect/>
            </a:stretch>
          </a:blipFill>
        </p:spPr>
      </p:sp>
      <p:pic>
        <p:nvPicPr>
          <p:cNvPr id="3" name="Picture 2">
            <a:extLst>
              <a:ext uri="{FF2B5EF4-FFF2-40B4-BE49-F238E27FC236}">
                <a16:creationId xmlns:a16="http://schemas.microsoft.com/office/drawing/2014/main" id="{475C1B86-5DC8-9073-1001-FF158A880B2B}"/>
              </a:ext>
            </a:extLst>
          </p:cNvPr>
          <p:cNvPicPr>
            <a:picLocks noChangeAspect="1"/>
          </p:cNvPicPr>
          <p:nvPr/>
        </p:nvPicPr>
        <p:blipFill>
          <a:blip r:embed="rId6"/>
          <a:stretch>
            <a:fillRect/>
          </a:stretch>
        </p:blipFill>
        <p:spPr>
          <a:xfrm>
            <a:off x="3429000" y="1943100"/>
            <a:ext cx="12424725" cy="3822523"/>
          </a:xfrm>
          <a:prstGeom prst="rect">
            <a:avLst/>
          </a:prstGeom>
        </p:spPr>
      </p:pic>
    </p:spTree>
    <p:extLst>
      <p:ext uri="{BB962C8B-B14F-4D97-AF65-F5344CB8AC3E}">
        <p14:creationId xmlns:p14="http://schemas.microsoft.com/office/powerpoint/2010/main" val="51283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9924682"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4" name="Rectangle 3">
            <a:extLst>
              <a:ext uri="{FF2B5EF4-FFF2-40B4-BE49-F238E27FC236}">
                <a16:creationId xmlns:a16="http://schemas.microsoft.com/office/drawing/2014/main" id="{BD7A2930-7667-43D2-8B42-8AF6C3389138}"/>
              </a:ext>
            </a:extLst>
          </p:cNvPr>
          <p:cNvSpPr/>
          <p:nvPr/>
        </p:nvSpPr>
        <p:spPr>
          <a:xfrm>
            <a:off x="8521219" y="436173"/>
            <a:ext cx="6929453" cy="3615687"/>
          </a:xfrm>
          <a:prstGeom prst="rect">
            <a:avLst/>
          </a:prstGeom>
          <a:noFill/>
        </p:spPr>
        <p:txBody>
          <a:bodyPr wrap="none" lIns="137160" tIns="68580" rIns="137160" bIns="68580" numCol="1">
            <a:prstTxWarp prst="textDeflate">
              <a:avLst/>
            </a:prstTxWarp>
            <a:spAutoFit/>
          </a:bodyPr>
          <a:lstStyle/>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defTabSz="1371600"/>
            <a:r>
              <a:rPr lang="en-US" sz="12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5"/>
            <a:ext cx="2433944" cy="2010221"/>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08446" y="7540572"/>
            <a:ext cx="1632690" cy="1324293"/>
          </a:xfrm>
          <a:prstGeom prst="rect">
            <a:avLst/>
          </a:prstGeom>
        </p:spPr>
      </p:pic>
      <p:sp>
        <p:nvSpPr>
          <p:cNvPr id="44" name="Rectangle 43">
            <a:hlinkClick r:id="rId9" action="ppaction://hlinksldjump"/>
            <a:extLst>
              <a:ext uri="{FF2B5EF4-FFF2-40B4-BE49-F238E27FC236}">
                <a16:creationId xmlns:a16="http://schemas.microsoft.com/office/drawing/2014/main" id="{4B8F0FD2-8304-4804-86AC-C33ED279E2D1}"/>
              </a:ext>
            </a:extLst>
          </p:cNvPr>
          <p:cNvSpPr/>
          <p:nvPr/>
        </p:nvSpPr>
        <p:spPr>
          <a:xfrm>
            <a:off x="10105745" y="5406041"/>
            <a:ext cx="3652923" cy="1246495"/>
          </a:xfrm>
          <a:prstGeom prst="rect">
            <a:avLst/>
          </a:prstGeom>
          <a:noFill/>
        </p:spPr>
        <p:txBody>
          <a:bodyPr wrap="none" lIns="137160" tIns="68580" rIns="137160" bIns="68580">
            <a:spAutoFit/>
          </a:bodyPr>
          <a:lstStyle/>
          <a:p>
            <a:pPr algn="ctr" defTabSz="1371600"/>
            <a:r>
              <a:rPr lang="en-US" sz="7200" b="1" dirty="0">
                <a:ln w="12700" cmpd="sng">
                  <a:noFill/>
                  <a:prstDash val="solid"/>
                </a:ln>
                <a:solidFill>
                  <a:srgbClr val="00B0F0"/>
                </a:solidFill>
                <a:latin typeface="Calibri"/>
                <a:hlinkClick r:id="rId10" action="ppaction://hlinksldjump"/>
              </a:rPr>
              <a:t>BẮT</a:t>
            </a:r>
            <a:r>
              <a:rPr lang="en-US" sz="7200" b="1" dirty="0">
                <a:ln w="12700" cmpd="sng">
                  <a:noFill/>
                  <a:prstDash val="solid"/>
                </a:ln>
                <a:solidFill>
                  <a:srgbClr val="00B0F0"/>
                </a:solidFill>
                <a:latin typeface="Calibri"/>
              </a:rPr>
              <a: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1136" y="10909613"/>
            <a:ext cx="914400" cy="914400"/>
          </a:xfrm>
          <a:prstGeom prst="rect">
            <a:avLst/>
          </a:prstGeom>
        </p:spPr>
      </p:pic>
      <p:pic>
        <p:nvPicPr>
          <p:cNvPr id="42" name="Picture 41"/>
          <p:cNvPicPr>
            <a:picLocks noChangeAspect="1"/>
          </p:cNvPicPr>
          <p:nvPr/>
        </p:nvPicPr>
        <p:blipFill rotWithShape="1">
          <a:blip r:embed="rId12">
            <a:extLst>
              <a:ext uri="{28A0092B-C50C-407E-A947-70E740481C1C}">
                <a14:useLocalDpi xmlns:a14="http://schemas.microsoft.com/office/drawing/2010/main" val="0"/>
              </a:ext>
            </a:extLst>
          </a:blip>
          <a:srcRect b="23573"/>
          <a:stretch/>
        </p:blipFill>
        <p:spPr>
          <a:xfrm>
            <a:off x="2748951" y="4594718"/>
            <a:ext cx="4508382" cy="3697229"/>
          </a:xfrm>
          <a:prstGeom prst="rect">
            <a:avLst/>
          </a:prstGeom>
        </p:spPr>
      </p:pic>
      <p:pic>
        <p:nvPicPr>
          <p:cNvPr id="48" name="Picture 4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7994" y="808799"/>
            <a:ext cx="5450297" cy="4407791"/>
          </a:xfrm>
          <a:prstGeom prst="rect">
            <a:avLst/>
          </a:prstGeom>
        </p:spPr>
      </p:pic>
    </p:spTree>
    <p:extLst>
      <p:ext uri="{BB962C8B-B14F-4D97-AF65-F5344CB8AC3E}">
        <p14:creationId xmlns:p14="http://schemas.microsoft.com/office/powerpoint/2010/main" val="77641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a:cxnSpLocks/>
          </p:cNvCxnSpPr>
          <p:nvPr/>
        </p:nvCxnSpPr>
        <p:spPr>
          <a:xfrm flipH="1">
            <a:off x="3710824"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a:extLst>
              <a:ext uri="{FF2B5EF4-FFF2-40B4-BE49-F238E27FC236}">
                <a16:creationId xmlns:a16="http://schemas.microsoft.com/office/drawing/2014/main" id="{6D2C7ADA-0FBF-400B-B751-9386D656BDA7}"/>
              </a:ext>
            </a:extLst>
          </p:cNvPr>
          <p:cNvSpPr txBox="1"/>
          <p:nvPr/>
        </p:nvSpPr>
        <p:spPr>
          <a:xfrm>
            <a:off x="2453779" y="4060637"/>
            <a:ext cx="206498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9964261" y="1652369"/>
            <a:ext cx="206498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4305839" y="6720394"/>
            <a:ext cx="1596912"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10464404" y="1652369"/>
            <a:ext cx="1596912"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8865031" y="2110867"/>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8311873" y="6647582"/>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10464404"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9995521" y="1652369"/>
            <a:ext cx="2066591"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a:extLst>
              <a:ext uri="{FF2B5EF4-FFF2-40B4-BE49-F238E27FC236}">
                <a16:creationId xmlns:a16="http://schemas.microsoft.com/office/drawing/2014/main" id="{D1DF82DC-BEFB-41A7-AD35-7C5CE4B44277}"/>
              </a:ext>
            </a:extLst>
          </p:cNvPr>
          <p:cNvSpPr txBox="1"/>
          <p:nvPr/>
        </p:nvSpPr>
        <p:spPr>
          <a:xfrm>
            <a:off x="13894628" y="3998858"/>
            <a:ext cx="1595309"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10466803" y="1652369"/>
            <a:ext cx="1595309" cy="1015663"/>
          </a:xfrm>
          <a:prstGeom prst="rect">
            <a:avLst/>
          </a:prstGeom>
          <a:noFill/>
        </p:spPr>
        <p:txBody>
          <a:bodyPr wrap="none" rtlCol="0">
            <a:spAutoFit/>
          </a:bodyPr>
          <a:lstStyle/>
          <a:p>
            <a:pPr defTabSz="1371600"/>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377003" y="609030"/>
            <a:ext cx="1760123" cy="1868286"/>
          </a:xfrm>
          <a:prstGeom prst="rect">
            <a:avLst/>
          </a:prstGeom>
        </p:spPr>
      </p:pic>
      <p:pic>
        <p:nvPicPr>
          <p:cNvPr id="17" name="Picture 16">
            <a:hlinkClick r:id="rId17"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43460" y="1652375"/>
            <a:ext cx="1213449" cy="984242"/>
          </a:xfrm>
          <a:prstGeom prst="rect">
            <a:avLst/>
          </a:prstGeom>
        </p:spPr>
      </p:pic>
      <p:sp>
        <p:nvSpPr>
          <p:cNvPr id="72" name="TextBox 71">
            <a:hlinkClick r:id="rId19" action="ppaction://hlinksldjump"/>
            <a:extLst>
              <a:ext uri="{FF2B5EF4-FFF2-40B4-BE49-F238E27FC236}">
                <a16:creationId xmlns:a16="http://schemas.microsoft.com/office/drawing/2014/main" id="{9AEB9DB1-3DBE-4B42-B829-AE6DA8A6C03E}"/>
              </a:ext>
            </a:extLst>
          </p:cNvPr>
          <p:cNvSpPr txBox="1"/>
          <p:nvPr/>
        </p:nvSpPr>
        <p:spPr>
          <a:xfrm>
            <a:off x="12778360" y="6287470"/>
            <a:ext cx="2066591" cy="1015663"/>
          </a:xfrm>
          <a:prstGeom prst="rect">
            <a:avLst/>
          </a:prstGeom>
          <a:noFill/>
        </p:spPr>
        <p:txBody>
          <a:bodyPr wrap="none" rtlCol="0">
            <a:spAutoFit/>
          </a:bodyPr>
          <a:lstStyle/>
          <a:p>
            <a:pPr defTabSz="1371600"/>
            <a:r>
              <a:rPr lang="en-US" sz="6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
        <p:nvSpPr>
          <p:cNvPr id="2" name="Right Arrow 1">
            <a:hlinkClick r:id="rId21" action="ppaction://hlinksldjump"/>
          </p:cNvPr>
          <p:cNvSpPr/>
          <p:nvPr/>
        </p:nvSpPr>
        <p:spPr>
          <a:xfrm>
            <a:off x="13894628" y="9105900"/>
            <a:ext cx="3720974" cy="1181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Tiếp</a:t>
            </a:r>
            <a:r>
              <a:rPr lang="en-US" sz="3600" dirty="0"/>
              <a:t> </a:t>
            </a:r>
            <a:r>
              <a:rPr lang="en-US" sz="3600" dirty="0" err="1"/>
              <a:t>tục</a:t>
            </a:r>
            <a:r>
              <a:rPr lang="en-US" sz="3600" dirty="0"/>
              <a:t> </a:t>
            </a:r>
            <a:r>
              <a:rPr lang="en-US" sz="3600" dirty="0" err="1"/>
              <a:t>bài</a:t>
            </a:r>
            <a:r>
              <a:rPr lang="en-US" sz="3600" dirty="0"/>
              <a:t> </a:t>
            </a:r>
            <a:r>
              <a:rPr lang="en-US" sz="3600" dirty="0" err="1"/>
              <a:t>học</a:t>
            </a:r>
            <a:endParaRPr lang="en-US" sz="3600" dirty="0"/>
          </a:p>
        </p:txBody>
      </p:sp>
    </p:spTree>
    <p:extLst>
      <p:ext uri="{BB962C8B-B14F-4D97-AF65-F5344CB8AC3E}">
        <p14:creationId xmlns:p14="http://schemas.microsoft.com/office/powerpoint/2010/main" val="6193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201683"/>
            <a:ext cx="13243610" cy="227106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r>
              <a:rPr lang="vi-VN" sz="4800" dirty="0"/>
              <a:t>Sắc thái châm biếm, mỉa mai của bài thơ thể hiện ở câu thơ nào</a:t>
            </a:r>
            <a:r>
              <a:rPr lang="en-US" sz="4800" dirty="0"/>
              <a:t>?</a:t>
            </a:r>
            <a:endParaRPr lang="vi-VN" sz="4800" dirty="0"/>
          </a:p>
        </p:txBody>
      </p:sp>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
        <p:nvSpPr>
          <p:cNvPr id="5" name="Rectangle 1"/>
          <p:cNvSpPr>
            <a:spLocks noChangeArrowheads="1"/>
          </p:cNvSpPr>
          <p:nvPr/>
        </p:nvSpPr>
        <p:spPr bwMode="auto">
          <a:xfrm>
            <a:off x="4615943" y="2943291"/>
            <a:ext cx="13601700" cy="4029501"/>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400" dirty="0"/>
              <a:t>A. Ban trưởng nhà lao chuyên đánh bạc.</a:t>
            </a:r>
          </a:p>
          <a:p>
            <a:pPr>
              <a:lnSpc>
                <a:spcPct val="150000"/>
              </a:lnSpc>
            </a:pPr>
            <a:r>
              <a:rPr lang="vi-VN" sz="4400" dirty="0"/>
              <a:t>B. Giải người, cảnh trưởng kiếm ăn quanh.</a:t>
            </a:r>
          </a:p>
          <a:p>
            <a:pPr>
              <a:lnSpc>
                <a:spcPct val="150000"/>
              </a:lnSpc>
            </a:pPr>
            <a:r>
              <a:rPr lang="vi-VN" sz="4400" dirty="0"/>
              <a:t>C. Chong đèn, huyện trưởng làm công việc.</a:t>
            </a:r>
          </a:p>
          <a:p>
            <a:pPr>
              <a:lnSpc>
                <a:spcPct val="150000"/>
              </a:lnSpc>
            </a:pPr>
            <a:r>
              <a:rPr lang="vi-VN" sz="4400" dirty="0"/>
              <a:t>D. Trời đất Lai Tân vẫn thái bình.</a:t>
            </a:r>
          </a:p>
        </p:txBody>
      </p:sp>
      <p:sp>
        <p:nvSpPr>
          <p:cNvPr id="6" name="Oval 5"/>
          <p:cNvSpPr/>
          <p:nvPr/>
        </p:nvSpPr>
        <p:spPr>
          <a:xfrm>
            <a:off x="4585416" y="6084150"/>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10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indow with light shining through it&#10;&#10;Description automatically generated">
            <a:extLst>
              <a:ext uri="{FF2B5EF4-FFF2-40B4-BE49-F238E27FC236}">
                <a16:creationId xmlns:a16="http://schemas.microsoft.com/office/drawing/2014/main" id="{DA39A57F-40F9-913E-C64C-2B7B4C8FBD54}"/>
              </a:ext>
            </a:extLst>
          </p:cNvPr>
          <p:cNvPicPr>
            <a:picLocks noChangeAspect="1"/>
          </p:cNvPicPr>
          <p:nvPr/>
        </p:nvPicPr>
        <p:blipFill rotWithShape="1">
          <a:blip r:embed="rId3"/>
          <a:srcRect b="11417"/>
          <a:stretch/>
        </p:blipFill>
        <p:spPr>
          <a:xfrm>
            <a:off x="20" y="10"/>
            <a:ext cx="18287980" cy="10286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11826613-22EF-8156-9442-B114463D9E7F}"/>
              </a:ext>
            </a:extLst>
          </p:cNvPr>
          <p:cNvPicPr>
            <a:picLocks noChangeAspect="1"/>
          </p:cNvPicPr>
          <p:nvPr/>
        </p:nvPicPr>
        <p:blipFill>
          <a:blip r:embed="rId4"/>
          <a:srcRect t="13611" b="12645"/>
          <a:stretch>
            <a:fillRect/>
          </a:stretch>
        </p:blipFill>
        <p:spPr>
          <a:xfrm rot="5400000">
            <a:off x="3983355" y="-245745"/>
            <a:ext cx="10287000" cy="18322292"/>
          </a:xfrm>
          <a:prstGeom prst="rect">
            <a:avLst/>
          </a:prstGeom>
        </p:spPr>
      </p:pic>
      <p:pic>
        <p:nvPicPr>
          <p:cNvPr id="6" name="Picture 5">
            <a:extLst>
              <a:ext uri="{FF2B5EF4-FFF2-40B4-BE49-F238E27FC236}">
                <a16:creationId xmlns:a16="http://schemas.microsoft.com/office/drawing/2014/main" id="{A6DF1760-22EA-C92A-12D6-2916DF80F0CD}"/>
              </a:ext>
            </a:extLst>
          </p:cNvPr>
          <p:cNvPicPr>
            <a:picLocks noChangeAspect="1"/>
          </p:cNvPicPr>
          <p:nvPr/>
        </p:nvPicPr>
        <p:blipFill>
          <a:blip r:embed="rId5"/>
          <a:stretch>
            <a:fillRect/>
          </a:stretch>
        </p:blipFill>
        <p:spPr>
          <a:xfrm>
            <a:off x="2133600" y="6134100"/>
            <a:ext cx="14223201" cy="3609145"/>
          </a:xfrm>
          <a:prstGeom prst="rect">
            <a:avLst/>
          </a:prstGeom>
        </p:spPr>
      </p:pic>
    </p:spTree>
    <p:extLst>
      <p:ext uri="{BB962C8B-B14F-4D97-AF65-F5344CB8AC3E}">
        <p14:creationId xmlns:p14="http://schemas.microsoft.com/office/powerpoint/2010/main" val="80410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85772"/>
            <a:ext cx="13243610" cy="22710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 Ban trưởng ở nhà lao Lai Tân có tật xấu nào?</a:t>
            </a:r>
            <a:endParaRPr lang="en-US" sz="138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793350" y="2736449"/>
            <a:ext cx="13149329" cy="405001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pPr>
            <a:r>
              <a:rPr lang="en-US" sz="4400" dirty="0"/>
              <a:t>A. </a:t>
            </a:r>
            <a:r>
              <a:rPr lang="en-US" sz="4400" dirty="0" err="1"/>
              <a:t>Háo</a:t>
            </a:r>
            <a:r>
              <a:rPr lang="en-US" sz="4400" dirty="0"/>
              <a:t> </a:t>
            </a:r>
            <a:r>
              <a:rPr lang="en-US" sz="4400" dirty="0" err="1"/>
              <a:t>sắc</a:t>
            </a:r>
            <a:r>
              <a:rPr lang="en-US" sz="4400" dirty="0"/>
              <a:t>.</a:t>
            </a:r>
          </a:p>
          <a:p>
            <a:pPr>
              <a:lnSpc>
                <a:spcPct val="150000"/>
              </a:lnSpc>
            </a:pPr>
            <a:r>
              <a:rPr lang="en-US" sz="4400" dirty="0"/>
              <a:t>B. </a:t>
            </a:r>
            <a:r>
              <a:rPr lang="en-US" sz="4400" dirty="0" err="1"/>
              <a:t>Hút</a:t>
            </a:r>
            <a:r>
              <a:rPr lang="en-US" sz="4400" dirty="0"/>
              <a:t> </a:t>
            </a:r>
            <a:r>
              <a:rPr lang="en-US" sz="4400" dirty="0" err="1"/>
              <a:t>thuốc</a:t>
            </a:r>
            <a:r>
              <a:rPr lang="en-US" sz="4400" dirty="0"/>
              <a:t> </a:t>
            </a:r>
            <a:r>
              <a:rPr lang="en-US" sz="4400" dirty="0" err="1"/>
              <a:t>phiện</a:t>
            </a:r>
            <a:endParaRPr lang="en-US" sz="4400" dirty="0"/>
          </a:p>
          <a:p>
            <a:pPr>
              <a:lnSpc>
                <a:spcPct val="150000"/>
              </a:lnSpc>
            </a:pPr>
            <a:r>
              <a:rPr lang="en-US" sz="4400" dirty="0"/>
              <a:t>C. </a:t>
            </a:r>
            <a:r>
              <a:rPr lang="en-US" sz="4400" dirty="0" err="1"/>
              <a:t>Đánh</a:t>
            </a:r>
            <a:r>
              <a:rPr lang="en-US" sz="4400" dirty="0"/>
              <a:t> </a:t>
            </a:r>
            <a:r>
              <a:rPr lang="en-US" sz="4400" dirty="0" err="1"/>
              <a:t>bạc</a:t>
            </a:r>
            <a:r>
              <a:rPr lang="en-US" sz="4400" dirty="0"/>
              <a:t>.</a:t>
            </a:r>
          </a:p>
          <a:p>
            <a:pPr>
              <a:lnSpc>
                <a:spcPct val="150000"/>
              </a:lnSpc>
            </a:pPr>
            <a:r>
              <a:rPr lang="en-US" sz="4400" dirty="0"/>
              <a:t>D. </a:t>
            </a:r>
            <a:r>
              <a:rPr lang="en-US" sz="4400" dirty="0" err="1"/>
              <a:t>Ăn</a:t>
            </a:r>
            <a:r>
              <a:rPr lang="en-US" sz="4400" dirty="0"/>
              <a:t> </a:t>
            </a:r>
            <a:r>
              <a:rPr lang="en-US" sz="4400" dirty="0" err="1"/>
              <a:t>hối</a:t>
            </a:r>
            <a:r>
              <a:rPr lang="en-US" sz="4400" dirty="0"/>
              <a:t> </a:t>
            </a:r>
            <a:r>
              <a:rPr lang="en-US" sz="4400" dirty="0" err="1"/>
              <a:t>lộ</a:t>
            </a:r>
            <a:endParaRPr lang="en-US" sz="4400" dirty="0"/>
          </a:p>
        </p:txBody>
      </p:sp>
      <p:sp>
        <p:nvSpPr>
          <p:cNvPr id="6" name="Oval 5"/>
          <p:cNvSpPr/>
          <p:nvPr/>
        </p:nvSpPr>
        <p:spPr>
          <a:xfrm>
            <a:off x="4495800" y="4920567"/>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5542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defTabSz="1371600"/>
            <a:r>
              <a:rPr lang="vi-VN" sz="4800" dirty="0"/>
              <a:t>Ý nghĩa của câu thơ “Trời đất Lai Tân vẫn thái bình” là gì?</a:t>
            </a:r>
            <a:endParaRPr lang="vi-VN" sz="13800" b="1" i="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5829300" y="3767070"/>
            <a:ext cx="12458700" cy="3313664"/>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3600" dirty="0"/>
              <a:t>A. Khen ngợi những việc làm của quan lại Lai Tân.</a:t>
            </a:r>
          </a:p>
          <a:p>
            <a:pPr>
              <a:lnSpc>
                <a:spcPct val="150000"/>
              </a:lnSpc>
            </a:pPr>
            <a:r>
              <a:rPr lang="vi-VN" sz="3600" dirty="0"/>
              <a:t>B. Ca ngợi sự cần mẫn “làm công việc” của huyện trưởng.</a:t>
            </a:r>
          </a:p>
          <a:p>
            <a:pPr>
              <a:lnSpc>
                <a:spcPct val="150000"/>
              </a:lnSpc>
            </a:pPr>
            <a:r>
              <a:rPr lang="vi-VN" sz="3600" dirty="0"/>
              <a:t>C. Thể hiện sự phê phán, mỉa mai của tác giả.</a:t>
            </a:r>
          </a:p>
          <a:p>
            <a:pPr>
              <a:lnSpc>
                <a:spcPct val="150000"/>
              </a:lnSpc>
            </a:pPr>
            <a:r>
              <a:rPr lang="vi-VN" sz="3600" dirty="0"/>
              <a:t>D. Phản ánh hiện thực xã hội Lai Tân thái bình</a:t>
            </a:r>
          </a:p>
        </p:txBody>
      </p:sp>
      <p:sp>
        <p:nvSpPr>
          <p:cNvPr id="6" name="Oval 5"/>
          <p:cNvSpPr/>
          <p:nvPr/>
        </p:nvSpPr>
        <p:spPr>
          <a:xfrm>
            <a:off x="5387387" y="542390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403743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4" y="77269"/>
            <a:ext cx="13243610" cy="218297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defTabSz="1371600"/>
            <a:r>
              <a:rPr lang="vi-VN" sz="4800" dirty="0"/>
              <a:t>Nhà thơ tố cáo tội nào của tên huyện trưởng ?</a:t>
            </a:r>
            <a:endParaRPr lang="en-US" sz="11500" b="1" dirty="0">
              <a:solidFill>
                <a:prstClr val="white"/>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628385" y="2536033"/>
            <a:ext cx="12458700" cy="4050019"/>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en-US" sz="4400" dirty="0"/>
              <a:t>A. </a:t>
            </a:r>
            <a:r>
              <a:rPr lang="en-US" sz="4400" dirty="0" err="1"/>
              <a:t>Đánh</a:t>
            </a:r>
            <a:r>
              <a:rPr lang="en-US" sz="4400" dirty="0"/>
              <a:t> </a:t>
            </a:r>
            <a:r>
              <a:rPr lang="en-US" sz="4400" dirty="0" err="1"/>
              <a:t>bạc</a:t>
            </a:r>
            <a:endParaRPr lang="en-US" sz="4400" dirty="0"/>
          </a:p>
          <a:p>
            <a:pPr>
              <a:lnSpc>
                <a:spcPct val="150000"/>
              </a:lnSpc>
            </a:pPr>
            <a:r>
              <a:rPr lang="en-US" sz="4400" dirty="0"/>
              <a:t>B. </a:t>
            </a:r>
            <a:r>
              <a:rPr lang="en-US" sz="4400" dirty="0" err="1"/>
              <a:t>Vòi</a:t>
            </a:r>
            <a:r>
              <a:rPr lang="en-US" sz="4400" dirty="0"/>
              <a:t> </a:t>
            </a:r>
            <a:r>
              <a:rPr lang="en-US" sz="4400" dirty="0" err="1"/>
              <a:t>vĩnh</a:t>
            </a:r>
            <a:r>
              <a:rPr lang="en-US" sz="4400" dirty="0"/>
              <a:t>, </a:t>
            </a:r>
            <a:r>
              <a:rPr lang="en-US" sz="4400" dirty="0" err="1"/>
              <a:t>nhũng</a:t>
            </a:r>
            <a:r>
              <a:rPr lang="en-US" sz="4400" dirty="0"/>
              <a:t> </a:t>
            </a:r>
            <a:r>
              <a:rPr lang="en-US" sz="4400" dirty="0" err="1"/>
              <a:t>nhiễu</a:t>
            </a:r>
            <a:r>
              <a:rPr lang="en-US" sz="4400" dirty="0"/>
              <a:t>, </a:t>
            </a:r>
            <a:r>
              <a:rPr lang="en-US" sz="4400" dirty="0" err="1"/>
              <a:t>ăn</a:t>
            </a:r>
            <a:r>
              <a:rPr lang="en-US" sz="4400" dirty="0"/>
              <a:t> </a:t>
            </a:r>
            <a:r>
              <a:rPr lang="en-US" sz="4400" dirty="0" err="1"/>
              <a:t>hối</a:t>
            </a:r>
            <a:r>
              <a:rPr lang="en-US" sz="4400" dirty="0"/>
              <a:t> </a:t>
            </a:r>
            <a:r>
              <a:rPr lang="en-US" sz="4400" dirty="0" err="1"/>
              <a:t>lộ</a:t>
            </a:r>
            <a:endParaRPr lang="en-US" sz="4400" dirty="0"/>
          </a:p>
          <a:p>
            <a:pPr>
              <a:lnSpc>
                <a:spcPct val="150000"/>
              </a:lnSpc>
            </a:pPr>
            <a:r>
              <a:rPr lang="en-US" sz="4400" dirty="0"/>
              <a:t>C. </a:t>
            </a:r>
            <a:r>
              <a:rPr lang="en-US" sz="4400" dirty="0" err="1"/>
              <a:t>Quan</a:t>
            </a:r>
            <a:r>
              <a:rPr lang="en-US" sz="4400" dirty="0"/>
              <a:t> </a:t>
            </a:r>
            <a:r>
              <a:rPr lang="en-US" sz="4400" dirty="0" err="1"/>
              <a:t>liêu</a:t>
            </a:r>
            <a:r>
              <a:rPr lang="en-US" sz="4400" dirty="0"/>
              <a:t>, </a:t>
            </a:r>
            <a:r>
              <a:rPr lang="en-US" sz="4400" dirty="0" err="1"/>
              <a:t>vô</a:t>
            </a:r>
            <a:r>
              <a:rPr lang="en-US" sz="4400" dirty="0"/>
              <a:t> </a:t>
            </a:r>
            <a:r>
              <a:rPr lang="en-US" sz="4400" dirty="0" err="1"/>
              <a:t>trách</a:t>
            </a:r>
            <a:r>
              <a:rPr lang="en-US" sz="4400" dirty="0"/>
              <a:t> </a:t>
            </a:r>
            <a:r>
              <a:rPr lang="en-US" sz="4400" dirty="0" err="1"/>
              <a:t>nhiệm</a:t>
            </a:r>
            <a:endParaRPr lang="en-US" sz="4400" dirty="0"/>
          </a:p>
          <a:p>
            <a:pPr>
              <a:lnSpc>
                <a:spcPct val="150000"/>
              </a:lnSpc>
            </a:pPr>
            <a:r>
              <a:rPr lang="en-US" sz="4400" dirty="0"/>
              <a:t>D. </a:t>
            </a:r>
            <a:r>
              <a:rPr lang="en-US" sz="4400" dirty="0" err="1"/>
              <a:t>Ăn</a:t>
            </a:r>
            <a:r>
              <a:rPr lang="en-US" sz="4400" dirty="0"/>
              <a:t> </a:t>
            </a:r>
            <a:r>
              <a:rPr lang="en-US" sz="4400" dirty="0" err="1"/>
              <a:t>cắp</a:t>
            </a:r>
            <a:endParaRPr lang="en-US" sz="4400" dirty="0"/>
          </a:p>
        </p:txBody>
      </p:sp>
      <p:sp>
        <p:nvSpPr>
          <p:cNvPr id="6" name="Oval 5"/>
          <p:cNvSpPr/>
          <p:nvPr/>
        </p:nvSpPr>
        <p:spPr>
          <a:xfrm>
            <a:off x="4343400" y="4694366"/>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Times New Roman" panose="02020603050405020304" pitchFamily="18" charset="0"/>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38629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2" y="182373"/>
            <a:ext cx="13243610" cy="297646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defTabSz="1371600"/>
            <a:r>
              <a:rPr lang="vi-VN" sz="5400" dirty="0"/>
              <a:t>Câu thơ cuối của bài thơ bộc lộ thái độ gì của tác giả?</a:t>
            </a:r>
            <a:endParaRPr kumimoji="0" lang="vi-VN" sz="71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1"/>
          <p:cNvSpPr>
            <a:spLocks noChangeArrowheads="1"/>
          </p:cNvSpPr>
          <p:nvPr/>
        </p:nvSpPr>
        <p:spPr bwMode="auto">
          <a:xfrm>
            <a:off x="5829300" y="3767070"/>
            <a:ext cx="12458700" cy="2748253"/>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p>
            <a:pPr>
              <a:lnSpc>
                <a:spcPct val="150000"/>
              </a:lnSpc>
            </a:pPr>
            <a:r>
              <a:rPr lang="vi-VN" sz="4000" dirty="0"/>
              <a:t>A. Châm biếm, đả kích, mỉa mai</a:t>
            </a:r>
          </a:p>
          <a:p>
            <a:pPr>
              <a:lnSpc>
                <a:spcPct val="150000"/>
              </a:lnSpc>
            </a:pPr>
            <a:r>
              <a:rPr lang="vi-VN" sz="4000" dirty="0"/>
              <a:t>B. Ca ngợi, tự hào</a:t>
            </a:r>
          </a:p>
          <a:p>
            <a:pPr>
              <a:lnSpc>
                <a:spcPct val="150000"/>
              </a:lnSpc>
            </a:pPr>
            <a:r>
              <a:rPr lang="vi-VN" sz="4000" dirty="0"/>
              <a:t>C. Trân trọng, biết ơn</a:t>
            </a:r>
          </a:p>
        </p:txBody>
      </p:sp>
      <p:sp>
        <p:nvSpPr>
          <p:cNvPr id="6" name="Oval 5"/>
          <p:cNvSpPr/>
          <p:nvPr/>
        </p:nvSpPr>
        <p:spPr>
          <a:xfrm>
            <a:off x="5562600" y="3791682"/>
            <a:ext cx="883826" cy="8886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605993" y="4984440"/>
            <a:ext cx="6303771" cy="5388285"/>
          </a:xfrm>
          <a:prstGeom prst="rect">
            <a:avLst/>
          </a:prstGeom>
        </p:spPr>
      </p:pic>
    </p:spTree>
    <p:extLst>
      <p:ext uri="{BB962C8B-B14F-4D97-AF65-F5344CB8AC3E}">
        <p14:creationId xmlns:p14="http://schemas.microsoft.com/office/powerpoint/2010/main" val="298778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9000" y="5143500"/>
            <a:ext cx="11013788" cy="8246574"/>
          </a:xfrm>
          <a:custGeom>
            <a:avLst/>
            <a:gdLst/>
            <a:ahLst/>
            <a:cxnLst/>
            <a:rect l="l" t="t" r="r" b="b"/>
            <a:pathLst>
              <a:path w="11013788" h="8246574">
                <a:moveTo>
                  <a:pt x="0" y="0"/>
                </a:moveTo>
                <a:lnTo>
                  <a:pt x="11013788" y="0"/>
                </a:lnTo>
                <a:lnTo>
                  <a:pt x="11013788" y="8246574"/>
                </a:lnTo>
                <a:lnTo>
                  <a:pt x="0" y="8246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406922" y="1197340"/>
            <a:ext cx="12756877" cy="822960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id="{466BE56C-ADB7-6C57-5230-C6A54DEEADA7}"/>
              </a:ext>
            </a:extLst>
          </p:cNvPr>
          <p:cNvSpPr txBox="1"/>
          <p:nvPr/>
        </p:nvSpPr>
        <p:spPr>
          <a:xfrm>
            <a:off x="4346258" y="3314700"/>
            <a:ext cx="9595484" cy="2800767"/>
          </a:xfrm>
          <a:prstGeom prst="rect">
            <a:avLst/>
          </a:prstGeom>
          <a:noFill/>
        </p:spPr>
        <p:txBody>
          <a:bodyPr wrap="square">
            <a:spAutoFit/>
          </a:bodyPr>
          <a:lstStyle/>
          <a:p>
            <a:pPr marL="0" marR="0" lvl="0" indent="0" algn="just" rtl="0">
              <a:spcBef>
                <a:spcPts val="0"/>
              </a:spcBef>
              <a:spcAft>
                <a:spcPts val="0"/>
              </a:spcAft>
              <a:buNone/>
            </a:pPr>
            <a:r>
              <a:rPr lang="vi-VN" sz="4400" b="1"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b="1" i="1" dirty="0">
                <a:solidFill>
                  <a:srgbClr val="100907"/>
                </a:solidFill>
                <a:latin typeface="+mj-lt"/>
                <a:ea typeface="Roboto Condensed"/>
                <a:cs typeface="Roboto Condensed"/>
                <a:sym typeface="Roboto Condensed"/>
              </a:rPr>
              <a:t>“Trời đất Lai Tân vẫn thái bình</a:t>
            </a:r>
            <a:r>
              <a:rPr lang="vi-VN" sz="4400" b="1" dirty="0">
                <a:solidFill>
                  <a:srgbClr val="100907"/>
                </a:solidFill>
                <a:latin typeface="+mj-lt"/>
                <a:ea typeface="Roboto Condensed"/>
                <a:cs typeface="Roboto Condensed"/>
                <a:sym typeface="Roboto Condensed"/>
              </a:rPr>
              <a:t>”.</a:t>
            </a:r>
          </a:p>
        </p:txBody>
      </p:sp>
      <p:sp>
        <p:nvSpPr>
          <p:cNvPr id="15" name="Freeform 5">
            <a:extLst>
              <a:ext uri="{FF2B5EF4-FFF2-40B4-BE49-F238E27FC236}">
                <a16:creationId xmlns:a16="http://schemas.microsoft.com/office/drawing/2014/main" id="{AD8973D6-C55F-11F0-51B7-6DF901D37A8C}"/>
              </a:ext>
            </a:extLst>
          </p:cNvPr>
          <p:cNvSpPr/>
          <p:nvPr/>
        </p:nvSpPr>
        <p:spPr>
          <a:xfrm>
            <a:off x="152400" y="19050"/>
            <a:ext cx="3873668" cy="4114800"/>
          </a:xfrm>
          <a:custGeom>
            <a:avLst/>
            <a:gdLst/>
            <a:ahLst/>
            <a:cxnLst/>
            <a:rect l="l" t="t" r="r" b="b"/>
            <a:pathLst>
              <a:path w="3873668" h="4114800">
                <a:moveTo>
                  <a:pt x="0" y="0"/>
                </a:moveTo>
                <a:lnTo>
                  <a:pt x="3873668" y="0"/>
                </a:lnTo>
                <a:lnTo>
                  <a:pt x="38736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64163A09-7B94-1F5E-3B36-F59966C791BC}"/>
              </a:ext>
            </a:extLst>
          </p:cNvPr>
          <p:cNvSpPr/>
          <p:nvPr/>
        </p:nvSpPr>
        <p:spPr>
          <a:xfrm rot="10800000">
            <a:off x="685799" y="-5804952"/>
            <a:ext cx="17297400" cy="832104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3"/>
            <a:stretch>
              <a:fillRect/>
            </a:stretch>
          </a:blipFill>
        </p:spPr>
      </p:sp>
      <p:graphicFrame>
        <p:nvGraphicFramePr>
          <p:cNvPr id="2" name="Google Shape;413;p19">
            <a:extLst>
              <a:ext uri="{FF2B5EF4-FFF2-40B4-BE49-F238E27FC236}">
                <a16:creationId xmlns:a16="http://schemas.microsoft.com/office/drawing/2014/main" id="{4E34979A-138D-FA61-2936-7F07C67BA252}"/>
              </a:ext>
            </a:extLst>
          </p:cNvPr>
          <p:cNvGraphicFramePr/>
          <p:nvPr>
            <p:extLst>
              <p:ext uri="{D42A27DB-BD31-4B8C-83A1-F6EECF244321}">
                <p14:modId xmlns:p14="http://schemas.microsoft.com/office/powerpoint/2010/main" val="1239935207"/>
              </p:ext>
            </p:extLst>
          </p:nvPr>
        </p:nvGraphicFramePr>
        <p:xfrm>
          <a:off x="1295400" y="2628900"/>
          <a:ext cx="15392400" cy="7239000"/>
        </p:xfrm>
        <a:graphic>
          <a:graphicData uri="http://schemas.openxmlformats.org/drawingml/2006/table">
            <a:tbl>
              <a:tblPr>
                <a:noFill/>
              </a:tblPr>
              <a:tblGrid>
                <a:gridCol w="2973516">
                  <a:extLst>
                    <a:ext uri="{9D8B030D-6E8A-4147-A177-3AD203B41FA5}">
                      <a16:colId xmlns:a16="http://schemas.microsoft.com/office/drawing/2014/main" val="20000"/>
                    </a:ext>
                  </a:extLst>
                </a:gridCol>
                <a:gridCol w="12418884">
                  <a:extLst>
                    <a:ext uri="{9D8B030D-6E8A-4147-A177-3AD203B41FA5}">
                      <a16:colId xmlns:a16="http://schemas.microsoft.com/office/drawing/2014/main" val="20001"/>
                    </a:ext>
                  </a:extLst>
                </a:gridCol>
              </a:tblGrid>
              <a:tr h="13183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Mở</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Giới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Trời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đất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Lai Tân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vẫn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0"/>
                  </a:ext>
                </a:extLst>
              </a:tr>
              <a:tr h="2521825">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ý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thực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theo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nghĩa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từ</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Phân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tích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những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biểu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hiện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bình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trong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bài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p>
                      <a:pPr marL="0" marR="0" lvl="0" indent="0" algn="just" rtl="0">
                        <a:spcBef>
                          <a:spcPts val="400"/>
                        </a:spcBef>
                        <a:spcAft>
                          <a:spcPts val="0"/>
                        </a:spcAft>
                        <a:buNone/>
                      </a:pP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Rút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ra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giọng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điệu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mỉa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mai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châm</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biếm</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1"/>
                  </a:ext>
                </a:extLst>
              </a:tr>
              <a:tr h="1272400">
                <a:tc>
                  <a:txBody>
                    <a:bodyPr/>
                    <a:lstStyle/>
                    <a:p>
                      <a:pPr marL="0" marR="0" lvl="0" indent="0" algn="ctr"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đoạn</a:t>
                      </a:r>
                      <a:endParaRPr sz="4400" dirty="0">
                        <a:latin typeface="Times New Roman" panose="02020603050405020304" pitchFamily="18" charset="0"/>
                        <a:cs typeface="Times New Roman" panose="02020603050405020304" pitchFamily="18" charset="0"/>
                      </a:endParaRPr>
                    </a:p>
                  </a:txBody>
                  <a:tcPr marL="73025" marR="73025" marT="63500" marB="63500" anchor="ctr">
                    <a:solidFill>
                      <a:schemeClr val="accent6">
                        <a:lumMod val="20000"/>
                        <a:lumOff val="80000"/>
                      </a:schemeClr>
                    </a:solidFill>
                  </a:tcPr>
                </a:tc>
                <a:tc>
                  <a:txBody>
                    <a:bodyPr/>
                    <a:lstStyle/>
                    <a:p>
                      <a:pPr marL="0" marR="0" lvl="0" indent="0" algn="just" rtl="0">
                        <a:spcBef>
                          <a:spcPts val="0"/>
                        </a:spcBef>
                        <a:spcAft>
                          <a:spcPts val="0"/>
                        </a:spcAft>
                        <a:buNone/>
                      </a:pP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Khẳng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định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sự</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cần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thiết</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thơ</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cuối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qua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đó</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nhấn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mạnh</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sắc</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thái</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trào</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phúng</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sâu</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cay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của</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văn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 </a:t>
                      </a:r>
                      <a:r>
                        <a:rPr lang="en-US" sz="4400" u="none" strike="noStrike" cap="none" dirty="0" err="1">
                          <a:solidFill>
                            <a:srgbClr val="100907"/>
                          </a:solidFill>
                          <a:latin typeface="Times New Roman" panose="02020603050405020304" pitchFamily="18" charset="0"/>
                          <a:ea typeface="Roboto Condensed"/>
                          <a:cs typeface="Times New Roman" panose="02020603050405020304" pitchFamily="18" charset="0"/>
                          <a:sym typeface="Roboto Condensed"/>
                        </a:rPr>
                        <a:t>bản</a:t>
                      </a:r>
                      <a:r>
                        <a:rPr lang="en-US" sz="4400" u="none" strike="noStrike" cap="none" dirty="0">
                          <a:solidFill>
                            <a:srgbClr val="100907"/>
                          </a:solidFill>
                          <a:latin typeface="Times New Roman" panose="02020603050405020304" pitchFamily="18" charset="0"/>
                          <a:ea typeface="Roboto Condensed"/>
                          <a:cs typeface="Times New Roman" panose="02020603050405020304" pitchFamily="18" charset="0"/>
                          <a:sym typeface="Roboto Condensed"/>
                        </a:rPr>
                        <a:t>.</a:t>
                      </a:r>
                      <a:endParaRPr sz="4400" dirty="0">
                        <a:latin typeface="Times New Roman" panose="02020603050405020304" pitchFamily="18" charset="0"/>
                        <a:cs typeface="Times New Roman" panose="02020603050405020304" pitchFamily="18" charset="0"/>
                      </a:endParaRPr>
                    </a:p>
                  </a:txBody>
                  <a:tcPr marL="73025" marR="73025" marT="63500" marB="63500"/>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6863356D-6406-1258-EA31-7B34CD415CE6}"/>
              </a:ext>
            </a:extLst>
          </p:cNvPr>
          <p:cNvSpPr txBox="1"/>
          <p:nvPr/>
        </p:nvSpPr>
        <p:spPr>
          <a:xfrm>
            <a:off x="1268730" y="392430"/>
            <a:ext cx="15392400" cy="2123658"/>
          </a:xfrm>
          <a:prstGeom prst="rect">
            <a:avLst/>
          </a:prstGeom>
          <a:noFill/>
        </p:spPr>
        <p:txBody>
          <a:bodyPr wrap="square">
            <a:spAutoFit/>
          </a:bodyPr>
          <a:lstStyle/>
          <a:p>
            <a:pPr marL="0" marR="0" lvl="0" indent="0" algn="just" rtl="0">
              <a:spcBef>
                <a:spcPts val="0"/>
              </a:spcBef>
              <a:spcAft>
                <a:spcPts val="0"/>
              </a:spcAft>
              <a:buNone/>
            </a:pPr>
            <a:r>
              <a:rPr lang="vi-VN" sz="4400" dirty="0">
                <a:solidFill>
                  <a:srgbClr val="100907"/>
                </a:solidFill>
                <a:latin typeface="+mj-lt"/>
                <a:ea typeface="Roboto Condensed"/>
                <a:cs typeface="Roboto Condensed"/>
                <a:sym typeface="Roboto Condensed"/>
              </a:rPr>
              <a:t>Viết đoạn văn (khoảng 7 - 9 câu) làm rõ chất trào phúng nhẹ nhàng mà sâu cay của bài thơ Lai Tân qua lời nhận xét: </a:t>
            </a:r>
            <a:r>
              <a:rPr lang="vi-VN" sz="4400" i="1" dirty="0">
                <a:solidFill>
                  <a:srgbClr val="100907"/>
                </a:solidFill>
                <a:latin typeface="+mj-lt"/>
                <a:ea typeface="Roboto Condensed"/>
                <a:cs typeface="Roboto Condensed"/>
                <a:sym typeface="Roboto Condensed"/>
              </a:rPr>
              <a:t>“Trời đất Lai Tân vẫn thái bình</a:t>
            </a:r>
            <a:r>
              <a:rPr lang="vi-VN" sz="4400" dirty="0">
                <a:solidFill>
                  <a:srgbClr val="100907"/>
                </a:solidFill>
                <a:latin typeface="+mj-lt"/>
                <a:ea typeface="Roboto Condensed"/>
                <a:cs typeface="Roboto Condensed"/>
                <a:sym typeface="Roboto Condensed"/>
              </a:rPr>
              <a:t>”.</a:t>
            </a:r>
          </a:p>
        </p:txBody>
      </p:sp>
    </p:spTree>
    <p:extLst>
      <p:ext uri="{BB962C8B-B14F-4D97-AF65-F5344CB8AC3E}">
        <p14:creationId xmlns:p14="http://schemas.microsoft.com/office/powerpoint/2010/main" val="19339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7825" y="1028700"/>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13" name="Picture 12">
            <a:extLst>
              <a:ext uri="{FF2B5EF4-FFF2-40B4-BE49-F238E27FC236}">
                <a16:creationId xmlns:a16="http://schemas.microsoft.com/office/drawing/2014/main" id="{C4A9F0C3-89AD-D72B-6D2D-586F6FA0F05B}"/>
              </a:ext>
            </a:extLst>
          </p:cNvPr>
          <p:cNvPicPr>
            <a:picLocks noChangeAspect="1"/>
          </p:cNvPicPr>
          <p:nvPr/>
        </p:nvPicPr>
        <p:blipFill>
          <a:blip r:embed="rId3"/>
          <a:stretch>
            <a:fillRect/>
          </a:stretch>
        </p:blipFill>
        <p:spPr>
          <a:xfrm>
            <a:off x="609600" y="2106787"/>
            <a:ext cx="5089462" cy="6736053"/>
          </a:xfrm>
          <a:prstGeom prst="rect">
            <a:avLst/>
          </a:prstGeom>
        </p:spPr>
      </p:pic>
      <p:sp>
        <p:nvSpPr>
          <p:cNvPr id="14" name="Freeform 6">
            <a:extLst>
              <a:ext uri="{FF2B5EF4-FFF2-40B4-BE49-F238E27FC236}">
                <a16:creationId xmlns:a16="http://schemas.microsoft.com/office/drawing/2014/main" id="{45F6704A-BBFF-3052-FD5C-0C8049A8DC7C}"/>
              </a:ext>
            </a:extLst>
          </p:cNvPr>
          <p:cNvSpPr/>
          <p:nvPr/>
        </p:nvSpPr>
        <p:spPr>
          <a:xfrm>
            <a:off x="15460070" y="-115911"/>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5" name="Picture 4">
            <a:extLst>
              <a:ext uri="{FF2B5EF4-FFF2-40B4-BE49-F238E27FC236}">
                <a16:creationId xmlns:a16="http://schemas.microsoft.com/office/drawing/2014/main" id="{C778ED3B-6B18-3497-E3D4-243DD92B7D19}"/>
              </a:ext>
            </a:extLst>
          </p:cNvPr>
          <p:cNvPicPr>
            <a:picLocks noChangeAspect="1"/>
          </p:cNvPicPr>
          <p:nvPr/>
        </p:nvPicPr>
        <p:blipFill>
          <a:blip r:embed="rId6"/>
          <a:stretch>
            <a:fillRect/>
          </a:stretch>
        </p:blipFill>
        <p:spPr>
          <a:xfrm>
            <a:off x="5668740" y="3086100"/>
            <a:ext cx="11217612" cy="382252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7315200" y="2019300"/>
            <a:ext cx="10210800" cy="68580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theo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tự</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Phiên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âm</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 –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khoan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thai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nhẹ</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vi-VN" sz="4400" dirty="0">
                <a:latin typeface="Times New Roman" panose="02020603050405020304" pitchFamily="18" charset="0"/>
                <a:ea typeface="Cambria" panose="02040503050406030204" pitchFamily="18" charset="0"/>
                <a:cs typeface="Times New Roman" panose="02020603050405020304" pitchFamily="18" charset="0"/>
              </a:rPr>
              <a:t> Chú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48CCFCE-4197-B12A-3295-6EC503DB27DC}"/>
              </a:ext>
            </a:extLst>
          </p:cNvPr>
          <p:cNvSpPr/>
          <p:nvPr/>
        </p:nvSpPr>
        <p:spPr>
          <a:xfrm>
            <a:off x="0" y="3612059"/>
            <a:ext cx="6858000" cy="5943600"/>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D4DE5D99-F43F-31DE-2F95-C9552B08C29E}"/>
              </a:ext>
            </a:extLst>
          </p:cNvPr>
          <p:cNvSpPr/>
          <p:nvPr/>
        </p:nvSpPr>
        <p:spPr>
          <a:xfrm>
            <a:off x="12954000" y="0"/>
            <a:ext cx="5334000" cy="10287000"/>
          </a:xfrm>
          <a:custGeom>
            <a:avLst/>
            <a:gdLst/>
            <a:ahLst/>
            <a:cxnLst/>
            <a:rect l="l" t="t" r="r" b="b"/>
            <a:pathLst>
              <a:path w="3595307" h="4976204">
                <a:moveTo>
                  <a:pt x="0" y="0"/>
                </a:moveTo>
                <a:lnTo>
                  <a:pt x="3595308" y="0"/>
                </a:lnTo>
                <a:lnTo>
                  <a:pt x="3595308" y="4976204"/>
                </a:lnTo>
                <a:lnTo>
                  <a:pt x="0" y="497620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36847859-1671-15E2-15F4-F14A6280E0CB}"/>
              </a:ext>
            </a:extLst>
          </p:cNvPr>
          <p:cNvSpPr txBox="1"/>
          <p:nvPr/>
        </p:nvSpPr>
        <p:spPr>
          <a:xfrm>
            <a:off x="304800" y="213358"/>
            <a:ext cx="102108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phòng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đổ</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y </a:t>
            </a:r>
            <a:r>
              <a:rPr lang="en-US" sz="4000" i="1" dirty="0" err="1">
                <a:latin typeface="Times New Roman" panose="02020603050405020304" pitchFamily="18" charset="0"/>
                <a:cs typeface="Times New Roman" panose="02020603050405020304" pitchFamily="18" charset="0"/>
              </a:rPr>
              <a:t>cựu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B27F94A-C7CF-BEDB-ADB1-BD316CFC7A6B}"/>
              </a:ext>
            </a:extLst>
          </p:cNvPr>
          <p:cNvSpPr txBox="1"/>
          <p:nvPr/>
        </p:nvSpPr>
        <p:spPr>
          <a:xfrm>
            <a:off x="381000" y="3661042"/>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lam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xưa</a:t>
            </a:r>
            <a:r>
              <a:rPr lang="en-US" sz="4000"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748C37F-2282-4A36-71A3-173E8711D24C}"/>
              </a:ext>
            </a:extLst>
          </p:cNvPr>
          <p:cNvSpPr txBox="1"/>
          <p:nvPr/>
        </p:nvSpPr>
        <p:spPr>
          <a:xfrm>
            <a:off x="381000" y="6819900"/>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quanh</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Chong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đất</a:t>
            </a:r>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184550B-9650-9715-A721-98C7B6C122AD}"/>
              </a:ext>
            </a:extLst>
          </p:cNvPr>
          <p:cNvPicPr>
            <a:picLocks noChangeAspect="1"/>
          </p:cNvPicPr>
          <p:nvPr/>
        </p:nvPicPr>
        <p:blipFill>
          <a:blip r:embed="rId4"/>
          <a:stretch>
            <a:fillRect/>
          </a:stretch>
        </p:blipFill>
        <p:spPr>
          <a:xfrm>
            <a:off x="8229600" y="2121475"/>
            <a:ext cx="7620660" cy="2523963"/>
          </a:xfrm>
          <a:prstGeom prst="rect">
            <a:avLst/>
          </a:prstGeom>
        </p:spPr>
      </p:pic>
    </p:spTree>
    <p:extLst>
      <p:ext uri="{BB962C8B-B14F-4D97-AF65-F5344CB8AC3E}">
        <p14:creationId xmlns:p14="http://schemas.microsoft.com/office/powerpoint/2010/main" val="209450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pic>
        <p:nvPicPr>
          <p:cNvPr id="3" name="Tác giả Hồ Chí Minh">
            <a:hlinkClick r:id="" action="ppaction://media"/>
            <a:extLst>
              <a:ext uri="{FF2B5EF4-FFF2-40B4-BE49-F238E27FC236}">
                <a16:creationId xmlns:a16="http://schemas.microsoft.com/office/drawing/2014/main" id="{14CB9439-2EEE-5BA8-ED93-16EFF6336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765454"/>
            <a:ext cx="17145000" cy="8174926"/>
          </a:xfrm>
          <a:prstGeom prst="rect">
            <a:avLst/>
          </a:prstGeom>
        </p:spPr>
      </p:pic>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21799" y="887014"/>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55FC0FF0-D3C2-1B3F-D731-2DA52240D7E4}"/>
              </a:ext>
            </a:extLst>
          </p:cNvPr>
          <p:cNvSpPr txBox="1">
            <a:spLocks/>
          </p:cNvSpPr>
          <p:nvPr/>
        </p:nvSpPr>
        <p:spPr>
          <a:xfrm>
            <a:off x="1121799" y="2534666"/>
            <a:ext cx="10841601" cy="69115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Nhật</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tù</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lập</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1026" name="Picture 2" descr="Tranh vẽ Bác Hồ, hình vẽ Bác Hồ đẹp nhất">
            <a:extLst>
              <a:ext uri="{FF2B5EF4-FFF2-40B4-BE49-F238E27FC236}">
                <a16:creationId xmlns:a16="http://schemas.microsoft.com/office/drawing/2014/main" id="{68E201F6-C218-40A2-326E-0C80CF3ABD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5" b="98246" l="9605" r="95480">
                        <a14:foregroundMark x1="76271" y1="95789" x2="84181" y2="64211"/>
                        <a14:foregroundMark x1="92090" y1="52281" x2="90960" y2="82456"/>
                        <a14:foregroundMark x1="90960" y1="82456" x2="90395" y2="82456"/>
                        <a14:foregroundMark x1="91525" y1="98246" x2="95480" y2="55088"/>
                        <a14:foregroundMark x1="23164" y1="34737" x2="20339" y2="38596"/>
                        <a14:foregroundMark x1="26554" y1="80000" x2="40113" y2="55088"/>
                        <a14:foregroundMark x1="29379" y1="82807" x2="41808" y2="67368"/>
                        <a14:foregroundMark x1="27119" y1="87018" x2="38983" y2="70877"/>
                      </a14:backgroundRemoval>
                    </a14:imgEffect>
                  </a14:imgLayer>
                </a14:imgProps>
              </a:ext>
              <a:ext uri="{28A0092B-C50C-407E-A947-70E740481C1C}">
                <a14:useLocalDpi xmlns:a14="http://schemas.microsoft.com/office/drawing/2010/main" val="0"/>
              </a:ext>
            </a:extLst>
          </a:blip>
          <a:srcRect/>
          <a:stretch>
            <a:fillRect/>
          </a:stretch>
        </p:blipFill>
        <p:spPr bwMode="auto">
          <a:xfrm>
            <a:off x="11201400" y="-1077778"/>
            <a:ext cx="7162800" cy="11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6">
            <a:extLst>
              <a:ext uri="{FF2B5EF4-FFF2-40B4-BE49-F238E27FC236}">
                <a16:creationId xmlns:a16="http://schemas.microsoft.com/office/drawing/2014/main" id="{43D1D34E-FB7F-F45F-638C-BB88E944320F}"/>
              </a:ext>
            </a:extLst>
          </p:cNvPr>
          <p:cNvSpPr/>
          <p:nvPr/>
        </p:nvSpPr>
        <p:spPr>
          <a:xfrm>
            <a:off x="8490413"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6BB6BD-99B5-A180-7F2E-A6CADBC29F82}"/>
              </a:ext>
            </a:extLst>
          </p:cNvPr>
          <p:cNvSpPr txBox="1"/>
          <p:nvPr/>
        </p:nvSpPr>
        <p:spPr>
          <a:xfrm>
            <a:off x="6661613" y="4660702"/>
            <a:ext cx="5029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cs typeface="Times New Roman" panose="02020603050405020304" pitchFamily="18" charset="0"/>
              </a:rPr>
              <a:t> 96,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a:t>
            </a:r>
          </a:p>
        </p:txBody>
      </p:sp>
      <p:sp>
        <p:nvSpPr>
          <p:cNvPr id="11" name="TextBox 10">
            <a:extLst>
              <a:ext uri="{FF2B5EF4-FFF2-40B4-BE49-F238E27FC236}">
                <a16:creationId xmlns:a16="http://schemas.microsoft.com/office/drawing/2014/main" id="{022F651D-CD40-4F62-27E0-0513587C391F}"/>
              </a:ext>
            </a:extLst>
          </p:cNvPr>
          <p:cNvSpPr txBox="1"/>
          <p:nvPr/>
        </p:nvSpPr>
        <p:spPr>
          <a:xfrm>
            <a:off x="5943600" y="5796328"/>
            <a:ext cx="7146725"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Chí Minh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Trung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Tây</a:t>
            </a:r>
            <a:endParaRPr lang="en-US" sz="4400" dirty="0">
              <a:latin typeface="Times New Roman" panose="02020603050405020304" pitchFamily="18" charset="0"/>
              <a:cs typeface="Times New Roman" panose="02020603050405020304" pitchFamily="18" charset="0"/>
            </a:endParaRPr>
          </a:p>
        </p:txBody>
      </p:sp>
      <p:sp>
        <p:nvSpPr>
          <p:cNvPr id="12" name="Freeform 3">
            <a:extLst>
              <a:ext uri="{FF2B5EF4-FFF2-40B4-BE49-F238E27FC236}">
                <a16:creationId xmlns:a16="http://schemas.microsoft.com/office/drawing/2014/main" id="{9095BC24-F094-B562-8D34-2A362240DE49}"/>
              </a:ext>
            </a:extLst>
          </p:cNvPr>
          <p:cNvSpPr/>
          <p:nvPr/>
        </p:nvSpPr>
        <p:spPr>
          <a:xfrm rot="21382375">
            <a:off x="-449794" y="8509472"/>
            <a:ext cx="5304857" cy="2223308"/>
          </a:xfrm>
          <a:custGeom>
            <a:avLst/>
            <a:gdLst/>
            <a:ahLst/>
            <a:cxnLst/>
            <a:rect l="l" t="t" r="r" b="b"/>
            <a:pathLst>
              <a:path w="7315200" h="3063240">
                <a:moveTo>
                  <a:pt x="0" y="0"/>
                </a:moveTo>
                <a:lnTo>
                  <a:pt x="7315200" y="0"/>
                </a:lnTo>
                <a:lnTo>
                  <a:pt x="7315200" y="3063240"/>
                </a:lnTo>
                <a:lnTo>
                  <a:pt x="0" y="30632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Google Shape;246;p6">
            <a:extLst>
              <a:ext uri="{FF2B5EF4-FFF2-40B4-BE49-F238E27FC236}">
                <a16:creationId xmlns:a16="http://schemas.microsoft.com/office/drawing/2014/main" id="{433EAC48-0274-9016-D835-41800F767FEF}"/>
              </a:ext>
            </a:extLst>
          </p:cNvPr>
          <p:cNvSpPr/>
          <p:nvPr/>
        </p:nvSpPr>
        <p:spPr>
          <a:xfrm>
            <a:off x="14923426" y="2552700"/>
            <a:ext cx="2852352" cy="3748466"/>
          </a:xfrm>
          <a:custGeom>
            <a:avLst/>
            <a:gdLst/>
            <a:ahLst/>
            <a:cxnLst/>
            <a:rect l="l" t="t" r="r" b="b"/>
            <a:pathLst>
              <a:path w="5586061" h="7341016" extrusionOk="0">
                <a:moveTo>
                  <a:pt x="0" y="0"/>
                </a:moveTo>
                <a:lnTo>
                  <a:pt x="5586062" y="0"/>
                </a:lnTo>
                <a:lnTo>
                  <a:pt x="5586062" y="7341016"/>
                </a:lnTo>
                <a:lnTo>
                  <a:pt x="0" y="7341016"/>
                </a:lnTo>
                <a:lnTo>
                  <a:pt x="0" y="0"/>
                </a:lnTo>
                <a:close/>
              </a:path>
            </a:pathLst>
          </a:custGeom>
          <a:blipFill rotWithShape="1">
            <a:blip r:embed="rId7">
              <a:alphaModFix/>
            </a:blip>
            <a:stretch>
              <a:fillRect/>
            </a:stretch>
          </a:blipFill>
          <a:ln>
            <a:noFill/>
          </a:ln>
        </p:spPr>
      </p:sp>
      <p:sp>
        <p:nvSpPr>
          <p:cNvPr id="13" name="Google Shape;247;p6">
            <a:extLst>
              <a:ext uri="{FF2B5EF4-FFF2-40B4-BE49-F238E27FC236}">
                <a16:creationId xmlns:a16="http://schemas.microsoft.com/office/drawing/2014/main" id="{C5DDE1B3-6299-419D-CC9D-05E9E00AC9DC}"/>
              </a:ext>
            </a:extLst>
          </p:cNvPr>
          <p:cNvSpPr/>
          <p:nvPr/>
        </p:nvSpPr>
        <p:spPr>
          <a:xfrm>
            <a:off x="13487400" y="4585088"/>
            <a:ext cx="2695760" cy="4413937"/>
          </a:xfrm>
          <a:custGeom>
            <a:avLst/>
            <a:gdLst/>
            <a:ahLst/>
            <a:cxnLst/>
            <a:rect l="l" t="t" r="r" b="b"/>
            <a:pathLst>
              <a:path w="4240547" h="6943314" extrusionOk="0">
                <a:moveTo>
                  <a:pt x="0" y="0"/>
                </a:moveTo>
                <a:lnTo>
                  <a:pt x="4240547" y="0"/>
                </a:lnTo>
                <a:lnTo>
                  <a:pt x="4240547" y="6943313"/>
                </a:lnTo>
                <a:lnTo>
                  <a:pt x="0" y="6943313"/>
                </a:lnTo>
                <a:lnTo>
                  <a:pt x="0" y="0"/>
                </a:lnTo>
                <a:close/>
              </a:path>
            </a:pathLst>
          </a:custGeom>
          <a:blipFill rotWithShape="1">
            <a:blip r:embed="rId8">
              <a:alphaModFix/>
            </a:blip>
            <a:stretch>
              <a:fillRect/>
            </a:stretch>
          </a:blipFill>
          <a:ln>
            <a:noFill/>
          </a:ln>
        </p:spPr>
      </p:sp>
    </p:spTree>
    <p:extLst>
      <p:ext uri="{BB962C8B-B14F-4D97-AF65-F5344CB8AC3E}">
        <p14:creationId xmlns:p14="http://schemas.microsoft.com/office/powerpoint/2010/main" val="310931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670</TotalTime>
  <Words>3092</Words>
  <Application>Microsoft Office PowerPoint</Application>
  <PresentationFormat>Custom</PresentationFormat>
  <Paragraphs>247</Paragraphs>
  <Slides>35</Slides>
  <Notes>28</Notes>
  <HiddenSlides>0</HiddenSlides>
  <MMClips>4</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#9Slide05 Amplify</vt:lpstr>
      <vt:lpstr>Roboto Condensed</vt:lpstr>
      <vt:lpstr>Roboto</vt:lpstr>
      <vt:lpstr>Wingdings</vt:lpstr>
      <vt:lpstr>Calibri</vt:lpstr>
      <vt:lpstr>Arial</vt:lpstr>
      <vt:lpstr>Britannic Bold</vt:lpstr>
      <vt:lpstr>Times New Roman</vt:lpstr>
      <vt:lpstr>NotoSerif-Regular</vt:lpstr>
      <vt:lpstr>Tahoma</vt:lpstr>
      <vt:lpstr>Calibri Light</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dc:creator>Administrator</dc:creator>
  <cp:lastModifiedBy>Administrator</cp:lastModifiedBy>
  <cp:revision>74</cp:revision>
  <dcterms:created xsi:type="dcterms:W3CDTF">2006-08-16T00:00:00Z</dcterms:created>
  <dcterms:modified xsi:type="dcterms:W3CDTF">2025-03-18T03:49:39Z</dcterms:modified>
  <dc:identifier>DAFuwoun2k8</dc:identifier>
</cp:coreProperties>
</file>