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9" r:id="rId19"/>
    <p:sldId id="273" r:id="rId20"/>
    <p:sldId id="274" r:id="rId21"/>
    <p:sldId id="275" r:id="rId22"/>
    <p:sldId id="276" r:id="rId23"/>
    <p:sldId id="277"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40" autoAdjust="0"/>
    <p:restoredTop sz="94660"/>
  </p:normalViewPr>
  <p:slideViewPr>
    <p:cSldViewPr snapToGrid="0">
      <p:cViewPr>
        <p:scale>
          <a:sx n="66" d="100"/>
          <a:sy n="66" d="100"/>
        </p:scale>
        <p:origin x="510"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15119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60576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305129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8276B0-DDC8-463C-9D18-905B8867BE2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46834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8276B0-DDC8-463C-9D18-905B8867BE2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39189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8276B0-DDC8-463C-9D18-905B8867BE28}"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26014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8276B0-DDC8-463C-9D18-905B8867BE28}"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5921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276B0-DDC8-463C-9D18-905B8867BE28}"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59525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276B0-DDC8-463C-9D18-905B8867BE28}"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944695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8276B0-DDC8-463C-9D18-905B8867BE28}"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172681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8276B0-DDC8-463C-9D18-905B8867BE28}"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715B4-1364-44F2-98DA-F8A19328FB1D}" type="slidenum">
              <a:rPr lang="en-US" smtClean="0"/>
              <a:t>‹#›</a:t>
            </a:fld>
            <a:endParaRPr lang="en-US"/>
          </a:p>
        </p:txBody>
      </p:sp>
    </p:spTree>
    <p:extLst>
      <p:ext uri="{BB962C8B-B14F-4D97-AF65-F5344CB8AC3E}">
        <p14:creationId xmlns:p14="http://schemas.microsoft.com/office/powerpoint/2010/main" val="21130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76B0-DDC8-463C-9D18-905B8867BE28}" type="datetimeFigureOut">
              <a:rPr lang="en-US" smtClean="0"/>
              <a:t>8/5/2023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715B4-1364-44F2-98DA-F8A19328FB1D}" type="slidenum">
              <a:rPr lang="en-US" smtClean="0"/>
              <a:t>‹#›</a:t>
            </a:fld>
            <a:endParaRPr lang="en-US"/>
          </a:p>
        </p:txBody>
      </p:sp>
    </p:spTree>
    <p:extLst>
      <p:ext uri="{BB962C8B-B14F-4D97-AF65-F5344CB8AC3E}">
        <p14:creationId xmlns:p14="http://schemas.microsoft.com/office/powerpoint/2010/main" val="3369835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1.wdp"/><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26.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29400073" y="4362258"/>
            <a:ext cx="6191250" cy="6134100"/>
          </a:xfrm>
          <a:prstGeom prst="rect">
            <a:avLst/>
          </a:prstGeom>
        </p:spPr>
      </p:pic>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17922411" y="5358120"/>
            <a:ext cx="7239000" cy="4210050"/>
          </a:xfrm>
          <a:prstGeom prst="rect">
            <a:avLst/>
          </a:prstGeom>
        </p:spPr>
      </p:pic>
      <p:pic>
        <p:nvPicPr>
          <p:cNvPr id="18" name="Picture 17"/>
          <p:cNvPicPr>
            <a:picLocks noChangeAspect="1"/>
          </p:cNvPicPr>
          <p:nvPr/>
        </p:nvPicPr>
        <p:blipFill>
          <a:blip r:embed="rId4"/>
          <a:stretch>
            <a:fillRect/>
          </a:stretch>
        </p:blipFill>
        <p:spPr>
          <a:xfrm>
            <a:off x="-39701379" y="-642630"/>
            <a:ext cx="11430000" cy="6000750"/>
          </a:xfrm>
          <a:prstGeom prst="rect">
            <a:avLst/>
          </a:prstGeom>
        </p:spPr>
      </p:pic>
      <p:pic>
        <p:nvPicPr>
          <p:cNvPr id="22" name="Picture 21"/>
          <p:cNvPicPr>
            <a:picLocks noChangeAspect="1"/>
          </p:cNvPicPr>
          <p:nvPr/>
        </p:nvPicPr>
        <p:blipFill>
          <a:blip r:embed="rId5"/>
          <a:stretch>
            <a:fillRect/>
          </a:stretch>
        </p:blipFill>
        <p:spPr>
          <a:xfrm>
            <a:off x="1099930" y="0"/>
            <a:ext cx="9992140" cy="6850505"/>
          </a:xfrm>
          <a:prstGeom prst="rect">
            <a:avLst/>
          </a:prstGeom>
        </p:spPr>
      </p:pic>
      <p:sp>
        <p:nvSpPr>
          <p:cNvPr id="23" name="TextBox 22"/>
          <p:cNvSpPr txBox="1"/>
          <p:nvPr/>
        </p:nvSpPr>
        <p:spPr>
          <a:xfrm>
            <a:off x="2464902" y="2009333"/>
            <a:ext cx="6109254" cy="1754326"/>
          </a:xfrm>
          <a:prstGeom prst="rect">
            <a:avLst/>
          </a:prstGeom>
          <a:noFill/>
        </p:spPr>
        <p:txBody>
          <a:bodyPr wrap="square" rtlCol="0">
            <a:spAutoFit/>
          </a:bodyPr>
          <a:lstStyle/>
          <a:p>
            <a:pPr algn="ctr"/>
            <a:r>
              <a:rPr lang="vi-VN" dirty="0" smtClean="0"/>
              <a:t>	</a:t>
            </a:r>
            <a:r>
              <a:rPr lang="vi-VN" sz="5400" dirty="0" smtClean="0">
                <a:latin typeface="+mj-lt"/>
              </a:rPr>
              <a:t>MỸ THUẬT</a:t>
            </a:r>
          </a:p>
          <a:p>
            <a:pPr algn="ctr"/>
            <a:r>
              <a:rPr lang="vi-VN" sz="5400" dirty="0">
                <a:latin typeface="+mj-lt"/>
              </a:rPr>
              <a:t> </a:t>
            </a:r>
            <a:r>
              <a:rPr lang="vi-VN" sz="5400" dirty="0" smtClean="0">
                <a:latin typeface="+mj-lt"/>
              </a:rPr>
              <a:t>   LỚP 8</a:t>
            </a:r>
            <a:endParaRPr lang="en-US" sz="5400" dirty="0">
              <a:latin typeface="+mj-lt"/>
            </a:endParaRPr>
          </a:p>
        </p:txBody>
      </p:sp>
      <p:grpSp>
        <p:nvGrpSpPr>
          <p:cNvPr id="9" name="Group 8"/>
          <p:cNvGrpSpPr/>
          <p:nvPr/>
        </p:nvGrpSpPr>
        <p:grpSpPr>
          <a:xfrm>
            <a:off x="0" y="0"/>
            <a:ext cx="12075886" cy="6858000"/>
            <a:chOff x="0" y="-22843"/>
            <a:chExt cx="12191999" cy="6895839"/>
          </a:xfrm>
        </p:grpSpPr>
        <p:grpSp>
          <p:nvGrpSpPr>
            <p:cNvPr id="10" name="Group 9"/>
            <p:cNvGrpSpPr/>
            <p:nvPr/>
          </p:nvGrpSpPr>
          <p:grpSpPr>
            <a:xfrm>
              <a:off x="0" y="5767386"/>
              <a:ext cx="12191999" cy="1105610"/>
              <a:chOff x="0" y="5767386"/>
              <a:chExt cx="12191999" cy="1105610"/>
            </a:xfrm>
          </p:grpSpPr>
          <p:pic>
            <p:nvPicPr>
              <p:cNvPr id="1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p:cNvGrpSpPr/>
            <p:nvPr/>
          </p:nvGrpSpPr>
          <p:grpSpPr>
            <a:xfrm flipV="1">
              <a:off x="0" y="-22843"/>
              <a:ext cx="12191999" cy="1143367"/>
              <a:chOff x="0" y="5767386"/>
              <a:chExt cx="12191999" cy="1105610"/>
            </a:xfrm>
          </p:grpSpPr>
          <p:pic>
            <p:nvPicPr>
              <p:cNvPr id="1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63154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 y="-1193800"/>
            <a:ext cx="11544300" cy="2387600"/>
          </a:xfrm>
        </p:spPr>
        <p:txBody>
          <a:bodyPr>
            <a:normAutofit/>
          </a:bodyPr>
          <a:lstStyle/>
          <a:p>
            <a:r>
              <a:rPr lang="en-US" sz="4900" dirty="0" err="1" smtClean="0">
                <a:solidFill>
                  <a:srgbClr val="C00000"/>
                </a:solidFill>
                <a:latin typeface="Times New Roman" panose="02020603050405020304" pitchFamily="18" charset="0"/>
                <a:cs typeface="Times New Roman" panose="02020603050405020304" pitchFamily="18" charset="0"/>
              </a:rPr>
              <a:t>Thể</a:t>
            </a:r>
            <a:r>
              <a:rPr lang="en-US" sz="4900" dirty="0" smtClean="0">
                <a:solidFill>
                  <a:srgbClr val="C00000"/>
                </a:solidFill>
                <a:latin typeface="Times New Roman" panose="02020603050405020304" pitchFamily="18" charset="0"/>
                <a:cs typeface="Times New Roman" panose="02020603050405020304" pitchFamily="18" charset="0"/>
              </a:rPr>
              <a:t> </a:t>
            </a:r>
            <a:r>
              <a:rPr lang="en-US" sz="4900" dirty="0" err="1" smtClean="0">
                <a:solidFill>
                  <a:srgbClr val="C00000"/>
                </a:solidFill>
                <a:latin typeface="Times New Roman" panose="02020603050405020304" pitchFamily="18" charset="0"/>
                <a:cs typeface="Times New Roman" panose="02020603050405020304" pitchFamily="18" charset="0"/>
              </a:rPr>
              <a:t>hiện</a:t>
            </a:r>
            <a:r>
              <a:rPr lang="vi-VN" sz="4900" dirty="0" smtClean="0"/>
              <a:t/>
            </a:r>
            <a:br>
              <a:rPr lang="vi-VN" sz="4900" dirty="0" smtClean="0"/>
            </a:b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G</a:t>
            </a:r>
            <a:r>
              <a:rPr lang="en-US" sz="2800" dirty="0" err="1" smtClean="0">
                <a:latin typeface="Times New Roman" panose="02020603050405020304" pitchFamily="18" charset="0"/>
                <a:cs typeface="Times New Roman" panose="02020603050405020304" pitchFamily="18" charset="0"/>
              </a:rPr>
              <a:t>ợi</a:t>
            </a:r>
            <a:r>
              <a:rPr lang="en-US" sz="2800" dirty="0" smtClean="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endParaRPr lang="en-US" sz="105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90500" y="1765301"/>
            <a:ext cx="12001500" cy="3606800"/>
            <a:chOff x="100384" y="1183920"/>
            <a:chExt cx="11867662" cy="3307663"/>
          </a:xfrm>
        </p:grpSpPr>
        <p:pic>
          <p:nvPicPr>
            <p:cNvPr id="5" name="Picture 4"/>
            <p:cNvPicPr>
              <a:picLocks noChangeAspect="1"/>
            </p:cNvPicPr>
            <p:nvPr/>
          </p:nvPicPr>
          <p:blipFill rotWithShape="1">
            <a:blip r:embed="rId2"/>
            <a:srcRect l="49127" t="45536" r="6909" b="18762"/>
            <a:stretch/>
          </p:blipFill>
          <p:spPr>
            <a:xfrm>
              <a:off x="9320096" y="1258540"/>
              <a:ext cx="2647950" cy="3233043"/>
            </a:xfrm>
            <a:prstGeom prst="rect">
              <a:avLst/>
            </a:prstGeom>
          </p:spPr>
        </p:pic>
        <p:pic>
          <p:nvPicPr>
            <p:cNvPr id="8" name="Picture 7"/>
            <p:cNvPicPr>
              <a:picLocks noChangeAspect="1"/>
            </p:cNvPicPr>
            <p:nvPr/>
          </p:nvPicPr>
          <p:blipFill rotWithShape="1">
            <a:blip r:embed="rId2"/>
            <a:srcRect l="9976" t="45622" r="51651" b="27055"/>
            <a:stretch/>
          </p:blipFill>
          <p:spPr>
            <a:xfrm>
              <a:off x="6298502" y="1236484"/>
              <a:ext cx="2876550" cy="3255099"/>
            </a:xfrm>
            <a:prstGeom prst="rect">
              <a:avLst/>
            </a:prstGeom>
          </p:spPr>
        </p:pic>
        <p:pic>
          <p:nvPicPr>
            <p:cNvPr id="9" name="Picture 8"/>
            <p:cNvPicPr>
              <a:picLocks noChangeAspect="1"/>
            </p:cNvPicPr>
            <p:nvPr/>
          </p:nvPicPr>
          <p:blipFill rotWithShape="1">
            <a:blip r:embed="rId2"/>
            <a:srcRect l="8968" t="14915" r="51240" b="56345"/>
            <a:stretch/>
          </p:blipFill>
          <p:spPr>
            <a:xfrm>
              <a:off x="100384" y="1183920"/>
              <a:ext cx="3176524" cy="3200772"/>
            </a:xfrm>
            <a:prstGeom prst="rect">
              <a:avLst/>
            </a:prstGeom>
          </p:spPr>
        </p:pic>
        <p:pic>
          <p:nvPicPr>
            <p:cNvPr id="10" name="Picture 9"/>
            <p:cNvPicPr>
              <a:picLocks noChangeAspect="1"/>
            </p:cNvPicPr>
            <p:nvPr/>
          </p:nvPicPr>
          <p:blipFill rotWithShape="1">
            <a:blip r:embed="rId2"/>
            <a:srcRect l="49492" t="15392" r="7306" b="56011"/>
            <a:stretch/>
          </p:blipFill>
          <p:spPr>
            <a:xfrm>
              <a:off x="3288910" y="1236484"/>
              <a:ext cx="3009592" cy="3148207"/>
            </a:xfrm>
            <a:prstGeom prst="rect">
              <a:avLst/>
            </a:prstGeom>
          </p:spPr>
        </p:pic>
      </p:grpSp>
      <p:grpSp>
        <p:nvGrpSpPr>
          <p:cNvPr id="12" name="Group 11"/>
          <p:cNvGrpSpPr/>
          <p:nvPr/>
        </p:nvGrpSpPr>
        <p:grpSpPr>
          <a:xfrm>
            <a:off x="0" y="0"/>
            <a:ext cx="12075886" cy="6858000"/>
            <a:chOff x="0" y="-22843"/>
            <a:chExt cx="12191999" cy="6895839"/>
          </a:xfrm>
        </p:grpSpPr>
        <p:grpSp>
          <p:nvGrpSpPr>
            <p:cNvPr id="13" name="Group 12"/>
            <p:cNvGrpSpPr/>
            <p:nvPr/>
          </p:nvGrpSpPr>
          <p:grpSpPr>
            <a:xfrm>
              <a:off x="0" y="5767386"/>
              <a:ext cx="12191999" cy="1105610"/>
              <a:chOff x="0" y="5767386"/>
              <a:chExt cx="12191999" cy="1105610"/>
            </a:xfrm>
          </p:grpSpPr>
          <p:pic>
            <p:nvPicPr>
              <p:cNvPr id="1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flipV="1">
              <a:off x="0" y="-22843"/>
              <a:ext cx="12191999" cy="1143367"/>
              <a:chOff x="0" y="5767386"/>
              <a:chExt cx="12191999" cy="1105610"/>
            </a:xfrm>
          </p:grpSpPr>
          <p:pic>
            <p:nvPicPr>
              <p:cNvPr id="1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4899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6030119"/>
            <a:ext cx="9144000" cy="1655762"/>
          </a:xfrm>
        </p:spPr>
        <p:txBody>
          <a:bodyPr/>
          <a:lstStyle/>
          <a:p>
            <a:r>
              <a:rPr lang="vi-VN" dirty="0" smtClean="0">
                <a:solidFill>
                  <a:srgbClr val="C00000"/>
                </a:solidFill>
                <a:latin typeface="Times New Roman" panose="02020603050405020304" pitchFamily="18" charset="0"/>
                <a:cs typeface="Times New Roman" panose="02020603050405020304" pitchFamily="18" charset="0"/>
              </a:rPr>
              <a:t>Em hay quan sát và cho biết các bước thực hiện?</a:t>
            </a: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91936" y="856124"/>
            <a:ext cx="5216978" cy="3485228"/>
          </a:xfrm>
          <a:prstGeom prst="rect">
            <a:avLst/>
          </a:prstGeom>
        </p:spPr>
      </p:pic>
      <p:pic>
        <p:nvPicPr>
          <p:cNvPr id="5" name="Picture 4"/>
          <p:cNvPicPr>
            <a:picLocks noChangeAspect="1"/>
          </p:cNvPicPr>
          <p:nvPr/>
        </p:nvPicPr>
        <p:blipFill>
          <a:blip r:embed="rId3"/>
          <a:stretch>
            <a:fillRect/>
          </a:stretch>
        </p:blipFill>
        <p:spPr>
          <a:xfrm>
            <a:off x="6740978" y="856124"/>
            <a:ext cx="4552950" cy="3485228"/>
          </a:xfrm>
          <a:prstGeom prst="rect">
            <a:avLst/>
          </a:prstGeom>
        </p:spPr>
      </p:pic>
      <p:sp>
        <p:nvSpPr>
          <p:cNvPr id="6" name="Rectangle 5"/>
          <p:cNvSpPr/>
          <p:nvPr/>
        </p:nvSpPr>
        <p:spPr>
          <a:xfrm>
            <a:off x="5083629" y="29364"/>
            <a:ext cx="1449436" cy="523220"/>
          </a:xfrm>
          <a:prstGeom prst="rect">
            <a:avLst/>
          </a:prstGeom>
        </p:spPr>
        <p:txBody>
          <a:bodyPr wrap="none">
            <a:spAutoFit/>
          </a:bodyPr>
          <a:lstStyle/>
          <a:p>
            <a:r>
              <a:rPr lang="en-US" sz="2800" dirty="0" err="1">
                <a:solidFill>
                  <a:srgbClr val="C00000"/>
                </a:solidFill>
                <a:latin typeface="Times New Roman" panose="02020603050405020304" pitchFamily="18" charset="0"/>
                <a:cs typeface="Times New Roman" panose="02020603050405020304" pitchFamily="18" charset="0"/>
              </a:rPr>
              <a:t>Thể</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hiện</a:t>
            </a:r>
            <a:endParaRPr lang="en-US" sz="2800" dirty="0"/>
          </a:p>
        </p:txBody>
      </p:sp>
      <p:sp>
        <p:nvSpPr>
          <p:cNvPr id="7" name="Rectangle 6"/>
          <p:cNvSpPr/>
          <p:nvPr/>
        </p:nvSpPr>
        <p:spPr>
          <a:xfrm>
            <a:off x="791936" y="4444149"/>
            <a:ext cx="12148456" cy="1200329"/>
          </a:xfrm>
          <a:prstGeom prst="rect">
            <a:avLst/>
          </a:prstGeom>
        </p:spPr>
        <p:txBody>
          <a:bodyPr wrap="square">
            <a:spAutoFit/>
          </a:bodyPr>
          <a:lstStyle/>
          <a:p>
            <a:r>
              <a:rPr lang="vi-VN" sz="2400" b="0" i="0" dirty="0" smtClean="0">
                <a:solidFill>
                  <a:srgbClr val="000000"/>
                </a:solidFill>
                <a:effectLst/>
                <a:latin typeface="Times New Roman" panose="02020603050405020304" pitchFamily="18" charset="0"/>
              </a:rPr>
              <a:t>Bước 1 : Vẽ hình định trổ</a:t>
            </a:r>
          </a:p>
          <a:p>
            <a:r>
              <a:rPr lang="vi-VN" sz="2400" b="0" i="0" dirty="0" smtClean="0">
                <a:solidFill>
                  <a:srgbClr val="000000"/>
                </a:solidFill>
                <a:effectLst/>
                <a:latin typeface="Times New Roman" panose="02020603050405020304" pitchFamily="18" charset="0"/>
              </a:rPr>
              <a:t>Bước 2: Dùng dụng cụ để khoét loại bỏ những phần thừa theo ý của mình </a:t>
            </a:r>
          </a:p>
          <a:p>
            <a:r>
              <a:rPr lang="vi-VN" sz="2400" b="0" i="0" dirty="0" smtClean="0">
                <a:solidFill>
                  <a:srgbClr val="000000"/>
                </a:solidFill>
                <a:effectLst/>
                <a:latin typeface="Times New Roman" panose="02020603050405020304" pitchFamily="18" charset="0"/>
              </a:rPr>
              <a:t>Bước 3:Hoàn thành thực phẩm</a:t>
            </a:r>
            <a:endParaRPr lang="en-US" sz="2400" dirty="0"/>
          </a:p>
        </p:txBody>
      </p:sp>
      <p:grpSp>
        <p:nvGrpSpPr>
          <p:cNvPr id="8" name="Group 7"/>
          <p:cNvGrpSpPr/>
          <p:nvPr/>
        </p:nvGrpSpPr>
        <p:grpSpPr>
          <a:xfrm>
            <a:off x="0" y="0"/>
            <a:ext cx="12075886" cy="6858000"/>
            <a:chOff x="0" y="-22843"/>
            <a:chExt cx="12191999" cy="6895839"/>
          </a:xfrm>
        </p:grpSpPr>
        <p:grpSp>
          <p:nvGrpSpPr>
            <p:cNvPr id="9" name="Group 8"/>
            <p:cNvGrpSpPr/>
            <p:nvPr/>
          </p:nvGrpSpPr>
          <p:grpSpPr>
            <a:xfrm>
              <a:off x="0" y="5767386"/>
              <a:ext cx="12191999" cy="1105610"/>
              <a:chOff x="0" y="5767386"/>
              <a:chExt cx="12191999" cy="1105610"/>
            </a:xfrm>
          </p:grpSpPr>
          <p:pic>
            <p:nvPicPr>
              <p:cNvPr id="1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flipV="1">
              <a:off x="0" y="-22843"/>
              <a:ext cx="12191999" cy="1143367"/>
              <a:chOff x="0" y="5767386"/>
              <a:chExt cx="12191999" cy="1105610"/>
            </a:xfrm>
          </p:grpSpPr>
          <p:pic>
            <p:nvPicPr>
              <p:cNvPr id="1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1596922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562" t="1881" r="11839" b="54403"/>
          <a:stretch/>
        </p:blipFill>
        <p:spPr>
          <a:xfrm>
            <a:off x="943896" y="0"/>
            <a:ext cx="9999407" cy="6528391"/>
          </a:xfrm>
          <a:prstGeom prst="rect">
            <a:avLst/>
          </a:prstGeom>
        </p:spPr>
      </p:pic>
      <p:grpSp>
        <p:nvGrpSpPr>
          <p:cNvPr id="3" name="Group 2"/>
          <p:cNvGrpSpPr/>
          <p:nvPr/>
        </p:nvGrpSpPr>
        <p:grpSpPr>
          <a:xfrm>
            <a:off x="0" y="0"/>
            <a:ext cx="12075886" cy="6858000"/>
            <a:chOff x="0" y="-22843"/>
            <a:chExt cx="12191999" cy="6895839"/>
          </a:xfrm>
        </p:grpSpPr>
        <p:grpSp>
          <p:nvGrpSpPr>
            <p:cNvPr id="5" name="Group 4"/>
            <p:cNvGrpSpPr/>
            <p:nvPr/>
          </p:nvGrpSpPr>
          <p:grpSpPr>
            <a:xfrm>
              <a:off x="0" y="5767386"/>
              <a:ext cx="12191999" cy="1105610"/>
              <a:chOff x="0" y="5767386"/>
              <a:chExt cx="12191999" cy="1105610"/>
            </a:xfrm>
          </p:grpSpPr>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flipV="1">
              <a:off x="0" y="-22843"/>
              <a:ext cx="12191999" cy="1143367"/>
              <a:chOff x="0" y="5767386"/>
              <a:chExt cx="12191999" cy="1105610"/>
            </a:xfrm>
          </p:grpSpPr>
          <p:pic>
            <p:nvPicPr>
              <p:cNvPr id="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97270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8465" y="8555551"/>
            <a:ext cx="9144000" cy="2387600"/>
          </a:xfrm>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75290" y="8957845"/>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1524000" y="-155726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err="1" smtClean="0">
                <a:latin typeface="Times New Roman" panose="02020603050405020304" pitchFamily="18" charset="0"/>
                <a:cs typeface="Times New Roman" panose="02020603050405020304" pitchFamily="18" charset="0"/>
              </a:rPr>
              <a:t>Một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số</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sản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phẩm</a:t>
            </a:r>
            <a:endParaRPr lang="en-US" sz="1800"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57646" y="793416"/>
            <a:ext cx="11662250" cy="5803865"/>
            <a:chOff x="357646" y="793416"/>
            <a:chExt cx="11662250" cy="5803865"/>
          </a:xfrm>
        </p:grpSpPr>
        <p:pic>
          <p:nvPicPr>
            <p:cNvPr id="14" name="Picture 13"/>
            <p:cNvPicPr>
              <a:picLocks noChangeAspect="1"/>
            </p:cNvPicPr>
            <p:nvPr/>
          </p:nvPicPr>
          <p:blipFill>
            <a:blip r:embed="rId2"/>
            <a:stretch>
              <a:fillRect/>
            </a:stretch>
          </p:blipFill>
          <p:spPr>
            <a:xfrm>
              <a:off x="3991127" y="793416"/>
              <a:ext cx="3145647" cy="2587548"/>
            </a:xfrm>
            <a:prstGeom prst="rect">
              <a:avLst/>
            </a:prstGeom>
          </p:spPr>
        </p:pic>
        <p:grpSp>
          <p:nvGrpSpPr>
            <p:cNvPr id="16" name="Group 15"/>
            <p:cNvGrpSpPr/>
            <p:nvPr/>
          </p:nvGrpSpPr>
          <p:grpSpPr>
            <a:xfrm>
              <a:off x="357646" y="909535"/>
              <a:ext cx="11662250" cy="5687746"/>
              <a:chOff x="357646" y="909535"/>
              <a:chExt cx="11662250" cy="5687746"/>
            </a:xfrm>
          </p:grpSpPr>
          <p:pic>
            <p:nvPicPr>
              <p:cNvPr id="6" name="Picture 5"/>
              <p:cNvPicPr>
                <a:picLocks noChangeAspect="1"/>
              </p:cNvPicPr>
              <p:nvPr/>
            </p:nvPicPr>
            <p:blipFill rotWithShape="1">
              <a:blip r:embed="rId3"/>
              <a:srcRect r="-4526" b="52038"/>
              <a:stretch/>
            </p:blipFill>
            <p:spPr>
              <a:xfrm>
                <a:off x="357646" y="909535"/>
                <a:ext cx="3633481" cy="2355312"/>
              </a:xfrm>
              <a:prstGeom prst="rect">
                <a:avLst/>
              </a:prstGeom>
            </p:spPr>
          </p:pic>
          <p:pic>
            <p:nvPicPr>
              <p:cNvPr id="8" name="Picture 7"/>
              <p:cNvPicPr>
                <a:picLocks noChangeAspect="1"/>
              </p:cNvPicPr>
              <p:nvPr/>
            </p:nvPicPr>
            <p:blipFill>
              <a:blip r:embed="rId4"/>
              <a:stretch>
                <a:fillRect/>
              </a:stretch>
            </p:blipFill>
            <p:spPr>
              <a:xfrm>
                <a:off x="357646" y="3640985"/>
                <a:ext cx="3059482" cy="2956296"/>
              </a:xfrm>
              <a:prstGeom prst="rect">
                <a:avLst/>
              </a:prstGeom>
            </p:spPr>
          </p:pic>
          <p:pic>
            <p:nvPicPr>
              <p:cNvPr id="10" name="Picture 9"/>
              <p:cNvPicPr>
                <a:picLocks noChangeAspect="1"/>
              </p:cNvPicPr>
              <p:nvPr/>
            </p:nvPicPr>
            <p:blipFill rotWithShape="1">
              <a:blip r:embed="rId5"/>
              <a:srcRect l="28721" t="27026" r="24393" b="33577"/>
              <a:stretch/>
            </p:blipFill>
            <p:spPr>
              <a:xfrm>
                <a:off x="6420465" y="3898572"/>
                <a:ext cx="2370130" cy="2089788"/>
              </a:xfrm>
              <a:prstGeom prst="rect">
                <a:avLst/>
              </a:prstGeom>
            </p:spPr>
          </p:pic>
          <p:pic>
            <p:nvPicPr>
              <p:cNvPr id="11" name="Picture 10"/>
              <p:cNvPicPr>
                <a:picLocks noChangeAspect="1"/>
              </p:cNvPicPr>
              <p:nvPr/>
            </p:nvPicPr>
            <p:blipFill rotWithShape="1">
              <a:blip r:embed="rId6"/>
              <a:srcRect l="28495" t="26129" r="21956" b="25871"/>
              <a:stretch/>
            </p:blipFill>
            <p:spPr>
              <a:xfrm>
                <a:off x="3701404" y="3866887"/>
                <a:ext cx="2290247" cy="2328100"/>
              </a:xfrm>
              <a:prstGeom prst="rect">
                <a:avLst/>
              </a:prstGeom>
            </p:spPr>
          </p:pic>
          <p:pic>
            <p:nvPicPr>
              <p:cNvPr id="12" name="Picture 11"/>
              <p:cNvPicPr>
                <a:picLocks noChangeAspect="1"/>
              </p:cNvPicPr>
              <p:nvPr/>
            </p:nvPicPr>
            <p:blipFill rotWithShape="1">
              <a:blip r:embed="rId7"/>
              <a:srcRect l="24332" t="21769" r="23092" b="23288"/>
              <a:stretch/>
            </p:blipFill>
            <p:spPr>
              <a:xfrm>
                <a:off x="7348967" y="1034922"/>
                <a:ext cx="2254934" cy="2346042"/>
              </a:xfrm>
              <a:prstGeom prst="rect">
                <a:avLst/>
              </a:prstGeom>
            </p:spPr>
          </p:pic>
          <p:pic>
            <p:nvPicPr>
              <p:cNvPr id="13" name="Picture 12"/>
              <p:cNvPicPr>
                <a:picLocks noChangeAspect="1"/>
              </p:cNvPicPr>
              <p:nvPr/>
            </p:nvPicPr>
            <p:blipFill>
              <a:blip r:embed="rId8"/>
              <a:stretch>
                <a:fillRect/>
              </a:stretch>
            </p:blipFill>
            <p:spPr>
              <a:xfrm>
                <a:off x="9965033" y="909535"/>
                <a:ext cx="2054863" cy="2487996"/>
              </a:xfrm>
              <a:prstGeom prst="rect">
                <a:avLst/>
              </a:prstGeom>
            </p:spPr>
          </p:pic>
          <p:pic>
            <p:nvPicPr>
              <p:cNvPr id="15" name="Picture 14"/>
              <p:cNvPicPr>
                <a:picLocks noChangeAspect="1"/>
              </p:cNvPicPr>
              <p:nvPr/>
            </p:nvPicPr>
            <p:blipFill rotWithShape="1">
              <a:blip r:embed="rId9"/>
              <a:srcRect l="19846" t="19965" r="27182" b="10101"/>
              <a:stretch/>
            </p:blipFill>
            <p:spPr>
              <a:xfrm>
                <a:off x="9150148" y="3930445"/>
                <a:ext cx="2696468" cy="2666836"/>
              </a:xfrm>
              <a:prstGeom prst="rect">
                <a:avLst/>
              </a:prstGeom>
            </p:spPr>
          </p:pic>
        </p:grpSp>
      </p:grpSp>
    </p:spTree>
    <p:extLst>
      <p:ext uri="{BB962C8B-B14F-4D97-AF65-F5344CB8AC3E}">
        <p14:creationId xmlns:p14="http://schemas.microsoft.com/office/powerpoint/2010/main" val="30505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80">
                                          <p:stCondLst>
                                            <p:cond delay="0"/>
                                          </p:stCondLst>
                                        </p:cTn>
                                        <p:tgtEl>
                                          <p:spTgt spid="17"/>
                                        </p:tgtEl>
                                      </p:cBhvr>
                                    </p:animEffect>
                                    <p:anim calcmode="lin" valueType="num">
                                      <p:cBhvr>
                                        <p:cTn id="1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0" dur="26">
                                          <p:stCondLst>
                                            <p:cond delay="650"/>
                                          </p:stCondLst>
                                        </p:cTn>
                                        <p:tgtEl>
                                          <p:spTgt spid="17"/>
                                        </p:tgtEl>
                                      </p:cBhvr>
                                      <p:to x="100000" y="60000"/>
                                    </p:animScale>
                                    <p:animScale>
                                      <p:cBhvr>
                                        <p:cTn id="21" dur="166" decel="50000">
                                          <p:stCondLst>
                                            <p:cond delay="676"/>
                                          </p:stCondLst>
                                        </p:cTn>
                                        <p:tgtEl>
                                          <p:spTgt spid="17"/>
                                        </p:tgtEl>
                                      </p:cBhvr>
                                      <p:to x="100000" y="100000"/>
                                    </p:animScale>
                                    <p:animScale>
                                      <p:cBhvr>
                                        <p:cTn id="22" dur="26">
                                          <p:stCondLst>
                                            <p:cond delay="1312"/>
                                          </p:stCondLst>
                                        </p:cTn>
                                        <p:tgtEl>
                                          <p:spTgt spid="17"/>
                                        </p:tgtEl>
                                      </p:cBhvr>
                                      <p:to x="100000" y="80000"/>
                                    </p:animScale>
                                    <p:animScale>
                                      <p:cBhvr>
                                        <p:cTn id="23" dur="166" decel="50000">
                                          <p:stCondLst>
                                            <p:cond delay="1338"/>
                                          </p:stCondLst>
                                        </p:cTn>
                                        <p:tgtEl>
                                          <p:spTgt spid="17"/>
                                        </p:tgtEl>
                                      </p:cBhvr>
                                      <p:to x="100000" y="100000"/>
                                    </p:animScale>
                                    <p:animScale>
                                      <p:cBhvr>
                                        <p:cTn id="24" dur="26">
                                          <p:stCondLst>
                                            <p:cond delay="1642"/>
                                          </p:stCondLst>
                                        </p:cTn>
                                        <p:tgtEl>
                                          <p:spTgt spid="17"/>
                                        </p:tgtEl>
                                      </p:cBhvr>
                                      <p:to x="100000" y="90000"/>
                                    </p:animScale>
                                    <p:animScale>
                                      <p:cBhvr>
                                        <p:cTn id="25" dur="166" decel="50000">
                                          <p:stCondLst>
                                            <p:cond delay="1668"/>
                                          </p:stCondLst>
                                        </p:cTn>
                                        <p:tgtEl>
                                          <p:spTgt spid="17"/>
                                        </p:tgtEl>
                                      </p:cBhvr>
                                      <p:to x="100000" y="100000"/>
                                    </p:animScale>
                                    <p:animScale>
                                      <p:cBhvr>
                                        <p:cTn id="26" dur="26">
                                          <p:stCondLst>
                                            <p:cond delay="1808"/>
                                          </p:stCondLst>
                                        </p:cTn>
                                        <p:tgtEl>
                                          <p:spTgt spid="17"/>
                                        </p:tgtEl>
                                      </p:cBhvr>
                                      <p:to x="100000" y="95000"/>
                                    </p:animScale>
                                    <p:animScale>
                                      <p:cBhvr>
                                        <p:cTn id="2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73393"/>
            <a:ext cx="12074013" cy="2387600"/>
          </a:xfrm>
        </p:spPr>
        <p:txBody>
          <a:bodyPr>
            <a:normAutofit/>
          </a:bodyPr>
          <a:lstStyle/>
          <a:p>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tập</a:t>
            </a:r>
            <a:r>
              <a:rPr lang="vi-VN" sz="4400" dirty="0" smtClean="0">
                <a:latin typeface="Times New Roman" panose="02020603050405020304" pitchFamily="18" charset="0"/>
                <a:cs typeface="Times New Roman" panose="02020603050405020304" pitchFamily="18" charset="0"/>
              </a:rPr>
              <a:t/>
            </a:r>
            <a:br>
              <a:rPr lang="vi-VN" sz="44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endParaRPr lang="en-US" sz="12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524000" y="1807733"/>
            <a:ext cx="8668367" cy="3588610"/>
            <a:chOff x="357646" y="793416"/>
            <a:chExt cx="11662250" cy="5803865"/>
          </a:xfrm>
        </p:grpSpPr>
        <p:pic>
          <p:nvPicPr>
            <p:cNvPr id="5" name="Picture 4"/>
            <p:cNvPicPr>
              <a:picLocks noChangeAspect="1"/>
            </p:cNvPicPr>
            <p:nvPr/>
          </p:nvPicPr>
          <p:blipFill>
            <a:blip r:embed="rId2"/>
            <a:stretch>
              <a:fillRect/>
            </a:stretch>
          </p:blipFill>
          <p:spPr>
            <a:xfrm>
              <a:off x="3991127" y="793416"/>
              <a:ext cx="3145647" cy="2587548"/>
            </a:xfrm>
            <a:prstGeom prst="rect">
              <a:avLst/>
            </a:prstGeom>
          </p:spPr>
        </p:pic>
        <p:grpSp>
          <p:nvGrpSpPr>
            <p:cNvPr id="6" name="Group 5"/>
            <p:cNvGrpSpPr/>
            <p:nvPr/>
          </p:nvGrpSpPr>
          <p:grpSpPr>
            <a:xfrm>
              <a:off x="357646" y="909535"/>
              <a:ext cx="11662250" cy="5687746"/>
              <a:chOff x="357646" y="909535"/>
              <a:chExt cx="11662250" cy="5687746"/>
            </a:xfrm>
          </p:grpSpPr>
          <p:pic>
            <p:nvPicPr>
              <p:cNvPr id="7" name="Picture 6"/>
              <p:cNvPicPr>
                <a:picLocks noChangeAspect="1"/>
              </p:cNvPicPr>
              <p:nvPr/>
            </p:nvPicPr>
            <p:blipFill rotWithShape="1">
              <a:blip r:embed="rId3"/>
              <a:srcRect r="-4526" b="52038"/>
              <a:stretch/>
            </p:blipFill>
            <p:spPr>
              <a:xfrm>
                <a:off x="357646" y="909535"/>
                <a:ext cx="3633481" cy="2355312"/>
              </a:xfrm>
              <a:prstGeom prst="rect">
                <a:avLst/>
              </a:prstGeom>
            </p:spPr>
          </p:pic>
          <p:pic>
            <p:nvPicPr>
              <p:cNvPr id="8" name="Picture 7"/>
              <p:cNvPicPr>
                <a:picLocks noChangeAspect="1"/>
              </p:cNvPicPr>
              <p:nvPr/>
            </p:nvPicPr>
            <p:blipFill>
              <a:blip r:embed="rId4"/>
              <a:stretch>
                <a:fillRect/>
              </a:stretch>
            </p:blipFill>
            <p:spPr>
              <a:xfrm>
                <a:off x="357646" y="3640985"/>
                <a:ext cx="3059482" cy="2956296"/>
              </a:xfrm>
              <a:prstGeom prst="rect">
                <a:avLst/>
              </a:prstGeom>
            </p:spPr>
          </p:pic>
          <p:pic>
            <p:nvPicPr>
              <p:cNvPr id="9" name="Picture 8"/>
              <p:cNvPicPr>
                <a:picLocks noChangeAspect="1"/>
              </p:cNvPicPr>
              <p:nvPr/>
            </p:nvPicPr>
            <p:blipFill rotWithShape="1">
              <a:blip r:embed="rId5"/>
              <a:srcRect l="28721" t="27026" r="24393" b="33577"/>
              <a:stretch/>
            </p:blipFill>
            <p:spPr>
              <a:xfrm>
                <a:off x="6420465" y="3898572"/>
                <a:ext cx="2370130" cy="2089788"/>
              </a:xfrm>
              <a:prstGeom prst="rect">
                <a:avLst/>
              </a:prstGeom>
            </p:spPr>
          </p:pic>
          <p:pic>
            <p:nvPicPr>
              <p:cNvPr id="10" name="Picture 9"/>
              <p:cNvPicPr>
                <a:picLocks noChangeAspect="1"/>
              </p:cNvPicPr>
              <p:nvPr/>
            </p:nvPicPr>
            <p:blipFill rotWithShape="1">
              <a:blip r:embed="rId6"/>
              <a:srcRect l="28495" t="26129" r="21956" b="25871"/>
              <a:stretch/>
            </p:blipFill>
            <p:spPr>
              <a:xfrm>
                <a:off x="3701404" y="3866887"/>
                <a:ext cx="2290247" cy="2328100"/>
              </a:xfrm>
              <a:prstGeom prst="rect">
                <a:avLst/>
              </a:prstGeom>
            </p:spPr>
          </p:pic>
          <p:pic>
            <p:nvPicPr>
              <p:cNvPr id="11" name="Picture 10"/>
              <p:cNvPicPr>
                <a:picLocks noChangeAspect="1"/>
              </p:cNvPicPr>
              <p:nvPr/>
            </p:nvPicPr>
            <p:blipFill rotWithShape="1">
              <a:blip r:embed="rId7"/>
              <a:srcRect l="24332" t="21769" r="23092" b="23288"/>
              <a:stretch/>
            </p:blipFill>
            <p:spPr>
              <a:xfrm>
                <a:off x="7348967" y="1034922"/>
                <a:ext cx="2254934" cy="2346042"/>
              </a:xfrm>
              <a:prstGeom prst="rect">
                <a:avLst/>
              </a:prstGeom>
            </p:spPr>
          </p:pic>
          <p:pic>
            <p:nvPicPr>
              <p:cNvPr id="12" name="Picture 11"/>
              <p:cNvPicPr>
                <a:picLocks noChangeAspect="1"/>
              </p:cNvPicPr>
              <p:nvPr/>
            </p:nvPicPr>
            <p:blipFill>
              <a:blip r:embed="rId8"/>
              <a:stretch>
                <a:fillRect/>
              </a:stretch>
            </p:blipFill>
            <p:spPr>
              <a:xfrm>
                <a:off x="9965033" y="909535"/>
                <a:ext cx="2054863" cy="2487996"/>
              </a:xfrm>
              <a:prstGeom prst="rect">
                <a:avLst/>
              </a:prstGeom>
            </p:spPr>
          </p:pic>
          <p:pic>
            <p:nvPicPr>
              <p:cNvPr id="13" name="Picture 12"/>
              <p:cNvPicPr>
                <a:picLocks noChangeAspect="1"/>
              </p:cNvPicPr>
              <p:nvPr/>
            </p:nvPicPr>
            <p:blipFill rotWithShape="1">
              <a:blip r:embed="rId9"/>
              <a:srcRect l="19846" t="19965" r="27182" b="10101"/>
              <a:stretch/>
            </p:blipFill>
            <p:spPr>
              <a:xfrm>
                <a:off x="9150148" y="3930445"/>
                <a:ext cx="2696468" cy="2666836"/>
              </a:xfrm>
              <a:prstGeom prst="rect">
                <a:avLst/>
              </a:prstGeom>
            </p:spPr>
          </p:pic>
        </p:grpSp>
      </p:grpSp>
      <p:grpSp>
        <p:nvGrpSpPr>
          <p:cNvPr id="14" name="Group 13"/>
          <p:cNvGrpSpPr/>
          <p:nvPr/>
        </p:nvGrpSpPr>
        <p:grpSpPr>
          <a:xfrm>
            <a:off x="0" y="0"/>
            <a:ext cx="12075886" cy="6858000"/>
            <a:chOff x="0" y="-22843"/>
            <a:chExt cx="12191999" cy="6895839"/>
          </a:xfrm>
        </p:grpSpPr>
        <p:grpSp>
          <p:nvGrpSpPr>
            <p:cNvPr id="15" name="Group 14"/>
            <p:cNvGrpSpPr/>
            <p:nvPr/>
          </p:nvGrpSpPr>
          <p:grpSpPr>
            <a:xfrm>
              <a:off x="0" y="5767386"/>
              <a:ext cx="12191999" cy="1105610"/>
              <a:chOff x="0" y="5767386"/>
              <a:chExt cx="12191999" cy="1105610"/>
            </a:xfrm>
          </p:grpSpPr>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flipV="1">
              <a:off x="0" y="-22843"/>
              <a:ext cx="12191999" cy="1143367"/>
              <a:chOff x="0" y="5767386"/>
              <a:chExt cx="12191999" cy="1105610"/>
            </a:xfrm>
          </p:grpSpPr>
          <p:pic>
            <p:nvPicPr>
              <p:cNvPr id="1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2717317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787" t="45982" r="2650" b="4661"/>
          <a:stretch/>
        </p:blipFill>
        <p:spPr>
          <a:xfrm>
            <a:off x="578104" y="141896"/>
            <a:ext cx="10837148" cy="6752820"/>
          </a:xfrm>
          <a:prstGeom prst="rect">
            <a:avLst/>
          </a:prstGeom>
        </p:spPr>
      </p:pic>
      <p:grpSp>
        <p:nvGrpSpPr>
          <p:cNvPr id="5" name="Group 4"/>
          <p:cNvGrpSpPr/>
          <p:nvPr/>
        </p:nvGrpSpPr>
        <p:grpSpPr>
          <a:xfrm>
            <a:off x="0" y="0"/>
            <a:ext cx="12075886" cy="6858000"/>
            <a:chOff x="0" y="-22843"/>
            <a:chExt cx="12191999" cy="6895839"/>
          </a:xfrm>
        </p:grpSpPr>
        <p:grpSp>
          <p:nvGrpSpPr>
            <p:cNvPr id="6" name="Group 5"/>
            <p:cNvGrpSpPr/>
            <p:nvPr/>
          </p:nvGrpSpPr>
          <p:grpSpPr>
            <a:xfrm>
              <a:off x="0" y="5767386"/>
              <a:ext cx="12191999" cy="1105610"/>
              <a:chOff x="0" y="5767386"/>
              <a:chExt cx="12191999" cy="1105610"/>
            </a:xfrm>
          </p:grpSpPr>
          <p:pic>
            <p:nvPicPr>
              <p:cNvPr id="1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flipV="1">
              <a:off x="0" y="-22843"/>
              <a:ext cx="12191999" cy="1143367"/>
              <a:chOff x="0" y="5767386"/>
              <a:chExt cx="12191999" cy="1105610"/>
            </a:xfrm>
          </p:grpSpPr>
          <p:pic>
            <p:nvPicPr>
              <p:cNvPr id="8"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21203354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endParaRPr lang="en-US"/>
          </a:p>
        </p:txBody>
      </p:sp>
      <p:sp>
        <p:nvSpPr>
          <p:cNvPr id="14" name="Title 1"/>
          <p:cNvSpPr txBox="1">
            <a:spLocks/>
          </p:cNvSpPr>
          <p:nvPr/>
        </p:nvSpPr>
        <p:spPr>
          <a:xfrm>
            <a:off x="762000" y="-608786"/>
            <a:ext cx="10894142"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400" dirty="0" smtClean="0">
                <a:solidFill>
                  <a:srgbClr val="7030A0"/>
                </a:solidFill>
              </a:rPr>
              <a:t>Qua bài Ngày hôm nay chúng ta đã được làm quen và thực hiện được một sản phẩm trổ giấy, các sản phẩm trổ giấy công phu sinh động có chiều sâu, qua đây rèn luyện cho chúng ta khéo tay hay làm và ứng dụng các tác phẩm này vào những sản phẩm ứng dụng trong cuộc sống như quạt, đèn lồng khung tranh trang trí...</a:t>
            </a:r>
            <a:endParaRPr lang="en-US" sz="1050" dirty="0">
              <a:solidFill>
                <a:srgbClr val="7030A0"/>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368723" y="2263514"/>
            <a:ext cx="9244691" cy="4317167"/>
            <a:chOff x="693788" y="1032386"/>
            <a:chExt cx="11037819" cy="5186154"/>
          </a:xfrm>
        </p:grpSpPr>
        <p:pic>
          <p:nvPicPr>
            <p:cNvPr id="16" name="Picture 15"/>
            <p:cNvPicPr>
              <a:picLocks noChangeAspect="1"/>
            </p:cNvPicPr>
            <p:nvPr/>
          </p:nvPicPr>
          <p:blipFill>
            <a:blip r:embed="rId2"/>
            <a:stretch>
              <a:fillRect/>
            </a:stretch>
          </p:blipFill>
          <p:spPr>
            <a:xfrm>
              <a:off x="4595264" y="1068129"/>
              <a:ext cx="3307633" cy="2359744"/>
            </a:xfrm>
            <a:prstGeom prst="rect">
              <a:avLst/>
            </a:prstGeom>
          </p:spPr>
        </p:pic>
        <p:pic>
          <p:nvPicPr>
            <p:cNvPr id="17" name="Picture 16"/>
            <p:cNvPicPr>
              <a:picLocks noChangeAspect="1"/>
            </p:cNvPicPr>
            <p:nvPr/>
          </p:nvPicPr>
          <p:blipFill>
            <a:blip r:embed="rId3"/>
            <a:stretch>
              <a:fillRect/>
            </a:stretch>
          </p:blipFill>
          <p:spPr>
            <a:xfrm>
              <a:off x="8577826" y="1032386"/>
              <a:ext cx="3153781" cy="2359744"/>
            </a:xfrm>
            <a:prstGeom prst="rect">
              <a:avLst/>
            </a:prstGeom>
          </p:spPr>
        </p:pic>
        <p:pic>
          <p:nvPicPr>
            <p:cNvPr id="18" name="Picture 17"/>
            <p:cNvPicPr>
              <a:picLocks noChangeAspect="1"/>
            </p:cNvPicPr>
            <p:nvPr/>
          </p:nvPicPr>
          <p:blipFill>
            <a:blip r:embed="rId4"/>
            <a:stretch>
              <a:fillRect/>
            </a:stretch>
          </p:blipFill>
          <p:spPr>
            <a:xfrm>
              <a:off x="1250386" y="1068129"/>
              <a:ext cx="2470048" cy="2447248"/>
            </a:xfrm>
            <a:prstGeom prst="rect">
              <a:avLst/>
            </a:prstGeom>
          </p:spPr>
        </p:pic>
        <p:pic>
          <p:nvPicPr>
            <p:cNvPr id="19" name="Picture 18"/>
            <p:cNvPicPr>
              <a:picLocks noChangeAspect="1"/>
            </p:cNvPicPr>
            <p:nvPr/>
          </p:nvPicPr>
          <p:blipFill>
            <a:blip r:embed="rId5"/>
            <a:stretch>
              <a:fillRect/>
            </a:stretch>
          </p:blipFill>
          <p:spPr>
            <a:xfrm>
              <a:off x="693788" y="3893364"/>
              <a:ext cx="3583244" cy="2230826"/>
            </a:xfrm>
            <a:prstGeom prst="rect">
              <a:avLst/>
            </a:prstGeom>
          </p:spPr>
        </p:pic>
        <p:pic>
          <p:nvPicPr>
            <p:cNvPr id="20" name="Picture 19"/>
            <p:cNvPicPr>
              <a:picLocks noChangeAspect="1"/>
            </p:cNvPicPr>
            <p:nvPr/>
          </p:nvPicPr>
          <p:blipFill>
            <a:blip r:embed="rId6"/>
            <a:stretch>
              <a:fillRect/>
            </a:stretch>
          </p:blipFill>
          <p:spPr>
            <a:xfrm>
              <a:off x="4595264" y="3893364"/>
              <a:ext cx="3345016" cy="2230826"/>
            </a:xfrm>
            <a:prstGeom prst="rect">
              <a:avLst/>
            </a:prstGeom>
          </p:spPr>
        </p:pic>
        <p:pic>
          <p:nvPicPr>
            <p:cNvPr id="21" name="Picture 20"/>
            <p:cNvPicPr>
              <a:picLocks noChangeAspect="1"/>
            </p:cNvPicPr>
            <p:nvPr/>
          </p:nvPicPr>
          <p:blipFill>
            <a:blip r:embed="rId7"/>
            <a:stretch>
              <a:fillRect/>
            </a:stretch>
          </p:blipFill>
          <p:spPr>
            <a:xfrm>
              <a:off x="8577826" y="3863868"/>
              <a:ext cx="3139563" cy="2354672"/>
            </a:xfrm>
            <a:prstGeom prst="rect">
              <a:avLst/>
            </a:prstGeom>
          </p:spPr>
        </p:pic>
      </p:grpSp>
      <p:grpSp>
        <p:nvGrpSpPr>
          <p:cNvPr id="11" name="Group 10"/>
          <p:cNvGrpSpPr/>
          <p:nvPr/>
        </p:nvGrpSpPr>
        <p:grpSpPr>
          <a:xfrm>
            <a:off x="0" y="0"/>
            <a:ext cx="12075886" cy="6858000"/>
            <a:chOff x="0" y="-22843"/>
            <a:chExt cx="12191999" cy="6895839"/>
          </a:xfrm>
        </p:grpSpPr>
        <p:grpSp>
          <p:nvGrpSpPr>
            <p:cNvPr id="12" name="Group 11"/>
            <p:cNvGrpSpPr/>
            <p:nvPr/>
          </p:nvGrpSpPr>
          <p:grpSpPr>
            <a:xfrm>
              <a:off x="0" y="5767386"/>
              <a:ext cx="12191999" cy="1105610"/>
              <a:chOff x="0" y="5767386"/>
              <a:chExt cx="12191999" cy="1105610"/>
            </a:xfrm>
          </p:grpSpPr>
          <p:pic>
            <p:nvPicPr>
              <p:cNvPr id="2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flipV="1">
              <a:off x="0" y="-22843"/>
              <a:ext cx="12191999" cy="1143367"/>
              <a:chOff x="0" y="5767386"/>
              <a:chExt cx="12191999" cy="1105610"/>
            </a:xfrm>
          </p:grpSpPr>
          <p:pic>
            <p:nvPicPr>
              <p:cNvPr id="2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347956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endParaRPr lang="en-US"/>
          </a:p>
        </p:txBody>
      </p:sp>
      <p:pic>
        <p:nvPicPr>
          <p:cNvPr id="7" name="Picture 6"/>
          <p:cNvPicPr>
            <a:picLocks noChangeAspect="1"/>
          </p:cNvPicPr>
          <p:nvPr/>
        </p:nvPicPr>
        <p:blipFill>
          <a:blip r:embed="rId2"/>
          <a:stretch>
            <a:fillRect/>
          </a:stretch>
        </p:blipFill>
        <p:spPr>
          <a:xfrm>
            <a:off x="1549266" y="26967"/>
            <a:ext cx="9118734" cy="6831033"/>
          </a:xfrm>
          <a:prstGeom prst="rect">
            <a:avLst/>
          </a:prstGeom>
        </p:spPr>
      </p:pic>
      <p:sp>
        <p:nvSpPr>
          <p:cNvPr id="8" name="Title 1"/>
          <p:cNvSpPr txBox="1">
            <a:spLocks/>
          </p:cNvSpPr>
          <p:nvPr/>
        </p:nvSpPr>
        <p:spPr>
          <a:xfrm>
            <a:off x="2035277" y="265471"/>
            <a:ext cx="7669161" cy="238760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dirty="0" smtClean="0">
                <a:solidFill>
                  <a:srgbClr val="FF0000"/>
                </a:solidFill>
              </a:rPr>
              <a:t>Dặn dò </a:t>
            </a:r>
            <a:r>
              <a:rPr lang="vi-VN" dirty="0" smtClean="0"/>
              <a:t/>
            </a:r>
            <a:br>
              <a:rPr lang="vi-VN" dirty="0" smtClean="0"/>
            </a:br>
            <a:r>
              <a:rPr lang="vi-VN" sz="3600" dirty="0" smtClean="0"/>
              <a:t>Về nhà các em hãy làm những sản phẩm trổ giấy, Ví dụ như các thiệp chúc mừng, đèn lồng, mặt nạ hoặc một tác phẩm nghệ thuật!</a:t>
            </a:r>
            <a:endParaRPr lang="en-US" sz="13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0" y="0"/>
            <a:ext cx="12075886" cy="6858000"/>
            <a:chOff x="0" y="-22843"/>
            <a:chExt cx="12191999" cy="6895839"/>
          </a:xfrm>
        </p:grpSpPr>
        <p:grpSp>
          <p:nvGrpSpPr>
            <p:cNvPr id="9" name="Group 8"/>
            <p:cNvGrpSpPr/>
            <p:nvPr/>
          </p:nvGrpSpPr>
          <p:grpSpPr>
            <a:xfrm>
              <a:off x="0" y="5767386"/>
              <a:ext cx="12191999" cy="1105610"/>
              <a:chOff x="0" y="5767386"/>
              <a:chExt cx="12191999" cy="1105610"/>
            </a:xfrm>
          </p:grpSpPr>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flipV="1">
              <a:off x="0" y="-22843"/>
              <a:ext cx="12191999" cy="1143367"/>
              <a:chOff x="0" y="5767386"/>
              <a:chExt cx="12191999" cy="1105610"/>
            </a:xfrm>
          </p:grpSpPr>
          <p:pic>
            <p:nvPicPr>
              <p:cNvPr id="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7973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8"/>
                                        </p:tgtEl>
                                        <p:attrNameLst>
                                          <p:attrName>style.color</p:attrName>
                                        </p:attrNameLst>
                                      </p:cBhvr>
                                      <p:to>
                                        <p:clrVal>
                                          <a:schemeClr val="accent2"/>
                                        </p:clrVal>
                                      </p:to>
                                    </p:set>
                                    <p:set>
                                      <p:cBhvr>
                                        <p:cTn id="7" dur="500" fill="hold"/>
                                        <p:tgtEl>
                                          <p:spTgt spid="8"/>
                                        </p:tgtEl>
                                        <p:attrNameLst>
                                          <p:attrName>fillcolor</p:attrName>
                                        </p:attrNameLst>
                                      </p:cBhvr>
                                      <p:to>
                                        <p:clrVal>
                                          <a:schemeClr val="accent2"/>
                                        </p:clrVal>
                                      </p:to>
                                    </p:set>
                                    <p:set>
                                      <p:cBhvr>
                                        <p:cTn id="8"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3184472" y="1690688"/>
            <a:ext cx="6546984" cy="1323439"/>
          </a:xfrm>
          <a:prstGeom prst="rect">
            <a:avLst/>
          </a:prstGeom>
          <a:noFill/>
        </p:spPr>
        <p:txBody>
          <a:bodyPr wrap="none" lIns="91440" tIns="45720" rIns="91440" bIns="45720">
            <a:spAutoFit/>
          </a:bodyPr>
          <a:lstStyle/>
          <a:p>
            <a:pPr algn="ctr"/>
            <a:r>
              <a:rPr lang="vi-V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GIỜ HỌC KẾT THÚC, </a:t>
            </a:r>
          </a:p>
          <a:p>
            <a:pPr algn="ctr"/>
            <a:r>
              <a:rPr lang="vi-VN"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CHÀO TẠM BIỆT CẢ LỚP!</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747343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991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91119" y="5635887"/>
            <a:ext cx="9144000" cy="1655762"/>
          </a:xfrm>
        </p:spPr>
        <p:txBody>
          <a:bodyPr>
            <a:normAutofit/>
          </a:bodyPr>
          <a:lstStyle/>
          <a:p>
            <a:pPr algn="l"/>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Vẽ</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phác</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r>
              <a:rPr lang="vi-VN"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tô</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endParaRPr lang="vi-VN" dirty="0" smtClean="0">
              <a:latin typeface="Times New Roman" panose="02020603050405020304" pitchFamily="18" charset="0"/>
              <a:cs typeface="Times New Roman" panose="02020603050405020304" pitchFamily="18" charset="0"/>
            </a:endParaRPr>
          </a:p>
          <a:p>
            <a:pPr algn="l"/>
            <a:r>
              <a:rPr lang="en-US" smtClean="0">
                <a:latin typeface="Times New Roman" panose="02020603050405020304" pitchFamily="18" charset="0"/>
                <a:cs typeface="Times New Roman" panose="02020603050405020304" pitchFamily="18" charset="0"/>
              </a:rPr>
              <a:t> </a:t>
            </a:r>
            <a:r>
              <a:rPr lang="vi-VN" smtClean="0">
                <a:latin typeface="Times New Roman" panose="02020603050405020304" pitchFamily="18" charset="0"/>
                <a:cs typeface="Times New Roman" panose="02020603050405020304" pitchFamily="18" charset="0"/>
              </a:rPr>
              <a:t>-</a:t>
            </a:r>
            <a:r>
              <a:rPr lang="vi-VN" dirty="0" smtClean="0">
                <a:latin typeface="Times New Roman" panose="02020603050405020304" pitchFamily="18" charset="0"/>
                <a:cs typeface="Times New Roman" panose="02020603050405020304" pitchFamily="18" charset="0"/>
              </a:rPr>
              <a:t>D</a:t>
            </a:r>
            <a:r>
              <a:rPr lang="en-US" dirty="0" err="1" smtClean="0">
                <a:latin typeface="Times New Roman" panose="02020603050405020304" pitchFamily="18" charset="0"/>
                <a:cs typeface="Times New Roman" panose="02020603050405020304" pitchFamily="18" charset="0"/>
              </a:rPr>
              <a:t>ùng</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dao</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tr</a:t>
            </a:r>
            <a:r>
              <a:rPr lang="en-US" dirty="0" smtClean="0">
                <a:latin typeface="Times New Roman" panose="02020603050405020304" pitchFamily="18" charset="0"/>
                <a:cs typeface="Times New Roman" panose="02020603050405020304" pitchFamily="18" charset="0"/>
              </a:rPr>
              <a:t>ổ </a:t>
            </a:r>
            <a:r>
              <a:rPr lang="en-US" dirty="0" err="1">
                <a:latin typeface="Times New Roman" panose="02020603050405020304" pitchFamily="18" charset="0"/>
                <a:cs typeface="Times New Roman" panose="02020603050405020304" pitchFamily="18" charset="0"/>
              </a:rPr>
              <a:t>cắt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thích</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388622" y="299673"/>
            <a:ext cx="7146659" cy="4449307"/>
          </a:xfrm>
          <a:prstGeom prst="rect">
            <a:avLst/>
          </a:prstGeom>
        </p:spPr>
      </p:pic>
      <p:sp>
        <p:nvSpPr>
          <p:cNvPr id="5" name="Title 1"/>
          <p:cNvSpPr txBox="1">
            <a:spLocks/>
          </p:cNvSpPr>
          <p:nvPr/>
        </p:nvSpPr>
        <p:spPr>
          <a:xfrm>
            <a:off x="279077" y="3001490"/>
            <a:ext cx="11365748"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800" dirty="0" smtClean="0">
                <a:solidFill>
                  <a:srgbClr val="FF0000"/>
                </a:solidFill>
              </a:rPr>
              <a:t>Các bước làm mặt nạ?</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6" name="Title 5"/>
          <p:cNvSpPr>
            <a:spLocks noGrp="1"/>
          </p:cNvSpPr>
          <p:nvPr>
            <p:ph type="ctrTitle"/>
          </p:nvPr>
        </p:nvSpPr>
        <p:spPr>
          <a:xfrm>
            <a:off x="8083418" y="9292970"/>
            <a:ext cx="9144000" cy="2387600"/>
          </a:xfrm>
        </p:spPr>
        <p:txBody>
          <a:bodyPr/>
          <a:lstStyle/>
          <a:p>
            <a:endParaRPr lang="en-US" dirty="0"/>
          </a:p>
        </p:txBody>
      </p:sp>
      <p:grpSp>
        <p:nvGrpSpPr>
          <p:cNvPr id="7" name="Group 6"/>
          <p:cNvGrpSpPr/>
          <p:nvPr/>
        </p:nvGrpSpPr>
        <p:grpSpPr>
          <a:xfrm>
            <a:off x="0" y="0"/>
            <a:ext cx="12075886" cy="6858000"/>
            <a:chOff x="0" y="-22843"/>
            <a:chExt cx="12191999" cy="6895839"/>
          </a:xfrm>
        </p:grpSpPr>
        <p:grpSp>
          <p:nvGrpSpPr>
            <p:cNvPr id="8" name="Group 7"/>
            <p:cNvGrpSpPr/>
            <p:nvPr/>
          </p:nvGrpSpPr>
          <p:grpSpPr>
            <a:xfrm>
              <a:off x="0" y="5767386"/>
              <a:ext cx="12191999" cy="1105610"/>
              <a:chOff x="0" y="5767386"/>
              <a:chExt cx="12191999" cy="1105610"/>
            </a:xfrm>
          </p:grpSpPr>
          <p:pic>
            <p:nvPicPr>
              <p:cNvPr id="12"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0" y="-22843"/>
              <a:ext cx="12191999" cy="1143367"/>
              <a:chOff x="0" y="5767386"/>
              <a:chExt cx="12191999" cy="1105610"/>
            </a:xfrm>
          </p:grpSpPr>
          <p:pic>
            <p:nvPicPr>
              <p:cNvPr id="10"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4140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936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4756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30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356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1223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ó thể là hình ảnh về đàn hạc và kèn trump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26397"/>
          </a:xfrm>
          <a:prstGeom prst="rect">
            <a:avLst/>
          </a:prstGeom>
          <a:noFill/>
          <a:extLst>
            <a:ext uri="{909E8E84-426E-40DD-AFC4-6F175D3DCCD1}">
              <a14:hiddenFill xmlns:a14="http://schemas.microsoft.com/office/drawing/2010/main">
                <a:solidFill>
                  <a:srgbClr val="FFFFFF"/>
                </a:solidFill>
              </a14:hiddenFill>
            </a:ext>
          </a:extLst>
        </p:spPr>
      </p:pic>
      <p:sp>
        <p:nvSpPr>
          <p:cNvPr id="7" name="Folded Corner 6"/>
          <p:cNvSpPr/>
          <p:nvPr/>
        </p:nvSpPr>
        <p:spPr>
          <a:xfrm>
            <a:off x="876300" y="457201"/>
            <a:ext cx="11003840" cy="1276350"/>
          </a:xfrm>
          <a:prstGeom prst="foldedCorner">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0446" y="710655"/>
            <a:ext cx="10355547" cy="769441"/>
          </a:xfrm>
          <a:prstGeom prst="rect">
            <a:avLst/>
          </a:prstGeom>
          <a:noFill/>
        </p:spPr>
        <p:txBody>
          <a:bodyPr wrap="square" lIns="91440" tIns="45720" rIns="91440" bIns="45720">
            <a:spAutoFit/>
          </a:bodyPr>
          <a:lstStyle/>
          <a:p>
            <a:pPr algn="ctr"/>
            <a:r>
              <a:rPr lang="vi-VN" sz="4400" dirty="0" smtClean="0">
                <a:solidFill>
                  <a:srgbClr val="FFFF00"/>
                </a:solidFill>
                <a:latin typeface="+mj-lt"/>
              </a:rPr>
              <a:t>Bài 10 : Nghệ thuật trổ giấy trong trang trí</a:t>
            </a:r>
            <a:endParaRPr lang="en-US" sz="4400" b="1" cap="none" spc="0" dirty="0">
              <a:ln w="13462">
                <a:solidFill>
                  <a:schemeClr val="bg1"/>
                </a:solidFill>
                <a:prstDash val="solid"/>
              </a:ln>
              <a:solidFill>
                <a:srgbClr val="FFFF00"/>
              </a:solidFill>
              <a:effectLst>
                <a:outerShdw dist="38100" dir="2700000" algn="bl" rotWithShape="0">
                  <a:schemeClr val="accent5"/>
                </a:outerShdw>
              </a:effectLst>
              <a:latin typeface="+mj-lt"/>
            </a:endParaRPr>
          </a:p>
        </p:txBody>
      </p:sp>
      <p:sp>
        <p:nvSpPr>
          <p:cNvPr id="9" name="Snip Diagonal Corner Rectangle 8"/>
          <p:cNvSpPr/>
          <p:nvPr/>
        </p:nvSpPr>
        <p:spPr>
          <a:xfrm>
            <a:off x="948970" y="2362094"/>
            <a:ext cx="10858500" cy="3162624"/>
          </a:xfrm>
          <a:prstGeom prst="snip2Diag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1197626" y="2668588"/>
            <a:ext cx="10682514"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vi-VN" b="1" dirty="0" smtClean="0">
                <a:solidFill>
                  <a:schemeClr val="bg1"/>
                </a:solidFill>
                <a:latin typeface="+mj-lt"/>
              </a:rPr>
              <a:t>YÊU CẦU CẦN ĐẠT</a:t>
            </a:r>
          </a:p>
          <a:p>
            <a:pPr marL="342900" indent="-342900" algn="l">
              <a:buFontTx/>
              <a:buChar char="-"/>
            </a:pPr>
            <a:r>
              <a:rPr lang="vi-VN" dirty="0" smtClean="0">
                <a:solidFill>
                  <a:srgbClr val="FFFF00"/>
                </a:solidFill>
                <a:latin typeface="+mj-lt"/>
              </a:rPr>
              <a:t>Hiểu được kỹ thuật trổ giấy trong thực hành sáng tạo sản phẩm mỹ thuật .</a:t>
            </a:r>
          </a:p>
          <a:p>
            <a:pPr marL="342900" indent="-342900" algn="l">
              <a:buFontTx/>
              <a:buChar char="-"/>
            </a:pPr>
            <a:r>
              <a:rPr lang="vi-VN" dirty="0" smtClean="0">
                <a:solidFill>
                  <a:srgbClr val="FFFF00"/>
                </a:solidFill>
                <a:latin typeface="+mj-lt"/>
              </a:rPr>
              <a:t>Biết khai thác vẻ đẹp trong cuộc sống để thực hành sản phẩm mỹ thuật có tính ứng dụng .</a:t>
            </a:r>
          </a:p>
          <a:p>
            <a:pPr marL="342900" indent="-342900" algn="l">
              <a:buFontTx/>
              <a:buChar char="-"/>
            </a:pPr>
            <a:r>
              <a:rPr lang="vi-VN" dirty="0" smtClean="0">
                <a:solidFill>
                  <a:srgbClr val="FFFF00"/>
                </a:solidFill>
                <a:latin typeface="+mj-lt"/>
              </a:rPr>
              <a:t>Vận dụng kỹ thuật trổ giấy để làm một sản phẩm trang trí trong gia đình.</a:t>
            </a:r>
          </a:p>
          <a:p>
            <a:pPr marL="342900" indent="-342900" algn="l">
              <a:buFontTx/>
              <a:buChar char="-"/>
            </a:pPr>
            <a:r>
              <a:rPr lang="vi-VN" dirty="0" smtClean="0">
                <a:solidFill>
                  <a:srgbClr val="FFFF00"/>
                </a:solidFill>
                <a:latin typeface="+mj-lt"/>
              </a:rPr>
              <a:t> Có ý thức giữ gìn nghệ thuật kiểu giấy.</a:t>
            </a:r>
            <a:endParaRPr lang="en-US" dirty="0">
              <a:solidFill>
                <a:srgbClr val="FFFF00"/>
              </a:solidFill>
              <a:latin typeface="+mj-lt"/>
              <a:cs typeface="Times New Roman" panose="02020603050405020304" pitchFamily="18" charset="0"/>
            </a:endParaRPr>
          </a:p>
        </p:txBody>
      </p:sp>
    </p:spTree>
    <p:extLst>
      <p:ext uri="{BB962C8B-B14F-4D97-AF65-F5344CB8AC3E}">
        <p14:creationId xmlns:p14="http://schemas.microsoft.com/office/powerpoint/2010/main" val="419445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8"/>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464" y="-1650334"/>
            <a:ext cx="11543071" cy="2387600"/>
          </a:xfrm>
        </p:spPr>
        <p:txBody>
          <a:bodyPr>
            <a:normAutofit/>
          </a:bodyPr>
          <a:lstStyle/>
          <a:p>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phẩm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mỹ</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thuật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ứng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nghệ</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thuật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trầu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giấy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thủ</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công</a:t>
            </a:r>
            <a:endParaRPr lang="en-US" sz="11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504021" y="6343559"/>
            <a:ext cx="5184706" cy="7233554"/>
          </a:xfrm>
          <a:prstGeom prst="rect">
            <a:avLst/>
          </a:prstGeom>
        </p:spPr>
      </p:pic>
      <p:pic>
        <p:nvPicPr>
          <p:cNvPr id="5" name="Picture 4"/>
          <p:cNvPicPr>
            <a:picLocks noChangeAspect="1"/>
          </p:cNvPicPr>
          <p:nvPr/>
        </p:nvPicPr>
        <p:blipFill>
          <a:blip r:embed="rId3"/>
          <a:stretch>
            <a:fillRect/>
          </a:stretch>
        </p:blipFill>
        <p:spPr>
          <a:xfrm>
            <a:off x="-4563488" y="1755370"/>
            <a:ext cx="3303639" cy="2569497"/>
          </a:xfrm>
          <a:prstGeom prst="rect">
            <a:avLst/>
          </a:prstGeom>
        </p:spPr>
      </p:pic>
      <p:grpSp>
        <p:nvGrpSpPr>
          <p:cNvPr id="12" name="Group 11"/>
          <p:cNvGrpSpPr/>
          <p:nvPr/>
        </p:nvGrpSpPr>
        <p:grpSpPr>
          <a:xfrm>
            <a:off x="693788" y="1032386"/>
            <a:ext cx="11037819" cy="5186154"/>
            <a:chOff x="693788" y="1032386"/>
            <a:chExt cx="11037819" cy="5186154"/>
          </a:xfrm>
        </p:grpSpPr>
        <p:pic>
          <p:nvPicPr>
            <p:cNvPr id="6" name="Picture 5"/>
            <p:cNvPicPr>
              <a:picLocks noChangeAspect="1"/>
            </p:cNvPicPr>
            <p:nvPr/>
          </p:nvPicPr>
          <p:blipFill>
            <a:blip r:embed="rId4"/>
            <a:stretch>
              <a:fillRect/>
            </a:stretch>
          </p:blipFill>
          <p:spPr>
            <a:xfrm>
              <a:off x="4595264" y="1032386"/>
              <a:ext cx="3307633" cy="2359744"/>
            </a:xfrm>
            <a:prstGeom prst="rect">
              <a:avLst/>
            </a:prstGeom>
          </p:spPr>
        </p:pic>
        <p:pic>
          <p:nvPicPr>
            <p:cNvPr id="7" name="Picture 6"/>
            <p:cNvPicPr>
              <a:picLocks noChangeAspect="1"/>
            </p:cNvPicPr>
            <p:nvPr/>
          </p:nvPicPr>
          <p:blipFill>
            <a:blip r:embed="rId5"/>
            <a:stretch>
              <a:fillRect/>
            </a:stretch>
          </p:blipFill>
          <p:spPr>
            <a:xfrm>
              <a:off x="8577826" y="1032386"/>
              <a:ext cx="3153781" cy="2359744"/>
            </a:xfrm>
            <a:prstGeom prst="rect">
              <a:avLst/>
            </a:prstGeom>
          </p:spPr>
        </p:pic>
        <p:pic>
          <p:nvPicPr>
            <p:cNvPr id="8" name="Picture 7"/>
            <p:cNvPicPr>
              <a:picLocks noChangeAspect="1"/>
            </p:cNvPicPr>
            <p:nvPr/>
          </p:nvPicPr>
          <p:blipFill>
            <a:blip r:embed="rId6"/>
            <a:stretch>
              <a:fillRect/>
            </a:stretch>
          </p:blipFill>
          <p:spPr>
            <a:xfrm>
              <a:off x="1250386" y="1068129"/>
              <a:ext cx="2470048" cy="2447248"/>
            </a:xfrm>
            <a:prstGeom prst="rect">
              <a:avLst/>
            </a:prstGeom>
          </p:spPr>
        </p:pic>
        <p:pic>
          <p:nvPicPr>
            <p:cNvPr id="9" name="Picture 8"/>
            <p:cNvPicPr>
              <a:picLocks noChangeAspect="1"/>
            </p:cNvPicPr>
            <p:nvPr/>
          </p:nvPicPr>
          <p:blipFill>
            <a:blip r:embed="rId7"/>
            <a:stretch>
              <a:fillRect/>
            </a:stretch>
          </p:blipFill>
          <p:spPr>
            <a:xfrm>
              <a:off x="693788" y="3893364"/>
              <a:ext cx="3583244" cy="2230826"/>
            </a:xfrm>
            <a:prstGeom prst="rect">
              <a:avLst/>
            </a:prstGeom>
          </p:spPr>
        </p:pic>
        <p:pic>
          <p:nvPicPr>
            <p:cNvPr id="10" name="Picture 9"/>
            <p:cNvPicPr>
              <a:picLocks noChangeAspect="1"/>
            </p:cNvPicPr>
            <p:nvPr/>
          </p:nvPicPr>
          <p:blipFill>
            <a:blip r:embed="rId8"/>
            <a:stretch>
              <a:fillRect/>
            </a:stretch>
          </p:blipFill>
          <p:spPr>
            <a:xfrm>
              <a:off x="4595264" y="3893364"/>
              <a:ext cx="3345016" cy="2230826"/>
            </a:xfrm>
            <a:prstGeom prst="rect">
              <a:avLst/>
            </a:prstGeom>
          </p:spPr>
        </p:pic>
        <p:pic>
          <p:nvPicPr>
            <p:cNvPr id="11" name="Picture 10"/>
            <p:cNvPicPr>
              <a:picLocks noChangeAspect="1"/>
            </p:cNvPicPr>
            <p:nvPr/>
          </p:nvPicPr>
          <p:blipFill>
            <a:blip r:embed="rId9"/>
            <a:stretch>
              <a:fillRect/>
            </a:stretch>
          </p:blipFill>
          <p:spPr>
            <a:xfrm>
              <a:off x="8577826" y="3863868"/>
              <a:ext cx="3139563" cy="2354672"/>
            </a:xfrm>
            <a:prstGeom prst="rect">
              <a:avLst/>
            </a:prstGeom>
          </p:spPr>
        </p:pic>
      </p:grpSp>
    </p:spTree>
    <p:extLst>
      <p:ext uri="{BB962C8B-B14F-4D97-AF65-F5344CB8AC3E}">
        <p14:creationId xmlns:p14="http://schemas.microsoft.com/office/powerpoint/2010/main" val="3467450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00" y="2942481"/>
            <a:ext cx="10929257" cy="2387600"/>
          </a:xfrm>
        </p:spPr>
        <p:txBody>
          <a:bodyPr>
            <a:normAutofit/>
          </a:bodyPr>
          <a:lstStyle/>
          <a:p>
            <a:r>
              <a:rPr lang="vi-VN" sz="2400" dirty="0" smtClean="0">
                <a:solidFill>
                  <a:srgbClr val="C00000"/>
                </a:solidFill>
              </a:rPr>
              <a:t>Em thấy </a:t>
            </a:r>
            <a:r>
              <a:rPr lang="vi-VN" sz="2400" dirty="0">
                <a:solidFill>
                  <a:srgbClr val="C00000"/>
                </a:solidFill>
              </a:rPr>
              <a:t>nghệ thuật trổ giấy được ứng dụng trong những sản phẩm </a:t>
            </a:r>
            <a:r>
              <a:rPr lang="vi-VN" sz="2400" dirty="0" smtClean="0">
                <a:solidFill>
                  <a:srgbClr val="C00000"/>
                </a:solidFill>
              </a:rPr>
              <a:t>nào?</a:t>
            </a:r>
            <a:endParaRPr lang="en-US" sz="1050"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19845" y="5400029"/>
            <a:ext cx="11072155" cy="830997"/>
          </a:xfrm>
          <a:prstGeom prst="rect">
            <a:avLst/>
          </a:prstGeom>
        </p:spPr>
        <p:txBody>
          <a:bodyPr wrap="square">
            <a:spAutoFit/>
          </a:bodyPr>
          <a:lstStyle/>
          <a:p>
            <a:r>
              <a:rPr lang="vi-VN" sz="2400" b="0" i="0" dirty="0" smtClean="0">
                <a:solidFill>
                  <a:srgbClr val="000000"/>
                </a:solidFill>
                <a:effectLst/>
                <a:latin typeface="Times New Roman" panose="02020603050405020304" pitchFamily="18" charset="0"/>
              </a:rPr>
              <a:t>Nghệ thuật trổ giấy được ứng dụng trong trang trí đám cưới làm những sản phẩm như đèn lồng thiệp cưới, mặt nạ, quạt giấy hoặc làm tranh trang trí, hoạt cảnh sân khấu ...</a:t>
            </a:r>
            <a:endParaRPr lang="en-US" sz="2400" dirty="0"/>
          </a:p>
        </p:txBody>
      </p:sp>
      <p:grpSp>
        <p:nvGrpSpPr>
          <p:cNvPr id="15" name="Group 14"/>
          <p:cNvGrpSpPr/>
          <p:nvPr/>
        </p:nvGrpSpPr>
        <p:grpSpPr>
          <a:xfrm>
            <a:off x="1119845" y="564140"/>
            <a:ext cx="9846824" cy="3572141"/>
            <a:chOff x="1119845" y="564140"/>
            <a:chExt cx="9846824" cy="3572141"/>
          </a:xfrm>
        </p:grpSpPr>
        <p:grpSp>
          <p:nvGrpSpPr>
            <p:cNvPr id="4" name="Group 3"/>
            <p:cNvGrpSpPr/>
            <p:nvPr/>
          </p:nvGrpSpPr>
          <p:grpSpPr>
            <a:xfrm>
              <a:off x="1119845" y="564140"/>
              <a:ext cx="6992540" cy="3572141"/>
              <a:chOff x="693788" y="1030463"/>
              <a:chExt cx="11237719" cy="5188077"/>
            </a:xfrm>
          </p:grpSpPr>
          <p:pic>
            <p:nvPicPr>
              <p:cNvPr id="5" name="Picture 4"/>
              <p:cNvPicPr>
                <a:picLocks noChangeAspect="1"/>
              </p:cNvPicPr>
              <p:nvPr/>
            </p:nvPicPr>
            <p:blipFill>
              <a:blip r:embed="rId2"/>
              <a:stretch>
                <a:fillRect/>
              </a:stretch>
            </p:blipFill>
            <p:spPr>
              <a:xfrm>
                <a:off x="4595264" y="1068129"/>
                <a:ext cx="3307633" cy="2359744"/>
              </a:xfrm>
              <a:prstGeom prst="rect">
                <a:avLst/>
              </a:prstGeom>
            </p:spPr>
          </p:pic>
          <p:pic>
            <p:nvPicPr>
              <p:cNvPr id="6" name="Picture 5"/>
              <p:cNvPicPr>
                <a:picLocks noChangeAspect="1"/>
              </p:cNvPicPr>
              <p:nvPr/>
            </p:nvPicPr>
            <p:blipFill>
              <a:blip r:embed="rId3"/>
              <a:stretch>
                <a:fillRect/>
              </a:stretch>
            </p:blipFill>
            <p:spPr>
              <a:xfrm>
                <a:off x="8777725" y="1030463"/>
                <a:ext cx="3153782" cy="2359744"/>
              </a:xfrm>
              <a:prstGeom prst="rect">
                <a:avLst/>
              </a:prstGeom>
            </p:spPr>
          </p:pic>
          <p:pic>
            <p:nvPicPr>
              <p:cNvPr id="7" name="Picture 6"/>
              <p:cNvPicPr>
                <a:picLocks noChangeAspect="1"/>
              </p:cNvPicPr>
              <p:nvPr/>
            </p:nvPicPr>
            <p:blipFill>
              <a:blip r:embed="rId4"/>
              <a:stretch>
                <a:fillRect/>
              </a:stretch>
            </p:blipFill>
            <p:spPr>
              <a:xfrm>
                <a:off x="1250386" y="1068129"/>
                <a:ext cx="2470048" cy="2447248"/>
              </a:xfrm>
              <a:prstGeom prst="rect">
                <a:avLst/>
              </a:prstGeom>
            </p:spPr>
          </p:pic>
          <p:pic>
            <p:nvPicPr>
              <p:cNvPr id="8" name="Picture 7"/>
              <p:cNvPicPr>
                <a:picLocks noChangeAspect="1"/>
              </p:cNvPicPr>
              <p:nvPr/>
            </p:nvPicPr>
            <p:blipFill>
              <a:blip r:embed="rId5"/>
              <a:stretch>
                <a:fillRect/>
              </a:stretch>
            </p:blipFill>
            <p:spPr>
              <a:xfrm>
                <a:off x="693788" y="3893364"/>
                <a:ext cx="3583244" cy="2230826"/>
              </a:xfrm>
              <a:prstGeom prst="rect">
                <a:avLst/>
              </a:prstGeom>
            </p:spPr>
          </p:pic>
          <p:pic>
            <p:nvPicPr>
              <p:cNvPr id="9" name="Picture 8"/>
              <p:cNvPicPr>
                <a:picLocks noChangeAspect="1"/>
              </p:cNvPicPr>
              <p:nvPr/>
            </p:nvPicPr>
            <p:blipFill>
              <a:blip r:embed="rId6"/>
              <a:stretch>
                <a:fillRect/>
              </a:stretch>
            </p:blipFill>
            <p:spPr>
              <a:xfrm>
                <a:off x="4595264" y="3893364"/>
                <a:ext cx="3345016" cy="2230826"/>
              </a:xfrm>
              <a:prstGeom prst="rect">
                <a:avLst/>
              </a:prstGeom>
            </p:spPr>
          </p:pic>
          <p:pic>
            <p:nvPicPr>
              <p:cNvPr id="10" name="Picture 9"/>
              <p:cNvPicPr>
                <a:picLocks noChangeAspect="1"/>
              </p:cNvPicPr>
              <p:nvPr/>
            </p:nvPicPr>
            <p:blipFill>
              <a:blip r:embed="rId7"/>
              <a:stretch>
                <a:fillRect/>
              </a:stretch>
            </p:blipFill>
            <p:spPr>
              <a:xfrm>
                <a:off x="8705535" y="3863868"/>
                <a:ext cx="3139563" cy="2354672"/>
              </a:xfrm>
              <a:prstGeom prst="rect">
                <a:avLst/>
              </a:prstGeom>
            </p:spPr>
          </p:pic>
        </p:grpSp>
        <p:pic>
          <p:nvPicPr>
            <p:cNvPr id="12" name="Picture 11"/>
            <p:cNvPicPr>
              <a:picLocks noChangeAspect="1"/>
            </p:cNvPicPr>
            <p:nvPr/>
          </p:nvPicPr>
          <p:blipFill>
            <a:blip r:embed="rId8"/>
            <a:stretch>
              <a:fillRect/>
            </a:stretch>
          </p:blipFill>
          <p:spPr>
            <a:xfrm>
              <a:off x="8696884" y="590074"/>
              <a:ext cx="2269785" cy="1700148"/>
            </a:xfrm>
            <a:prstGeom prst="rect">
              <a:avLst/>
            </a:prstGeom>
          </p:spPr>
        </p:pic>
        <p:pic>
          <p:nvPicPr>
            <p:cNvPr id="14" name="Picture 13"/>
            <p:cNvPicPr>
              <a:picLocks noChangeAspect="1"/>
            </p:cNvPicPr>
            <p:nvPr/>
          </p:nvPicPr>
          <p:blipFill rotWithShape="1">
            <a:blip r:embed="rId9"/>
            <a:srcRect t="14634" r="-579" b="12984"/>
            <a:stretch/>
          </p:blipFill>
          <p:spPr>
            <a:xfrm>
              <a:off x="8716282" y="2515021"/>
              <a:ext cx="2250387" cy="1535988"/>
            </a:xfrm>
            <a:prstGeom prst="rect">
              <a:avLst/>
            </a:prstGeom>
          </p:spPr>
        </p:pic>
      </p:grpSp>
      <p:grpSp>
        <p:nvGrpSpPr>
          <p:cNvPr id="16" name="Group 15"/>
          <p:cNvGrpSpPr/>
          <p:nvPr/>
        </p:nvGrpSpPr>
        <p:grpSpPr>
          <a:xfrm>
            <a:off x="0" y="0"/>
            <a:ext cx="12075886" cy="6858000"/>
            <a:chOff x="0" y="-22843"/>
            <a:chExt cx="12191999" cy="6895839"/>
          </a:xfrm>
        </p:grpSpPr>
        <p:grpSp>
          <p:nvGrpSpPr>
            <p:cNvPr id="17" name="Group 16"/>
            <p:cNvGrpSpPr/>
            <p:nvPr/>
          </p:nvGrpSpPr>
          <p:grpSpPr>
            <a:xfrm>
              <a:off x="0" y="5767386"/>
              <a:ext cx="12191999" cy="1105610"/>
              <a:chOff x="0" y="5767386"/>
              <a:chExt cx="12191999" cy="1105610"/>
            </a:xfrm>
          </p:grpSpPr>
          <p:pic>
            <p:nvPicPr>
              <p:cNvPr id="2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p:cNvGrpSpPr/>
            <p:nvPr/>
          </p:nvGrpSpPr>
          <p:grpSpPr>
            <a:xfrm flipV="1">
              <a:off x="0" y="-22843"/>
              <a:ext cx="12191999" cy="1143367"/>
              <a:chOff x="0" y="5767386"/>
              <a:chExt cx="12191999" cy="1105610"/>
            </a:xfrm>
          </p:grpSpPr>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91664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57260"/>
            <a:ext cx="9144000" cy="2387600"/>
          </a:xfrm>
        </p:spPr>
        <p:txBody>
          <a:bodyPr>
            <a:normAutofit/>
          </a:bodyPr>
          <a:lstStyle/>
          <a:p>
            <a:r>
              <a:rPr lang="en-US" sz="4800" dirty="0" err="1">
                <a:latin typeface="Times New Roman" panose="02020603050405020304" pitchFamily="18" charset="0"/>
                <a:cs typeface="Times New Roman" panose="02020603050405020304" pitchFamily="18" charset="0"/>
              </a:rPr>
              <a:t>Một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phẩm</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khác</a:t>
            </a:r>
            <a:endParaRPr lang="en-US" sz="18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945760" y="1092822"/>
            <a:ext cx="10931915" cy="5176745"/>
            <a:chOff x="945760" y="1092822"/>
            <a:chExt cx="10931915" cy="5176745"/>
          </a:xfrm>
        </p:grpSpPr>
        <p:pic>
          <p:nvPicPr>
            <p:cNvPr id="4" name="Picture 3"/>
            <p:cNvPicPr>
              <a:picLocks noChangeAspect="1"/>
            </p:cNvPicPr>
            <p:nvPr/>
          </p:nvPicPr>
          <p:blipFill>
            <a:blip r:embed="rId2"/>
            <a:stretch>
              <a:fillRect/>
            </a:stretch>
          </p:blipFill>
          <p:spPr>
            <a:xfrm>
              <a:off x="990600" y="1318154"/>
              <a:ext cx="1819275" cy="2425700"/>
            </a:xfrm>
            <a:prstGeom prst="rect">
              <a:avLst/>
            </a:prstGeom>
          </p:spPr>
        </p:pic>
        <p:pic>
          <p:nvPicPr>
            <p:cNvPr id="5" name="Picture 4"/>
            <p:cNvPicPr>
              <a:picLocks noChangeAspect="1"/>
            </p:cNvPicPr>
            <p:nvPr/>
          </p:nvPicPr>
          <p:blipFill>
            <a:blip r:embed="rId3"/>
            <a:stretch>
              <a:fillRect/>
            </a:stretch>
          </p:blipFill>
          <p:spPr>
            <a:xfrm>
              <a:off x="3255282" y="1184312"/>
              <a:ext cx="2095500" cy="2709333"/>
            </a:xfrm>
            <a:prstGeom prst="rect">
              <a:avLst/>
            </a:prstGeom>
          </p:spPr>
        </p:pic>
        <p:pic>
          <p:nvPicPr>
            <p:cNvPr id="6" name="Picture 5"/>
            <p:cNvPicPr>
              <a:picLocks noChangeAspect="1"/>
            </p:cNvPicPr>
            <p:nvPr/>
          </p:nvPicPr>
          <p:blipFill rotWithShape="1">
            <a:blip r:embed="rId4"/>
            <a:srcRect r="10750"/>
            <a:stretch/>
          </p:blipFill>
          <p:spPr>
            <a:xfrm>
              <a:off x="5693909" y="1092822"/>
              <a:ext cx="3128282" cy="2628808"/>
            </a:xfrm>
            <a:prstGeom prst="rect">
              <a:avLst/>
            </a:prstGeom>
          </p:spPr>
        </p:pic>
        <p:pic>
          <p:nvPicPr>
            <p:cNvPr id="7" name="Picture 6"/>
            <p:cNvPicPr>
              <a:picLocks noChangeAspect="1"/>
            </p:cNvPicPr>
            <p:nvPr/>
          </p:nvPicPr>
          <p:blipFill>
            <a:blip r:embed="rId5"/>
            <a:stretch>
              <a:fillRect/>
            </a:stretch>
          </p:blipFill>
          <p:spPr>
            <a:xfrm>
              <a:off x="945760" y="4309983"/>
              <a:ext cx="2745442" cy="1706750"/>
            </a:xfrm>
            <a:prstGeom prst="rect">
              <a:avLst/>
            </a:prstGeom>
          </p:spPr>
        </p:pic>
        <p:pic>
          <p:nvPicPr>
            <p:cNvPr id="8" name="Picture 7"/>
            <p:cNvPicPr>
              <a:picLocks noChangeAspect="1"/>
            </p:cNvPicPr>
            <p:nvPr/>
          </p:nvPicPr>
          <p:blipFill>
            <a:blip r:embed="rId6"/>
            <a:stretch>
              <a:fillRect/>
            </a:stretch>
          </p:blipFill>
          <p:spPr>
            <a:xfrm>
              <a:off x="4224602" y="3841221"/>
              <a:ext cx="2428346" cy="2428346"/>
            </a:xfrm>
            <a:prstGeom prst="rect">
              <a:avLst/>
            </a:prstGeom>
          </p:spPr>
        </p:pic>
        <p:pic>
          <p:nvPicPr>
            <p:cNvPr id="9" name="Picture 8"/>
            <p:cNvPicPr>
              <a:picLocks noChangeAspect="1"/>
            </p:cNvPicPr>
            <p:nvPr/>
          </p:nvPicPr>
          <p:blipFill>
            <a:blip r:embed="rId7"/>
            <a:stretch>
              <a:fillRect/>
            </a:stretch>
          </p:blipFill>
          <p:spPr>
            <a:xfrm>
              <a:off x="7186348" y="4119562"/>
              <a:ext cx="1914109" cy="1905602"/>
            </a:xfrm>
            <a:prstGeom prst="rect">
              <a:avLst/>
            </a:prstGeom>
          </p:spPr>
        </p:pic>
        <p:pic>
          <p:nvPicPr>
            <p:cNvPr id="10" name="Picture 9"/>
            <p:cNvPicPr>
              <a:picLocks noChangeAspect="1"/>
            </p:cNvPicPr>
            <p:nvPr/>
          </p:nvPicPr>
          <p:blipFill>
            <a:blip r:embed="rId8"/>
            <a:stretch>
              <a:fillRect/>
            </a:stretch>
          </p:blipFill>
          <p:spPr>
            <a:xfrm>
              <a:off x="9458325" y="4129689"/>
              <a:ext cx="2419350" cy="1895475"/>
            </a:xfrm>
            <a:prstGeom prst="rect">
              <a:avLst/>
            </a:prstGeom>
          </p:spPr>
        </p:pic>
        <p:pic>
          <p:nvPicPr>
            <p:cNvPr id="11" name="Picture 10"/>
            <p:cNvPicPr>
              <a:picLocks noChangeAspect="1"/>
            </p:cNvPicPr>
            <p:nvPr/>
          </p:nvPicPr>
          <p:blipFill rotWithShape="1">
            <a:blip r:embed="rId9"/>
            <a:srcRect l="31714" t="18953" r="22825" b="31524"/>
            <a:stretch/>
          </p:blipFill>
          <p:spPr>
            <a:xfrm>
              <a:off x="9274857" y="1227965"/>
              <a:ext cx="2316047" cy="2523067"/>
            </a:xfrm>
            <a:prstGeom prst="rect">
              <a:avLst/>
            </a:prstGeom>
          </p:spPr>
        </p:pic>
      </p:grpSp>
      <p:grpSp>
        <p:nvGrpSpPr>
          <p:cNvPr id="13" name="Group 12"/>
          <p:cNvGrpSpPr/>
          <p:nvPr/>
        </p:nvGrpSpPr>
        <p:grpSpPr>
          <a:xfrm>
            <a:off x="0" y="0"/>
            <a:ext cx="12075886" cy="6858000"/>
            <a:chOff x="0" y="-22843"/>
            <a:chExt cx="12191999" cy="6895839"/>
          </a:xfrm>
        </p:grpSpPr>
        <p:grpSp>
          <p:nvGrpSpPr>
            <p:cNvPr id="14" name="Group 13"/>
            <p:cNvGrpSpPr/>
            <p:nvPr/>
          </p:nvGrpSpPr>
          <p:grpSpPr>
            <a:xfrm>
              <a:off x="0" y="5767386"/>
              <a:ext cx="12191999" cy="1105610"/>
              <a:chOff x="0" y="5767386"/>
              <a:chExt cx="12191999" cy="1105610"/>
            </a:xfrm>
          </p:grpSpPr>
          <p:pic>
            <p:nvPicPr>
              <p:cNvPr id="18"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flipV="1">
              <a:off x="0" y="-22843"/>
              <a:ext cx="12191999" cy="1143367"/>
              <a:chOff x="0" y="5767386"/>
              <a:chExt cx="12191999" cy="1105610"/>
            </a:xfrm>
          </p:grpSpPr>
          <p:pic>
            <p:nvPicPr>
              <p:cNvPr id="16"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307098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76869" y="4218040"/>
            <a:ext cx="9144000" cy="1655762"/>
          </a:xfrm>
        </p:spPr>
        <p:txBody>
          <a:bodyPr/>
          <a:lstStyle/>
          <a:p>
            <a:r>
              <a:rPr lang="vi-VN" dirty="0" smtClean="0">
                <a:solidFill>
                  <a:srgbClr val="C00000"/>
                </a:solidFill>
                <a:latin typeface="+mj-lt"/>
              </a:rPr>
              <a:t>Đèn Lồng được vẽ mà đèn lồng trổ giấy khác nhau ở điểm gì?</a:t>
            </a:r>
            <a:endParaRPr lang="en-US" dirty="0">
              <a:solidFill>
                <a:srgbClr val="C00000"/>
              </a:solidFill>
              <a:latin typeface="+mj-lt"/>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12449" y="886312"/>
            <a:ext cx="4008420" cy="2859702"/>
          </a:xfrm>
          <a:prstGeom prst="rect">
            <a:avLst/>
          </a:prstGeom>
        </p:spPr>
      </p:pic>
      <p:pic>
        <p:nvPicPr>
          <p:cNvPr id="7" name="Picture 6"/>
          <p:cNvPicPr>
            <a:picLocks noChangeAspect="1"/>
          </p:cNvPicPr>
          <p:nvPr/>
        </p:nvPicPr>
        <p:blipFill>
          <a:blip r:embed="rId3"/>
          <a:stretch>
            <a:fillRect/>
          </a:stretch>
        </p:blipFill>
        <p:spPr>
          <a:xfrm>
            <a:off x="1524000" y="886312"/>
            <a:ext cx="4441319" cy="2859702"/>
          </a:xfrm>
          <a:prstGeom prst="rect">
            <a:avLst/>
          </a:prstGeom>
        </p:spPr>
      </p:pic>
      <p:sp>
        <p:nvSpPr>
          <p:cNvPr id="8" name="TextBox 7"/>
          <p:cNvSpPr txBox="1"/>
          <p:nvPr/>
        </p:nvSpPr>
        <p:spPr>
          <a:xfrm>
            <a:off x="1679472" y="5042805"/>
            <a:ext cx="8833055" cy="830997"/>
          </a:xfrm>
          <a:prstGeom prst="rect">
            <a:avLst/>
          </a:prstGeom>
          <a:noFill/>
        </p:spPr>
        <p:txBody>
          <a:bodyPr wrap="square" rtlCol="0">
            <a:spAutoFit/>
          </a:bodyPr>
          <a:lstStyle/>
          <a:p>
            <a:r>
              <a:rPr lang="vi-VN" sz="2400" dirty="0">
                <a:latin typeface="+mj-lt"/>
              </a:rPr>
              <a:t>Đèn Lồng </a:t>
            </a:r>
            <a:r>
              <a:rPr lang="vi-VN" sz="2400" dirty="0" smtClean="0">
                <a:latin typeface="+mj-lt"/>
              </a:rPr>
              <a:t>trổ giấy </a:t>
            </a:r>
            <a:r>
              <a:rPr lang="vi-VN" sz="2400" dirty="0">
                <a:latin typeface="+mj-lt"/>
              </a:rPr>
              <a:t>có đặc điểm và nét riêng biệt làm nổi bật phần giấy đã được trổ khiến ánh sáng sáng ra được nhiều hơn nổi bật hơn</a:t>
            </a:r>
            <a:endParaRPr lang="en-US" sz="2400" dirty="0">
              <a:latin typeface="+mj-lt"/>
            </a:endParaRPr>
          </a:p>
        </p:txBody>
      </p:sp>
      <p:grpSp>
        <p:nvGrpSpPr>
          <p:cNvPr id="9" name="Group 8"/>
          <p:cNvGrpSpPr/>
          <p:nvPr/>
        </p:nvGrpSpPr>
        <p:grpSpPr>
          <a:xfrm>
            <a:off x="0" y="0"/>
            <a:ext cx="12075886" cy="6858000"/>
            <a:chOff x="0" y="-22843"/>
            <a:chExt cx="12191999" cy="6895839"/>
          </a:xfrm>
        </p:grpSpPr>
        <p:grpSp>
          <p:nvGrpSpPr>
            <p:cNvPr id="10" name="Group 9"/>
            <p:cNvGrpSpPr/>
            <p:nvPr/>
          </p:nvGrpSpPr>
          <p:grpSpPr>
            <a:xfrm>
              <a:off x="0" y="5767386"/>
              <a:ext cx="12191999" cy="1105610"/>
              <a:chOff x="0" y="5767386"/>
              <a:chExt cx="12191999" cy="1105610"/>
            </a:xfrm>
          </p:grpSpPr>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flipV="1">
              <a:off x="0" y="-22843"/>
              <a:ext cx="12191999" cy="1143367"/>
              <a:chOff x="0" y="5767386"/>
              <a:chExt cx="12191999" cy="1105610"/>
            </a:xfrm>
          </p:grpSpPr>
          <p:pic>
            <p:nvPicPr>
              <p:cNvPr id="12"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843429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0890" y="4054911"/>
            <a:ext cx="11372850" cy="2387600"/>
          </a:xfrm>
        </p:spPr>
        <p:txBody>
          <a:bodyPr>
            <a:normAutofit/>
          </a:bodyPr>
          <a:lstStyle/>
          <a:p>
            <a:pPr algn="l"/>
            <a:r>
              <a:rPr lang="vi-VN" sz="2400" dirty="0"/>
              <a:t>Sản phẩm làm bằng nghệ thuật trổ giấy thường có chiều sâu hơn sinh động hơn bắt mắt </a:t>
            </a:r>
            <a:r>
              <a:rPr lang="vi-VN" sz="2400" dirty="0" smtClean="0"/>
              <a:t>hơn...</a:t>
            </a:r>
            <a:endParaRPr lang="en-US" sz="105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28850" y="7863484"/>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sp>
        <p:nvSpPr>
          <p:cNvPr id="7" name="Right Arrow 6"/>
          <p:cNvSpPr/>
          <p:nvPr/>
        </p:nvSpPr>
        <p:spPr>
          <a:xfrm>
            <a:off x="3211052" y="1228606"/>
            <a:ext cx="427502" cy="628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3917561" y="326073"/>
            <a:ext cx="3914826" cy="2433717"/>
          </a:xfrm>
          <a:prstGeom prst="rect">
            <a:avLst/>
          </a:prstGeom>
        </p:spPr>
      </p:pic>
      <p:pic>
        <p:nvPicPr>
          <p:cNvPr id="6" name="Picture 5"/>
          <p:cNvPicPr>
            <a:picLocks noChangeAspect="1"/>
          </p:cNvPicPr>
          <p:nvPr/>
        </p:nvPicPr>
        <p:blipFill>
          <a:blip r:embed="rId3"/>
          <a:stretch>
            <a:fillRect/>
          </a:stretch>
        </p:blipFill>
        <p:spPr>
          <a:xfrm>
            <a:off x="8596048" y="253193"/>
            <a:ext cx="2454580" cy="2443671"/>
          </a:xfrm>
          <a:prstGeom prst="rect">
            <a:avLst/>
          </a:prstGeom>
        </p:spPr>
      </p:pic>
      <p:pic>
        <p:nvPicPr>
          <p:cNvPr id="8" name="Picture 7"/>
          <p:cNvPicPr>
            <a:picLocks noChangeAspect="1"/>
          </p:cNvPicPr>
          <p:nvPr/>
        </p:nvPicPr>
        <p:blipFill>
          <a:blip r:embed="rId4"/>
          <a:stretch>
            <a:fillRect/>
          </a:stretch>
        </p:blipFill>
        <p:spPr>
          <a:xfrm>
            <a:off x="633438" y="3103606"/>
            <a:ext cx="4086854" cy="2395928"/>
          </a:xfrm>
          <a:prstGeom prst="rect">
            <a:avLst/>
          </a:prstGeom>
        </p:spPr>
      </p:pic>
      <p:pic>
        <p:nvPicPr>
          <p:cNvPr id="9" name="Picture 8"/>
          <p:cNvPicPr>
            <a:picLocks noChangeAspect="1"/>
          </p:cNvPicPr>
          <p:nvPr/>
        </p:nvPicPr>
        <p:blipFill rotWithShape="1">
          <a:blip r:embed="rId5"/>
          <a:srcRect l="24400" t="-1510" r="26800" b="4175"/>
          <a:stretch/>
        </p:blipFill>
        <p:spPr>
          <a:xfrm>
            <a:off x="5486400" y="3103606"/>
            <a:ext cx="2133600" cy="2395927"/>
          </a:xfrm>
          <a:prstGeom prst="rect">
            <a:avLst/>
          </a:prstGeom>
        </p:spPr>
      </p:pic>
      <p:pic>
        <p:nvPicPr>
          <p:cNvPr id="10" name="Picture 9"/>
          <p:cNvPicPr>
            <a:picLocks noChangeAspect="1"/>
          </p:cNvPicPr>
          <p:nvPr/>
        </p:nvPicPr>
        <p:blipFill>
          <a:blip r:embed="rId6"/>
          <a:stretch>
            <a:fillRect/>
          </a:stretch>
        </p:blipFill>
        <p:spPr>
          <a:xfrm>
            <a:off x="8724788" y="3103607"/>
            <a:ext cx="1905112" cy="2561318"/>
          </a:xfrm>
          <a:prstGeom prst="rect">
            <a:avLst/>
          </a:prstGeom>
        </p:spPr>
      </p:pic>
      <p:grpSp>
        <p:nvGrpSpPr>
          <p:cNvPr id="13" name="Group 12"/>
          <p:cNvGrpSpPr/>
          <p:nvPr/>
        </p:nvGrpSpPr>
        <p:grpSpPr>
          <a:xfrm>
            <a:off x="802056" y="402154"/>
            <a:ext cx="2462627" cy="2664042"/>
            <a:chOff x="802056" y="402154"/>
            <a:chExt cx="2462627" cy="2664042"/>
          </a:xfrm>
        </p:grpSpPr>
        <p:pic>
          <p:nvPicPr>
            <p:cNvPr id="5" name="Picture 4"/>
            <p:cNvPicPr>
              <a:picLocks noChangeAspect="1"/>
            </p:cNvPicPr>
            <p:nvPr/>
          </p:nvPicPr>
          <p:blipFill rotWithShape="1">
            <a:blip r:embed="rId7"/>
            <a:srcRect l="9231" t="14773" r="11692" b="11591"/>
            <a:stretch/>
          </p:blipFill>
          <p:spPr>
            <a:xfrm>
              <a:off x="802056" y="402154"/>
              <a:ext cx="1809750" cy="2281553"/>
            </a:xfrm>
            <a:prstGeom prst="rect">
              <a:avLst/>
            </a:prstGeom>
          </p:spPr>
        </p:pic>
        <p:sp>
          <p:nvSpPr>
            <p:cNvPr id="12" name="TextBox 11"/>
            <p:cNvSpPr txBox="1"/>
            <p:nvPr/>
          </p:nvSpPr>
          <p:spPr>
            <a:xfrm>
              <a:off x="821286" y="2696864"/>
              <a:ext cx="2443397" cy="369332"/>
            </a:xfrm>
            <a:prstGeom prst="rect">
              <a:avLst/>
            </a:prstGeom>
            <a:noFill/>
          </p:spPr>
          <p:txBody>
            <a:bodyPr wrap="square" rtlCol="0">
              <a:spAutoFit/>
            </a:bodyPr>
            <a:lstStyle/>
            <a:p>
              <a:r>
                <a:rPr lang="vi-VN" dirty="0" smtClean="0">
                  <a:latin typeface="+mj-lt"/>
                </a:rPr>
                <a:t>Sản phẩm vẽ</a:t>
              </a:r>
              <a:endParaRPr lang="en-US" dirty="0">
                <a:latin typeface="+mj-lt"/>
              </a:endParaRPr>
            </a:p>
          </p:txBody>
        </p:sp>
      </p:grpSp>
      <p:grpSp>
        <p:nvGrpSpPr>
          <p:cNvPr id="14" name="Group 13"/>
          <p:cNvGrpSpPr/>
          <p:nvPr/>
        </p:nvGrpSpPr>
        <p:grpSpPr>
          <a:xfrm>
            <a:off x="0" y="0"/>
            <a:ext cx="12075886" cy="6858000"/>
            <a:chOff x="0" y="-22843"/>
            <a:chExt cx="12191999" cy="6895839"/>
          </a:xfrm>
        </p:grpSpPr>
        <p:grpSp>
          <p:nvGrpSpPr>
            <p:cNvPr id="15" name="Group 14"/>
            <p:cNvGrpSpPr/>
            <p:nvPr/>
          </p:nvGrpSpPr>
          <p:grpSpPr>
            <a:xfrm>
              <a:off x="0" y="5767386"/>
              <a:ext cx="12191999" cy="1105610"/>
              <a:chOff x="0" y="5767386"/>
              <a:chExt cx="12191999" cy="1105610"/>
            </a:xfrm>
          </p:grpSpPr>
          <p:pic>
            <p:nvPicPr>
              <p:cNvPr id="19"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flipV="1">
              <a:off x="0" y="-22843"/>
              <a:ext cx="12191999" cy="1143367"/>
              <a:chOff x="0" y="5767386"/>
              <a:chExt cx="12191999" cy="1105610"/>
            </a:xfrm>
          </p:grpSpPr>
          <p:pic>
            <p:nvPicPr>
              <p:cNvPr id="1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1530386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par>
                                <p:cTn id="24" presetID="6"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004688" y="3288603"/>
            <a:ext cx="9144000" cy="1655762"/>
          </a:xfrm>
        </p:spPr>
        <p:txBody>
          <a:bodyPr/>
          <a:lstStyle/>
          <a:p>
            <a:r>
              <a:rPr lang="vi-VN" dirty="0">
                <a:solidFill>
                  <a:srgbClr val="C00000"/>
                </a:solidFill>
                <a:latin typeface="+mj-lt"/>
              </a:rPr>
              <a:t>Người ta dùng dụng cụ nào để trổ </a:t>
            </a:r>
            <a:r>
              <a:rPr lang="vi-VN" dirty="0" smtClean="0">
                <a:solidFill>
                  <a:srgbClr val="C00000"/>
                </a:solidFill>
                <a:latin typeface="+mj-lt"/>
              </a:rPr>
              <a:t>giấy?</a:t>
            </a:r>
            <a:endParaRPr lang="en-US" dirty="0">
              <a:solidFill>
                <a:srgbClr val="C00000"/>
              </a:solidFill>
              <a:latin typeface="+mj-lt"/>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94055" y="494861"/>
            <a:ext cx="3914826" cy="2433717"/>
          </a:xfrm>
          <a:prstGeom prst="rect">
            <a:avLst/>
          </a:prstGeom>
        </p:spPr>
      </p:pic>
      <p:pic>
        <p:nvPicPr>
          <p:cNvPr id="5" name="Picture 4"/>
          <p:cNvPicPr>
            <a:picLocks noChangeAspect="1"/>
          </p:cNvPicPr>
          <p:nvPr/>
        </p:nvPicPr>
        <p:blipFill>
          <a:blip r:embed="rId3"/>
          <a:stretch>
            <a:fillRect/>
          </a:stretch>
        </p:blipFill>
        <p:spPr>
          <a:xfrm>
            <a:off x="5939004" y="494861"/>
            <a:ext cx="2454580" cy="2443671"/>
          </a:xfrm>
          <a:prstGeom prst="rect">
            <a:avLst/>
          </a:prstGeom>
        </p:spPr>
      </p:pic>
      <p:pic>
        <p:nvPicPr>
          <p:cNvPr id="6" name="Picture 5"/>
          <p:cNvPicPr>
            <a:picLocks noChangeAspect="1"/>
          </p:cNvPicPr>
          <p:nvPr/>
        </p:nvPicPr>
        <p:blipFill>
          <a:blip r:embed="rId4"/>
          <a:stretch>
            <a:fillRect/>
          </a:stretch>
        </p:blipFill>
        <p:spPr>
          <a:xfrm>
            <a:off x="9123707" y="436038"/>
            <a:ext cx="1905112" cy="2561318"/>
          </a:xfrm>
          <a:prstGeom prst="rect">
            <a:avLst/>
          </a:prstGeom>
        </p:spPr>
      </p:pic>
      <p:sp>
        <p:nvSpPr>
          <p:cNvPr id="7" name="Rectangle 6"/>
          <p:cNvSpPr/>
          <p:nvPr/>
        </p:nvSpPr>
        <p:spPr>
          <a:xfrm>
            <a:off x="4051862" y="2990734"/>
            <a:ext cx="5049652" cy="369332"/>
          </a:xfrm>
          <a:prstGeom prst="rect">
            <a:avLst/>
          </a:prstGeom>
        </p:spPr>
        <p:txBody>
          <a:bodyPr wrap="none">
            <a:spAutoFit/>
          </a:bodyPr>
          <a:lstStyle/>
          <a:p>
            <a:r>
              <a:rPr lang="vi-VN" b="0" i="0" dirty="0" smtClean="0">
                <a:solidFill>
                  <a:srgbClr val="000000"/>
                </a:solidFill>
                <a:effectLst/>
                <a:latin typeface="Times New Roman" panose="02020603050405020304" pitchFamily="18" charset="0"/>
              </a:rPr>
              <a:t>Trổ </a:t>
            </a:r>
            <a:r>
              <a:rPr lang="en-US" b="0" i="0" dirty="0" err="1" smtClean="0">
                <a:solidFill>
                  <a:srgbClr val="000000"/>
                </a:solidFill>
                <a:effectLst/>
                <a:latin typeface="Times New Roman" panose="02020603050405020304" pitchFamily="18" charset="0"/>
              </a:rPr>
              <a:t>giấy</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có</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thể</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dùng</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một</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lớp</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hoặc</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kết</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hợp</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nhiều</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lớp</a:t>
            </a:r>
            <a:endParaRPr lang="en-US" dirty="0"/>
          </a:p>
        </p:txBody>
      </p:sp>
      <p:pic>
        <p:nvPicPr>
          <p:cNvPr id="9" name="Picture 8"/>
          <p:cNvPicPr>
            <a:picLocks noChangeAspect="1"/>
          </p:cNvPicPr>
          <p:nvPr/>
        </p:nvPicPr>
        <p:blipFill>
          <a:blip r:embed="rId5"/>
          <a:stretch>
            <a:fillRect/>
          </a:stretch>
        </p:blipFill>
        <p:spPr>
          <a:xfrm>
            <a:off x="846150" y="3869988"/>
            <a:ext cx="2439489" cy="2439489"/>
          </a:xfrm>
          <a:prstGeom prst="rect">
            <a:avLst/>
          </a:prstGeom>
        </p:spPr>
      </p:pic>
      <p:pic>
        <p:nvPicPr>
          <p:cNvPr id="10" name="Picture 9"/>
          <p:cNvPicPr>
            <a:picLocks noChangeAspect="1"/>
          </p:cNvPicPr>
          <p:nvPr/>
        </p:nvPicPr>
        <p:blipFill>
          <a:blip r:embed="rId6"/>
          <a:stretch>
            <a:fillRect/>
          </a:stretch>
        </p:blipFill>
        <p:spPr>
          <a:xfrm>
            <a:off x="3009074" y="3879942"/>
            <a:ext cx="3567614" cy="2293466"/>
          </a:xfrm>
          <a:prstGeom prst="rect">
            <a:avLst/>
          </a:prstGeom>
        </p:spPr>
      </p:pic>
      <p:pic>
        <p:nvPicPr>
          <p:cNvPr id="11" name="Picture 10"/>
          <p:cNvPicPr>
            <a:picLocks noChangeAspect="1"/>
          </p:cNvPicPr>
          <p:nvPr/>
        </p:nvPicPr>
        <p:blipFill>
          <a:blip r:embed="rId7"/>
          <a:stretch>
            <a:fillRect/>
          </a:stretch>
        </p:blipFill>
        <p:spPr>
          <a:xfrm>
            <a:off x="5973508" y="3720091"/>
            <a:ext cx="4102755" cy="2861037"/>
          </a:xfrm>
          <a:prstGeom prst="rect">
            <a:avLst/>
          </a:prstGeom>
        </p:spPr>
      </p:pic>
      <p:sp>
        <p:nvSpPr>
          <p:cNvPr id="12" name="Rectangle 11"/>
          <p:cNvSpPr/>
          <p:nvPr/>
        </p:nvSpPr>
        <p:spPr>
          <a:xfrm>
            <a:off x="4993937" y="6372654"/>
            <a:ext cx="911916" cy="369332"/>
          </a:xfrm>
          <a:prstGeom prst="rect">
            <a:avLst/>
          </a:prstGeom>
        </p:spPr>
        <p:txBody>
          <a:bodyPr wrap="none">
            <a:spAutoFit/>
          </a:bodyPr>
          <a:lstStyle/>
          <a:p>
            <a:r>
              <a:rPr lang="vi-VN" dirty="0" err="1"/>
              <a:t>D</a:t>
            </a:r>
            <a:r>
              <a:rPr lang="en-US" dirty="0" err="1" smtClean="0"/>
              <a:t>ao</a:t>
            </a:r>
            <a:r>
              <a:rPr lang="en-US" dirty="0" smtClean="0"/>
              <a:t> </a:t>
            </a:r>
            <a:r>
              <a:rPr lang="en-US" dirty="0" err="1" smtClean="0"/>
              <a:t>trổ</a:t>
            </a:r>
            <a:endParaRPr lang="en-US" dirty="0"/>
          </a:p>
        </p:txBody>
      </p:sp>
      <p:sp>
        <p:nvSpPr>
          <p:cNvPr id="13" name="TextBox 12"/>
          <p:cNvSpPr txBox="1"/>
          <p:nvPr/>
        </p:nvSpPr>
        <p:spPr>
          <a:xfrm>
            <a:off x="2004688" y="6309477"/>
            <a:ext cx="738240" cy="369332"/>
          </a:xfrm>
          <a:prstGeom prst="rect">
            <a:avLst/>
          </a:prstGeom>
          <a:noFill/>
        </p:spPr>
        <p:txBody>
          <a:bodyPr wrap="square" rtlCol="0">
            <a:spAutoFit/>
          </a:bodyPr>
          <a:lstStyle/>
          <a:p>
            <a:r>
              <a:rPr lang="vi-VN" dirty="0" smtClean="0"/>
              <a:t>kéo</a:t>
            </a:r>
            <a:endParaRPr lang="en-US" dirty="0"/>
          </a:p>
        </p:txBody>
      </p:sp>
      <p:sp>
        <p:nvSpPr>
          <p:cNvPr id="14" name="AutoShape 2" descr="Dao tem Croma Đức | ALamDep.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9778" b="97333" l="9778" r="100000"/>
                    </a14:imgEffect>
                  </a14:imgLayer>
                </a14:imgProps>
              </a:ext>
            </a:extLst>
          </a:blip>
          <a:srcRect l="39691" t="38777"/>
          <a:stretch/>
        </p:blipFill>
        <p:spPr>
          <a:xfrm>
            <a:off x="9446736" y="4008462"/>
            <a:ext cx="1728967" cy="1755176"/>
          </a:xfrm>
          <a:prstGeom prst="rect">
            <a:avLst/>
          </a:prstGeom>
        </p:spPr>
      </p:pic>
      <p:sp>
        <p:nvSpPr>
          <p:cNvPr id="16" name="TextBox 15"/>
          <p:cNvSpPr txBox="1"/>
          <p:nvPr/>
        </p:nvSpPr>
        <p:spPr>
          <a:xfrm>
            <a:off x="9861318" y="6320452"/>
            <a:ext cx="2853195" cy="369332"/>
          </a:xfrm>
          <a:prstGeom prst="rect">
            <a:avLst/>
          </a:prstGeom>
          <a:noFill/>
        </p:spPr>
        <p:txBody>
          <a:bodyPr wrap="square" rtlCol="0">
            <a:spAutoFit/>
          </a:bodyPr>
          <a:lstStyle/>
          <a:p>
            <a:r>
              <a:rPr lang="vi-VN" dirty="0" smtClean="0"/>
              <a:t>Dao tem</a:t>
            </a:r>
            <a:endParaRPr lang="en-US" dirty="0"/>
          </a:p>
        </p:txBody>
      </p:sp>
      <p:grpSp>
        <p:nvGrpSpPr>
          <p:cNvPr id="17" name="Group 16"/>
          <p:cNvGrpSpPr/>
          <p:nvPr/>
        </p:nvGrpSpPr>
        <p:grpSpPr>
          <a:xfrm>
            <a:off x="0" y="0"/>
            <a:ext cx="12075886" cy="6858000"/>
            <a:chOff x="0" y="-22843"/>
            <a:chExt cx="12191999" cy="6895839"/>
          </a:xfrm>
        </p:grpSpPr>
        <p:grpSp>
          <p:nvGrpSpPr>
            <p:cNvPr id="18" name="Group 17"/>
            <p:cNvGrpSpPr/>
            <p:nvPr/>
          </p:nvGrpSpPr>
          <p:grpSpPr>
            <a:xfrm>
              <a:off x="0" y="5767386"/>
              <a:ext cx="12191999" cy="1105610"/>
              <a:chOff x="0" y="5767386"/>
              <a:chExt cx="12191999" cy="1105610"/>
            </a:xfrm>
          </p:grpSpPr>
          <p:pic>
            <p:nvPicPr>
              <p:cNvPr id="22"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flipV="1">
              <a:off x="0" y="-22843"/>
              <a:ext cx="12191999" cy="1143367"/>
              <a:chOff x="0" y="5767386"/>
              <a:chExt cx="12191999" cy="1105610"/>
            </a:xfrm>
          </p:grpSpPr>
          <p:pic>
            <p:nvPicPr>
              <p:cNvPr id="20"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6752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par>
                                <p:cTn id="38" presetID="6"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in)">
                                      <p:cBhvr>
                                        <p:cTn id="45" dur="20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ircle(in)">
                                      <p:cBhvr>
                                        <p:cTn id="50" dur="2000"/>
                                        <p:tgtEl>
                                          <p:spTgt spid="13"/>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ircle(in)">
                                      <p:cBhvr>
                                        <p:cTn id="5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413</Words>
  <Application>Microsoft Office PowerPoint</Application>
  <PresentationFormat>Widescreen</PresentationFormat>
  <Paragraphs>36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PowerPoint Presentation</vt:lpstr>
      <vt:lpstr>PowerPoint Presentation</vt:lpstr>
      <vt:lpstr>PowerPoint Presentation</vt:lpstr>
      <vt:lpstr>Tìm hiểu sản phẩm mỹ thuật ứng dụng sử dụng nghệ thuật trầu giấy thủ công</vt:lpstr>
      <vt:lpstr>Em thấy nghệ thuật trổ giấy được ứng dụng trong những sản phẩm nào?</vt:lpstr>
      <vt:lpstr>Một số sản phẩm khác</vt:lpstr>
      <vt:lpstr>PowerPoint Presentation</vt:lpstr>
      <vt:lpstr>Sản phẩm làm bằng nghệ thuật trổ giấy thường có chiều sâu hơn sinh động hơn bắt mắt hơn...</vt:lpstr>
      <vt:lpstr>PowerPoint Presentation</vt:lpstr>
      <vt:lpstr>Thể hiện  Gợi ý thực hiện đèn trang trí sử dụng nghệ thuật trổ giấy thủ công</vt:lpstr>
      <vt:lpstr>PowerPoint Presentation</vt:lpstr>
      <vt:lpstr>PowerPoint Presentation</vt:lpstr>
      <vt:lpstr>PowerPoint Presentation</vt:lpstr>
      <vt:lpstr>Bài tập  Em hãy làm một sản phẩm chỗ giấy theo nội dung tự chọn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cp:revision>
  <dcterms:created xsi:type="dcterms:W3CDTF">2023-07-25T13:19:12Z</dcterms:created>
  <dcterms:modified xsi:type="dcterms:W3CDTF">2023-08-05T15:49:02Z</dcterms:modified>
</cp:coreProperties>
</file>