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2" r:id="rId6"/>
    <p:sldId id="273" r:id="rId7"/>
    <p:sldId id="279" r:id="rId8"/>
    <p:sldId id="261" r:id="rId9"/>
    <p:sldId id="263" r:id="rId10"/>
    <p:sldId id="264" r:id="rId11"/>
    <p:sldId id="265" r:id="rId12"/>
    <p:sldId id="274" r:id="rId13"/>
    <p:sldId id="275" r:id="rId14"/>
    <p:sldId id="276" r:id="rId15"/>
    <p:sldId id="277" r:id="rId16"/>
    <p:sldId id="278" r:id="rId17"/>
    <p:sldId id="267" r:id="rId18"/>
    <p:sldId id="268" r:id="rId19"/>
    <p:sldId id="269" r:id="rId20"/>
    <p:sldId id="270" r:id="rId21"/>
    <p:sldId id="271"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79" autoAdjust="0"/>
    <p:restoredTop sz="94660"/>
  </p:normalViewPr>
  <p:slideViewPr>
    <p:cSldViewPr snapToGrid="0">
      <p:cViewPr varScale="1">
        <p:scale>
          <a:sx n="80" d="100"/>
          <a:sy n="80" d="100"/>
        </p:scale>
        <p:origin x="32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58122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46472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76471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41578-DDC2-4531-957F-48427A69D430}"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62538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A41578-DDC2-4531-957F-48427A69D430}"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91239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A41578-DDC2-4531-957F-48427A69D430}"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79297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A41578-DDC2-4531-957F-48427A69D430}"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06735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41578-DDC2-4531-957F-48427A69D430}"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253012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41578-DDC2-4531-957F-48427A69D430}"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419257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41578-DDC2-4531-957F-48427A69D430}"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171143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A41578-DDC2-4531-957F-48427A69D430}"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311F8-253E-43B8-9F79-D379B01475F8}" type="slidenum">
              <a:rPr lang="en-US" smtClean="0"/>
              <a:t>‹#›</a:t>
            </a:fld>
            <a:endParaRPr lang="en-US"/>
          </a:p>
        </p:txBody>
      </p:sp>
    </p:spTree>
    <p:extLst>
      <p:ext uri="{BB962C8B-B14F-4D97-AF65-F5344CB8AC3E}">
        <p14:creationId xmlns:p14="http://schemas.microsoft.com/office/powerpoint/2010/main" val="385141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41578-DDC2-4531-957F-48427A69D430}" type="datetimeFigureOut">
              <a:rPr lang="en-US" smtClean="0"/>
              <a:t>8/22/2023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311F8-253E-43B8-9F79-D379B01475F8}" type="slidenum">
              <a:rPr lang="en-US" smtClean="0"/>
              <a:t>‹#›</a:t>
            </a:fld>
            <a:endParaRPr lang="en-US"/>
          </a:p>
        </p:txBody>
      </p:sp>
    </p:spTree>
    <p:extLst>
      <p:ext uri="{BB962C8B-B14F-4D97-AF65-F5344CB8AC3E}">
        <p14:creationId xmlns:p14="http://schemas.microsoft.com/office/powerpoint/2010/main" val="1935138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8.png"/><Relationship Id="rId7"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5.png"/><Relationship Id="rId7" Type="http://schemas.openxmlformats.org/officeDocument/2006/relationships/image" Target="../media/image4.jpe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9.png"/><Relationship Id="rId7" Type="http://schemas.openxmlformats.org/officeDocument/2006/relationships/image" Target="../media/image4.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52450" y="4735513"/>
            <a:ext cx="11639550" cy="1655762"/>
          </a:xfrm>
        </p:spPr>
        <p:txBody>
          <a:bodyPr/>
          <a:lstStyle/>
          <a:p>
            <a:r>
              <a:rPr lang="vi-VN" i="1" dirty="0" smtClean="0">
                <a:solidFill>
                  <a:srgbClr val="FF0000"/>
                </a:solidFill>
                <a:latin typeface="Times New Roman" panose="02020603050405020304" pitchFamily="18" charset="0"/>
                <a:cs typeface="Times New Roman" panose="02020603050405020304" pitchFamily="18" charset="0"/>
              </a:rPr>
              <a:t>Em thấy hình ảnh con người thay đổi như thế nào qua các thời kì?</a:t>
            </a:r>
          </a:p>
          <a:p>
            <a:r>
              <a:rPr lang="vi-VN" i="1" dirty="0" smtClean="0">
                <a:solidFill>
                  <a:srgbClr val="002060"/>
                </a:solidFill>
                <a:latin typeface="Times New Roman" panose="02020603050405020304" pitchFamily="18" charset="0"/>
                <a:cs typeface="Times New Roman" panose="02020603050405020304" pitchFamily="18" charset="0"/>
              </a:rPr>
              <a:t>Con người thay đổi về cân nặng, ngoại hình, tâm sinh lí theo từng lứa tuổi</a:t>
            </a:r>
            <a:endParaRPr lang="en-US" i="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038350" y="-103187"/>
            <a:ext cx="7620000" cy="4838700"/>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415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02509" y="4104829"/>
            <a:ext cx="10214097" cy="16824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Hình </a:t>
            </a:r>
            <a:r>
              <a:rPr lang="vi-VN" sz="3200" dirty="0" smtClean="0">
                <a:latin typeface="Times New Roman" panose="02020603050405020304" pitchFamily="18" charset="0"/>
                <a:cs typeface="Times New Roman" panose="02020603050405020304" pitchFamily="18" charset="0"/>
              </a:rPr>
              <a:t>ảnh con người là chủ đề sáng tạo </a:t>
            </a:r>
            <a:r>
              <a:rPr lang="vi-VN" sz="3200" smtClean="0">
                <a:latin typeface="Times New Roman" panose="02020603050405020304" pitchFamily="18" charset="0"/>
                <a:cs typeface="Times New Roman" panose="02020603050405020304" pitchFamily="18" charset="0"/>
              </a:rPr>
              <a:t>vô </a:t>
            </a:r>
            <a:r>
              <a:rPr lang="en-US" sz="3200" smtClean="0">
                <a:latin typeface="Times New Roman" panose="02020603050405020304" pitchFamily="18" charset="0"/>
                <a:cs typeface="Times New Roman" panose="02020603050405020304" pitchFamily="18" charset="0"/>
              </a:rPr>
              <a:t>tận </a:t>
            </a:r>
            <a:r>
              <a:rPr lang="vi-VN" sz="3200" smtClean="0">
                <a:latin typeface="Times New Roman" panose="02020603050405020304" pitchFamily="18" charset="0"/>
                <a:cs typeface="Times New Roman" panose="02020603050405020304" pitchFamily="18" charset="0"/>
              </a:rPr>
              <a:t>của </a:t>
            </a:r>
            <a:r>
              <a:rPr lang="vi-VN" sz="3200" dirty="0" smtClean="0">
                <a:latin typeface="Times New Roman" panose="02020603050405020304" pitchFamily="18" charset="0"/>
                <a:cs typeface="Times New Roman" panose="02020603050405020304" pitchFamily="18" charset="0"/>
              </a:rPr>
              <a:t>các tác giả, nó không chỉ có ý nghĩa về thẩm mĩ mà nó con tái hiện được một phần lịch sử của con người..</a:t>
            </a:r>
            <a:endParaRPr lang="en-US" sz="32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525009" y="1083531"/>
            <a:ext cx="1631182" cy="2230040"/>
          </a:xfrm>
          <a:prstGeom prst="rect">
            <a:avLst/>
          </a:prstGeom>
        </p:spPr>
      </p:pic>
      <p:pic>
        <p:nvPicPr>
          <p:cNvPr id="10" name="Picture 9"/>
          <p:cNvPicPr>
            <a:picLocks noChangeAspect="1"/>
          </p:cNvPicPr>
          <p:nvPr/>
        </p:nvPicPr>
        <p:blipFill>
          <a:blip r:embed="rId3"/>
          <a:stretch>
            <a:fillRect/>
          </a:stretch>
        </p:blipFill>
        <p:spPr>
          <a:xfrm>
            <a:off x="3886201" y="1083531"/>
            <a:ext cx="1627218" cy="2230040"/>
          </a:xfrm>
          <a:prstGeom prst="rect">
            <a:avLst/>
          </a:prstGeom>
        </p:spPr>
      </p:pic>
      <p:pic>
        <p:nvPicPr>
          <p:cNvPr id="11" name="Picture 10"/>
          <p:cNvPicPr>
            <a:picLocks noChangeAspect="1"/>
          </p:cNvPicPr>
          <p:nvPr/>
        </p:nvPicPr>
        <p:blipFill>
          <a:blip r:embed="rId4"/>
          <a:stretch>
            <a:fillRect/>
          </a:stretch>
        </p:blipFill>
        <p:spPr>
          <a:xfrm>
            <a:off x="9387676" y="1025475"/>
            <a:ext cx="1610524" cy="2238109"/>
          </a:xfrm>
          <a:prstGeom prst="rect">
            <a:avLst/>
          </a:prstGeom>
        </p:spPr>
      </p:pic>
      <p:sp>
        <p:nvSpPr>
          <p:cNvPr id="12" name="TextBox 11"/>
          <p:cNvSpPr txBox="1"/>
          <p:nvPr/>
        </p:nvSpPr>
        <p:spPr>
          <a:xfrm>
            <a:off x="1308100" y="3606448"/>
            <a:ext cx="11341100" cy="369332"/>
          </a:xfrm>
          <a:prstGeom prst="rect">
            <a:avLst/>
          </a:prstGeom>
          <a:noFill/>
        </p:spPr>
        <p:txBody>
          <a:bodyPr wrap="square" rtlCol="0">
            <a:spAutoFit/>
          </a:bodyPr>
          <a:lstStyle/>
          <a:p>
            <a:r>
              <a:rPr lang="vi-VN" dirty="0" smtClean="0"/>
              <a:t>CỔ ĐẠI                            TRUNG ĐẠI                        PHỤC HƯNG                             HIỆN ĐẠI</a:t>
            </a:r>
            <a:endParaRPr lang="en-US" dirty="0"/>
          </a:p>
        </p:txBody>
      </p:sp>
      <p:pic>
        <p:nvPicPr>
          <p:cNvPr id="13" name="Picture 12"/>
          <p:cNvPicPr>
            <a:picLocks noChangeAspect="1"/>
          </p:cNvPicPr>
          <p:nvPr/>
        </p:nvPicPr>
        <p:blipFill>
          <a:blip r:embed="rId5"/>
          <a:stretch>
            <a:fillRect/>
          </a:stretch>
        </p:blipFill>
        <p:spPr>
          <a:xfrm>
            <a:off x="-1557169" y="6858000"/>
            <a:ext cx="2304488" cy="2310584"/>
          </a:xfrm>
          <a:prstGeom prst="rect">
            <a:avLst/>
          </a:prstGeom>
        </p:spPr>
      </p:pic>
      <p:grpSp>
        <p:nvGrpSpPr>
          <p:cNvPr id="14" name="Group 13"/>
          <p:cNvGrpSpPr/>
          <p:nvPr/>
        </p:nvGrpSpPr>
        <p:grpSpPr>
          <a:xfrm>
            <a:off x="3636" y="1"/>
            <a:ext cx="12173019" cy="6876882"/>
            <a:chOff x="3636" y="1"/>
            <a:chExt cx="12173019" cy="6876882"/>
          </a:xfrm>
        </p:grpSpPr>
        <p:grpSp>
          <p:nvGrpSpPr>
            <p:cNvPr id="15" name="Group 14"/>
            <p:cNvGrpSpPr/>
            <p:nvPr/>
          </p:nvGrpSpPr>
          <p:grpSpPr>
            <a:xfrm>
              <a:off x="3636" y="1"/>
              <a:ext cx="12173019" cy="751663"/>
              <a:chOff x="3636" y="1"/>
              <a:chExt cx="12173019" cy="751663"/>
            </a:xfrm>
          </p:grpSpPr>
          <p:pic>
            <p:nvPicPr>
              <p:cNvPr id="1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 y="1488"/>
                <a:ext cx="750176" cy="750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468104" y="1"/>
                <a:ext cx="708551" cy="7114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flipV="1">
              <a:off x="18979" y="6149542"/>
              <a:ext cx="12082215" cy="727341"/>
              <a:chOff x="3635" y="1488"/>
              <a:chExt cx="12082215" cy="728339"/>
            </a:xfrm>
          </p:grpSpPr>
          <p:pic>
            <p:nvPicPr>
              <p:cNvPr id="17"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5" y="1488"/>
                <a:ext cx="728339" cy="728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oa trang tri goc 2 - Hình ảnh hoạt động - Lê Vân Anh - Website của Trường  Tiểu học Cao Dươ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415389" y="56603"/>
                <a:ext cx="670461" cy="67322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p:cNvPicPr>
            <a:picLocks noChangeAspect="1"/>
          </p:cNvPicPr>
          <p:nvPr/>
        </p:nvPicPr>
        <p:blipFill>
          <a:blip r:embed="rId10"/>
          <a:stretch>
            <a:fillRect/>
          </a:stretch>
        </p:blipFill>
        <p:spPr>
          <a:xfrm>
            <a:off x="665163" y="1230128"/>
            <a:ext cx="2850356" cy="2033455"/>
          </a:xfrm>
          <a:prstGeom prst="rect">
            <a:avLst/>
          </a:prstGeom>
        </p:spPr>
      </p:pic>
    </p:spTree>
    <p:extLst>
      <p:ext uri="{BB962C8B-B14F-4D97-AF65-F5344CB8AC3E}">
        <p14:creationId xmlns:p14="http://schemas.microsoft.com/office/powerpoint/2010/main" val="230834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mph" presetSubtype="0" fill="hold" grpId="0" nodeType="clickEffect">
                                  <p:stCondLst>
                                    <p:cond delay="0"/>
                                  </p:stCondLst>
                                  <p:iterate type="lt">
                                    <p:tmPct val="4000"/>
                                  </p:iterate>
                                  <p:childTnLst>
                                    <p:set>
                                      <p:cBhvr override="childStyle">
                                        <p:cTn id="27" dur="500" fill="hold"/>
                                        <p:tgtEl>
                                          <p:spTgt spid="7"/>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1030" t="47268" r="12598" b="9690"/>
          <a:stretch/>
        </p:blipFill>
        <p:spPr>
          <a:xfrm>
            <a:off x="1364343" y="319202"/>
            <a:ext cx="9303657" cy="6381522"/>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792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600A-95BF-36BD-C1EB-B67C180BBAAA}"/>
              </a:ext>
            </a:extLst>
          </p:cNvPr>
          <p:cNvPicPr>
            <a:picLocks noChangeAspect="1"/>
          </p:cNvPicPr>
          <p:nvPr/>
        </p:nvPicPr>
        <p:blipFill>
          <a:blip r:embed="rId2"/>
          <a:stretch>
            <a:fillRect/>
          </a:stretch>
        </p:blipFill>
        <p:spPr>
          <a:xfrm>
            <a:off x="2193512" y="346365"/>
            <a:ext cx="7983356" cy="6137562"/>
          </a:xfrm>
          <a:prstGeom prst="rect">
            <a:avLst/>
          </a:prstGeom>
        </p:spPr>
      </p:pic>
    </p:spTree>
    <p:extLst>
      <p:ext uri="{BB962C8B-B14F-4D97-AF65-F5344CB8AC3E}">
        <p14:creationId xmlns:p14="http://schemas.microsoft.com/office/powerpoint/2010/main" val="3060616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F9301-7E62-7592-7944-83C5C1FB9287}"/>
              </a:ext>
            </a:extLst>
          </p:cNvPr>
          <p:cNvPicPr>
            <a:picLocks noChangeAspect="1"/>
          </p:cNvPicPr>
          <p:nvPr/>
        </p:nvPicPr>
        <p:blipFill>
          <a:blip r:embed="rId2"/>
          <a:stretch>
            <a:fillRect/>
          </a:stretch>
        </p:blipFill>
        <p:spPr>
          <a:xfrm>
            <a:off x="2687218" y="3831311"/>
            <a:ext cx="6718852" cy="2709589"/>
          </a:xfrm>
          <a:prstGeom prst="rect">
            <a:avLst/>
          </a:prstGeom>
        </p:spPr>
      </p:pic>
      <p:pic>
        <p:nvPicPr>
          <p:cNvPr id="3" name="Picture 2">
            <a:extLst>
              <a:ext uri="{FF2B5EF4-FFF2-40B4-BE49-F238E27FC236}">
                <a16:creationId xmlns:a16="http://schemas.microsoft.com/office/drawing/2014/main" id="{B87FB884-E18B-DF01-22DD-7001A64029F8}"/>
              </a:ext>
            </a:extLst>
          </p:cNvPr>
          <p:cNvPicPr>
            <a:picLocks noChangeAspect="1"/>
          </p:cNvPicPr>
          <p:nvPr/>
        </p:nvPicPr>
        <p:blipFill>
          <a:blip r:embed="rId3"/>
          <a:stretch>
            <a:fillRect/>
          </a:stretch>
        </p:blipFill>
        <p:spPr>
          <a:xfrm>
            <a:off x="4271147" y="220223"/>
            <a:ext cx="3836209" cy="3390865"/>
          </a:xfrm>
          <a:prstGeom prst="rect">
            <a:avLst/>
          </a:prstGeom>
        </p:spPr>
      </p:pic>
    </p:spTree>
    <p:extLst>
      <p:ext uri="{BB962C8B-B14F-4D97-AF65-F5344CB8AC3E}">
        <p14:creationId xmlns:p14="http://schemas.microsoft.com/office/powerpoint/2010/main" val="3189429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E7A32-4E46-BC6E-1E5C-72B105CE5DB4}"/>
              </a:ext>
            </a:extLst>
          </p:cNvPr>
          <p:cNvPicPr>
            <a:picLocks noChangeAspect="1"/>
          </p:cNvPicPr>
          <p:nvPr/>
        </p:nvPicPr>
        <p:blipFill>
          <a:blip r:embed="rId2"/>
          <a:stretch>
            <a:fillRect/>
          </a:stretch>
        </p:blipFill>
        <p:spPr>
          <a:xfrm>
            <a:off x="2830940" y="547846"/>
            <a:ext cx="6631715" cy="5647819"/>
          </a:xfrm>
          <a:prstGeom prst="rect">
            <a:avLst/>
          </a:prstGeom>
        </p:spPr>
      </p:pic>
    </p:spTree>
    <p:extLst>
      <p:ext uri="{BB962C8B-B14F-4D97-AF65-F5344CB8AC3E}">
        <p14:creationId xmlns:p14="http://schemas.microsoft.com/office/powerpoint/2010/main" val="18951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9D190-5BD5-66A1-E062-8447E33E809C}"/>
              </a:ext>
            </a:extLst>
          </p:cNvPr>
          <p:cNvPicPr>
            <a:picLocks noChangeAspect="1"/>
          </p:cNvPicPr>
          <p:nvPr/>
        </p:nvPicPr>
        <p:blipFill>
          <a:blip r:embed="rId2"/>
          <a:stretch>
            <a:fillRect/>
          </a:stretch>
        </p:blipFill>
        <p:spPr>
          <a:xfrm>
            <a:off x="1685531" y="976532"/>
            <a:ext cx="3667125" cy="4943475"/>
          </a:xfrm>
          <a:prstGeom prst="rect">
            <a:avLst/>
          </a:prstGeom>
        </p:spPr>
      </p:pic>
      <p:pic>
        <p:nvPicPr>
          <p:cNvPr id="3" name="Picture 2">
            <a:extLst>
              <a:ext uri="{FF2B5EF4-FFF2-40B4-BE49-F238E27FC236}">
                <a16:creationId xmlns:a16="http://schemas.microsoft.com/office/drawing/2014/main" id="{B7619F53-F29C-F7AB-22D9-7AC0A9B81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58" y="976532"/>
            <a:ext cx="3293622" cy="44098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D3CFA3-3A59-E8B8-CA5B-30953860A82C}"/>
              </a:ext>
            </a:extLst>
          </p:cNvPr>
          <p:cNvSpPr txBox="1"/>
          <p:nvPr/>
        </p:nvSpPr>
        <p:spPr>
          <a:xfrm>
            <a:off x="6050263" y="5549651"/>
            <a:ext cx="3008245" cy="584775"/>
          </a:xfrm>
          <a:prstGeom prst="rect">
            <a:avLst/>
          </a:prstGeom>
          <a:noFill/>
        </p:spPr>
        <p:txBody>
          <a:bodyPr wrap="square">
            <a:spAutoFit/>
          </a:bodyPr>
          <a:lstStyle/>
          <a:p>
            <a:r>
              <a:rPr lang="en-US" sz="1600" dirty="0" err="1"/>
              <a:t>Tô</a:t>
            </a:r>
            <a:r>
              <a:rPr lang="en-US" sz="1600" dirty="0"/>
              <a:t> </a:t>
            </a:r>
            <a:r>
              <a:rPr lang="en-US" sz="1600" dirty="0" err="1"/>
              <a:t>Ngọc</a:t>
            </a:r>
            <a:r>
              <a:rPr lang="en-US" sz="1600" dirty="0"/>
              <a:t> Vân, </a:t>
            </a:r>
            <a:r>
              <a:rPr lang="en-US" sz="1600" i="1" dirty="0"/>
              <a:t>Hai </a:t>
            </a:r>
            <a:r>
              <a:rPr lang="en-US" sz="1600" i="1" dirty="0" err="1"/>
              <a:t>chiến</a:t>
            </a:r>
            <a:r>
              <a:rPr lang="en-US" sz="1600" i="1" dirty="0"/>
              <a:t> </a:t>
            </a:r>
            <a:r>
              <a:rPr lang="en-US" sz="1600" i="1" dirty="0" err="1"/>
              <a:t>sĩ</a:t>
            </a:r>
            <a:r>
              <a:rPr lang="en-US" sz="1600" dirty="0"/>
              <a:t>, 1949, </a:t>
            </a:r>
            <a:r>
              <a:rPr lang="en-US" sz="1600" dirty="0" err="1"/>
              <a:t>tranh</a:t>
            </a:r>
            <a:r>
              <a:rPr lang="en-US" sz="1600" dirty="0"/>
              <a:t> </a:t>
            </a:r>
            <a:r>
              <a:rPr lang="en-US" sz="1600" dirty="0" err="1"/>
              <a:t>màu</a:t>
            </a:r>
            <a:r>
              <a:rPr lang="en-US" sz="1600" dirty="0"/>
              <a:t> </a:t>
            </a:r>
            <a:r>
              <a:rPr lang="en-US" sz="1600" dirty="0" err="1"/>
              <a:t>nước</a:t>
            </a:r>
            <a:endParaRPr lang="en-US" sz="1600" dirty="0"/>
          </a:p>
        </p:txBody>
      </p:sp>
    </p:spTree>
    <p:extLst>
      <p:ext uri="{BB962C8B-B14F-4D97-AF65-F5344CB8AC3E}">
        <p14:creationId xmlns:p14="http://schemas.microsoft.com/office/powerpoint/2010/main" val="3210381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15673" t="37200" r="11947" b="17635"/>
          <a:stretch/>
        </p:blipFill>
        <p:spPr>
          <a:xfrm>
            <a:off x="2493818" y="264681"/>
            <a:ext cx="7493000" cy="6234014"/>
          </a:xfrm>
          <a:prstGeom prst="rect">
            <a:avLst/>
          </a:prstGeom>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73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6442" b="52372"/>
          <a:stretch/>
        </p:blipFill>
        <p:spPr>
          <a:xfrm>
            <a:off x="276225" y="195262"/>
            <a:ext cx="5819775" cy="3390900"/>
          </a:xfrm>
          <a:prstGeom prst="rect">
            <a:avLst/>
          </a:prstGeom>
        </p:spPr>
      </p:pic>
      <p:pic>
        <p:nvPicPr>
          <p:cNvPr id="5" name="Picture 4"/>
          <p:cNvPicPr>
            <a:picLocks noChangeAspect="1"/>
          </p:cNvPicPr>
          <p:nvPr/>
        </p:nvPicPr>
        <p:blipFill rotWithShape="1">
          <a:blip r:embed="rId2"/>
          <a:srcRect t="49518" b="10220"/>
          <a:stretch/>
        </p:blipFill>
        <p:spPr>
          <a:xfrm>
            <a:off x="6096000" y="195262"/>
            <a:ext cx="5819775" cy="3314701"/>
          </a:xfrm>
          <a:prstGeom prst="rect">
            <a:avLst/>
          </a:prstGeom>
        </p:spPr>
      </p:pic>
      <p:pic>
        <p:nvPicPr>
          <p:cNvPr id="6" name="Picture 5"/>
          <p:cNvPicPr>
            <a:picLocks noChangeAspect="1"/>
          </p:cNvPicPr>
          <p:nvPr/>
        </p:nvPicPr>
        <p:blipFill rotWithShape="1">
          <a:blip r:embed="rId3"/>
          <a:srcRect t="26392" r="3492"/>
          <a:stretch/>
        </p:blipFill>
        <p:spPr>
          <a:xfrm>
            <a:off x="1524000" y="3364820"/>
            <a:ext cx="3787196" cy="3362257"/>
          </a:xfrm>
          <a:prstGeom prst="rect">
            <a:avLst/>
          </a:prstGeom>
        </p:spPr>
      </p:pic>
      <p:pic>
        <p:nvPicPr>
          <p:cNvPr id="8" name="Picture 7"/>
          <p:cNvPicPr>
            <a:picLocks noChangeAspect="1"/>
          </p:cNvPicPr>
          <p:nvPr/>
        </p:nvPicPr>
        <p:blipFill rotWithShape="1">
          <a:blip r:embed="rId4"/>
          <a:srcRect t="25285"/>
          <a:stretch/>
        </p:blipFill>
        <p:spPr>
          <a:xfrm>
            <a:off x="6893830" y="3364820"/>
            <a:ext cx="3944262" cy="3328080"/>
          </a:xfrm>
          <a:prstGeom prst="rect">
            <a:avLst/>
          </a:prstGeom>
        </p:spPr>
      </p:pic>
    </p:spTree>
    <p:extLst>
      <p:ext uri="{BB962C8B-B14F-4D97-AF65-F5344CB8AC3E}">
        <p14:creationId xmlns:p14="http://schemas.microsoft.com/office/powerpoint/2010/main" val="28107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72609" y="400050"/>
            <a:ext cx="3643086" cy="5816190"/>
          </a:xfrm>
          <a:prstGeom prst="rect">
            <a:avLst/>
          </a:prstGeom>
        </p:spPr>
      </p:pic>
      <p:pic>
        <p:nvPicPr>
          <p:cNvPr id="6" name="Picture 5"/>
          <p:cNvPicPr>
            <a:picLocks noChangeAspect="1"/>
          </p:cNvPicPr>
          <p:nvPr/>
        </p:nvPicPr>
        <p:blipFill rotWithShape="1">
          <a:blip r:embed="rId3"/>
          <a:srcRect t="4404" b="13184"/>
          <a:stretch/>
        </p:blipFill>
        <p:spPr>
          <a:xfrm>
            <a:off x="3942614" y="617722"/>
            <a:ext cx="4306772" cy="5598518"/>
          </a:xfrm>
          <a:prstGeom prst="rect">
            <a:avLst/>
          </a:prstGeom>
        </p:spPr>
      </p:pic>
      <p:pic>
        <p:nvPicPr>
          <p:cNvPr id="8" name="Picture 7"/>
          <p:cNvPicPr>
            <a:picLocks noChangeAspect="1"/>
          </p:cNvPicPr>
          <p:nvPr/>
        </p:nvPicPr>
        <p:blipFill rotWithShape="1">
          <a:blip r:embed="rId4"/>
          <a:srcRect l="15041" t="9751" r="18482" b="19160"/>
          <a:stretch/>
        </p:blipFill>
        <p:spPr>
          <a:xfrm>
            <a:off x="7823200" y="217584"/>
            <a:ext cx="3822019" cy="5998656"/>
          </a:xfrm>
          <a:prstGeom prst="rect">
            <a:avLst/>
          </a:prstGeom>
        </p:spPr>
      </p:pic>
      <p:grpSp>
        <p:nvGrpSpPr>
          <p:cNvPr id="7" name="Group 6"/>
          <p:cNvGrpSpPr/>
          <p:nvPr/>
        </p:nvGrpSpPr>
        <p:grpSpPr>
          <a:xfrm>
            <a:off x="3635" y="0"/>
            <a:ext cx="12188365" cy="6878368"/>
            <a:chOff x="3635" y="0"/>
            <a:chExt cx="12188365" cy="6878368"/>
          </a:xfrm>
        </p:grpSpPr>
        <p:grpSp>
          <p:nvGrpSpPr>
            <p:cNvPr id="9" name="Group 8"/>
            <p:cNvGrpSpPr/>
            <p:nvPr/>
          </p:nvGrpSpPr>
          <p:grpSpPr>
            <a:xfrm>
              <a:off x="3635" y="0"/>
              <a:ext cx="12173021" cy="1085018"/>
              <a:chOff x="3635" y="0"/>
              <a:chExt cx="12173021" cy="1085018"/>
            </a:xfrm>
          </p:grpSpPr>
          <p:pic>
            <p:nvPicPr>
              <p:cNvPr id="13"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flipV="1">
              <a:off x="18979" y="5794837"/>
              <a:ext cx="12173021" cy="1083531"/>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549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868" y="257177"/>
            <a:ext cx="9779000" cy="2387600"/>
          </a:xfrm>
        </p:spPr>
        <p:txBody>
          <a:bodyPr>
            <a:noAutofit/>
          </a:bodyPr>
          <a:lstStyle/>
          <a:p>
            <a:pPr algn="l"/>
            <a:r>
              <a:rPr lang="vi-VN" sz="2800" dirty="0" smtClean="0">
                <a:solidFill>
                  <a:srgbClr val="FF0000"/>
                </a:solidFill>
              </a:rPr>
              <a:t/>
            </a:r>
            <a:br>
              <a:rPr lang="vi-VN" sz="2800" dirty="0" smtClean="0">
                <a:solidFill>
                  <a:srgbClr val="FF0000"/>
                </a:solidFill>
              </a:rPr>
            </a:br>
            <a:r>
              <a:rPr lang="vi-VN" sz="2800" dirty="0" smtClean="0">
                <a:solidFill>
                  <a:srgbClr val="FF0000"/>
                </a:solidFill>
              </a:rPr>
              <a:t>EM CÓ BIẾT</a:t>
            </a:r>
            <a:br>
              <a:rPr lang="vi-VN" sz="2800" dirty="0" smtClean="0">
                <a:solidFill>
                  <a:srgbClr val="FF0000"/>
                </a:solidFill>
              </a:rPr>
            </a:br>
            <a:r>
              <a:rPr lang="vi-VN" sz="2800" dirty="0" smtClean="0"/>
              <a:t>Trong Mỹ thuật hình </a:t>
            </a:r>
            <a:r>
              <a:rPr lang="vi-VN" sz="2800" dirty="0"/>
              <a:t>tượng con người được tái sinh </a:t>
            </a:r>
            <a:r>
              <a:rPr lang="vi-VN" sz="2800" dirty="0" smtClean="0"/>
              <a:t>hiện </a:t>
            </a:r>
            <a:r>
              <a:rPr lang="vi-VN" sz="2800" dirty="0"/>
              <a:t>qua sáng tạo tại các sản phẩm với lối tạo hình riêng của mỗi nghệ </a:t>
            </a:r>
            <a:r>
              <a:rPr lang="vi-VN" sz="2800" dirty="0" smtClean="0"/>
              <a:t>sĩ. </a:t>
            </a:r>
            <a:r>
              <a:rPr lang="vi-VN" sz="2800" dirty="0"/>
              <a:t>B</a:t>
            </a:r>
            <a:r>
              <a:rPr lang="vi-VN" sz="2800" dirty="0" smtClean="0"/>
              <a:t>ằng </a:t>
            </a:r>
            <a:r>
              <a:rPr lang="vi-VN" sz="2800" dirty="0"/>
              <a:t>chất liệu và phong cách tạo nên hình dạng khác nhau Mỗi tác giả có thể tạo ra những cảm nhận thẩm định mỹ phẩm khác biệt ở từng sản phẩm</a:t>
            </a:r>
            <a:endParaRPr lang="en-US" sz="1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7879" t="23019" r="11642" b="23334"/>
          <a:stretch/>
        </p:blipFill>
        <p:spPr>
          <a:xfrm>
            <a:off x="1360571" y="68913"/>
            <a:ext cx="8900928" cy="6807970"/>
          </a:xfrm>
          <a:prstGeom prst="rect">
            <a:avLst/>
          </a:prstGeom>
        </p:spPr>
      </p:pic>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793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0" y="-1028700"/>
            <a:ext cx="12192000" cy="8153400"/>
          </a:xfrm>
          <a:prstGeom prst="rect">
            <a:avLst/>
          </a:prstGeom>
        </p:spPr>
      </p:pic>
      <p:sp>
        <p:nvSpPr>
          <p:cNvPr id="12" name="Title 1"/>
          <p:cNvSpPr txBox="1">
            <a:spLocks/>
          </p:cNvSpPr>
          <p:nvPr/>
        </p:nvSpPr>
        <p:spPr>
          <a:xfrm>
            <a:off x="2114550" y="2362201"/>
            <a:ext cx="7677150" cy="2000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Đấy </a:t>
            </a:r>
            <a:r>
              <a:rPr lang="vi-VN" sz="3200" dirty="0" smtClean="0">
                <a:latin typeface="Times New Roman" panose="02020603050405020304" pitchFamily="18" charset="0"/>
                <a:cs typeface="Times New Roman" panose="02020603050405020304" pitchFamily="18" charset="0"/>
              </a:rPr>
              <a:t>là về mặt sinh học và tâm lí học...</a:t>
            </a:r>
          </a:p>
          <a:p>
            <a:pPr algn="just"/>
            <a:r>
              <a:rPr lang="vi-VN" sz="3200" smtClean="0">
                <a:latin typeface="Times New Roman" panose="02020603050405020304" pitchFamily="18" charset="0"/>
                <a:cs typeface="Times New Roman" panose="02020603050405020304" pitchFamily="18" charset="0"/>
              </a:rPr>
              <a:t> c</a:t>
            </a:r>
            <a:r>
              <a:rPr lang="en-US" sz="3200" smtClean="0">
                <a:latin typeface="Times New Roman" panose="02020603050405020304" pitchFamily="18" charset="0"/>
                <a:cs typeface="Times New Roman" panose="02020603050405020304" pitchFamily="18" charset="0"/>
              </a:rPr>
              <a:t>òn</a:t>
            </a:r>
            <a:r>
              <a:rPr lang="vi-VN" sz="320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trong các tác phẩm hội họa, hình ảnh con người được thể hiện </a:t>
            </a:r>
            <a:r>
              <a:rPr lang="vi-VN" sz="3200" smtClean="0">
                <a:latin typeface="Times New Roman" panose="02020603050405020304" pitchFamily="18" charset="0"/>
                <a:cs typeface="Times New Roman" panose="02020603050405020304" pitchFamily="18" charset="0"/>
              </a:rPr>
              <a:t>như thế nào? </a:t>
            </a:r>
            <a:r>
              <a:rPr lang="vi-VN" sz="3200" dirty="0" smtClean="0">
                <a:latin typeface="Times New Roman" panose="02020603050405020304" pitchFamily="18" charset="0"/>
                <a:cs typeface="Times New Roman" panose="02020603050405020304" pitchFamily="18" charset="0"/>
              </a:rPr>
              <a:t>Chúng ta cùng </a:t>
            </a:r>
            <a:r>
              <a:rPr lang="vi-VN" sz="3200" smtClean="0">
                <a:latin typeface="Times New Roman" panose="02020603050405020304" pitchFamily="18" charset="0"/>
                <a:cs typeface="Times New Roman" panose="02020603050405020304" pitchFamily="18" charset="0"/>
              </a:rPr>
              <a:t>tìm hiểu</a:t>
            </a:r>
            <a:r>
              <a:rPr lang="vi-VN" sz="280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41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68437"/>
            <a:ext cx="9144000" cy="2387600"/>
          </a:xfrm>
        </p:spPr>
        <p:txBody>
          <a:bodyPr>
            <a:normAutofit/>
          </a:bodyPr>
          <a:lstStyle/>
          <a:p>
            <a:r>
              <a:rPr lang="vi-VN" sz="3200" dirty="0" smtClean="0">
                <a:solidFill>
                  <a:srgbClr val="0070C0"/>
                </a:solidFill>
                <a:latin typeface="Times New Roman" panose="02020603050405020304" pitchFamily="18" charset="0"/>
                <a:cs typeface="Times New Roman" panose="02020603050405020304" pitchFamily="18" charset="0"/>
              </a:rPr>
              <a:t>Vận dụng</a:t>
            </a:r>
            <a:r>
              <a:rPr lang="vi-VN" sz="3200" dirty="0" smtClean="0">
                <a:latin typeface="Times New Roman" panose="02020603050405020304" pitchFamily="18" charset="0"/>
                <a:cs typeface="Times New Roman" panose="02020603050405020304" pitchFamily="18" charset="0"/>
              </a:rPr>
              <a:t/>
            </a:r>
            <a:br>
              <a:rPr lang="vi-VN" sz="3200" dirty="0" smtClean="0">
                <a:latin typeface="Times New Roman" panose="02020603050405020304" pitchFamily="18" charset="0"/>
                <a:cs typeface="Times New Roman" panose="02020603050405020304" pitchFamily="18" charset="0"/>
              </a:rPr>
            </a:br>
            <a:r>
              <a:rPr lang="vi-VN" sz="3200" dirty="0" smtClean="0">
                <a:latin typeface="Times New Roman" panose="02020603050405020304" pitchFamily="18" charset="0"/>
                <a:cs typeface="Times New Roman" panose="02020603050405020304" pitchFamily="18" charset="0"/>
              </a:rPr>
              <a:t>Em hãy nặn hay làm dáng người mà em yêu thích</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28600" y="1771650"/>
            <a:ext cx="3276600" cy="3276600"/>
          </a:xfrm>
          <a:prstGeom prst="rect">
            <a:avLst/>
          </a:prstGeom>
        </p:spPr>
      </p:pic>
      <p:pic>
        <p:nvPicPr>
          <p:cNvPr id="6" name="Picture 5"/>
          <p:cNvPicPr>
            <a:picLocks noChangeAspect="1"/>
          </p:cNvPicPr>
          <p:nvPr/>
        </p:nvPicPr>
        <p:blipFill rotWithShape="1">
          <a:blip r:embed="rId3"/>
          <a:srcRect l="17205" r="17350"/>
          <a:stretch/>
        </p:blipFill>
        <p:spPr>
          <a:xfrm>
            <a:off x="3955256" y="1771650"/>
            <a:ext cx="3695700" cy="3276600"/>
          </a:xfrm>
          <a:prstGeom prst="rect">
            <a:avLst/>
          </a:prstGeom>
        </p:spPr>
      </p:pic>
      <p:pic>
        <p:nvPicPr>
          <p:cNvPr id="8" name="Picture 7"/>
          <p:cNvPicPr>
            <a:picLocks noChangeAspect="1"/>
          </p:cNvPicPr>
          <p:nvPr/>
        </p:nvPicPr>
        <p:blipFill rotWithShape="1">
          <a:blip r:embed="rId4"/>
          <a:srcRect r="41228"/>
          <a:stretch/>
        </p:blipFill>
        <p:spPr>
          <a:xfrm>
            <a:off x="8101012" y="1771650"/>
            <a:ext cx="3745192" cy="3276600"/>
          </a:xfrm>
          <a:prstGeom prst="rect">
            <a:avLst/>
          </a:prstGeom>
        </p:spPr>
      </p:pic>
      <p:grpSp>
        <p:nvGrpSpPr>
          <p:cNvPr id="7" name="Group 6"/>
          <p:cNvGrpSpPr/>
          <p:nvPr/>
        </p:nvGrpSpPr>
        <p:grpSpPr>
          <a:xfrm>
            <a:off x="3635" y="0"/>
            <a:ext cx="12188365" cy="6878368"/>
            <a:chOff x="3635" y="0"/>
            <a:chExt cx="12188365" cy="6878368"/>
          </a:xfrm>
        </p:grpSpPr>
        <p:grpSp>
          <p:nvGrpSpPr>
            <p:cNvPr id="9" name="Group 8"/>
            <p:cNvGrpSpPr/>
            <p:nvPr/>
          </p:nvGrpSpPr>
          <p:grpSpPr>
            <a:xfrm>
              <a:off x="3635" y="0"/>
              <a:ext cx="12173021" cy="1085018"/>
              <a:chOff x="3635" y="0"/>
              <a:chExt cx="12173021" cy="1085018"/>
            </a:xfrm>
          </p:grpSpPr>
          <p:pic>
            <p:nvPicPr>
              <p:cNvPr id="13"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flipV="1">
              <a:off x="18979" y="5794837"/>
              <a:ext cx="12173021" cy="1083531"/>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811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075" y="-915987"/>
            <a:ext cx="12630150" cy="2387600"/>
          </a:xfrm>
        </p:spPr>
        <p:txBody>
          <a:bodyPr>
            <a:normAutofit/>
          </a:bodyPr>
          <a:lstStyle/>
          <a:p>
            <a:r>
              <a:rPr lang="vi-VN" sz="5400" dirty="0" smtClean="0">
                <a:latin typeface="Times New Roman" panose="02020603050405020304" pitchFamily="18" charset="0"/>
                <a:cs typeface="Times New Roman" panose="02020603050405020304" pitchFamily="18" charset="0"/>
              </a:rPr>
              <a:t>Dặn dò</a:t>
            </a: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78718" y="919162"/>
            <a:ext cx="9834563" cy="5653088"/>
          </a:xfrm>
          <a:prstGeom prst="rect">
            <a:avLst/>
          </a:prstGeom>
        </p:spPr>
      </p:pic>
      <p:sp>
        <p:nvSpPr>
          <p:cNvPr id="5" name="TextBox 4"/>
          <p:cNvSpPr txBox="1"/>
          <p:nvPr/>
        </p:nvSpPr>
        <p:spPr>
          <a:xfrm>
            <a:off x="2305050" y="3544878"/>
            <a:ext cx="6076950" cy="954107"/>
          </a:xfrm>
          <a:prstGeom prst="rect">
            <a:avLst/>
          </a:prstGeom>
          <a:noFill/>
        </p:spPr>
        <p:txBody>
          <a:bodyPr wrap="square" rtlCol="0">
            <a:spAutoFit/>
          </a:bodyPr>
          <a:lstStyle/>
          <a:p>
            <a:r>
              <a:rPr lang="vi-VN" sz="2800" dirty="0">
                <a:cs typeface="Times New Roman" panose="02020603050405020304" pitchFamily="18" charset="0"/>
              </a:rPr>
              <a:t>Giờ sau các em mang đồ dùng để học tiết tiếp </a:t>
            </a:r>
            <a:r>
              <a:rPr lang="vi-VN" sz="2800" dirty="0" smtClean="0">
                <a:cs typeface="Times New Roman" panose="02020603050405020304" pitchFamily="18" charset="0"/>
              </a:rPr>
              <a:t>theo </a:t>
            </a:r>
            <a:r>
              <a:rPr lang="vi-VN" sz="2800" dirty="0">
                <a:cs typeface="Times New Roman" panose="02020603050405020304" pitchFamily="18" charset="0"/>
              </a:rPr>
              <a:t>ngày hôm </a:t>
            </a:r>
            <a:r>
              <a:rPr lang="vi-VN" sz="2800" dirty="0" smtClean="0">
                <a:cs typeface="Times New Roman" panose="02020603050405020304" pitchFamily="18" charset="0"/>
              </a:rPr>
              <a:t>nay!</a:t>
            </a:r>
            <a:endParaRPr lang="en-US" sz="2800" dirty="0"/>
          </a:p>
        </p:txBody>
      </p:sp>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1"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645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0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2050" name="Picture 2" descr="Có thể là hình ảnh về văn bản cho biết '世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12360275" cy="68443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635" y="0"/>
            <a:ext cx="12188365" cy="6878368"/>
            <a:chOff x="3635" y="0"/>
            <a:chExt cx="12188365" cy="6878368"/>
          </a:xfrm>
        </p:grpSpPr>
        <p:grpSp>
          <p:nvGrpSpPr>
            <p:cNvPr id="6" name="Group 5"/>
            <p:cNvGrpSpPr/>
            <p:nvPr/>
          </p:nvGrpSpPr>
          <p:grpSpPr>
            <a:xfrm>
              <a:off x="3635" y="0"/>
              <a:ext cx="12173021" cy="1085018"/>
              <a:chOff x="3635" y="0"/>
              <a:chExt cx="12173021" cy="1085018"/>
            </a:xfrm>
          </p:grpSpPr>
          <p:pic>
            <p:nvPicPr>
              <p:cNvPr id="10"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flipV="1">
              <a:off x="18979" y="5794837"/>
              <a:ext cx="12173021" cy="1083531"/>
              <a:chOff x="3635" y="0"/>
              <a:chExt cx="12173021" cy="1085018"/>
            </a:xfrm>
          </p:grpSpPr>
          <p:pic>
            <p:nvPicPr>
              <p:cNvPr id="8"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65826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102511" y="1414855"/>
            <a:ext cx="9882194" cy="107412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36854" y="1687037"/>
            <a:ext cx="9100511" cy="954107"/>
          </a:xfrm>
          <a:prstGeom prst="rect">
            <a:avLst/>
          </a:prstGeom>
          <a:noFill/>
        </p:spPr>
        <p:txBody>
          <a:bodyPr wrap="square" rtlCol="0">
            <a:spAutoFit/>
          </a:bodyPr>
          <a:lstStyle/>
          <a:p>
            <a:r>
              <a:rPr lang="vi-VN" sz="3200" dirty="0" smtClean="0">
                <a:solidFill>
                  <a:srgbClr val="FFFF00"/>
                </a:solidFill>
                <a:latin typeface="Times New Roman" panose="02020603050405020304" pitchFamily="18" charset="0"/>
              </a:rPr>
              <a:t>Bài 1:  Hình </a:t>
            </a:r>
            <a:r>
              <a:rPr lang="vi-VN" sz="3200" dirty="0">
                <a:solidFill>
                  <a:srgbClr val="FFFF00"/>
                </a:solidFill>
                <a:latin typeface="Times New Roman" panose="02020603050405020304" pitchFamily="18" charset="0"/>
              </a:rPr>
              <a:t>tượng con người trong sáng tạo mỹ thuật</a:t>
            </a:r>
          </a:p>
          <a:p>
            <a:endParaRPr lang="en-US" sz="2400" dirty="0">
              <a:solidFill>
                <a:srgbClr val="FFFF00"/>
              </a:solidFill>
            </a:endParaRPr>
          </a:p>
        </p:txBody>
      </p:sp>
      <p:sp>
        <p:nvSpPr>
          <p:cNvPr id="22" name="Rectangle 21"/>
          <p:cNvSpPr/>
          <p:nvPr/>
        </p:nvSpPr>
        <p:spPr>
          <a:xfrm>
            <a:off x="1102512" y="2817506"/>
            <a:ext cx="10010404" cy="3662541"/>
          </a:xfrm>
          <a:prstGeom prst="rect">
            <a:avLst/>
          </a:prstGeom>
        </p:spPr>
        <p:txBody>
          <a:bodyPr wrap="square">
            <a:spAutoFit/>
          </a:bodyPr>
          <a:lstStyle/>
          <a:p>
            <a:pPr>
              <a:spcBef>
                <a:spcPts val="600"/>
              </a:spcBef>
              <a:spcAft>
                <a:spcPts val="600"/>
              </a:spcAft>
            </a:pPr>
            <a:r>
              <a:rPr lang="vi-VN" sz="2400" dirty="0" smtClean="0">
                <a:latin typeface="Times New Roman" panose="02020603050405020304" pitchFamily="18" charset="0"/>
              </a:rPr>
              <a:t>    Yêu </a:t>
            </a:r>
            <a:r>
              <a:rPr lang="vi-VN" sz="2400" dirty="0">
                <a:latin typeface="Times New Roman" panose="02020603050405020304" pitchFamily="18" charset="0"/>
              </a:rPr>
              <a:t>cầu cần </a:t>
            </a:r>
            <a:r>
              <a:rPr lang="vi-VN" sz="2400" dirty="0" smtClean="0">
                <a:latin typeface="Times New Roman" panose="02020603050405020304" pitchFamily="18" charset="0"/>
              </a:rPr>
              <a:t>đạt:</a:t>
            </a:r>
          </a:p>
          <a:p>
            <a:pPr marL="285750" indent="-285750">
              <a:spcBef>
                <a:spcPts val="600"/>
              </a:spcBef>
              <a:spcAft>
                <a:spcPts val="600"/>
              </a:spcAft>
              <a:buFontTx/>
              <a:buChar char="-"/>
            </a:pPr>
            <a:r>
              <a:rPr lang="vi-VN" sz="2400" dirty="0" smtClean="0">
                <a:latin typeface="Times New Roman" panose="02020603050405020304" pitchFamily="18" charset="0"/>
              </a:rPr>
              <a:t>Hiểu </a:t>
            </a:r>
            <a:r>
              <a:rPr lang="vi-VN" sz="2400" dirty="0">
                <a:latin typeface="Times New Roman" panose="02020603050405020304" pitchFamily="18" charset="0"/>
              </a:rPr>
              <a:t>về cách thức tạo hình con người trong sáng </a:t>
            </a:r>
            <a:r>
              <a:rPr lang="vi-VN" sz="2400" dirty="0" smtClean="0">
                <a:latin typeface="Times New Roman" panose="02020603050405020304" pitchFamily="18" charset="0"/>
              </a:rPr>
              <a:t>tạo Mỹ thuật </a:t>
            </a:r>
          </a:p>
          <a:p>
            <a:pPr marL="285750" indent="-285750">
              <a:spcBef>
                <a:spcPts val="600"/>
              </a:spcBef>
              <a:spcAft>
                <a:spcPts val="600"/>
              </a:spcAft>
              <a:buFontTx/>
              <a:buChar char="-"/>
            </a:pPr>
            <a:r>
              <a:rPr lang="vi-VN" sz="2400" dirty="0" smtClean="0">
                <a:latin typeface="Times New Roman" panose="02020603050405020304" pitchFamily="18" charset="0"/>
              </a:rPr>
              <a:t>Thể </a:t>
            </a:r>
            <a:r>
              <a:rPr lang="vi-VN" sz="2400" dirty="0">
                <a:latin typeface="Times New Roman" panose="02020603050405020304" pitchFamily="18" charset="0"/>
              </a:rPr>
              <a:t>hiện tạo hình con </a:t>
            </a:r>
            <a:r>
              <a:rPr lang="vi-VN" sz="2400">
                <a:latin typeface="Times New Roman" panose="02020603050405020304" pitchFamily="18" charset="0"/>
              </a:rPr>
              <a:t>người </a:t>
            </a:r>
            <a:r>
              <a:rPr lang="vi-VN" sz="2400" smtClean="0">
                <a:latin typeface="Times New Roman" panose="02020603050405020304" pitchFamily="18" charset="0"/>
              </a:rPr>
              <a:t>theo </a:t>
            </a:r>
            <a:r>
              <a:rPr lang="vi-VN" sz="2400" dirty="0">
                <a:latin typeface="Times New Roman" panose="02020603050405020304" pitchFamily="18" charset="0"/>
              </a:rPr>
              <a:t>nhiều hình thức khác nhau phù hợp với tương quan </a:t>
            </a:r>
            <a:r>
              <a:rPr lang="vi-VN" sz="2400" dirty="0" smtClean="0">
                <a:latin typeface="Times New Roman" panose="02020603050405020304" pitchFamily="18" charset="0"/>
              </a:rPr>
              <a:t>tỷ </a:t>
            </a:r>
            <a:r>
              <a:rPr lang="vi-VN" sz="2400" dirty="0">
                <a:latin typeface="Times New Roman" panose="02020603050405020304" pitchFamily="18" charset="0"/>
              </a:rPr>
              <a:t>lệ cơ thể người </a:t>
            </a:r>
            <a:endParaRPr lang="vi-VN" sz="2400" dirty="0" smtClean="0">
              <a:latin typeface="Times New Roman" panose="02020603050405020304" pitchFamily="18" charset="0"/>
            </a:endParaRPr>
          </a:p>
          <a:p>
            <a:pPr marL="285750" indent="-285750">
              <a:spcBef>
                <a:spcPts val="600"/>
              </a:spcBef>
              <a:spcAft>
                <a:spcPts val="600"/>
              </a:spcAft>
              <a:buFontTx/>
              <a:buChar char="-"/>
            </a:pPr>
            <a:r>
              <a:rPr lang="vi-VN" sz="2400" dirty="0">
                <a:latin typeface="Times New Roman" panose="02020603050405020304" pitchFamily="18" charset="0"/>
              </a:rPr>
              <a:t>C</a:t>
            </a:r>
            <a:r>
              <a:rPr lang="vi-VN" sz="2400" dirty="0" smtClean="0">
                <a:latin typeface="Times New Roman" panose="02020603050405020304" pitchFamily="18" charset="0"/>
              </a:rPr>
              <a:t>ó </a:t>
            </a:r>
            <a:r>
              <a:rPr lang="vi-VN" sz="2400" dirty="0">
                <a:latin typeface="Times New Roman" panose="02020603050405020304" pitchFamily="18" charset="0"/>
              </a:rPr>
              <a:t>khả năng ghi chép dáng người theo trạng thái </a:t>
            </a:r>
            <a:r>
              <a:rPr lang="vi-VN" sz="2400" dirty="0" smtClean="0">
                <a:latin typeface="Times New Roman" panose="02020603050405020304" pitchFamily="18" charset="0"/>
              </a:rPr>
              <a:t>Tĩnh - </a:t>
            </a:r>
            <a:r>
              <a:rPr lang="vi-VN" sz="2400" dirty="0">
                <a:latin typeface="Times New Roman" panose="02020603050405020304" pitchFamily="18" charset="0"/>
              </a:rPr>
              <a:t>động ở mức độ đơn </a:t>
            </a:r>
            <a:r>
              <a:rPr lang="vi-VN" sz="2400" dirty="0" smtClean="0">
                <a:latin typeface="Times New Roman" panose="02020603050405020304" pitchFamily="18" charset="0"/>
              </a:rPr>
              <a:t>giản</a:t>
            </a:r>
          </a:p>
          <a:p>
            <a:pPr marL="285750" indent="-285750">
              <a:spcBef>
                <a:spcPts val="600"/>
              </a:spcBef>
              <a:spcAft>
                <a:spcPts val="600"/>
              </a:spcAft>
              <a:buFontTx/>
              <a:buChar char="-"/>
            </a:pPr>
            <a:r>
              <a:rPr lang="vi-VN" sz="2400" dirty="0">
                <a:latin typeface="Times New Roman" panose="02020603050405020304" pitchFamily="18" charset="0"/>
              </a:rPr>
              <a:t>C</a:t>
            </a:r>
            <a:r>
              <a:rPr lang="vi-VN" sz="2400" dirty="0" smtClean="0">
                <a:latin typeface="Times New Roman" panose="02020603050405020304" pitchFamily="18" charset="0"/>
              </a:rPr>
              <a:t>ảm </a:t>
            </a:r>
            <a:r>
              <a:rPr lang="vi-VN" sz="2400" dirty="0">
                <a:latin typeface="Times New Roman" panose="02020603050405020304" pitchFamily="18" charset="0"/>
              </a:rPr>
              <a:t>nhận vẻ đẹp và biết chia sẻ khai thác hình tượng con người trong sáng tạo sản phẩm mỹ </a:t>
            </a:r>
            <a:r>
              <a:rPr lang="vi-VN" sz="2400" dirty="0" smtClean="0">
                <a:latin typeface="Times New Roman" panose="02020603050405020304" pitchFamily="18" charset="0"/>
              </a:rPr>
              <a:t>thuật</a:t>
            </a:r>
            <a:endParaRPr lang="en-US" sz="2400" dirty="0"/>
          </a:p>
        </p:txBody>
      </p:sp>
      <p:sp>
        <p:nvSpPr>
          <p:cNvPr id="23" name="Rounded Rectangle 22"/>
          <p:cNvSpPr/>
          <p:nvPr/>
        </p:nvSpPr>
        <p:spPr>
          <a:xfrm>
            <a:off x="1389517" y="480904"/>
            <a:ext cx="9438494" cy="87716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06902" y="614636"/>
            <a:ext cx="9277350" cy="800219"/>
          </a:xfrm>
          <a:prstGeom prst="rect">
            <a:avLst/>
          </a:prstGeom>
          <a:noFill/>
        </p:spPr>
        <p:txBody>
          <a:bodyPr wrap="square" rtlCol="0">
            <a:spAutoFit/>
          </a:bodyPr>
          <a:lstStyle/>
          <a:p>
            <a:r>
              <a:rPr lang="vi-VN" sz="2800" b="1" dirty="0">
                <a:solidFill>
                  <a:srgbClr val="FFFF00"/>
                </a:solidFill>
                <a:latin typeface="Times New Roman" panose="02020603050405020304" pitchFamily="18" charset="0"/>
              </a:rPr>
              <a:t>Chủ đề </a:t>
            </a:r>
            <a:r>
              <a:rPr lang="vi-VN" sz="2800" b="1" dirty="0" smtClean="0">
                <a:solidFill>
                  <a:srgbClr val="FFFF00"/>
                </a:solidFill>
                <a:latin typeface="Times New Roman" panose="02020603050405020304" pitchFamily="18" charset="0"/>
              </a:rPr>
              <a:t>1. Hình </a:t>
            </a:r>
            <a:r>
              <a:rPr lang="vi-VN" sz="2800" b="1" dirty="0">
                <a:solidFill>
                  <a:srgbClr val="FFFF00"/>
                </a:solidFill>
                <a:latin typeface="Times New Roman" panose="02020603050405020304" pitchFamily="18" charset="0"/>
              </a:rPr>
              <a:t>tượng con người trong mỹ thuật </a:t>
            </a:r>
          </a:p>
          <a:p>
            <a:endParaRPr lang="en-US" dirty="0"/>
          </a:p>
        </p:txBody>
      </p:sp>
      <p:grpSp>
        <p:nvGrpSpPr>
          <p:cNvPr id="25" name="Group 24"/>
          <p:cNvGrpSpPr/>
          <p:nvPr/>
        </p:nvGrpSpPr>
        <p:grpSpPr>
          <a:xfrm>
            <a:off x="3635" y="0"/>
            <a:ext cx="12188365" cy="6878368"/>
            <a:chOff x="3635" y="0"/>
            <a:chExt cx="12188365" cy="6878368"/>
          </a:xfrm>
        </p:grpSpPr>
        <p:grpSp>
          <p:nvGrpSpPr>
            <p:cNvPr id="26" name="Group 25"/>
            <p:cNvGrpSpPr/>
            <p:nvPr/>
          </p:nvGrpSpPr>
          <p:grpSpPr>
            <a:xfrm>
              <a:off x="3635" y="0"/>
              <a:ext cx="12173021" cy="1085018"/>
              <a:chOff x="3635" y="0"/>
              <a:chExt cx="12173021" cy="1085018"/>
            </a:xfrm>
          </p:grpSpPr>
          <p:pic>
            <p:nvPicPr>
              <p:cNvPr id="30" name="Picture 12" descr="hoa trang tri goc 2 - Hình ảnh hoạt động - Lê Vân Anh - Website của Trường  Tiểu học Cao D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flipV="1">
              <a:off x="18979" y="5794837"/>
              <a:ext cx="12173021" cy="1083531"/>
              <a:chOff x="3635" y="0"/>
              <a:chExt cx="12173021" cy="1085018"/>
            </a:xfrm>
          </p:grpSpPr>
          <p:pic>
            <p:nvPicPr>
              <p:cNvPr id="28"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1605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5562" y="0"/>
            <a:ext cx="9144000" cy="672790"/>
          </a:xfrm>
        </p:spPr>
        <p:txBody>
          <a:bodyPr>
            <a:normAutofit fontScale="90000"/>
          </a:bodyPr>
          <a:lstStyle/>
          <a:p>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r>
              <a:rPr lang="vi-VN" sz="2800" dirty="0" smtClean="0">
                <a:latin typeface="Times New Roman" panose="02020603050405020304" pitchFamily="18" charset="0"/>
                <a:cs typeface="Times New Roman" panose="02020603050405020304" pitchFamily="18" charset="0"/>
              </a:rPr>
              <a:t>Tìm hiểu hình ảnh con người trong tác phẩm hội họa</a:t>
            </a:r>
            <a:endParaRPr lang="en-US"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7070953"/>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525009" y="958836"/>
            <a:ext cx="1631182" cy="2230040"/>
          </a:xfrm>
          <a:prstGeom prst="rect">
            <a:avLst/>
          </a:prstGeom>
        </p:spPr>
      </p:pic>
      <p:pic>
        <p:nvPicPr>
          <p:cNvPr id="6" name="Picture 5"/>
          <p:cNvPicPr>
            <a:picLocks noChangeAspect="1"/>
          </p:cNvPicPr>
          <p:nvPr/>
        </p:nvPicPr>
        <p:blipFill>
          <a:blip r:embed="rId3"/>
          <a:stretch>
            <a:fillRect/>
          </a:stretch>
        </p:blipFill>
        <p:spPr>
          <a:xfrm>
            <a:off x="3886201" y="958836"/>
            <a:ext cx="1627218" cy="2230040"/>
          </a:xfrm>
          <a:prstGeom prst="rect">
            <a:avLst/>
          </a:prstGeom>
        </p:spPr>
      </p:pic>
      <p:pic>
        <p:nvPicPr>
          <p:cNvPr id="8" name="Picture 7"/>
          <p:cNvPicPr>
            <a:picLocks noChangeAspect="1"/>
          </p:cNvPicPr>
          <p:nvPr/>
        </p:nvPicPr>
        <p:blipFill>
          <a:blip r:embed="rId4"/>
          <a:stretch>
            <a:fillRect/>
          </a:stretch>
        </p:blipFill>
        <p:spPr>
          <a:xfrm>
            <a:off x="9387676" y="900780"/>
            <a:ext cx="1610524" cy="2238109"/>
          </a:xfrm>
          <a:prstGeom prst="rect">
            <a:avLst/>
          </a:prstGeom>
        </p:spPr>
      </p:pic>
      <p:sp>
        <p:nvSpPr>
          <p:cNvPr id="9" name="TextBox 8"/>
          <p:cNvSpPr txBox="1"/>
          <p:nvPr/>
        </p:nvSpPr>
        <p:spPr>
          <a:xfrm>
            <a:off x="1308100" y="3329348"/>
            <a:ext cx="10509827" cy="369332"/>
          </a:xfrm>
          <a:prstGeom prst="rect">
            <a:avLst/>
          </a:prstGeom>
          <a:noFill/>
        </p:spPr>
        <p:txBody>
          <a:bodyPr wrap="square" rtlCol="0">
            <a:spAutoFit/>
          </a:bodyPr>
          <a:lstStyle/>
          <a:p>
            <a:r>
              <a:rPr lang="vi-VN" dirty="0" smtClean="0"/>
              <a:t>CỔ ĐẠI                            TRUNG ĐẠI                        PHỤC HƯNG                             HIỆN ĐẠI</a:t>
            </a:r>
            <a:endParaRPr lang="en-US" dirty="0"/>
          </a:p>
        </p:txBody>
      </p:sp>
      <p:sp>
        <p:nvSpPr>
          <p:cNvPr id="10" name="TextBox 9"/>
          <p:cNvSpPr txBox="1"/>
          <p:nvPr/>
        </p:nvSpPr>
        <p:spPr>
          <a:xfrm>
            <a:off x="761999" y="3717511"/>
            <a:ext cx="10751127" cy="3046988"/>
          </a:xfrm>
          <a:prstGeom prst="rect">
            <a:avLst/>
          </a:prstGeom>
          <a:noFill/>
        </p:spPr>
        <p:txBody>
          <a:bodyPr wrap="square" rtlCol="0">
            <a:spAutoFit/>
          </a:bodyPr>
          <a:lstStyle/>
          <a:p>
            <a:pPr algn="just"/>
            <a:r>
              <a:rPr lang="en-US" smtClean="0">
                <a:solidFill>
                  <a:srgbClr val="0070C0"/>
                </a:solidFill>
                <a:latin typeface="+mj-lt"/>
              </a:rPr>
              <a:t>                                              </a:t>
            </a:r>
            <a:r>
              <a:rPr lang="vi-VN" sz="2400" smtClean="0">
                <a:solidFill>
                  <a:srgbClr val="0070C0"/>
                </a:solidFill>
                <a:latin typeface="+mj-lt"/>
              </a:rPr>
              <a:t>Hình </a:t>
            </a:r>
            <a:r>
              <a:rPr lang="vi-VN" sz="2400" dirty="0" smtClean="0">
                <a:solidFill>
                  <a:srgbClr val="0070C0"/>
                </a:solidFill>
                <a:latin typeface="+mj-lt"/>
              </a:rPr>
              <a:t>ảnh con người trong các giai đoạn </a:t>
            </a:r>
          </a:p>
          <a:p>
            <a:pPr algn="just"/>
            <a:r>
              <a:rPr lang="vi-VN" sz="2400" dirty="0" smtClean="0">
                <a:latin typeface="+mj-lt"/>
              </a:rPr>
              <a:t>Thời kì CỔ ĐẠI: Hình ảnh vẽ bằng các nét đơn giản, TRUNG ĐẠI: đây là thời kì đen </a:t>
            </a:r>
            <a:r>
              <a:rPr lang="vi-VN" sz="2400" smtClean="0">
                <a:latin typeface="+mj-lt"/>
              </a:rPr>
              <a:t>tối </a:t>
            </a:r>
            <a:r>
              <a:rPr lang="en-US" sz="2400" smtClean="0">
                <a:latin typeface="+mj-lt"/>
              </a:rPr>
              <a:t>c</a:t>
            </a:r>
            <a:r>
              <a:rPr lang="vi-VN" sz="2400" smtClean="0">
                <a:latin typeface="+mj-lt"/>
              </a:rPr>
              <a:t>ủa </a:t>
            </a:r>
            <a:r>
              <a:rPr lang="vi-VN" sz="2400" dirty="0" smtClean="0">
                <a:latin typeface="+mj-lt"/>
              </a:rPr>
              <a:t>Châu Âu được cai trị dưới chế độ hà khắc của chế độ trung cổ nên cuộc sống của con người khổ cực, nghèo đó, không có sức sống... </a:t>
            </a:r>
            <a:r>
              <a:rPr lang="vi-VN" sz="2400" dirty="0">
                <a:latin typeface="+mj-lt"/>
              </a:rPr>
              <a:t>T</a:t>
            </a:r>
            <a:r>
              <a:rPr lang="vi-VN" sz="2400" dirty="0" smtClean="0">
                <a:latin typeface="+mj-lt"/>
              </a:rPr>
              <a:t>hời PHỤC HƯNG người ta đề cao vẻ đẹp của con người, con người trong tranh thời kì này có vẻ đẹp như các thiên thần. Đến thời kì HIÊN ĐẠI đây là thời kì phát triển của khoa học kĩ thuật nên tư tưởng của các họa sĩ muối tìm các diễn tả mới, các nhìn mới nên hình ảnh con người thời kì này được diễn tả đa dạng với nhiều các tác phẩm khác nhau</a:t>
            </a:r>
            <a:endParaRPr lang="en-US" sz="2400" dirty="0">
              <a:latin typeface="+mj-lt"/>
            </a:endParaRPr>
          </a:p>
        </p:txBody>
      </p:sp>
      <p:pic>
        <p:nvPicPr>
          <p:cNvPr id="7" name="Picture 6"/>
          <p:cNvPicPr>
            <a:picLocks noChangeAspect="1"/>
          </p:cNvPicPr>
          <p:nvPr/>
        </p:nvPicPr>
        <p:blipFill>
          <a:blip r:embed="rId5"/>
          <a:stretch>
            <a:fillRect/>
          </a:stretch>
        </p:blipFill>
        <p:spPr>
          <a:xfrm>
            <a:off x="665163" y="1105433"/>
            <a:ext cx="2850356" cy="2033455"/>
          </a:xfrm>
          <a:prstGeom prst="rect">
            <a:avLst/>
          </a:prstGeom>
        </p:spPr>
      </p:pic>
    </p:spTree>
    <p:extLst>
      <p:ext uri="{BB962C8B-B14F-4D97-AF65-F5344CB8AC3E}">
        <p14:creationId xmlns:p14="http://schemas.microsoft.com/office/powerpoint/2010/main" val="145163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131" y="4470400"/>
            <a:ext cx="10647386" cy="2387600"/>
          </a:xfrm>
        </p:spPr>
        <p:txBody>
          <a:bodyPr>
            <a:normAutofit/>
          </a:bodyPr>
          <a:lstStyle/>
          <a:p>
            <a:r>
              <a:rPr lang="vi-VN" sz="2000" dirty="0" smtClean="0">
                <a:latin typeface="Times New Roman" panose="02020603050405020304" pitchFamily="18" charset="0"/>
                <a:cs typeface="Times New Roman" panose="02020603050405020304" pitchFamily="18" charset="0"/>
              </a:rPr>
              <a:t>Xuất hiện các trường phái hội họa như: Ấn tượng, </a:t>
            </a:r>
            <a:r>
              <a:rPr lang="vi-VN" sz="2000" smtClean="0">
                <a:latin typeface="Times New Roman" panose="02020603050405020304" pitchFamily="18" charset="0"/>
                <a:cs typeface="Times New Roman" panose="02020603050405020304" pitchFamily="18" charset="0"/>
              </a:rPr>
              <a:t>Biểu </a:t>
            </a:r>
            <a:r>
              <a:rPr lang="en-US" sz="2000" smtClean="0">
                <a:latin typeface="Times New Roman" panose="02020603050405020304" pitchFamily="18" charset="0"/>
                <a:cs typeface="Times New Roman" panose="02020603050405020304" pitchFamily="18" charset="0"/>
              </a:rPr>
              <a:t>h</a:t>
            </a:r>
            <a:r>
              <a:rPr lang="vi-VN" sz="2000" smtClean="0">
                <a:latin typeface="Times New Roman" panose="02020603050405020304" pitchFamily="18" charset="0"/>
                <a:cs typeface="Times New Roman" panose="02020603050405020304" pitchFamily="18" charset="0"/>
              </a:rPr>
              <a:t>iện</a:t>
            </a:r>
            <a:r>
              <a:rPr lang="vi-VN" sz="2000" dirty="0" smtClean="0">
                <a:latin typeface="Times New Roman" panose="02020603050405020304" pitchFamily="18" charset="0"/>
                <a:cs typeface="Times New Roman" panose="02020603050405020304" pitchFamily="18" charset="0"/>
              </a:rPr>
              <a:t>, Dã thú, Lập thể .,Siêu thực...</a:t>
            </a: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762499" y="271421"/>
            <a:ext cx="2390259" cy="2912132"/>
          </a:xfrm>
          <a:prstGeom prst="rect">
            <a:avLst/>
          </a:prstGeom>
        </p:spPr>
      </p:pic>
      <p:pic>
        <p:nvPicPr>
          <p:cNvPr id="8" name="Picture 7"/>
          <p:cNvPicPr>
            <a:picLocks noChangeAspect="1"/>
          </p:cNvPicPr>
          <p:nvPr/>
        </p:nvPicPr>
        <p:blipFill>
          <a:blip r:embed="rId3"/>
          <a:stretch>
            <a:fillRect/>
          </a:stretch>
        </p:blipFill>
        <p:spPr>
          <a:xfrm>
            <a:off x="7674628" y="271422"/>
            <a:ext cx="4151336" cy="2912131"/>
          </a:xfrm>
          <a:prstGeom prst="rect">
            <a:avLst/>
          </a:prstGeom>
        </p:spPr>
      </p:pic>
      <p:pic>
        <p:nvPicPr>
          <p:cNvPr id="9" name="Picture 8"/>
          <p:cNvPicPr>
            <a:picLocks noChangeAspect="1"/>
          </p:cNvPicPr>
          <p:nvPr/>
        </p:nvPicPr>
        <p:blipFill>
          <a:blip r:embed="rId4"/>
          <a:stretch>
            <a:fillRect/>
          </a:stretch>
        </p:blipFill>
        <p:spPr>
          <a:xfrm>
            <a:off x="374500" y="271421"/>
            <a:ext cx="3934369" cy="2898319"/>
          </a:xfrm>
          <a:prstGeom prst="rect">
            <a:avLst/>
          </a:prstGeom>
        </p:spPr>
      </p:pic>
      <p:pic>
        <p:nvPicPr>
          <p:cNvPr id="10" name="Picture 9"/>
          <p:cNvPicPr>
            <a:picLocks noChangeAspect="1"/>
          </p:cNvPicPr>
          <p:nvPr/>
        </p:nvPicPr>
        <p:blipFill>
          <a:blip r:embed="rId5"/>
          <a:stretch>
            <a:fillRect/>
          </a:stretch>
        </p:blipFill>
        <p:spPr>
          <a:xfrm>
            <a:off x="828131" y="3427869"/>
            <a:ext cx="2405842" cy="2811823"/>
          </a:xfrm>
          <a:prstGeom prst="rect">
            <a:avLst/>
          </a:prstGeom>
        </p:spPr>
      </p:pic>
      <p:pic>
        <p:nvPicPr>
          <p:cNvPr id="11" name="Picture 10"/>
          <p:cNvPicPr>
            <a:picLocks noChangeAspect="1"/>
          </p:cNvPicPr>
          <p:nvPr/>
        </p:nvPicPr>
        <p:blipFill>
          <a:blip r:embed="rId6"/>
          <a:stretch>
            <a:fillRect/>
          </a:stretch>
        </p:blipFill>
        <p:spPr>
          <a:xfrm>
            <a:off x="3881960" y="3427869"/>
            <a:ext cx="4151336" cy="2897003"/>
          </a:xfrm>
          <a:prstGeom prst="rect">
            <a:avLst/>
          </a:prstGeom>
        </p:spPr>
      </p:pic>
      <p:pic>
        <p:nvPicPr>
          <p:cNvPr id="12" name="Picture 11"/>
          <p:cNvPicPr>
            <a:picLocks noChangeAspect="1"/>
          </p:cNvPicPr>
          <p:nvPr/>
        </p:nvPicPr>
        <p:blipFill>
          <a:blip r:embed="rId7"/>
          <a:stretch>
            <a:fillRect/>
          </a:stretch>
        </p:blipFill>
        <p:spPr>
          <a:xfrm>
            <a:off x="8596221" y="3313476"/>
            <a:ext cx="2879296" cy="3125787"/>
          </a:xfrm>
          <a:prstGeom prst="rect">
            <a:avLst/>
          </a:prstGeom>
        </p:spPr>
      </p:pic>
    </p:spTree>
    <p:extLst>
      <p:ext uri="{BB962C8B-B14F-4D97-AF65-F5344CB8AC3E}">
        <p14:creationId xmlns:p14="http://schemas.microsoft.com/office/powerpoint/2010/main" val="24927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045A7-63F7-1762-D1BD-84DAC82BA20A}"/>
              </a:ext>
            </a:extLst>
          </p:cNvPr>
          <p:cNvPicPr>
            <a:picLocks noChangeAspect="1"/>
          </p:cNvPicPr>
          <p:nvPr/>
        </p:nvPicPr>
        <p:blipFill>
          <a:blip r:embed="rId2"/>
          <a:stretch>
            <a:fillRect/>
          </a:stretch>
        </p:blipFill>
        <p:spPr>
          <a:xfrm>
            <a:off x="961959" y="95214"/>
            <a:ext cx="9805021" cy="6568830"/>
          </a:xfrm>
          <a:prstGeom prst="rect">
            <a:avLst/>
          </a:prstGeom>
        </p:spPr>
      </p:pic>
    </p:spTree>
    <p:extLst>
      <p:ext uri="{BB962C8B-B14F-4D97-AF65-F5344CB8AC3E}">
        <p14:creationId xmlns:p14="http://schemas.microsoft.com/office/powerpoint/2010/main" val="151873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tnapdang, ng s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32" y="1115290"/>
            <a:ext cx="6650988" cy="432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SCF37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623" y="1115289"/>
            <a:ext cx="3247160" cy="432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39272" y="5671250"/>
            <a:ext cx="5987537" cy="369332"/>
          </a:xfrm>
          <a:prstGeom prst="rect">
            <a:avLst/>
          </a:prstGeom>
        </p:spPr>
        <p:txBody>
          <a:bodyPr wrap="none">
            <a:spAutoFit/>
          </a:bodyPr>
          <a:lstStyle/>
          <a:p>
            <a:r>
              <a:rPr lang="en-US" altLang="en-US">
                <a:solidFill>
                  <a:srgbClr val="990000"/>
                </a:solidFill>
                <a:latin typeface="Times New Roman" pitchFamily="18" charset="0"/>
                <a:cs typeface="Times New Roman" pitchFamily="18" charset="0"/>
              </a:rPr>
              <a:t>Kết nạp Đảng ở Điện Biên </a:t>
            </a:r>
            <a:r>
              <a:rPr lang="en-US" altLang="en-US" smtClean="0">
                <a:solidFill>
                  <a:srgbClr val="990000"/>
                </a:solidFill>
                <a:latin typeface="Times New Roman" pitchFamily="18" charset="0"/>
                <a:cs typeface="Times New Roman" pitchFamily="18" charset="0"/>
              </a:rPr>
              <a:t>Phủ - tranh </a:t>
            </a:r>
            <a:r>
              <a:rPr lang="en-US" altLang="en-US">
                <a:solidFill>
                  <a:srgbClr val="990000"/>
                </a:solidFill>
                <a:latin typeface="Times New Roman" pitchFamily="18" charset="0"/>
                <a:cs typeface="Times New Roman" pitchFamily="18" charset="0"/>
              </a:rPr>
              <a:t>sơn </a:t>
            </a:r>
            <a:r>
              <a:rPr lang="en-US" altLang="en-US" smtClean="0">
                <a:solidFill>
                  <a:srgbClr val="990000"/>
                </a:solidFill>
                <a:latin typeface="Times New Roman" pitchFamily="18" charset="0"/>
                <a:cs typeface="Times New Roman" pitchFamily="18" charset="0"/>
              </a:rPr>
              <a:t>Mài - Nguyễn </a:t>
            </a:r>
            <a:r>
              <a:rPr lang="en-US" altLang="en-US">
                <a:solidFill>
                  <a:srgbClr val="990000"/>
                </a:solidFill>
                <a:latin typeface="Times New Roman" pitchFamily="18" charset="0"/>
                <a:cs typeface="Times New Roman" pitchFamily="18" charset="0"/>
              </a:rPr>
              <a:t>Sáng</a:t>
            </a:r>
          </a:p>
        </p:txBody>
      </p:sp>
      <p:sp>
        <p:nvSpPr>
          <p:cNvPr id="7" name="Text Box 8"/>
          <p:cNvSpPr txBox="1">
            <a:spLocks noChangeArrowheads="1"/>
          </p:cNvSpPr>
          <p:nvPr/>
        </p:nvSpPr>
        <p:spPr bwMode="auto">
          <a:xfrm>
            <a:off x="7730832" y="5732531"/>
            <a:ext cx="4447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1800">
                <a:solidFill>
                  <a:srgbClr val="990000"/>
                </a:solidFill>
              </a:rPr>
              <a:t>Em </a:t>
            </a:r>
            <a:r>
              <a:rPr lang="en-US" altLang="en-US" sz="1800" smtClean="0">
                <a:solidFill>
                  <a:srgbClr val="990000"/>
                </a:solidFill>
              </a:rPr>
              <a:t>Thúy - tranh sơn dầu - </a:t>
            </a:r>
            <a:r>
              <a:rPr lang="en-US" altLang="en-US" sz="1800">
                <a:solidFill>
                  <a:srgbClr val="990000"/>
                </a:solidFill>
              </a:rPr>
              <a:t>Trần Văn Cẩn</a:t>
            </a:r>
          </a:p>
        </p:txBody>
      </p:sp>
    </p:spTree>
    <p:extLst>
      <p:ext uri="{BB962C8B-B14F-4D97-AF65-F5344CB8AC3E}">
        <p14:creationId xmlns:p14="http://schemas.microsoft.com/office/powerpoint/2010/main" val="52082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167" t="4139" r="4500" b="38667"/>
          <a:stretch/>
        </p:blipFill>
        <p:spPr>
          <a:xfrm>
            <a:off x="1264292" y="203199"/>
            <a:ext cx="9714964" cy="4513338"/>
          </a:xfrm>
          <a:prstGeom prst="rect">
            <a:avLst/>
          </a:prstGeom>
        </p:spPr>
      </p:pic>
      <p:sp>
        <p:nvSpPr>
          <p:cNvPr id="3" name="Subtitle 2"/>
          <p:cNvSpPr>
            <a:spLocks noGrp="1"/>
          </p:cNvSpPr>
          <p:nvPr>
            <p:ph type="subTitle" idx="1"/>
          </p:nvPr>
        </p:nvSpPr>
        <p:spPr>
          <a:xfrm>
            <a:off x="1264292" y="4851187"/>
            <a:ext cx="9144000" cy="1655762"/>
          </a:xfrm>
        </p:spPr>
        <p:txBody>
          <a:bodyPr/>
          <a:lstStyle/>
          <a:p>
            <a:r>
              <a:rPr lang="vi-VN" dirty="0" smtClean="0">
                <a:latin typeface="Times New Roman" panose="02020603050405020304" pitchFamily="18" charset="0"/>
                <a:cs typeface="Times New Roman" panose="02020603050405020304" pitchFamily="18" charset="0"/>
              </a:rPr>
              <a:t>Gernica- Picacso</a:t>
            </a:r>
          </a:p>
          <a:p>
            <a:r>
              <a:rPr lang="vi-VN" dirty="0" smtClean="0">
                <a:latin typeface="Times New Roman" panose="02020603050405020304" pitchFamily="18" charset="0"/>
                <a:cs typeface="Times New Roman" panose="02020603050405020304" pitchFamily="18" charset="0"/>
              </a:rPr>
              <a:t>Tác </a:t>
            </a:r>
            <a:r>
              <a:rPr lang="vi-VN" smtClean="0">
                <a:latin typeface="Times New Roman" panose="02020603050405020304" pitchFamily="18" charset="0"/>
                <a:cs typeface="Times New Roman" panose="02020603050405020304" pitchFamily="18" charset="0"/>
              </a:rPr>
              <a:t>phẩm </a:t>
            </a:r>
            <a:r>
              <a:rPr lang="en-US" smtClean="0">
                <a:latin typeface="Times New Roman" panose="02020603050405020304" pitchFamily="18" charset="0"/>
                <a:cs typeface="Times New Roman" panose="02020603050405020304" pitchFamily="18" charset="0"/>
              </a:rPr>
              <a:t>l</a:t>
            </a:r>
            <a:r>
              <a:rPr lang="vi-VN" smtClean="0">
                <a:latin typeface="Times New Roman" panose="02020603050405020304" pitchFamily="18" charset="0"/>
                <a:cs typeface="Times New Roman" panose="02020603050405020304" pitchFamily="18" charset="0"/>
              </a:rPr>
              <a:t>ên </a:t>
            </a:r>
            <a:r>
              <a:rPr lang="vi-VN" dirty="0" smtClean="0">
                <a:latin typeface="Times New Roman" panose="02020603050405020304" pitchFamily="18" charset="0"/>
                <a:cs typeface="Times New Roman" panose="02020603050405020304" pitchFamily="18" charset="0"/>
              </a:rPr>
              <a:t>án cảnh ném bom của phát xít Đức</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55700" y="5643569"/>
            <a:ext cx="10198100" cy="523220"/>
          </a:xfrm>
          <a:prstGeom prst="rect">
            <a:avLst/>
          </a:prstGeom>
          <a:noFill/>
        </p:spPr>
        <p:txBody>
          <a:bodyPr wrap="square" rtlCol="0">
            <a:spAutoFit/>
          </a:bodyPr>
          <a:lstStyle/>
          <a:p>
            <a:r>
              <a:rPr lang="vi-VN" sz="2800" i="1" dirty="0" smtClean="0">
                <a:solidFill>
                  <a:srgbClr val="FF0000"/>
                </a:solidFill>
                <a:latin typeface="+mj-lt"/>
              </a:rPr>
              <a:t>Em thấy hình ảnh con người trong tranh như thế nào?</a:t>
            </a:r>
            <a:endParaRPr lang="en-US" sz="2800" i="1" dirty="0">
              <a:solidFill>
                <a:srgbClr val="FF0000"/>
              </a:solidFill>
              <a:latin typeface="+mj-lt"/>
            </a:endParaRPr>
          </a:p>
        </p:txBody>
      </p:sp>
      <p:sp>
        <p:nvSpPr>
          <p:cNvPr id="10" name="TextBox 9"/>
          <p:cNvSpPr txBox="1"/>
          <p:nvPr/>
        </p:nvSpPr>
        <p:spPr>
          <a:xfrm>
            <a:off x="1207660" y="6230702"/>
            <a:ext cx="9232900" cy="461665"/>
          </a:xfrm>
          <a:prstGeom prst="rect">
            <a:avLst/>
          </a:prstGeom>
          <a:noFill/>
        </p:spPr>
        <p:txBody>
          <a:bodyPr wrap="square" rtlCol="0">
            <a:spAutoFit/>
          </a:bodyPr>
          <a:lstStyle/>
          <a:p>
            <a:r>
              <a:rPr lang="vi-VN" sz="2400" dirty="0" smtClean="0">
                <a:latin typeface="+mj-lt"/>
              </a:rPr>
              <a:t>Hình ảnh con người tận cùng của sự đau khổ do bon đạn chiến tranh...</a:t>
            </a:r>
            <a:endParaRPr lang="en-US" sz="2400" dirty="0">
              <a:latin typeface="+mj-lt"/>
            </a:endParaRPr>
          </a:p>
        </p:txBody>
      </p:sp>
      <p:grpSp>
        <p:nvGrpSpPr>
          <p:cNvPr id="6" name="Group 5"/>
          <p:cNvGrpSpPr/>
          <p:nvPr/>
        </p:nvGrpSpPr>
        <p:grpSpPr>
          <a:xfrm>
            <a:off x="3635" y="0"/>
            <a:ext cx="12188365" cy="6878368"/>
            <a:chOff x="3635" y="0"/>
            <a:chExt cx="12188365" cy="6878368"/>
          </a:xfrm>
        </p:grpSpPr>
        <p:grpSp>
          <p:nvGrpSpPr>
            <p:cNvPr id="7" name="Group 6"/>
            <p:cNvGrpSpPr/>
            <p:nvPr/>
          </p:nvGrpSpPr>
          <p:grpSpPr>
            <a:xfrm>
              <a:off x="3635" y="0"/>
              <a:ext cx="12173021" cy="1085018"/>
              <a:chOff x="3635" y="0"/>
              <a:chExt cx="12173021" cy="1085018"/>
            </a:xfrm>
          </p:grpSpPr>
          <p:pic>
            <p:nvPicPr>
              <p:cNvPr id="14" name="Picture 12" descr="hoa trang tri goc 2 - Hình ảnh hoạt động - Lê Vân Anh - Website của Trường  Tiểu học Cao Dư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oa trang tri goc 2 - Hình ảnh hoạt động - Lê Vân Anh - Website của Trường  Tiểu học Cao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flipV="1">
              <a:off x="18979" y="5794837"/>
              <a:ext cx="12173021" cy="1083531"/>
              <a:chOff x="3635" y="0"/>
              <a:chExt cx="12173021" cy="1085018"/>
            </a:xfrm>
          </p:grpSpPr>
          <p:pic>
            <p:nvPicPr>
              <p:cNvPr id="12" name="Picture 12" descr="hoa trang tri goc 2 - Hình ảnh hoạt động - Lê Vân Anh - Website của Trường  Tiểu học Cao D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 y="1487"/>
                <a:ext cx="1083531" cy="1083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oa trang tri goc 2 - Hình ảnh hoạt động - Lê Vân Anh - Website của Trường  Tiểu học Cao D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097571" y="0"/>
                <a:ext cx="1079085" cy="10835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1300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552" t="10060" r="9193" b="81078"/>
          <a:stretch/>
        </p:blipFill>
        <p:spPr>
          <a:xfrm>
            <a:off x="971438" y="-26987"/>
            <a:ext cx="10668000" cy="1498600"/>
          </a:xfrm>
          <a:prstGeom prst="rect">
            <a:avLst/>
          </a:prstGeom>
        </p:spPr>
      </p:pic>
      <p:pic>
        <p:nvPicPr>
          <p:cNvPr id="7" name="Picture 6"/>
          <p:cNvPicPr>
            <a:picLocks noChangeAspect="1"/>
          </p:cNvPicPr>
          <p:nvPr/>
        </p:nvPicPr>
        <p:blipFill>
          <a:blip r:embed="rId3"/>
          <a:stretch>
            <a:fillRect/>
          </a:stretch>
        </p:blipFill>
        <p:spPr>
          <a:xfrm>
            <a:off x="9895777" y="1204915"/>
            <a:ext cx="1585024" cy="2331258"/>
          </a:xfrm>
          <a:prstGeom prst="rect">
            <a:avLst/>
          </a:prstGeom>
        </p:spPr>
      </p:pic>
      <p:pic>
        <p:nvPicPr>
          <p:cNvPr id="8" name="Picture 7"/>
          <p:cNvPicPr>
            <a:picLocks noChangeAspect="1"/>
          </p:cNvPicPr>
          <p:nvPr/>
        </p:nvPicPr>
        <p:blipFill>
          <a:blip r:embed="rId4"/>
          <a:stretch>
            <a:fillRect/>
          </a:stretch>
        </p:blipFill>
        <p:spPr>
          <a:xfrm>
            <a:off x="4103914" y="1444885"/>
            <a:ext cx="2871675" cy="2007929"/>
          </a:xfrm>
          <a:prstGeom prst="rect">
            <a:avLst/>
          </a:prstGeom>
        </p:spPr>
      </p:pic>
      <p:pic>
        <p:nvPicPr>
          <p:cNvPr id="9" name="Picture 8"/>
          <p:cNvPicPr>
            <a:picLocks noChangeAspect="1"/>
          </p:cNvPicPr>
          <p:nvPr/>
        </p:nvPicPr>
        <p:blipFill rotWithShape="1">
          <a:blip r:embed="rId5"/>
          <a:srcRect l="35905" t="1598" r="33238" b="20168"/>
          <a:stretch/>
        </p:blipFill>
        <p:spPr>
          <a:xfrm>
            <a:off x="7593629" y="1226668"/>
            <a:ext cx="1512272" cy="2309505"/>
          </a:xfrm>
          <a:prstGeom prst="rect">
            <a:avLst/>
          </a:prstGeom>
        </p:spPr>
      </p:pic>
      <p:pic>
        <p:nvPicPr>
          <p:cNvPr id="11" name="Picture 10"/>
          <p:cNvPicPr>
            <a:picLocks noChangeAspect="1"/>
          </p:cNvPicPr>
          <p:nvPr/>
        </p:nvPicPr>
        <p:blipFill>
          <a:blip r:embed="rId6"/>
          <a:stretch>
            <a:fillRect/>
          </a:stretch>
        </p:blipFill>
        <p:spPr>
          <a:xfrm>
            <a:off x="589364" y="4154793"/>
            <a:ext cx="1822338" cy="2184911"/>
          </a:xfrm>
          <a:prstGeom prst="rect">
            <a:avLst/>
          </a:prstGeom>
        </p:spPr>
      </p:pic>
      <p:pic>
        <p:nvPicPr>
          <p:cNvPr id="12" name="Picture 11"/>
          <p:cNvPicPr>
            <a:picLocks noChangeAspect="1"/>
          </p:cNvPicPr>
          <p:nvPr/>
        </p:nvPicPr>
        <p:blipFill>
          <a:blip r:embed="rId7"/>
          <a:stretch>
            <a:fillRect/>
          </a:stretch>
        </p:blipFill>
        <p:spPr>
          <a:xfrm>
            <a:off x="3456174" y="4103222"/>
            <a:ext cx="1606662" cy="2226311"/>
          </a:xfrm>
          <a:prstGeom prst="rect">
            <a:avLst/>
          </a:prstGeom>
        </p:spPr>
      </p:pic>
      <p:pic>
        <p:nvPicPr>
          <p:cNvPr id="13" name="Picture 12"/>
          <p:cNvPicPr>
            <a:picLocks noChangeAspect="1"/>
          </p:cNvPicPr>
          <p:nvPr/>
        </p:nvPicPr>
        <p:blipFill>
          <a:blip r:embed="rId8"/>
          <a:stretch>
            <a:fillRect/>
          </a:stretch>
        </p:blipFill>
        <p:spPr>
          <a:xfrm>
            <a:off x="345376" y="1471614"/>
            <a:ext cx="2605964" cy="1954473"/>
          </a:xfrm>
          <a:prstGeom prst="rect">
            <a:avLst/>
          </a:prstGeom>
        </p:spPr>
      </p:pic>
      <p:pic>
        <p:nvPicPr>
          <p:cNvPr id="14" name="Picture 13"/>
          <p:cNvPicPr>
            <a:picLocks noChangeAspect="1"/>
          </p:cNvPicPr>
          <p:nvPr/>
        </p:nvPicPr>
        <p:blipFill rotWithShape="1">
          <a:blip r:embed="rId9"/>
          <a:srcRect l="16853" t="17845" r="13941" b="57776"/>
          <a:stretch/>
        </p:blipFill>
        <p:spPr>
          <a:xfrm>
            <a:off x="6107308" y="4103222"/>
            <a:ext cx="4647778" cy="2104572"/>
          </a:xfrm>
          <a:prstGeom prst="rect">
            <a:avLst/>
          </a:prstGeom>
        </p:spPr>
      </p:pic>
      <p:sp>
        <p:nvSpPr>
          <p:cNvPr id="15" name="TextBox 14"/>
          <p:cNvSpPr txBox="1"/>
          <p:nvPr/>
        </p:nvSpPr>
        <p:spPr>
          <a:xfrm>
            <a:off x="589364" y="3536173"/>
            <a:ext cx="11399436" cy="369332"/>
          </a:xfrm>
          <a:prstGeom prst="rect">
            <a:avLst/>
          </a:prstGeom>
          <a:noFill/>
        </p:spPr>
        <p:txBody>
          <a:bodyPr wrap="square" rtlCol="0">
            <a:spAutoFit/>
          </a:bodyPr>
          <a:lstStyle/>
          <a:p>
            <a:r>
              <a:rPr lang="vi-VN" dirty="0" smtClean="0"/>
              <a:t>Chạm khắc gỗ đình làng                 Điêu khắc Chăm               Tượng đài chiến thắng            Người ném đĩa  </a:t>
            </a:r>
            <a:endParaRPr lang="en-US" dirty="0"/>
          </a:p>
        </p:txBody>
      </p:sp>
      <p:sp>
        <p:nvSpPr>
          <p:cNvPr id="16" name="TextBox 15"/>
          <p:cNvSpPr txBox="1"/>
          <p:nvPr/>
        </p:nvSpPr>
        <p:spPr>
          <a:xfrm>
            <a:off x="345376" y="6406815"/>
            <a:ext cx="13474979" cy="369332"/>
          </a:xfrm>
          <a:prstGeom prst="rect">
            <a:avLst/>
          </a:prstGeom>
          <a:noFill/>
        </p:spPr>
        <p:txBody>
          <a:bodyPr wrap="square" rtlCol="0">
            <a:spAutoFit/>
          </a:bodyPr>
          <a:lstStyle/>
          <a:p>
            <a:r>
              <a:rPr lang="vi-VN" dirty="0" smtClean="0"/>
              <a:t>Tượng đài Lê Lợi tượng       Bác của </a:t>
            </a:r>
            <a:r>
              <a:rPr lang="vi-VN" smtClean="0"/>
              <a:t>Sỹ Khuê</a:t>
            </a:r>
            <a:endParaRPr lang="en-US" dirty="0"/>
          </a:p>
        </p:txBody>
      </p:sp>
    </p:spTree>
    <p:extLst>
      <p:ext uri="{BB962C8B-B14F-4D97-AF65-F5344CB8AC3E}">
        <p14:creationId xmlns:p14="http://schemas.microsoft.com/office/powerpoint/2010/main" val="2130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527</Words>
  <Application>Microsoft Office PowerPoint</Application>
  <PresentationFormat>Widescreen</PresentationFormat>
  <Paragraphs>31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 Tìm hiểu hình ảnh con người trong tác phẩm hội họa</vt:lpstr>
      <vt:lpstr>Xuất hiện các trường phái hội họa như: Ấn tượng, Biểu hiện, Dã thú, Lập thể .,Siêu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EM CÓ BIẾT Trong Mỹ thuật hình tượng con người được tái sinh hiện qua sáng tạo tại các sản phẩm với lối tạo hình riêng của mỗi nghệ sĩ. Bằng chất liệu và phong cách tạo nên hình dạng khác nhau Mỗi tác giả có thể tạo ra những cảm nhận thẩm định mỹ phẩm khác biệt ở từng sản phẩm</vt:lpstr>
      <vt:lpstr>Vận dụng Em hãy nặn hay làm dáng người mà em yêu thích</vt:lpstr>
      <vt:lpstr>Dặn dò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33</cp:revision>
  <dcterms:created xsi:type="dcterms:W3CDTF">2023-06-14T02:13:50Z</dcterms:created>
  <dcterms:modified xsi:type="dcterms:W3CDTF">2023-08-22T08:01:57Z</dcterms:modified>
</cp:coreProperties>
</file>