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6"/>
  </p:notesMasterIdLst>
  <p:sldIdLst>
    <p:sldId id="599" r:id="rId2"/>
    <p:sldId id="2007577427" r:id="rId3"/>
    <p:sldId id="2007577429" r:id="rId4"/>
    <p:sldId id="2007577416" r:id="rId5"/>
    <p:sldId id="11088652" r:id="rId6"/>
    <p:sldId id="259" r:id="rId7"/>
    <p:sldId id="2007577414" r:id="rId8"/>
    <p:sldId id="2007577425" r:id="rId9"/>
    <p:sldId id="2007577426" r:id="rId10"/>
    <p:sldId id="11088653" r:id="rId11"/>
    <p:sldId id="257" r:id="rId12"/>
    <p:sldId id="272" r:id="rId13"/>
    <p:sldId id="2007577415" r:id="rId14"/>
    <p:sldId id="274" r:id="rId15"/>
    <p:sldId id="11088655" r:id="rId16"/>
    <p:sldId id="2007577420" r:id="rId17"/>
    <p:sldId id="323" r:id="rId18"/>
    <p:sldId id="2007577423" r:id="rId19"/>
    <p:sldId id="2007577424" r:id="rId20"/>
    <p:sldId id="328" r:id="rId21"/>
    <p:sldId id="325" r:id="rId22"/>
    <p:sldId id="332" r:id="rId23"/>
    <p:sldId id="329" r:id="rId24"/>
    <p:sldId id="33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18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96740-1E50-4AA3-840B-36FD8A30A404}" type="datetimeFigureOut">
              <a:rPr lang="vi-VN" smtClean="0"/>
              <a:t>Thứ Bảy 15/03/2025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7BF85-0833-4B75-848D-7EBC6150A20E}" type="slidenum">
              <a:rPr lang="vi-VN" smtClean="0"/>
              <a:t>‹#›</a:t>
            </a:fld>
            <a:endParaRPr lang="vi-VN"/>
          </a:p>
        </p:txBody>
      </p:sp>
    </p:spTree>
    <p:extLst>
      <p:ext uri="{BB962C8B-B14F-4D97-AF65-F5344CB8AC3E}">
        <p14:creationId xmlns:p14="http://schemas.microsoft.com/office/powerpoint/2010/main" val="150395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337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124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87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3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20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bd9e88099_0_23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bd9e88099_0_23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017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188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9062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1E99-4D4E-0612-31CF-D3A137103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1827B65-07D0-7CDA-8D1F-288B6CBF8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D4E239D-253D-4AF3-ED37-19931720B09A}"/>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8E47F1E7-13C2-62A8-FFF4-86BE5764EA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E71D5D-7D45-E6C1-0AAF-55E899DBB4C0}"/>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175036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C710-2A07-B012-2A5D-AEE299A5D66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6638AA4-4E5A-239D-024E-865CE5441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BDCD8F-D939-5B4E-EE05-FC4BF8ADE73A}"/>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73762A7A-CE3A-3960-BCDE-C16085457F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0F1ABC-B38E-A2CC-913A-18BBA2A4FE3B}"/>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382717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B369B0-E394-7BE6-EA46-EA5934283E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1D3F5A-2EEA-E375-517A-29B7085926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ABCCE5-6AEF-24B0-BCFE-7EEDE76E9026}"/>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1836D797-173F-4B27-E8AF-0C4CB71549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74EB96-5AC1-129F-C648-72484D54470F}"/>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236336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97490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787163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47674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0523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46"/>
        <p:cNvGrpSpPr/>
        <p:nvPr/>
      </p:nvGrpSpPr>
      <p:grpSpPr>
        <a:xfrm>
          <a:off x="0" y="0"/>
          <a:ext cx="0" cy="0"/>
          <a:chOff x="0" y="0"/>
          <a:chExt cx="0" cy="0"/>
        </a:xfrm>
      </p:grpSpPr>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409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1"/>
        <p:cNvGrpSpPr/>
        <p:nvPr/>
      </p:nvGrpSpPr>
      <p:grpSpPr>
        <a:xfrm>
          <a:off x="0" y="0"/>
          <a:ext cx="0" cy="0"/>
          <a:chOff x="0" y="0"/>
          <a:chExt cx="0" cy="0"/>
        </a:xfrm>
      </p:grpSpPr>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Tree>
    <p:extLst>
      <p:ext uri="{BB962C8B-B14F-4D97-AF65-F5344CB8AC3E}">
        <p14:creationId xmlns:p14="http://schemas.microsoft.com/office/powerpoint/2010/main" val="192949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2EA8-36C9-513C-CA67-DBD7E06899B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DA11CC3-2E24-C541-A234-7BB04B5484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5F6282-EB8D-A311-19F9-B2E0271C5C5A}"/>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486868FF-3CB8-50B7-FDDC-FBB4BD9393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A48EF99-D41D-7E3A-2720-D872F5F198F9}"/>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372865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0B78-5AC8-A019-FD63-08C95F365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D9652CE-5BC6-1B93-AB90-868D0493A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8641D-7F15-69D5-1FA4-968F73B29826}"/>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A960DC4C-755A-88B7-381E-25F24DB32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0772CD-3BD5-0D9E-5C2E-90B25FB378E9}"/>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301843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6A30-DEC5-CD77-E1B9-820E8863C86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4DDC43-9D22-0D49-8DA8-70D8F31B6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494F69-7F2C-1BE2-9108-4EFFE9E988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015666-059F-DB97-8B3C-1312319F3592}"/>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6" name="Footer Placeholder 5">
            <a:extLst>
              <a:ext uri="{FF2B5EF4-FFF2-40B4-BE49-F238E27FC236}">
                <a16:creationId xmlns:a16="http://schemas.microsoft.com/office/drawing/2014/main" id="{95743042-12FA-4982-1E8B-8B6F6FB524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02F0A35-B185-DB71-77C1-0BC807E3E5A6}"/>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40287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4A14-B4FC-F154-E1EE-192F0AB592E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95E2BB-C787-4852-D704-86BDC9F7D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98C54-6859-5DA5-81BA-A991135C50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FB884EC-4059-DE93-E680-2B19AAB04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D3C821-54BD-6C7B-3F50-5B3D94510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AF584-296E-BDDC-F50E-32F075077A56}"/>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8" name="Footer Placeholder 7">
            <a:extLst>
              <a:ext uri="{FF2B5EF4-FFF2-40B4-BE49-F238E27FC236}">
                <a16:creationId xmlns:a16="http://schemas.microsoft.com/office/drawing/2014/main" id="{24A60CE1-869D-1487-2FE1-1E0DCD0A32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A70C8A7-51E9-9FE1-8716-35FB79490F79}"/>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372217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A613-8FA1-5A20-C28C-9C5FDD21741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241F390-B4F5-EDB6-05AF-520D6EFD94B4}"/>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4" name="Footer Placeholder 3">
            <a:extLst>
              <a:ext uri="{FF2B5EF4-FFF2-40B4-BE49-F238E27FC236}">
                <a16:creationId xmlns:a16="http://schemas.microsoft.com/office/drawing/2014/main" id="{880287D2-BE60-DF18-4B36-FCF20970B45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33C54F2-42B3-FD32-0940-EB8AEF6CD23C}"/>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153190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10643B-A22E-48E0-7A8E-D9E00293F75D}"/>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3" name="Footer Placeholder 2">
            <a:extLst>
              <a:ext uri="{FF2B5EF4-FFF2-40B4-BE49-F238E27FC236}">
                <a16:creationId xmlns:a16="http://schemas.microsoft.com/office/drawing/2014/main" id="{797949B1-16B2-9E0C-68CC-CDCE3B3F9C4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0249522-2D79-F0A1-97FA-3B0D0C96404D}"/>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265098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63D4-31DC-A2D1-D926-B7E7B907C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2455087-B379-080C-3F45-7D3761F39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8C3B44E-5222-67F0-70E0-5AE383E2F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45BF4-18D8-5441-70F0-838C5E2BD9EB}"/>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6" name="Footer Placeholder 5">
            <a:extLst>
              <a:ext uri="{FF2B5EF4-FFF2-40B4-BE49-F238E27FC236}">
                <a16:creationId xmlns:a16="http://schemas.microsoft.com/office/drawing/2014/main" id="{8236AF51-B02A-F91A-CEB4-CED2986F420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A2C36A8-7D17-87C6-B9BB-0DEE1A4E9257}"/>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395577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7F04-8759-18D4-1884-ECF0102B2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F64D85E-B357-3DCE-438D-7E8FD1B8C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E8BAACF-7D53-4193-1984-C8A919889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6364C-33A0-1815-F88E-3C134804F497}"/>
              </a:ext>
            </a:extLst>
          </p:cNvPr>
          <p:cNvSpPr>
            <a:spLocks noGrp="1"/>
          </p:cNvSpPr>
          <p:nvPr>
            <p:ph type="dt" sz="half" idx="10"/>
          </p:nvPr>
        </p:nvSpPr>
        <p:spPr/>
        <p:txBody>
          <a:bodyPr/>
          <a:lstStyle/>
          <a:p>
            <a:fld id="{609E70CF-5233-4D65-8F7F-924C64D14BDB}" type="datetimeFigureOut">
              <a:rPr lang="vi-VN" smtClean="0"/>
              <a:t>Thứ Bảy 15/03/2025</a:t>
            </a:fld>
            <a:endParaRPr lang="vi-VN"/>
          </a:p>
        </p:txBody>
      </p:sp>
      <p:sp>
        <p:nvSpPr>
          <p:cNvPr id="6" name="Footer Placeholder 5">
            <a:extLst>
              <a:ext uri="{FF2B5EF4-FFF2-40B4-BE49-F238E27FC236}">
                <a16:creationId xmlns:a16="http://schemas.microsoft.com/office/drawing/2014/main" id="{38E19F66-6704-24E8-C65D-EA5C94EF3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F64960-E820-4886-FCA8-7C6049477C72}"/>
              </a:ext>
            </a:extLst>
          </p:cNvPr>
          <p:cNvSpPr>
            <a:spLocks noGrp="1"/>
          </p:cNvSpPr>
          <p:nvPr>
            <p:ph type="sldNum" sz="quarter" idx="12"/>
          </p:nvPr>
        </p:nvSpPr>
        <p:spPr/>
        <p:txBody>
          <a:bodyPr/>
          <a:lstStyle/>
          <a:p>
            <a:fld id="{09E6287F-75D4-441E-8DB4-9784D352D872}" type="slidenum">
              <a:rPr lang="vi-VN" smtClean="0"/>
              <a:t>‹#›</a:t>
            </a:fld>
            <a:endParaRPr lang="vi-VN"/>
          </a:p>
        </p:txBody>
      </p:sp>
    </p:spTree>
    <p:extLst>
      <p:ext uri="{BB962C8B-B14F-4D97-AF65-F5344CB8AC3E}">
        <p14:creationId xmlns:p14="http://schemas.microsoft.com/office/powerpoint/2010/main" val="276951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17D2-8E63-F13A-2ACE-6B42D3ECE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DFDF8E-B10A-E154-2728-21D2DD320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AF6132E-4506-2ADD-BF46-1A93B220C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E70CF-5233-4D65-8F7F-924C64D14BDB}" type="datetimeFigureOut">
              <a:rPr lang="vi-VN" smtClean="0"/>
              <a:t>Thứ Bảy 15/03/2025</a:t>
            </a:fld>
            <a:endParaRPr lang="vi-VN"/>
          </a:p>
        </p:txBody>
      </p:sp>
      <p:sp>
        <p:nvSpPr>
          <p:cNvPr id="5" name="Footer Placeholder 4">
            <a:extLst>
              <a:ext uri="{FF2B5EF4-FFF2-40B4-BE49-F238E27FC236}">
                <a16:creationId xmlns:a16="http://schemas.microsoft.com/office/drawing/2014/main" id="{8F3960F7-0BB2-88F3-0188-FE07BEC26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D28A3E0C-E372-CDE9-3871-6044E6CA9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6287F-75D4-441E-8DB4-9784D352D872}" type="slidenum">
              <a:rPr lang="vi-VN" smtClean="0"/>
              <a:t>‹#›</a:t>
            </a:fld>
            <a:endParaRPr lang="vi-VN"/>
          </a:p>
        </p:txBody>
      </p:sp>
    </p:spTree>
    <p:extLst>
      <p:ext uri="{BB962C8B-B14F-4D97-AF65-F5344CB8AC3E}">
        <p14:creationId xmlns:p14="http://schemas.microsoft.com/office/powerpoint/2010/main" val="31275503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2.wav"/><Relationship Id="rId7"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16.wmf"/><Relationship Id="rId5" Type="http://schemas.openxmlformats.org/officeDocument/2006/relationships/audio" Target="../media/audio4.wav"/><Relationship Id="rId10" Type="http://schemas.openxmlformats.org/officeDocument/2006/relationships/image" Target="../media/image15.emf"/><Relationship Id="rId4" Type="http://schemas.openxmlformats.org/officeDocument/2006/relationships/audio" Target="../media/audio3.wav"/><Relationship Id="rId9" Type="http://schemas.openxmlformats.org/officeDocument/2006/relationships/image" Target="../media/image14.emf"/></Relationships>
</file>

<file path=ppt/slides/_rels/slide1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audio" Target="../media/audio2.wav"/><Relationship Id="rId7"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6.wm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2.wav"/><Relationship Id="rId7"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16.wmf"/><Relationship Id="rId5" Type="http://schemas.openxmlformats.org/officeDocument/2006/relationships/audio" Target="../media/audio4.wav"/><Relationship Id="rId10" Type="http://schemas.openxmlformats.org/officeDocument/2006/relationships/image" Target="../media/image15.emf"/><Relationship Id="rId4" Type="http://schemas.openxmlformats.org/officeDocument/2006/relationships/audio" Target="../media/audio3.wav"/><Relationship Id="rId9" Type="http://schemas.openxmlformats.org/officeDocument/2006/relationships/image" Target="../media/image14.emf"/></Relationships>
</file>

<file path=ppt/slides/_rels/slide2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2.wav"/><Relationship Id="rId7"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16.wmf"/><Relationship Id="rId5" Type="http://schemas.openxmlformats.org/officeDocument/2006/relationships/audio" Target="../media/audio4.wav"/><Relationship Id="rId10" Type="http://schemas.openxmlformats.org/officeDocument/2006/relationships/image" Target="../media/image15.emf"/><Relationship Id="rId4" Type="http://schemas.openxmlformats.org/officeDocument/2006/relationships/audio" Target="../media/audio3.wav"/><Relationship Id="rId9" Type="http://schemas.openxmlformats.org/officeDocument/2006/relationships/image" Target="../media/image14.emf"/></Relationships>
</file>

<file path=ppt/slides/_rels/slide2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2.wav"/><Relationship Id="rId7"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16.wmf"/><Relationship Id="rId5" Type="http://schemas.openxmlformats.org/officeDocument/2006/relationships/audio" Target="../media/audio4.wav"/><Relationship Id="rId10" Type="http://schemas.openxmlformats.org/officeDocument/2006/relationships/image" Target="../media/image15.emf"/><Relationship Id="rId4" Type="http://schemas.openxmlformats.org/officeDocument/2006/relationships/audio" Target="../media/audio3.wav"/><Relationship Id="rId9"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90C77-F397-6D43-972B-1496DB342AFE}"/>
              </a:ext>
            </a:extLst>
          </p:cNvPr>
          <p:cNvSpPr/>
          <p:nvPr/>
        </p:nvSpPr>
        <p:spPr>
          <a:xfrm>
            <a:off x="1290321" y="2628781"/>
            <a:ext cx="9174479" cy="189282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5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18087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862"/>
        <p:cNvGrpSpPr/>
        <p:nvPr/>
      </p:nvGrpSpPr>
      <p:grpSpPr>
        <a:xfrm>
          <a:off x="0" y="0"/>
          <a:ext cx="0" cy="0"/>
          <a:chOff x="0" y="0"/>
          <a:chExt cx="0" cy="0"/>
        </a:xfrm>
      </p:grpSpPr>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Sự ra đời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C5CD8ED-5DA9-232E-B157-16B121F00792}"/>
              </a:ext>
            </a:extLst>
          </p:cNvPr>
          <p:cNvSpPr/>
          <p:nvPr/>
        </p:nvSpPr>
        <p:spPr>
          <a:xfrm>
            <a:off x="294844" y="158219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 đầu thế kỷ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XVI,</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nhà Lê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lâm vào thời kì khủng hoảng, suy thoái</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32EC87-E5AE-67DD-2E3B-9ADEF5E53051}"/>
              </a:ext>
            </a:extLst>
          </p:cNvPr>
          <p:cNvSpPr txBox="1"/>
          <p:nvPr/>
        </p:nvSpPr>
        <p:spPr>
          <a:xfrm>
            <a:off x="294844" y="3341451"/>
            <a:ext cx="11796637" cy="1077218"/>
          </a:xfrm>
          <a:prstGeom prst="rect">
            <a:avLst/>
          </a:prstGeom>
          <a:noFill/>
        </p:spPr>
        <p:txBody>
          <a:bodyPr wrap="square">
            <a:spAutoFit/>
          </a:bodyPr>
          <a:lstStyle/>
          <a:p>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1527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Mạc</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Đăng Dung ép vua Lê nhường ngôi lập ra triều Mạc sử cũ gọi là Bắc triều</a:t>
            </a:r>
            <a:endParaRPr lang="en-US" sz="3200">
              <a:solidFill>
                <a:srgbClr val="0070C0"/>
              </a:solidFill>
            </a:endParaRPr>
          </a:p>
        </p:txBody>
      </p:sp>
      <p:sp>
        <p:nvSpPr>
          <p:cNvPr id="4" name="Rectangle 3">
            <a:extLst>
              <a:ext uri="{FF2B5EF4-FFF2-40B4-BE49-F238E27FC236}">
                <a16:creationId xmlns:a16="http://schemas.microsoft.com/office/drawing/2014/main" id="{64E28115-F23C-A0B7-CAEB-2FFDD1D0A331}"/>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5" name="Rectangle 4">
            <a:extLst>
              <a:ext uri="{FF2B5EF4-FFF2-40B4-BE49-F238E27FC236}">
                <a16:creationId xmlns:a16="http://schemas.microsoft.com/office/drawing/2014/main" id="{BDD55B46-CB8C-AD51-E38B-F6492222919A}"/>
              </a:ext>
            </a:extLst>
          </p:cNvPr>
          <p:cNvSpPr/>
          <p:nvPr/>
        </p:nvSpPr>
        <p:spPr>
          <a:xfrm>
            <a:off x="351105" y="236934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Các phe phái phong kiến xung đột và tranh chấp quyết liệt với nhau.</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16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6CBA645-D206-1B78-18DD-DDBA9652962F}"/>
              </a:ext>
            </a:extLst>
          </p:cNvPr>
          <p:cNvSpPr/>
          <p:nvPr/>
        </p:nvSpPr>
        <p:spPr>
          <a:xfrm>
            <a:off x="2677665" y="1593652"/>
            <a:ext cx="5133457"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NHÓM</a:t>
            </a:r>
          </a:p>
        </p:txBody>
      </p:sp>
      <p:sp>
        <p:nvSpPr>
          <p:cNvPr id="2" name="Rectangle 1">
            <a:extLst>
              <a:ext uri="{FF2B5EF4-FFF2-40B4-BE49-F238E27FC236}">
                <a16:creationId xmlns:a16="http://schemas.microsoft.com/office/drawing/2014/main" id="{945500C5-29B2-024A-5B7C-A7707C0B27E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3" name="TextBox 2">
            <a:extLst>
              <a:ext uri="{FF2B5EF4-FFF2-40B4-BE49-F238E27FC236}">
                <a16:creationId xmlns:a16="http://schemas.microsoft.com/office/drawing/2014/main" id="{CE4A4E58-104A-0176-2CC6-60E1C694653E}"/>
              </a:ext>
            </a:extLst>
          </p:cNvPr>
          <p:cNvSpPr txBox="1"/>
          <p:nvPr/>
        </p:nvSpPr>
        <p:spPr>
          <a:xfrm>
            <a:off x="401934" y="2471896"/>
            <a:ext cx="118088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Đại diện 3 nhóm lên báo cáo sản phẩm sơ đồ tư duy trong vòng 3 phút </a:t>
            </a:r>
            <a:endParaRPr lang="vi-VN" sz="320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704C3AEC-8771-812C-4872-EEDD787F4C43}"/>
              </a:ext>
            </a:extLst>
          </p:cNvPr>
          <p:cNvGraphicFramePr>
            <a:graphicFrameLocks noGrp="1"/>
          </p:cNvGraphicFramePr>
          <p:nvPr>
            <p:extLst>
              <p:ext uri="{D42A27DB-BD31-4B8C-83A1-F6EECF244321}">
                <p14:modId xmlns:p14="http://schemas.microsoft.com/office/powerpoint/2010/main" val="3940753520"/>
              </p:ext>
            </p:extLst>
          </p:nvPr>
        </p:nvGraphicFramePr>
        <p:xfrm>
          <a:off x="401933" y="4169729"/>
          <a:ext cx="10379947" cy="2311458"/>
        </p:xfrm>
        <a:graphic>
          <a:graphicData uri="http://schemas.openxmlformats.org/drawingml/2006/table">
            <a:tbl>
              <a:tblPr firstRow="1" firstCol="1" bandRow="1">
                <a:tableStyleId>{5C22544A-7EE6-4342-B048-85BDC9FD1C3A}</a:tableStyleId>
              </a:tblPr>
              <a:tblGrid>
                <a:gridCol w="8169986">
                  <a:extLst>
                    <a:ext uri="{9D8B030D-6E8A-4147-A177-3AD203B41FA5}">
                      <a16:colId xmlns:a16="http://schemas.microsoft.com/office/drawing/2014/main" val="3225553674"/>
                    </a:ext>
                  </a:extLst>
                </a:gridCol>
                <a:gridCol w="2209961">
                  <a:extLst>
                    <a:ext uri="{9D8B030D-6E8A-4147-A177-3AD203B41FA5}">
                      <a16:colId xmlns:a16="http://schemas.microsoft.com/office/drawing/2014/main" val="3188104470"/>
                    </a:ext>
                  </a:extLst>
                </a:gridCol>
              </a:tblGrid>
              <a:tr h="770486">
                <a:tc>
                  <a:txBody>
                    <a:bodyPr/>
                    <a:lstStyle/>
                    <a:p>
                      <a:pPr indent="180340" algn="just">
                        <a:lnSpc>
                          <a:spcPct val="115000"/>
                        </a:lnSpc>
                        <a:spcAft>
                          <a:spcPts val="1000"/>
                        </a:spcAft>
                      </a:pPr>
                      <a:r>
                        <a:rPr lang="en-US" sz="2800">
                          <a:solidFill>
                            <a:schemeClr val="tx1"/>
                          </a:solidFill>
                          <a:effectLst/>
                          <a:latin typeface="Times New Roman" panose="02020603050405020304" pitchFamily="18" charset="0"/>
                          <a:cs typeface="Times New Roman" panose="02020603050405020304" pitchFamily="18" charset="0"/>
                        </a:rPr>
                        <a:t>Nội dung đầy đủ, chính xác.</a:t>
                      </a:r>
                      <a:endParaRPr lang="vi-VN"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indent="180340" algn="just">
                        <a:lnSpc>
                          <a:spcPct val="115000"/>
                        </a:lnSpc>
                        <a:spcAft>
                          <a:spcPts val="1000"/>
                        </a:spcAft>
                      </a:pPr>
                      <a:r>
                        <a:rPr lang="en-US" sz="2800">
                          <a:solidFill>
                            <a:schemeClr val="tx1"/>
                          </a:solidFill>
                          <a:effectLst/>
                          <a:latin typeface="Times New Roman" panose="02020603050405020304" pitchFamily="18" charset="0"/>
                          <a:cs typeface="Times New Roman" panose="02020603050405020304" pitchFamily="18" charset="0"/>
                        </a:rPr>
                        <a:t>3 điểm</a:t>
                      </a:r>
                      <a:endParaRPr lang="vi-VN"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711809687"/>
                  </a:ext>
                </a:extLst>
              </a:tr>
              <a:tr h="770486">
                <a:tc>
                  <a:txBody>
                    <a:bodyPr/>
                    <a:lstStyle/>
                    <a:p>
                      <a:pPr indent="180340" algn="just">
                        <a:lnSpc>
                          <a:spcPct val="115000"/>
                        </a:lnSpc>
                        <a:spcAft>
                          <a:spcPts val="1000"/>
                        </a:spcAft>
                      </a:pPr>
                      <a:r>
                        <a:rPr lang="en-US" sz="2800">
                          <a:solidFill>
                            <a:schemeClr val="tx1"/>
                          </a:solidFill>
                          <a:effectLst/>
                          <a:latin typeface="Times New Roman" panose="02020603050405020304" pitchFamily="18" charset="0"/>
                          <a:cs typeface="Times New Roman" panose="02020603050405020304" pitchFamily="18" charset="0"/>
                        </a:rPr>
                        <a:t>Trình bày đẹp, khoa học, sáng tao.</a:t>
                      </a:r>
                      <a:endParaRPr lang="vi-VN"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indent="180340" algn="just">
                        <a:lnSpc>
                          <a:spcPct val="115000"/>
                        </a:lnSpc>
                        <a:spcAft>
                          <a:spcPts val="1000"/>
                        </a:spcAft>
                      </a:pPr>
                      <a:r>
                        <a:rPr lang="en-US" sz="2800" b="1">
                          <a:solidFill>
                            <a:schemeClr val="tx1"/>
                          </a:solidFill>
                          <a:effectLst/>
                          <a:latin typeface="Times New Roman" panose="02020603050405020304" pitchFamily="18" charset="0"/>
                          <a:cs typeface="Times New Roman" panose="02020603050405020304" pitchFamily="18" charset="0"/>
                        </a:rPr>
                        <a:t>3 điểm</a:t>
                      </a:r>
                      <a:endPar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40476383"/>
                  </a:ext>
                </a:extLst>
              </a:tr>
              <a:tr h="770486">
                <a:tc>
                  <a:txBody>
                    <a:bodyPr/>
                    <a:lstStyle/>
                    <a:p>
                      <a:pPr indent="180340" algn="just">
                        <a:lnSpc>
                          <a:spcPct val="115000"/>
                        </a:lnSpc>
                        <a:spcAft>
                          <a:spcPts val="1000"/>
                        </a:spcAft>
                      </a:pPr>
                      <a:r>
                        <a:rPr lang="en-US" sz="2800">
                          <a:solidFill>
                            <a:schemeClr val="tx1"/>
                          </a:solidFill>
                          <a:effectLst/>
                          <a:latin typeface="Times New Roman" panose="02020603050405020304" pitchFamily="18" charset="0"/>
                          <a:cs typeface="Times New Roman" panose="02020603050405020304" pitchFamily="18" charset="0"/>
                        </a:rPr>
                        <a:t>Thuyết trình hay, đúng thời gian</a:t>
                      </a:r>
                      <a:endParaRPr lang="vi-VN"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indent="180340" algn="just">
                        <a:lnSpc>
                          <a:spcPct val="115000"/>
                        </a:lnSpc>
                        <a:spcAft>
                          <a:spcPts val="1000"/>
                        </a:spcAft>
                      </a:pPr>
                      <a:r>
                        <a:rPr lang="en-US" sz="2800" b="1">
                          <a:solidFill>
                            <a:schemeClr val="tx1"/>
                          </a:solidFill>
                          <a:effectLst/>
                          <a:latin typeface="Times New Roman" panose="02020603050405020304" pitchFamily="18" charset="0"/>
                          <a:cs typeface="Times New Roman" panose="02020603050405020304" pitchFamily="18" charset="0"/>
                        </a:rPr>
                        <a:t>4 điểm</a:t>
                      </a:r>
                      <a:endPar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168969991"/>
                  </a:ext>
                </a:extLst>
              </a:tr>
            </a:tbl>
          </a:graphicData>
        </a:graphic>
      </p:graphicFrame>
      <p:sp>
        <p:nvSpPr>
          <p:cNvPr id="16" name="TextBox 15">
            <a:extLst>
              <a:ext uri="{FF2B5EF4-FFF2-40B4-BE49-F238E27FC236}">
                <a16:creationId xmlns:a16="http://schemas.microsoft.com/office/drawing/2014/main" id="{466905D7-E138-5871-8DCC-09AE56EF79F2}"/>
              </a:ext>
            </a:extLst>
          </p:cNvPr>
          <p:cNvSpPr txBox="1"/>
          <p:nvPr/>
        </p:nvSpPr>
        <p:spPr>
          <a:xfrm>
            <a:off x="2677665" y="3582343"/>
            <a:ext cx="531892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Điểm đánh giá các nhóm:</a:t>
            </a:r>
            <a:endParaRPr lang="vi-VN"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9" y="2164940"/>
            <a:ext cx="1530889" cy="1435709"/>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609437"/>
            <a:ext cx="7295244" cy="1111007"/>
            <a:chOff x="3361174" y="1259485"/>
            <a:chExt cx="5471433" cy="833255"/>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259485"/>
              <a:ext cx="5471433" cy="833255"/>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649838" y="1336938"/>
              <a:ext cx="5119408" cy="629073"/>
              <a:chOff x="3703046" y="-29530"/>
              <a:chExt cx="5119408" cy="665539"/>
            </a:xfrm>
          </p:grpSpPr>
          <p:sp>
            <p:nvSpPr>
              <p:cNvPr id="61" name="Rounded Rectangle 60">
                <a:extLst>
                  <a:ext uri="{FF2B5EF4-FFF2-40B4-BE49-F238E27FC236}">
                    <a16:creationId xmlns:a16="http://schemas.microsoft.com/office/drawing/2014/main" id="{875CF0DD-5822-5A41-9BF5-C80DA997965B}"/>
                  </a:ext>
                </a:extLst>
              </p:cNvPr>
              <p:cNvSpPr/>
              <p:nvPr/>
            </p:nvSpPr>
            <p:spPr>
              <a:xfrm>
                <a:off x="3703046" y="-29530"/>
                <a:ext cx="5119408" cy="665539"/>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4433285" y="77814"/>
                <a:ext cx="3033523" cy="464005"/>
              </a:xfrm>
              <a:prstGeom prst="rect">
                <a:avLst/>
              </a:prstGeom>
              <a:ln>
                <a:noFill/>
              </a:ln>
            </p:spPr>
            <p:txBody>
              <a:bodyPr wrap="none">
                <a:spAutoFit/>
              </a:bodyPr>
              <a:lstStyle/>
              <a:p>
                <a:pPr defTabSz="1219170">
                  <a:buClr>
                    <a:srgbClr val="000000"/>
                  </a:buClr>
                </a:pPr>
                <a:r>
                  <a:rPr lang="en-VN" sz="3200" kern="0" dirty="0">
                    <a:solidFill>
                      <a:srgbClr val="FFFFFF"/>
                    </a:solidFill>
                    <a:latin typeface="Times New Roman" panose="02020603050405020304" pitchFamily="18" charset="0"/>
                    <a:cs typeface="Times New Roman" panose="02020603050405020304" pitchFamily="18" charset="0"/>
                    <a:sym typeface="Arial"/>
                  </a:rPr>
                  <a:t>Thế lực nhà Lê suy yếu</a:t>
                </a: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BẮC</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805857" y="2903268"/>
            <a:ext cx="7315200" cy="1394761"/>
            <a:chOff x="3361174" y="1182033"/>
            <a:chExt cx="5486400"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61174" y="1289227"/>
              <a:ext cx="5408072" cy="830997"/>
              <a:chOff x="3414382" y="-80007"/>
              <a:chExt cx="5408072"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414382" y="-80007"/>
                <a:ext cx="5293958" cy="854746"/>
              </a:xfrm>
              <a:prstGeom prst="rect">
                <a:avLst/>
              </a:prstGeom>
              <a:ln>
                <a:noFill/>
              </a:ln>
            </p:spPr>
            <p:txBody>
              <a:bodyPr wrap="square">
                <a:spAutoFit/>
              </a:bodyPr>
              <a:lstStyle/>
              <a:p>
                <a:pPr algn="ctr" defTabSz="1219170">
                  <a:buClr>
                    <a:srgbClr val="000000"/>
                  </a:buClr>
                </a:pPr>
                <a:r>
                  <a:rPr lang="en-VN" sz="3200" kern="0" dirty="0">
                    <a:solidFill>
                      <a:srgbClr val="F3F3F3">
                        <a:lumMod val="10000"/>
                      </a:srgbClr>
                    </a:solidFill>
                    <a:latin typeface="Times New Roman" panose="02020603050405020304" pitchFamily="18" charset="0"/>
                    <a:cs typeface="Times New Roman" panose="02020603050405020304" pitchFamily="18" charset="0"/>
                    <a:sym typeface="Arial"/>
                  </a:rPr>
                  <a:t>Cuộc tranh chấp quyền lực ngày càng quyết liệt</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7"/>
              </a:xfrm>
              <a:prstGeom prst="rect">
                <a:avLst/>
              </a:prstGeom>
              <a:ln>
                <a:noFill/>
              </a:ln>
            </p:spPr>
            <p:txBody>
              <a:bodyPr wrap="square">
                <a:spAutoFit/>
              </a:bodyPr>
              <a:lstStyle/>
              <a:p>
                <a:pPr algn="ctr" defTabSz="1219170">
                  <a:buClr>
                    <a:srgbClr val="000000"/>
                  </a:buClr>
                </a:pPr>
                <a:r>
                  <a:rPr lang="en-US" sz="3200" kern="0" dirty="0">
                    <a:solidFill>
                      <a:srgbClr val="FFFFFF"/>
                    </a:solidFill>
                    <a:latin typeface="Times New Roman" panose="02020603050405020304" pitchFamily="18" charset="0"/>
                    <a:cs typeface="Times New Roman" panose="02020603050405020304" pitchFamily="18" charset="0"/>
                    <a:sym typeface="Arial"/>
                  </a:rPr>
                  <a:t>H</a:t>
                </a:r>
                <a:r>
                  <a:rPr lang="en-VN" sz="3200" kern="0" dirty="0">
                    <a:solidFill>
                      <a:srgbClr val="FFFFFF"/>
                    </a:solidFill>
                    <a:latin typeface="Times New Roman" panose="02020603050405020304" pitchFamily="18" charset="0"/>
                    <a:cs typeface="Times New Roman" panose="02020603050405020304" pitchFamily="18" charset="0"/>
                    <a:sym typeface="Arial"/>
                  </a:rPr>
                  <a:t>ọ Mạc tiêu diệt các thế lực đối lập, thâu tóm mọi quyền hành.</a:t>
                </a: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256760"/>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b="1" kern="0" dirty="0">
                <a:solidFill>
                  <a:srgbClr val="0070C0"/>
                </a:solidFill>
                <a:latin typeface="Times New Roman" panose="02020603050405020304" pitchFamily="18" charset="0"/>
                <a:cs typeface="Times New Roman" panose="02020603050405020304" pitchFamily="18" charset="0"/>
                <a:sym typeface="Arial"/>
              </a:rPr>
              <a:t>1527, Mạc Đăng Dung ép vua Lê nhường ngôi</a:t>
            </a:r>
          </a:p>
        </p:txBody>
      </p:sp>
    </p:spTree>
    <p:extLst>
      <p:ext uri="{BB962C8B-B14F-4D97-AF65-F5344CB8AC3E}">
        <p14:creationId xmlns:p14="http://schemas.microsoft.com/office/powerpoint/2010/main" val="213192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8" y="2022450"/>
            <a:ext cx="1530890" cy="1578200"/>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324456"/>
            <a:ext cx="7295245" cy="1395988"/>
            <a:chOff x="3361174" y="1045749"/>
            <a:chExt cx="5471433" cy="1046991"/>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045749"/>
              <a:ext cx="5471433" cy="1046991"/>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475288" y="1128247"/>
              <a:ext cx="5293958" cy="909333"/>
              <a:chOff x="3528496" y="-250318"/>
              <a:chExt cx="5293958" cy="962045"/>
            </a:xfrm>
          </p:grpSpPr>
          <p:sp>
            <p:nvSpPr>
              <p:cNvPr id="61" name="Rounded Rectangle 60">
                <a:extLst>
                  <a:ext uri="{FF2B5EF4-FFF2-40B4-BE49-F238E27FC236}">
                    <a16:creationId xmlns:a16="http://schemas.microsoft.com/office/drawing/2014/main" id="{875CF0DD-5822-5A41-9BF5-C80DA997965B}"/>
                  </a:ext>
                </a:extLst>
              </p:cNvPr>
              <p:cNvSpPr/>
              <p:nvPr/>
            </p:nvSpPr>
            <p:spPr>
              <a:xfrm>
                <a:off x="3528496" y="-250318"/>
                <a:ext cx="5293958" cy="962045"/>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3645987" y="-226395"/>
                <a:ext cx="5119408" cy="854746"/>
              </a:xfrm>
              <a:prstGeom prst="rect">
                <a:avLst/>
              </a:prstGeom>
              <a:ln>
                <a:noFill/>
              </a:ln>
            </p:spPr>
            <p:txBody>
              <a:bodyPr wrap="square">
                <a:spAutoFit/>
              </a:bodyPr>
              <a:lstStyle/>
              <a:p>
                <a:pPr algn="ctr" defTabSz="1219170">
                  <a:buClr>
                    <a:srgbClr val="000000"/>
                  </a:buClr>
                </a:pPr>
                <a:r>
                  <a:rPr lang="en-US" sz="3200" kern="0">
                    <a:latin typeface="Times New Roman" panose="02020603050405020304" pitchFamily="18" charset="0"/>
                    <a:cs typeface="Times New Roman" panose="02020603050405020304" pitchFamily="18" charset="0"/>
                    <a:sym typeface="Arial"/>
                  </a:rPr>
                  <a:t>Nhiều cựu thần nhà Lê không chấp nhận sự chính thống của nhà Mạc. </a:t>
                </a:r>
                <a:endParaRPr lang="en-VN" sz="3200" kern="0" dirty="0">
                  <a:latin typeface="Times New Roman" panose="02020603050405020304" pitchFamily="18" charset="0"/>
                  <a:cs typeface="Times New Roman" panose="02020603050405020304" pitchFamily="18" charset="0"/>
                  <a:sym typeface="Arial"/>
                </a:endParaRP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NAM</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781009" y="2903268"/>
            <a:ext cx="7340048" cy="1394761"/>
            <a:chOff x="3342538" y="1182033"/>
            <a:chExt cx="5505036"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42538" y="1289227"/>
              <a:ext cx="5426708" cy="830997"/>
              <a:chOff x="3395746" y="-80007"/>
              <a:chExt cx="5426708"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395746" y="101720"/>
                <a:ext cx="5293958" cy="464005"/>
              </a:xfrm>
              <a:prstGeom prst="rect">
                <a:avLst/>
              </a:prstGeom>
              <a:ln>
                <a:noFill/>
              </a:ln>
            </p:spPr>
            <p:txBody>
              <a:bodyPr wrap="square">
                <a:spAutoFit/>
              </a:bodyPr>
              <a:lstStyle/>
              <a:p>
                <a:pPr algn="ctr" defTabSz="1219170">
                  <a:buClr>
                    <a:srgbClr val="000000"/>
                  </a:buClr>
                </a:pPr>
                <a:r>
                  <a:rPr lang="en-US" sz="3200" kern="0">
                    <a:solidFill>
                      <a:srgbClr val="F3F3F3">
                        <a:lumMod val="10000"/>
                      </a:srgbClr>
                    </a:solidFill>
                    <a:latin typeface="Times New Roman" panose="02020603050405020304" pitchFamily="18" charset="0"/>
                    <a:cs typeface="Times New Roman" panose="02020603050405020304" pitchFamily="18" charset="0"/>
                    <a:sym typeface="Arial"/>
                  </a:rPr>
                  <a:t>1533: Nguyễn Kim vào Thanh Hóa.</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6"/>
              </a:xfrm>
              <a:prstGeom prst="rect">
                <a:avLst/>
              </a:prstGeom>
              <a:ln>
                <a:noFill/>
              </a:ln>
            </p:spPr>
            <p:txBody>
              <a:bodyPr wrap="square">
                <a:spAutoFit/>
              </a:bodyPr>
              <a:lstStyle/>
              <a:p>
                <a:pPr algn="ctr" defTabSz="1219170">
                  <a:buClr>
                    <a:srgbClr val="000000"/>
                  </a:buClr>
                </a:pPr>
                <a:r>
                  <a:rPr lang="en-US" sz="3200" kern="0">
                    <a:latin typeface="Times New Roman" panose="02020603050405020304" pitchFamily="18" charset="0"/>
                    <a:cs typeface="Times New Roman" panose="02020603050405020304" pitchFamily="18" charset="0"/>
                    <a:sym typeface="Arial"/>
                  </a:rPr>
                  <a:t>Lấy danh nghĩa “phù Lê diệt Mạc”. Lập Lê Duy Ninh lên làm vua.</a:t>
                </a:r>
                <a:endParaRPr lang="en-US" sz="3200" kern="0" dirty="0">
                  <a:latin typeface="Times New Roman" panose="02020603050405020304" pitchFamily="18" charset="0"/>
                  <a:cs typeface="Times New Roman" panose="02020603050405020304" pitchFamily="18" charset="0"/>
                  <a:sym typeface="Arial"/>
                </a:endParaRP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a:solidFill>
                  <a:srgbClr val="0070C0"/>
                </a:solidFill>
                <a:latin typeface="Times New Roman" panose="02020603050405020304" pitchFamily="18" charset="0"/>
                <a:cs typeface="Times New Roman" panose="02020603050405020304" pitchFamily="18" charset="0"/>
                <a:sym typeface="Arial"/>
              </a:rPr>
              <a:t>Sử cũ gọi là </a:t>
            </a:r>
          </a:p>
          <a:p>
            <a:pPr algn="ct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Nam triều </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310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2" name="chiến tranh bắc nam triều.mp4" descr="chiến tranh bắc nam triều.mp4">
            <a:hlinkClick r:id="" action="ppaction://media"/>
            <a:extLst>
              <a:ext uri="{FF2B5EF4-FFF2-40B4-BE49-F238E27FC236}">
                <a16:creationId xmlns:a16="http://schemas.microsoft.com/office/drawing/2014/main" id="{F561A038-D00A-AB49-BFC2-B4A496BAF0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0810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365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Năm</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1533,Nguyễn Kim với danh nghĩa “phù Lê diệt Mạc” lập ra Nam triều, còn nhà Mạc được gọi là Bắc triều.</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B79FA5-9A16-568B-D39A-ED9E7D3B830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B3ED0F-D216-75D4-B0E3-3ABF9D92FB97}"/>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86762F9-8C8F-45DC-8445-68A9229D844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5" name="TextBox 4">
            <a:extLst>
              <a:ext uri="{FF2B5EF4-FFF2-40B4-BE49-F238E27FC236}">
                <a16:creationId xmlns:a16="http://schemas.microsoft.com/office/drawing/2014/main" id="{1B01EC0C-6C70-125D-003B-03A951C3816A}"/>
              </a:ext>
            </a:extLst>
          </p:cNvPr>
          <p:cNvSpPr txBox="1"/>
          <p:nvPr/>
        </p:nvSpPr>
        <p:spPr>
          <a:xfrm>
            <a:off x="703385" y="3456635"/>
            <a:ext cx="301450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b, Diễn biến</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ADE3C2-C7CF-9240-5743-ACFBD87A0025}"/>
              </a:ext>
            </a:extLst>
          </p:cNvPr>
          <p:cNvSpPr txBox="1"/>
          <p:nvPr/>
        </p:nvSpPr>
        <p:spPr>
          <a:xfrm>
            <a:off x="70034" y="3968989"/>
            <a:ext cx="12047854" cy="2554545"/>
          </a:xfrm>
          <a:prstGeom prst="rect">
            <a:avLst/>
          </a:prstGeom>
          <a:noFill/>
        </p:spPr>
        <p:txBody>
          <a:bodyPr wrap="square">
            <a:spAutoFit/>
          </a:bodyPr>
          <a:lstStyle/>
          <a:p>
            <a:r>
              <a:rPr lang="en-US" sz="3200" b="1" kern="0">
                <a:solidFill>
                  <a:schemeClr val="accent1"/>
                </a:solidFill>
                <a:effectLst/>
                <a:latin typeface="Times New Roman" panose="02020603050405020304" pitchFamily="18" charset="0"/>
                <a:ea typeface="Calibri" panose="020F0502020204030204" pitchFamily="34" charset="0"/>
              </a:rPr>
              <a:t>-  </a:t>
            </a:r>
            <a:r>
              <a:rPr lang="en-US" sz="3200" kern="0">
                <a:solidFill>
                  <a:schemeClr val="accent1"/>
                </a:solidFill>
                <a:effectLst/>
                <a:latin typeface="Times New Roman" panose="02020603050405020304" pitchFamily="18" charset="0"/>
                <a:ea typeface="Calibri" panose="020F0502020204030204" pitchFamily="34" charset="0"/>
              </a:rPr>
              <a:t>Từ năm 1533 – 1592, Xung đột Nam – Bắc Triều sảy ra, chiến trường chính là vùng Thanh Hoá – Nghệ An</a:t>
            </a:r>
            <a:br>
              <a:rPr lang="en-US" sz="3200" b="1" kern="0">
                <a:solidFill>
                  <a:schemeClr val="accent1"/>
                </a:solidFill>
                <a:effectLst/>
                <a:latin typeface="Times New Roman" panose="02020603050405020304" pitchFamily="18" charset="0"/>
                <a:ea typeface="Calibri" panose="020F0502020204030204" pitchFamily="34" charset="0"/>
              </a:rPr>
            </a:br>
            <a:r>
              <a:rPr lang="en-US" sz="3200" kern="0">
                <a:solidFill>
                  <a:schemeClr val="accent1"/>
                </a:solidFill>
                <a:effectLst/>
                <a:latin typeface="Times New Roman" panose="02020603050405020304" pitchFamily="18" charset="0"/>
                <a:ea typeface="Calibri" panose="020F0502020204030204" pitchFamily="34" charset="0"/>
              </a:rPr>
              <a:t>- Cuộc xung đột kéo dài trong gần 60 năm (1533 -1592) với hơn 40 trận đánh lớn nhỏ</a:t>
            </a:r>
            <a:br>
              <a:rPr lang="en-US" sz="3200" kern="0">
                <a:solidFill>
                  <a:schemeClr val="accent1"/>
                </a:solidFill>
                <a:effectLst/>
                <a:latin typeface="Times New Roman" panose="02020603050405020304" pitchFamily="18" charset="0"/>
                <a:ea typeface="Calibri" panose="020F0502020204030204" pitchFamily="34" charset="0"/>
              </a:rPr>
            </a:br>
            <a:r>
              <a:rPr lang="en-US" sz="3200" kern="0">
                <a:solidFill>
                  <a:schemeClr val="accent1"/>
                </a:solidFill>
                <a:effectLst/>
                <a:latin typeface="Times New Roman" panose="02020603050405020304" pitchFamily="18" charset="0"/>
                <a:ea typeface="Calibri" panose="020F0502020204030204" pitchFamily="34" charset="0"/>
              </a:rPr>
              <a:t> -  Năm 1592, Nam triều chiếm được Thăng Long, xung đột kết thúc</a:t>
            </a:r>
            <a:endParaRPr lang="vi-VN" sz="3200">
              <a:solidFill>
                <a:schemeClr val="accent1"/>
              </a:solidFill>
            </a:endParaRP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2" name="Rectangle 11">
            <a:extLst>
              <a:ext uri="{FF2B5EF4-FFF2-40B4-BE49-F238E27FC236}">
                <a16:creationId xmlns:a16="http://schemas.microsoft.com/office/drawing/2014/main" id="{BE3F2A7E-71A9-E5F0-6C7D-A6388A02A8AA}"/>
              </a:ext>
            </a:extLst>
          </p:cNvPr>
          <p:cNvSpPr/>
          <p:nvPr/>
        </p:nvSpPr>
        <p:spPr>
          <a:xfrm>
            <a:off x="21384" y="4433563"/>
            <a:ext cx="11887972" cy="1200329"/>
          </a:xfrm>
          <a:prstGeom prst="rect">
            <a:avLst/>
          </a:prstGeom>
        </p:spPr>
        <p:txBody>
          <a:bodyPr wrap="square">
            <a:spAutoFit/>
          </a:bodyPr>
          <a:lstStyle/>
          <a:p>
            <a:pPr lvl="0" algn="just"/>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-&gt; Xung đột Nam- Bắc triều tạo ra mầm mống dẫn đến xung đột Trịnh – Nguyễn sau đó.</a:t>
            </a:r>
          </a:p>
        </p:txBody>
      </p:sp>
      <p:sp>
        <p:nvSpPr>
          <p:cNvPr id="4" name="Rectangle 3">
            <a:extLst>
              <a:ext uri="{FF2B5EF4-FFF2-40B4-BE49-F238E27FC236}">
                <a16:creationId xmlns:a16="http://schemas.microsoft.com/office/drawing/2014/main" id="{3634B27C-C16F-446F-D15B-815E365779A5}"/>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06D9AF9-2FA2-58D2-352A-F157E51617FA}"/>
              </a:ext>
            </a:extLst>
          </p:cNvPr>
          <p:cNvSpPr/>
          <p:nvPr/>
        </p:nvSpPr>
        <p:spPr>
          <a:xfrm>
            <a:off x="189510" y="1425690"/>
            <a:ext cx="5875411" cy="584775"/>
          </a:xfrm>
          <a:prstGeom prst="rect">
            <a:avLst/>
          </a:prstGeom>
        </p:spPr>
        <p:txBody>
          <a:bodyPr wrap="square">
            <a:spAutoFit/>
          </a:bodyPr>
          <a:lstStyle/>
          <a:p>
            <a:pP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c.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6B6021B2-16C6-4AA1-07A2-7EBB34829BF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3" name="TextBox 2">
            <a:extLst>
              <a:ext uri="{FF2B5EF4-FFF2-40B4-BE49-F238E27FC236}">
                <a16:creationId xmlns:a16="http://schemas.microsoft.com/office/drawing/2014/main" id="{9C993FE2-B806-6B0E-9155-37D8AF50FFAE}"/>
              </a:ext>
            </a:extLst>
          </p:cNvPr>
          <p:cNvSpPr txBox="1"/>
          <p:nvPr/>
        </p:nvSpPr>
        <p:spPr>
          <a:xfrm>
            <a:off x="0" y="1931436"/>
            <a:ext cx="12147741" cy="2554545"/>
          </a:xfrm>
          <a:prstGeom prst="rect">
            <a:avLst/>
          </a:prstGeom>
          <a:noFill/>
        </p:spPr>
        <p:txBody>
          <a:bodyPr wrap="square" rtlCol="0">
            <a:spAutoFit/>
          </a:bodyPr>
          <a:lstStyle/>
          <a:p>
            <a:pPr algn="just"/>
            <a:r>
              <a:rPr lang="en-US" sz="3200" i="1" kern="0">
                <a:effectLst/>
                <a:latin typeface="Times New Roman" panose="02020603050405020304" pitchFamily="18" charset="0"/>
                <a:ea typeface="Calibri" panose="020F0502020204030204" pitchFamily="34" charset="0"/>
              </a:rPr>
              <a:t>- Chính trị:</a:t>
            </a:r>
            <a:r>
              <a:rPr lang="en-US" sz="3200" b="1" kern="0">
                <a:effectLst/>
                <a:latin typeface="Times New Roman" panose="02020603050405020304" pitchFamily="18" charset="0"/>
                <a:ea typeface="Calibri" panose="020F0502020204030204" pitchFamily="34" charset="0"/>
              </a:rPr>
              <a:t> </a:t>
            </a:r>
            <a:r>
              <a:rPr lang="en-US" sz="3200" kern="0">
                <a:effectLst/>
                <a:latin typeface="Times New Roman" panose="02020603050405020304" pitchFamily="18" charset="0"/>
                <a:ea typeface="Calibri" panose="020F0502020204030204" pitchFamily="34" charset="0"/>
              </a:rPr>
              <a:t>Đất nước bị chia cắt trong thời gian dài (1533- 1592)</a:t>
            </a:r>
            <a:br>
              <a:rPr lang="en-US" sz="3200" kern="0">
                <a:effectLst/>
                <a:latin typeface="Times New Roman" panose="02020603050405020304" pitchFamily="18" charset="0"/>
                <a:ea typeface="Calibri" panose="020F0502020204030204" pitchFamily="34" charset="0"/>
              </a:rPr>
            </a:br>
            <a:r>
              <a:rPr lang="en-US" sz="3200" i="1" kern="0">
                <a:effectLst/>
                <a:latin typeface="Times New Roman" panose="02020603050405020304" pitchFamily="18" charset="0"/>
                <a:ea typeface="Calibri" panose="020F0502020204030204" pitchFamily="34" charset="0"/>
              </a:rPr>
              <a:t>- Kinh tế:</a:t>
            </a:r>
            <a:r>
              <a:rPr lang="en-US" sz="3200" kern="0">
                <a:effectLst/>
                <a:latin typeface="Times New Roman" panose="02020603050405020304" pitchFamily="18" charset="0"/>
                <a:ea typeface="Calibri" panose="020F0502020204030204" pitchFamily="34" charset="0"/>
              </a:rPr>
              <a:t> Làng mạc bị tàn phá, sản xuất nông nghiệp, thủ công nghiệp bị đình trệ, trao đổi buôn bán giữa các vùng gặp nhiều khó khăn.</a:t>
            </a:r>
            <a:br>
              <a:rPr lang="en-US" sz="3200" kern="0">
                <a:effectLst/>
                <a:latin typeface="Times New Roman" panose="02020603050405020304" pitchFamily="18" charset="0"/>
                <a:ea typeface="Calibri" panose="020F0502020204030204" pitchFamily="34" charset="0"/>
              </a:rPr>
            </a:br>
            <a:r>
              <a:rPr lang="en-US" sz="3200" i="1" kern="0">
                <a:effectLst/>
                <a:latin typeface="Times New Roman" panose="02020603050405020304" pitchFamily="18" charset="0"/>
                <a:ea typeface="Calibri" panose="020F0502020204030204" pitchFamily="34" charset="0"/>
              </a:rPr>
              <a:t>- Xã hội:</a:t>
            </a:r>
            <a:r>
              <a:rPr lang="en-US" sz="3200" kern="0">
                <a:effectLst/>
                <a:latin typeface="Times New Roman" panose="02020603050405020304" pitchFamily="18" charset="0"/>
                <a:ea typeface="Calibri" panose="020F0502020204030204" pitchFamily="34" charset="0"/>
              </a:rPr>
              <a:t> Đời sống nhân dân khốn cùng vì: Bị bắt đi lính, đi phu, nhiều gia đình li tán.</a:t>
            </a:r>
            <a:endParaRPr lang="vi-VN" sz="3200"/>
          </a:p>
        </p:txBody>
      </p:sp>
    </p:spTree>
    <p:extLst>
      <p:ext uri="{BB962C8B-B14F-4D97-AF65-F5344CB8AC3E}">
        <p14:creationId xmlns:p14="http://schemas.microsoft.com/office/powerpoint/2010/main" val="25576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17</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0" name="Rectangle 59"/>
          <p:cNvSpPr/>
          <p:nvPr/>
        </p:nvSpPr>
        <p:spPr>
          <a:xfrm>
            <a:off x="1022979" y="497839"/>
            <a:ext cx="9590290" cy="380242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2800" b="1">
                <a:solidFill>
                  <a:schemeClr val="bg1"/>
                </a:solidFill>
                <a:latin typeface="Times New Roman" panose="02020603050405020304" pitchFamily="18" charset="0"/>
                <a:cs typeface="Times New Roman" panose="02020603050405020304" pitchFamily="18" charset="0"/>
                <a:sym typeface="Arial"/>
              </a:rPr>
              <a:t>Câu 1: Mạc Đăng Dung bắt vua Lê nhường ngôi và lập nên triều đại mới trong hoàn cảnh nào? </a:t>
            </a:r>
            <a:endParaRPr lang="en-US" sz="2800" b="1">
              <a:solidFill>
                <a:schemeClr val="bg1"/>
              </a:solidFill>
              <a:latin typeface="Times New Roman" panose="02020603050405020304" pitchFamily="18" charset="0"/>
              <a:cs typeface="Times New Roman" panose="02020603050405020304" pitchFamily="18" charset="0"/>
              <a:sym typeface="Arial"/>
            </a:endParaRP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B. Khắp nơi nổi lên các thế lực phong kiến tranh chấp quyền hành.</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C. Đất nước bị chia cắt, hình thành cục diện Nam – Bắc triều.</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D. Chiến tranh Trịnh – Nguyễn bùng nổ và đang diễn ra quyết liệt.</a:t>
            </a:r>
            <a:endParaRPr lang="vi-VN" sz="2800" b="1" i="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8" name="Group 7"/>
          <p:cNvGrpSpPr/>
          <p:nvPr/>
        </p:nvGrpSpPr>
        <p:grpSpPr>
          <a:xfrm>
            <a:off x="535298" y="1371675"/>
            <a:ext cx="673226" cy="3179005"/>
            <a:chOff x="175735" y="1108249"/>
            <a:chExt cx="673226" cy="3179005"/>
          </a:xfrm>
        </p:grpSpPr>
        <p:cxnSp>
          <p:nvCxnSpPr>
            <p:cNvPr id="13" name="Straight Connector 12"/>
            <p:cNvCxnSpPr>
              <a:stCxn id="29" idx="4"/>
              <a:endCxn id="64" idx="0"/>
            </p:cNvCxnSpPr>
            <p:nvPr/>
          </p:nvCxnSpPr>
          <p:spPr>
            <a:xfrm>
              <a:off x="175735" y="1108249"/>
              <a:ext cx="445252" cy="27230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752577" y="4581714"/>
            <a:ext cx="10051258" cy="222865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endParaRPr lang="vi-VN" sz="4267" i="1" dirty="0">
                <a:solidFill>
                  <a:prstClr val="white"/>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0" y="0"/>
            <a:ext cx="1078203" cy="1386687"/>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33"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63439" y="251076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67537" y="251315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73049" y="250439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60416" y="250018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35528" y="250228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63658" y="24906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53719" y="251273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98828" y="2464390"/>
            <a:ext cx="482628"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59145" y="24971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49131" y="249795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56910" y="249238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47908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200"/>
                                        <p:tgtEl>
                                          <p:spTgt spid="8"/>
                                        </p:tgtEl>
                                      </p:cBhvr>
                                    </p:animEffect>
                                  </p:childTnLst>
                                </p:cTn>
                              </p:par>
                            </p:childTnLst>
                          </p:cTn>
                        </p:par>
                        <p:par>
                          <p:cTn id="57" fill="hold">
                            <p:stCondLst>
                              <p:cond delay="200"/>
                            </p:stCondLst>
                            <p:childTnLst>
                              <p:par>
                                <p:cTn id="58" presetID="17" presetClass="entr" presetSubtype="8"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300" fill="hold"/>
                                        <p:tgtEl>
                                          <p:spTgt spid="31"/>
                                        </p:tgtEl>
                                        <p:attrNameLst>
                                          <p:attrName>ppt_x</p:attrName>
                                        </p:attrNameLst>
                                      </p:cBhvr>
                                      <p:tavLst>
                                        <p:tav tm="0">
                                          <p:val>
                                            <p:strVal val="#ppt_x-#ppt_w/2"/>
                                          </p:val>
                                        </p:tav>
                                        <p:tav tm="100000">
                                          <p:val>
                                            <p:strVal val="#ppt_x"/>
                                          </p:val>
                                        </p:tav>
                                      </p:tavLst>
                                    </p:anim>
                                    <p:anim calcmode="lin" valueType="num">
                                      <p:cBhvr>
                                        <p:cTn id="61" dur="300" fill="hold"/>
                                        <p:tgtEl>
                                          <p:spTgt spid="31"/>
                                        </p:tgtEl>
                                        <p:attrNameLst>
                                          <p:attrName>ppt_y</p:attrName>
                                        </p:attrNameLst>
                                      </p:cBhvr>
                                      <p:tavLst>
                                        <p:tav tm="0">
                                          <p:val>
                                            <p:strVal val="#ppt_y"/>
                                          </p:val>
                                        </p:tav>
                                        <p:tav tm="100000">
                                          <p:val>
                                            <p:strVal val="#ppt_y"/>
                                          </p:val>
                                        </p:tav>
                                      </p:tavLst>
                                    </p:anim>
                                    <p:anim calcmode="lin" valueType="num">
                                      <p:cBhvr>
                                        <p:cTn id="62" dur="300" fill="hold"/>
                                        <p:tgtEl>
                                          <p:spTgt spid="31"/>
                                        </p:tgtEl>
                                        <p:attrNameLst>
                                          <p:attrName>ppt_w</p:attrName>
                                        </p:attrNameLst>
                                      </p:cBhvr>
                                      <p:tavLst>
                                        <p:tav tm="0">
                                          <p:val>
                                            <p:fltVal val="0"/>
                                          </p:val>
                                        </p:tav>
                                        <p:tav tm="100000">
                                          <p:val>
                                            <p:strVal val="#ppt_w"/>
                                          </p:val>
                                        </p:tav>
                                      </p:tavLst>
                                    </p:anim>
                                    <p:anim calcmode="lin" valueType="num">
                                      <p:cBhvr>
                                        <p:cTn id="63"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0" name="Rectangle 59"/>
          <p:cNvSpPr/>
          <p:nvPr/>
        </p:nvSpPr>
        <p:spPr>
          <a:xfrm>
            <a:off x="1022979" y="497839"/>
            <a:ext cx="9590290" cy="380242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vi-VN" sz="3000" b="1">
                <a:solidFill>
                  <a:schemeClr val="bg1"/>
                </a:solidFill>
                <a:latin typeface="Times New Roman" panose="02020603050405020304" pitchFamily="18" charset="0"/>
                <a:cs typeface="Times New Roman" panose="02020603050405020304" pitchFamily="18" charset="0"/>
                <a:sym typeface="Arial"/>
              </a:rPr>
              <a:t>Câu 2: Cuộc xung đột Nam – Bắc triều kết thúc, quyền lực của vua Lê như thế nào?</a:t>
            </a:r>
          </a:p>
          <a:p>
            <a:pPr>
              <a:lnSpc>
                <a:spcPct val="150000"/>
              </a:lnSpc>
            </a:pPr>
            <a:r>
              <a:rPr lang="en-US"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Times New Roman" panose="02020603050405020304" pitchFamily="18" charset="0"/>
                <a:cs typeface="Times New Roman" panose="02020603050405020304" pitchFamily="18" charset="0"/>
              </a:rPr>
              <a:t>A. Mất hết quyền lực.</a:t>
            </a:r>
          </a:p>
          <a:p>
            <a:pPr>
              <a:lnSpc>
                <a:spcPct val="150000"/>
              </a:lnSpc>
            </a:pPr>
            <a:r>
              <a:rPr lang="en-US"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Times New Roman" panose="02020603050405020304" pitchFamily="18" charset="0"/>
                <a:cs typeface="Times New Roman" panose="02020603050405020304" pitchFamily="18" charset="0"/>
              </a:rPr>
              <a:t>B. Vẫn nắm truyền thống trị.</a:t>
            </a:r>
            <a:br>
              <a:rPr lang="en-US" sz="3000" b="1">
                <a:solidFill>
                  <a:schemeClr val="bg1"/>
                </a:solidFill>
                <a:latin typeface="Times New Roman" panose="02020603050405020304" pitchFamily="18" charset="0"/>
                <a:cs typeface="Times New Roman" panose="02020603050405020304" pitchFamily="18" charset="0"/>
              </a:rPr>
            </a:br>
            <a:r>
              <a:rPr lang="en-US"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Times New Roman" panose="02020603050405020304" pitchFamily="18" charset="0"/>
                <a:cs typeface="Times New Roman" panose="02020603050405020304" pitchFamily="18" charset="0"/>
              </a:rPr>
              <a:t>C. Quyền lực bị suy yếu.</a:t>
            </a:r>
          </a:p>
          <a:p>
            <a:pPr>
              <a:lnSpc>
                <a:spcPct val="150000"/>
              </a:lnSpc>
            </a:pPr>
            <a:r>
              <a:rPr lang="en-US"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Times New Roman" panose="02020603050405020304" pitchFamily="18" charset="0"/>
                <a:cs typeface="Times New Roman" panose="02020603050405020304" pitchFamily="18" charset="0"/>
              </a:rPr>
              <a:t>D. Cũng nắm quyền lực nhưng phải dựa vào chúa Trịnh.</a:t>
            </a:r>
            <a:endParaRPr lang="vi-VN" sz="3000" b="1" dirty="0">
              <a:solidFill>
                <a:schemeClr val="bg1"/>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535298" y="1371675"/>
            <a:ext cx="673226" cy="3179005"/>
            <a:chOff x="175735" y="1108249"/>
            <a:chExt cx="673226" cy="3179005"/>
          </a:xfrm>
        </p:grpSpPr>
        <p:cxnSp>
          <p:nvCxnSpPr>
            <p:cNvPr id="13" name="Straight Connector 12"/>
            <p:cNvCxnSpPr>
              <a:stCxn id="29" idx="4"/>
              <a:endCxn id="64" idx="0"/>
            </p:cNvCxnSpPr>
            <p:nvPr/>
          </p:nvCxnSpPr>
          <p:spPr>
            <a:xfrm>
              <a:off x="175735" y="1108249"/>
              <a:ext cx="445252" cy="272305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28" name="Group 27"/>
          <p:cNvGrpSpPr/>
          <p:nvPr/>
        </p:nvGrpSpPr>
        <p:grpSpPr>
          <a:xfrm>
            <a:off x="0" y="0"/>
            <a:ext cx="1078203" cy="1386687"/>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7"/>
            <a:stretch>
              <a:fillRect/>
            </a:stretch>
          </p:blipFill>
          <p:spPr>
            <a:xfrm>
              <a:off x="83662" y="159259"/>
              <a:ext cx="1082288" cy="1082288"/>
            </a:xfrm>
            <a:prstGeom prst="rect">
              <a:avLst/>
            </a:prstGeom>
          </p:spPr>
        </p:pic>
        <p:pic>
          <p:nvPicPr>
            <p:cNvPr id="33" name="Picture 32"/>
            <p:cNvPicPr>
              <a:picLocks noChangeAspect="1"/>
            </p:cNvPicPr>
            <p:nvPr/>
          </p:nvPicPr>
          <p:blipFill>
            <a:blip r:embed="rId8"/>
            <a:stretch>
              <a:fillRect/>
            </a:stretch>
          </p:blipFill>
          <p:spPr>
            <a:xfrm>
              <a:off x="140649" y="240741"/>
              <a:ext cx="757177" cy="937456"/>
            </a:xfrm>
            <a:prstGeom prst="rect">
              <a:avLst/>
            </a:prstGeom>
          </p:spPr>
        </p:pic>
        <p:sp>
          <p:nvSpPr>
            <p:cNvPr id="34" name="TextBox 33"/>
            <p:cNvSpPr txBox="1"/>
            <p:nvPr/>
          </p:nvSpPr>
          <p:spPr>
            <a:xfrm>
              <a:off x="353529" y="277250"/>
              <a:ext cx="542581" cy="672601"/>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33"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63439" y="251076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67537" y="251315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73049" y="250439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60416" y="250018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35528" y="250228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63658" y="249061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53719" y="251273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98828" y="2464390"/>
            <a:ext cx="482628"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59145" y="249714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49131" y="249795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56910" y="2492384"/>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
        <p:nvSpPr>
          <p:cNvPr id="2" name="Parallelogram 1">
            <a:extLst>
              <a:ext uri="{FF2B5EF4-FFF2-40B4-BE49-F238E27FC236}">
                <a16:creationId xmlns:a16="http://schemas.microsoft.com/office/drawing/2014/main" id="{642A39F6-A938-2BB2-8577-D22E93B3DA10}"/>
              </a:ext>
            </a:extLst>
          </p:cNvPr>
          <p:cNvSpPr/>
          <p:nvPr/>
        </p:nvSpPr>
        <p:spPr>
          <a:xfrm>
            <a:off x="1692659" y="4351362"/>
            <a:ext cx="7672439"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latin typeface="Times New Roman" panose="02020603050405020304" pitchFamily="18" charset="0"/>
                <a:cs typeface="Times New Roman" panose="02020603050405020304" pitchFamily="18" charset="0"/>
              </a:rPr>
              <a:t>A. Mất hết quyền lực.</a:t>
            </a:r>
          </a:p>
        </p:txBody>
      </p:sp>
      <p:sp>
        <p:nvSpPr>
          <p:cNvPr id="3" name="Parallelogram 2">
            <a:extLst>
              <a:ext uri="{FF2B5EF4-FFF2-40B4-BE49-F238E27FC236}">
                <a16:creationId xmlns:a16="http://schemas.microsoft.com/office/drawing/2014/main" id="{CE4F89A5-0B5C-A498-C0DD-BBB74A6E6233}"/>
              </a:ext>
            </a:extLst>
          </p:cNvPr>
          <p:cNvSpPr/>
          <p:nvPr/>
        </p:nvSpPr>
        <p:spPr>
          <a:xfrm flipH="1">
            <a:off x="1194885" y="4574608"/>
            <a:ext cx="2252023" cy="524166"/>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Tree>
    <p:extLst>
      <p:ext uri="{BB962C8B-B14F-4D97-AF65-F5344CB8AC3E}">
        <p14:creationId xmlns:p14="http://schemas.microsoft.com/office/powerpoint/2010/main" val="143851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2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CFEDE3-A60C-0A29-19B7-CE9DACCC9FBE}"/>
              </a:ext>
            </a:extLst>
          </p:cNvPr>
          <p:cNvSpPr/>
          <p:nvPr/>
        </p:nvSpPr>
        <p:spPr>
          <a:xfrm>
            <a:off x="1369144" y="1328041"/>
            <a:ext cx="1297858" cy="1160207"/>
          </a:xfrm>
          <a:prstGeom prst="ellipse">
            <a:avLst/>
          </a:prstGeom>
          <a:solidFill>
            <a:schemeClr val="accent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368C5B7-48C9-91AD-0A83-19B88BBDAC28}"/>
              </a:ext>
            </a:extLst>
          </p:cNvPr>
          <p:cNvSpPr/>
          <p:nvPr/>
        </p:nvSpPr>
        <p:spPr>
          <a:xfrm>
            <a:off x="1343332" y="2643162"/>
            <a:ext cx="1297858" cy="1160207"/>
          </a:xfrm>
          <a:prstGeom prst="ellipse">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M</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874D16A-C7C3-1FF1-230D-AC73A18E040D}"/>
              </a:ext>
            </a:extLst>
          </p:cNvPr>
          <p:cNvSpPr/>
          <p:nvPr/>
        </p:nvSpPr>
        <p:spPr>
          <a:xfrm>
            <a:off x="2669450" y="2655228"/>
            <a:ext cx="1297858" cy="1160207"/>
          </a:xfrm>
          <a:prstGeom prst="ellipse">
            <a:avLst/>
          </a:prstGeom>
          <a:solidFill>
            <a:schemeClr val="accent5">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A</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25F5177C-FFB5-B010-7EDE-5052032EB8EF}"/>
              </a:ext>
            </a:extLst>
          </p:cNvPr>
          <p:cNvSpPr/>
          <p:nvPr/>
        </p:nvSpPr>
        <p:spPr>
          <a:xfrm>
            <a:off x="2459" y="3961646"/>
            <a:ext cx="1297858" cy="1160207"/>
          </a:xfrm>
          <a:prstGeom prst="ellipse">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B</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31A4277-824F-C2B2-B7A8-B6657B3A7E3D}"/>
              </a:ext>
            </a:extLst>
          </p:cNvPr>
          <p:cNvSpPr/>
          <p:nvPr/>
        </p:nvSpPr>
        <p:spPr>
          <a:xfrm>
            <a:off x="-1544" y="2662790"/>
            <a:ext cx="1297858" cy="1160207"/>
          </a:xfrm>
          <a:prstGeom prst="ellips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E92CC22-E979-405B-3E7C-AC265C06F65B}"/>
              </a:ext>
            </a:extLst>
          </p:cNvPr>
          <p:cNvSpPr/>
          <p:nvPr/>
        </p:nvSpPr>
        <p:spPr>
          <a:xfrm>
            <a:off x="2687888" y="1366145"/>
            <a:ext cx="1297858" cy="1160207"/>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Ô</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0ECFF9F-0F86-E24A-08BC-AC86D9C68994}"/>
              </a:ext>
            </a:extLst>
          </p:cNvPr>
          <p:cNvSpPr/>
          <p:nvPr/>
        </p:nvSpPr>
        <p:spPr>
          <a:xfrm>
            <a:off x="34409" y="1334190"/>
            <a:ext cx="1297858" cy="1160207"/>
          </a:xfrm>
          <a:prstGeom prst="ellipse">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Đ</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D82D79-60B5-1BBA-DFB4-7B386000ACA8}"/>
              </a:ext>
            </a:extLst>
          </p:cNvPr>
          <p:cNvSpPr/>
          <p:nvPr/>
        </p:nvSpPr>
        <p:spPr>
          <a:xfrm>
            <a:off x="3996801" y="34408"/>
            <a:ext cx="1297858" cy="1160207"/>
          </a:xfrm>
          <a:prstGeom prst="ellipse">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G</a:t>
            </a:r>
            <a:endParaRPr lang="vi-VN" sz="4000" b="1">
              <a:solidFill>
                <a:schemeClr val="tx1"/>
              </a:solidFill>
            </a:endParaRPr>
          </a:p>
        </p:txBody>
      </p:sp>
      <p:sp>
        <p:nvSpPr>
          <p:cNvPr id="10" name="Oval 9">
            <a:extLst>
              <a:ext uri="{FF2B5EF4-FFF2-40B4-BE49-F238E27FC236}">
                <a16:creationId xmlns:a16="http://schemas.microsoft.com/office/drawing/2014/main" id="{067773A2-E5C5-358A-632F-5DA8043801FF}"/>
              </a:ext>
            </a:extLst>
          </p:cNvPr>
          <p:cNvSpPr/>
          <p:nvPr/>
        </p:nvSpPr>
        <p:spPr>
          <a:xfrm>
            <a:off x="2689114" y="4912"/>
            <a:ext cx="1297858" cy="1160207"/>
          </a:xfrm>
          <a:prstGeom prst="ellipse">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U</a:t>
            </a:r>
            <a:endParaRPr lang="vi-VN" sz="4000" b="1">
              <a:solidFill>
                <a:schemeClr val="tx1"/>
              </a:solidFill>
            </a:endParaRPr>
          </a:p>
        </p:txBody>
      </p:sp>
      <p:sp>
        <p:nvSpPr>
          <p:cNvPr id="11" name="Oval 10">
            <a:extLst>
              <a:ext uri="{FF2B5EF4-FFF2-40B4-BE49-F238E27FC236}">
                <a16:creationId xmlns:a16="http://schemas.microsoft.com/office/drawing/2014/main" id="{5F8B9337-EB68-D30E-0532-967FA0D9B1F2}"/>
              </a:ext>
            </a:extLst>
          </p:cNvPr>
          <p:cNvSpPr/>
          <p:nvPr/>
        </p:nvSpPr>
        <p:spPr>
          <a:xfrm>
            <a:off x="1369144" y="-14752"/>
            <a:ext cx="1297858" cy="1160207"/>
          </a:xfrm>
          <a:prstGeom prst="ellipse">
            <a:avLst/>
          </a:prstGeom>
          <a:solidFill>
            <a:schemeClr val="tx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N</a:t>
            </a:r>
            <a:endParaRPr lang="vi-VN" sz="4000" b="1">
              <a:solidFill>
                <a:schemeClr val="tx1"/>
              </a:solidFill>
            </a:endParaRPr>
          </a:p>
        </p:txBody>
      </p:sp>
      <p:sp>
        <p:nvSpPr>
          <p:cNvPr id="12" name="Oval 11">
            <a:extLst>
              <a:ext uri="{FF2B5EF4-FFF2-40B4-BE49-F238E27FC236}">
                <a16:creationId xmlns:a16="http://schemas.microsoft.com/office/drawing/2014/main" id="{26B31A3A-686B-F923-2F1A-C6528568ACA0}"/>
              </a:ext>
            </a:extLst>
          </p:cNvPr>
          <p:cNvSpPr/>
          <p:nvPr/>
        </p:nvSpPr>
        <p:spPr>
          <a:xfrm>
            <a:off x="5855123" y="3993546"/>
            <a:ext cx="1297858" cy="1160207"/>
          </a:xfrm>
          <a:prstGeom prst="ellipse">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R</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71BB386C-2E98-4C2F-284C-C0A165BEC0CD}"/>
              </a:ext>
            </a:extLst>
          </p:cNvPr>
          <p:cNvSpPr/>
          <p:nvPr/>
        </p:nvSpPr>
        <p:spPr>
          <a:xfrm>
            <a:off x="4519178" y="3981274"/>
            <a:ext cx="1297858" cy="1160207"/>
          </a:xfrm>
          <a:prstGeom prst="ellipse">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63C4260-BD38-3F4B-8975-EA90994CB381}"/>
              </a:ext>
            </a:extLst>
          </p:cNvPr>
          <p:cNvSpPr/>
          <p:nvPr/>
        </p:nvSpPr>
        <p:spPr>
          <a:xfrm>
            <a:off x="2669416" y="3939508"/>
            <a:ext cx="1297858" cy="1160207"/>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Ă</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8AFC23EE-5A7E-6C6F-06D6-3EB7AA356963}"/>
              </a:ext>
            </a:extLst>
          </p:cNvPr>
          <p:cNvSpPr/>
          <p:nvPr/>
        </p:nvSpPr>
        <p:spPr>
          <a:xfrm>
            <a:off x="1329785" y="3941982"/>
            <a:ext cx="1297858" cy="1160207"/>
          </a:xfrm>
          <a:prstGeom prst="ellipse">
            <a:avLst/>
          </a:prstGeom>
          <a:solidFill>
            <a:schemeClr val="accent3">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C</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C326356F-3FC5-9EA6-357D-32BB8E2511A0}"/>
              </a:ext>
            </a:extLst>
          </p:cNvPr>
          <p:cNvSpPr/>
          <p:nvPr/>
        </p:nvSpPr>
        <p:spPr>
          <a:xfrm>
            <a:off x="7191042" y="3991142"/>
            <a:ext cx="1297858" cy="1160207"/>
          </a:xfrm>
          <a:prstGeom prst="ellipse">
            <a:avLst/>
          </a:prstGeom>
          <a:solidFill>
            <a:schemeClr val="bg2">
              <a:lumMod val="9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E</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83AD94ED-C1B0-66D4-659B-08647520267A}"/>
              </a:ext>
            </a:extLst>
          </p:cNvPr>
          <p:cNvSpPr/>
          <p:nvPr/>
        </p:nvSpPr>
        <p:spPr>
          <a:xfrm>
            <a:off x="2459" y="-14751"/>
            <a:ext cx="1297858" cy="116020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X</a:t>
            </a:r>
            <a:endParaRPr lang="vi-VN" sz="4000" b="1">
              <a:solidFill>
                <a:schemeClr val="tx1"/>
              </a:solidFill>
            </a:endParaRPr>
          </a:p>
        </p:txBody>
      </p:sp>
      <p:sp>
        <p:nvSpPr>
          <p:cNvPr id="18" name="Oval 17">
            <a:extLst>
              <a:ext uri="{FF2B5EF4-FFF2-40B4-BE49-F238E27FC236}">
                <a16:creationId xmlns:a16="http://schemas.microsoft.com/office/drawing/2014/main" id="{253EA2DD-8013-1DE3-115A-B2A6CE1BF6FE}"/>
              </a:ext>
            </a:extLst>
          </p:cNvPr>
          <p:cNvSpPr/>
          <p:nvPr/>
        </p:nvSpPr>
        <p:spPr>
          <a:xfrm>
            <a:off x="8547892" y="3951814"/>
            <a:ext cx="1297858" cy="1160207"/>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I</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B0DB9D6D-3D70-B6BD-C27E-8386EF022130}"/>
              </a:ext>
            </a:extLst>
          </p:cNvPr>
          <p:cNvSpPr/>
          <p:nvPr/>
        </p:nvSpPr>
        <p:spPr>
          <a:xfrm>
            <a:off x="9886304" y="3969007"/>
            <a:ext cx="1297858" cy="1160207"/>
          </a:xfrm>
          <a:prstGeom prst="ellipse">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U</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5CA7016E-FEC2-C41B-E07A-0B83D0054978}"/>
              </a:ext>
            </a:extLst>
          </p:cNvPr>
          <p:cNvSpPr/>
          <p:nvPr/>
        </p:nvSpPr>
        <p:spPr>
          <a:xfrm>
            <a:off x="15655" y="5310836"/>
            <a:ext cx="957412" cy="821032"/>
          </a:xfrm>
          <a:prstGeom prst="ellipse">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7DD5E15D-C1D3-AE62-A37E-369831BA96DC}"/>
              </a:ext>
            </a:extLst>
          </p:cNvPr>
          <p:cNvSpPr/>
          <p:nvPr/>
        </p:nvSpPr>
        <p:spPr>
          <a:xfrm>
            <a:off x="1957847" y="5325266"/>
            <a:ext cx="957412" cy="821032"/>
          </a:xfrm>
          <a:prstGeom prst="ellipse">
            <a:avLst/>
          </a:prstGeom>
          <a:solidFill>
            <a:schemeClr val="tx1">
              <a:lumMod val="65000"/>
              <a:lumOff val="3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3F211EC0-DA2B-190B-570B-74234AD4F4F3}"/>
              </a:ext>
            </a:extLst>
          </p:cNvPr>
          <p:cNvSpPr/>
          <p:nvPr/>
        </p:nvSpPr>
        <p:spPr>
          <a:xfrm>
            <a:off x="5366585" y="5399008"/>
            <a:ext cx="957412" cy="821032"/>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9CC783AF-34A4-03FD-14BE-49D2798DBEBA}"/>
              </a:ext>
            </a:extLst>
          </p:cNvPr>
          <p:cNvSpPr/>
          <p:nvPr/>
        </p:nvSpPr>
        <p:spPr>
          <a:xfrm>
            <a:off x="3884975" y="5344932"/>
            <a:ext cx="957412" cy="821032"/>
          </a:xfrm>
          <a:prstGeom prst="ellipse">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A</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636254F-F5DA-D8FC-9F11-8D3F5FBAD999}"/>
              </a:ext>
            </a:extLst>
          </p:cNvPr>
          <p:cNvSpPr/>
          <p:nvPr/>
        </p:nvSpPr>
        <p:spPr>
          <a:xfrm>
            <a:off x="994284" y="5335097"/>
            <a:ext cx="957412" cy="821032"/>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FAB8F4A7-21D7-C5A0-23C9-586766DC68BB}"/>
              </a:ext>
            </a:extLst>
          </p:cNvPr>
          <p:cNvSpPr/>
          <p:nvPr/>
        </p:nvSpPr>
        <p:spPr>
          <a:xfrm>
            <a:off x="2916492" y="5330180"/>
            <a:ext cx="957412" cy="821032"/>
          </a:xfrm>
          <a:prstGeom prst="ellipse">
            <a:avLst/>
          </a:prstGeom>
          <a:solidFill>
            <a:schemeClr val="accent5">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15362641-0CD9-63AE-7C5A-C7DEF39E8F44}"/>
              </a:ext>
            </a:extLst>
          </p:cNvPr>
          <p:cNvSpPr/>
          <p:nvPr/>
        </p:nvSpPr>
        <p:spPr>
          <a:xfrm>
            <a:off x="6327071" y="5423585"/>
            <a:ext cx="957412" cy="821032"/>
          </a:xfrm>
          <a:prstGeom prst="ellipse">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A</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C3B18B61-73EB-42EB-01F1-0EB73236B0E1}"/>
              </a:ext>
            </a:extLst>
          </p:cNvPr>
          <p:cNvSpPr/>
          <p:nvPr/>
        </p:nvSpPr>
        <p:spPr>
          <a:xfrm>
            <a:off x="7303542" y="5418673"/>
            <a:ext cx="957412" cy="821032"/>
          </a:xfrm>
          <a:prstGeom prst="ellipse">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68350D1E-176B-9E3D-C556-1E5883742ED0}"/>
              </a:ext>
            </a:extLst>
          </p:cNvPr>
          <p:cNvSpPr/>
          <p:nvPr/>
        </p:nvSpPr>
        <p:spPr>
          <a:xfrm>
            <a:off x="8832464" y="5413755"/>
            <a:ext cx="957412" cy="821032"/>
          </a:xfrm>
          <a:prstGeom prst="ellipse">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M</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8EA3EA35-0696-0356-235E-5328528EBEF2}"/>
              </a:ext>
            </a:extLst>
          </p:cNvPr>
          <p:cNvSpPr/>
          <p:nvPr/>
        </p:nvSpPr>
        <p:spPr>
          <a:xfrm>
            <a:off x="9845750" y="5432949"/>
            <a:ext cx="957412" cy="821032"/>
          </a:xfrm>
          <a:prstGeom prst="ellipse">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C</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430F4F44-F4BC-1C37-636F-5445D7D64AC3}"/>
              </a:ext>
            </a:extLst>
          </p:cNvPr>
          <p:cNvSpPr/>
          <p:nvPr/>
        </p:nvSpPr>
        <p:spPr>
          <a:xfrm>
            <a:off x="10866870" y="5438764"/>
            <a:ext cx="957412" cy="821032"/>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A</a:t>
            </a:r>
            <a:endParaRPr lang="vi-VN" sz="40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6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0" name="Rectangle 59"/>
          <p:cNvSpPr/>
          <p:nvPr/>
        </p:nvSpPr>
        <p:spPr>
          <a:xfrm>
            <a:off x="1219521" y="244302"/>
            <a:ext cx="9790336"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200" b="1">
                <a:solidFill>
                  <a:schemeClr val="bg1"/>
                </a:solidFill>
                <a:latin typeface="Times New Roman" panose="02020603050405020304" pitchFamily="18" charset="0"/>
                <a:cs typeface="Times New Roman" panose="02020603050405020304" pitchFamily="18" charset="0"/>
                <a:sym typeface="Arial"/>
              </a:rPr>
              <a:t>Câu 3: Trong bối cảnh nhà Lê suy yếu, bất lực, ai là người đã phế truất vua Lê và thành lập triều Mạc?</a:t>
            </a:r>
            <a:endParaRPr lang="en-US" sz="3200" b="1">
              <a:solidFill>
                <a:schemeClr val="bg1"/>
              </a:solidFill>
              <a:latin typeface="Times New Roman" panose="02020603050405020304" pitchFamily="18" charset="0"/>
              <a:cs typeface="Times New Roman" panose="02020603050405020304" pitchFamily="18" charset="0"/>
              <a:sym typeface="Arial"/>
            </a:endParaRP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A. Mạc Đĩnh Chi</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B. Mạc Đăng Dung.</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C. Lê Chiêu Thống</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D. Trịnh Kiểm.</a:t>
            </a:r>
            <a:endParaRPr lang="vi-VN" sz="3200" b="1" i="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31" name="Group 30"/>
          <p:cNvGrpSpPr/>
          <p:nvPr/>
        </p:nvGrpSpPr>
        <p:grpSpPr>
          <a:xfrm>
            <a:off x="898369" y="3920595"/>
            <a:ext cx="8733312"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000" b="1" i="1">
                  <a:solidFill>
                    <a:prstClr val="white"/>
                  </a:solidFill>
                  <a:latin typeface="Times New Roman" panose="02020603050405020304" pitchFamily="18" charset="0"/>
                  <a:cs typeface="Times New Roman" panose="02020603050405020304" pitchFamily="18" charset="0"/>
                  <a:sym typeface="Arial"/>
                </a:rPr>
                <a:t>B. Mạc Đăng Dung.</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88016" y="12151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4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568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896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5471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7190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79441" y="2524013"/>
            <a:ext cx="493812" cy="4823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21118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618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9308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39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8070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7944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par>
                          <p:cTn id="52" fill="hold">
                            <p:stCondLst>
                              <p:cond delay="10000"/>
                            </p:stCondLst>
                            <p:childTnLst>
                              <p:par>
                                <p:cTn id="53" presetID="17"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300" fill="hold"/>
                                        <p:tgtEl>
                                          <p:spTgt spid="31"/>
                                        </p:tgtEl>
                                        <p:attrNameLst>
                                          <p:attrName>ppt_x</p:attrName>
                                        </p:attrNameLst>
                                      </p:cBhvr>
                                      <p:tavLst>
                                        <p:tav tm="0">
                                          <p:val>
                                            <p:strVal val="#ppt_x-#ppt_w/2"/>
                                          </p:val>
                                        </p:tav>
                                        <p:tav tm="100000">
                                          <p:val>
                                            <p:strVal val="#ppt_x"/>
                                          </p:val>
                                        </p:tav>
                                      </p:tavLst>
                                    </p:anim>
                                    <p:anim calcmode="lin" valueType="num">
                                      <p:cBhvr>
                                        <p:cTn id="56" dur="300" fill="hold"/>
                                        <p:tgtEl>
                                          <p:spTgt spid="31"/>
                                        </p:tgtEl>
                                        <p:attrNameLst>
                                          <p:attrName>ppt_y</p:attrName>
                                        </p:attrNameLst>
                                      </p:cBhvr>
                                      <p:tavLst>
                                        <p:tav tm="0">
                                          <p:val>
                                            <p:strVal val="#ppt_y"/>
                                          </p:val>
                                        </p:tav>
                                        <p:tav tm="100000">
                                          <p:val>
                                            <p:strVal val="#ppt_y"/>
                                          </p:val>
                                        </p:tav>
                                      </p:tavLst>
                                    </p:anim>
                                    <p:anim calcmode="lin" valueType="num">
                                      <p:cBhvr>
                                        <p:cTn id="57" dur="300" fill="hold"/>
                                        <p:tgtEl>
                                          <p:spTgt spid="31"/>
                                        </p:tgtEl>
                                        <p:attrNameLst>
                                          <p:attrName>ppt_w</p:attrName>
                                        </p:attrNameLst>
                                      </p:cBhvr>
                                      <p:tavLst>
                                        <p:tav tm="0">
                                          <p:val>
                                            <p:fltVal val="0"/>
                                          </p:val>
                                        </p:tav>
                                        <p:tav tm="100000">
                                          <p:val>
                                            <p:strVal val="#ppt_w"/>
                                          </p:val>
                                        </p:tav>
                                      </p:tavLst>
                                    </p:anim>
                                    <p:anim calcmode="lin" valueType="num">
                                      <p:cBhvr>
                                        <p:cTn id="5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0" name="Rectangle 59"/>
          <p:cNvSpPr/>
          <p:nvPr/>
        </p:nvSpPr>
        <p:spPr>
          <a:xfrm>
            <a:off x="2372963" y="282732"/>
            <a:ext cx="7932716"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200" b="1">
                <a:solidFill>
                  <a:schemeClr val="bg1"/>
                </a:solidFill>
                <a:latin typeface="Times New Roman" panose="02020603050405020304" pitchFamily="18" charset="0"/>
                <a:cs typeface="Times New Roman" panose="02020603050405020304" pitchFamily="18" charset="0"/>
                <a:sym typeface="Arial"/>
              </a:rPr>
              <a:t>Câu </a:t>
            </a:r>
            <a:r>
              <a:rPr lang="en-US" sz="3200" b="1">
                <a:solidFill>
                  <a:schemeClr val="bg1"/>
                </a:solidFill>
                <a:latin typeface="Times New Roman" panose="02020603050405020304" pitchFamily="18" charset="0"/>
                <a:cs typeface="Times New Roman" panose="02020603050405020304" pitchFamily="18" charset="0"/>
                <a:sym typeface="Arial"/>
              </a:rPr>
              <a:t>4</a:t>
            </a:r>
            <a:r>
              <a:rPr lang="vi-VN" sz="3200" b="1">
                <a:solidFill>
                  <a:schemeClr val="bg1"/>
                </a:solidFill>
                <a:latin typeface="Times New Roman" panose="02020603050405020304" pitchFamily="18" charset="0"/>
                <a:cs typeface="Times New Roman" panose="02020603050405020304" pitchFamily="18" charset="0"/>
                <a:sym typeface="Arial"/>
              </a:rPr>
              <a:t>: Chiến tranh Nam – Bắc triều diễn ra giữa các thế lực phong kiến nào?</a:t>
            </a:r>
          </a:p>
          <a:p>
            <a:pPr algn="just" defTabSz="914377"/>
            <a:r>
              <a:rPr lang="en-US" sz="3200" b="1" i="1">
                <a:solidFill>
                  <a:schemeClr val="bg1"/>
                </a:solidFill>
                <a:latin typeface="Times New Roman" panose="02020603050405020304" pitchFamily="18" charset="0"/>
                <a:cs typeface="Times New Roman" panose="02020603050405020304" pitchFamily="18" charset="0"/>
                <a:sym typeface="Arial"/>
              </a:rPr>
              <a:t>    </a:t>
            </a:r>
            <a:r>
              <a:rPr lang="vi-VN" sz="3200" b="1" i="1">
                <a:solidFill>
                  <a:schemeClr val="bg1"/>
                </a:solidFill>
                <a:latin typeface="Times New Roman" panose="02020603050405020304" pitchFamily="18" charset="0"/>
                <a:cs typeface="Times New Roman" panose="02020603050405020304" pitchFamily="18" charset="0"/>
                <a:sym typeface="Arial"/>
              </a:rPr>
              <a:t>A. Nhà Mạc với nhà Nguyễn.</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   B. Nhà Mạc với nhà Lê.</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   C. Nhà Lê với nhà Nguyễn.</a:t>
            </a:r>
          </a:p>
          <a:p>
            <a:pPr algn="just" defTabSz="914377"/>
            <a:r>
              <a:rPr lang="vi-VN" sz="3200" b="1" i="1">
                <a:solidFill>
                  <a:schemeClr val="bg1"/>
                </a:solidFill>
                <a:latin typeface="Times New Roman" panose="02020603050405020304" pitchFamily="18" charset="0"/>
                <a:cs typeface="Times New Roman" panose="02020603050405020304" pitchFamily="18" charset="0"/>
                <a:sym typeface="Arial"/>
              </a:rPr>
              <a:t>   D. Nhà Trịnh với nhà Mạc</a:t>
            </a:r>
          </a:p>
        </p:txBody>
      </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800" b="1" i="1">
                  <a:solidFill>
                    <a:prstClr val="white"/>
                  </a:solidFill>
                  <a:latin typeface="Times New Roman" panose="02020603050405020304" pitchFamily="18" charset="0"/>
                  <a:cs typeface="Times New Roman" panose="02020603050405020304" pitchFamily="18" charset="0"/>
                  <a:sym typeface="Arial"/>
                </a:rPr>
                <a:t>B. Nhà Mạc với nhà Lê.</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214672"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par>
                          <p:cTn id="52" fill="hold">
                            <p:stCondLst>
                              <p:cond delay="10000"/>
                            </p:stCondLst>
                            <p:childTnLst>
                              <p:par>
                                <p:cTn id="53" presetID="17"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300" fill="hold"/>
                                        <p:tgtEl>
                                          <p:spTgt spid="31"/>
                                        </p:tgtEl>
                                        <p:attrNameLst>
                                          <p:attrName>ppt_x</p:attrName>
                                        </p:attrNameLst>
                                      </p:cBhvr>
                                      <p:tavLst>
                                        <p:tav tm="0">
                                          <p:val>
                                            <p:strVal val="#ppt_x-#ppt_w/2"/>
                                          </p:val>
                                        </p:tav>
                                        <p:tav tm="100000">
                                          <p:val>
                                            <p:strVal val="#ppt_x"/>
                                          </p:val>
                                        </p:tav>
                                      </p:tavLst>
                                    </p:anim>
                                    <p:anim calcmode="lin" valueType="num">
                                      <p:cBhvr>
                                        <p:cTn id="56" dur="300" fill="hold"/>
                                        <p:tgtEl>
                                          <p:spTgt spid="31"/>
                                        </p:tgtEl>
                                        <p:attrNameLst>
                                          <p:attrName>ppt_y</p:attrName>
                                        </p:attrNameLst>
                                      </p:cBhvr>
                                      <p:tavLst>
                                        <p:tav tm="0">
                                          <p:val>
                                            <p:strVal val="#ppt_y"/>
                                          </p:val>
                                        </p:tav>
                                        <p:tav tm="100000">
                                          <p:val>
                                            <p:strVal val="#ppt_y"/>
                                          </p:val>
                                        </p:tav>
                                      </p:tavLst>
                                    </p:anim>
                                    <p:anim calcmode="lin" valueType="num">
                                      <p:cBhvr>
                                        <p:cTn id="57" dur="300" fill="hold"/>
                                        <p:tgtEl>
                                          <p:spTgt spid="31"/>
                                        </p:tgtEl>
                                        <p:attrNameLst>
                                          <p:attrName>ppt_w</p:attrName>
                                        </p:attrNameLst>
                                      </p:cBhvr>
                                      <p:tavLst>
                                        <p:tav tm="0">
                                          <p:val>
                                            <p:fltVal val="0"/>
                                          </p:val>
                                        </p:tav>
                                        <p:tav tm="100000">
                                          <p:val>
                                            <p:strVal val="#ppt_w"/>
                                          </p:val>
                                        </p:tav>
                                      </p:tavLst>
                                    </p:anim>
                                    <p:anim calcmode="lin" valueType="num">
                                      <p:cBhvr>
                                        <p:cTn id="5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0" name="Rectangle 59"/>
          <p:cNvSpPr/>
          <p:nvPr/>
        </p:nvSpPr>
        <p:spPr>
          <a:xfrm>
            <a:off x="2491120" y="282732"/>
            <a:ext cx="8332594"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200" b="1" i="1">
                <a:solidFill>
                  <a:schemeClr val="bg1"/>
                </a:solidFill>
                <a:latin typeface="Times New Roman" panose="02020603050405020304" pitchFamily="18" charset="0"/>
                <a:cs typeface="Times New Roman" panose="02020603050405020304" pitchFamily="18" charset="0"/>
                <a:sym typeface="Arial"/>
              </a:rPr>
              <a:t>Câu 5: </a:t>
            </a:r>
            <a:r>
              <a:rPr lang="vi-VN" sz="3200" b="1" i="1">
                <a:solidFill>
                  <a:schemeClr val="bg1"/>
                </a:solidFill>
                <a:latin typeface="Times New Roman" panose="02020603050405020304" pitchFamily="18" charset="0"/>
                <a:cs typeface="Times New Roman" panose="02020603050405020304" pitchFamily="18" charset="0"/>
                <a:sym typeface="Arial"/>
              </a:rPr>
              <a:t>Kết quả của cuộc chiến tranh Nam - Bắc triều năm 1545 - 1592 là:</a:t>
            </a:r>
            <a:endParaRPr lang="en-US" sz="3200" b="1" i="1">
              <a:solidFill>
                <a:schemeClr val="bg1"/>
              </a:solidFill>
              <a:latin typeface="Times New Roman" panose="02020603050405020304" pitchFamily="18" charset="0"/>
              <a:cs typeface="Times New Roman" panose="02020603050405020304" pitchFamily="18" charset="0"/>
              <a:sym typeface="Arial"/>
            </a:endParaRP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A. nhà Lê bị sụp đồ.</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B. nhà Mạc bị lật đ</a:t>
            </a:r>
            <a:r>
              <a:rPr lang="en-US" sz="2800" b="1" i="1">
                <a:solidFill>
                  <a:schemeClr val="bg1"/>
                </a:solidFill>
                <a:latin typeface="Times New Roman" panose="02020603050405020304" pitchFamily="18" charset="0"/>
                <a:cs typeface="Times New Roman" panose="02020603050405020304" pitchFamily="18" charset="0"/>
                <a:sym typeface="Arial"/>
              </a:rPr>
              <a:t>ổ</a:t>
            </a:r>
            <a:r>
              <a:rPr lang="vi-VN" sz="2800" b="1" i="1">
                <a:solidFill>
                  <a:schemeClr val="bg1"/>
                </a:solidFill>
                <a:latin typeface="Times New Roman" panose="02020603050405020304" pitchFamily="18" charset="0"/>
                <a:cs typeface="Times New Roman" panose="02020603050405020304" pitchFamily="18" charset="0"/>
                <a:sym typeface="Arial"/>
              </a:rPr>
              <a:t>.</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C. Trịnh Kiêm thao túng quyên lực.</a:t>
            </a:r>
          </a:p>
          <a:p>
            <a:pPr algn="just" defTabSz="914377"/>
            <a:r>
              <a:rPr lang="vi-VN" sz="2800" b="1" i="1">
                <a:solidFill>
                  <a:schemeClr val="bg1"/>
                </a:solidFill>
                <a:latin typeface="Times New Roman" panose="02020603050405020304" pitchFamily="18" charset="0"/>
                <a:cs typeface="Times New Roman" panose="02020603050405020304" pitchFamily="18" charset="0"/>
                <a:sym typeface="Arial"/>
              </a:rPr>
              <a:t>D. chiến tranh Trịnh - Nguyễn bùng nỗ.</a:t>
            </a:r>
            <a:endParaRPr lang="vi-VN" sz="2800" b="1" i="1" dirty="0">
              <a:solidFill>
                <a:schemeClr val="bg1"/>
              </a:solidFill>
              <a:latin typeface="Times New Roman" panose="02020603050405020304" pitchFamily="18" charset="0"/>
              <a:cs typeface="Times New Roman" panose="02020603050405020304" pitchFamily="18" charset="0"/>
              <a:sym typeface="Arial"/>
            </a:endParaRPr>
          </a:p>
        </p:txBody>
      </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vi-VN" sz="40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4000" b="1" i="1">
                  <a:solidFill>
                    <a:prstClr val="white"/>
                  </a:solidFill>
                  <a:latin typeface="Times New Roman" panose="02020603050405020304" pitchFamily="18" charset="0"/>
                  <a:cs typeface="Times New Roman" panose="02020603050405020304" pitchFamily="18" charset="0"/>
                  <a:sym typeface="Arial"/>
                </a:rPr>
                <a:t>ổ</a:t>
              </a:r>
              <a:r>
                <a:rPr lang="vi-VN" sz="4000" b="1" i="1">
                  <a:solidFill>
                    <a:prstClr val="white"/>
                  </a:solidFill>
                  <a:latin typeface="Times New Roman" panose="02020603050405020304" pitchFamily="18" charset="0"/>
                  <a:cs typeface="Times New Roman" panose="02020603050405020304" pitchFamily="18" charset="0"/>
                  <a:sym typeface="Arial"/>
                </a:rPr>
                <a:t>.</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1383640"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300"/>
                                        <p:tgtEl>
                                          <p:spTgt spid="60"/>
                                        </p:tgtEl>
                                      </p:cBhvr>
                                    </p:animEffect>
                                  </p:childTnLst>
                                </p:cTn>
                              </p:par>
                            </p:childTnLst>
                          </p:cTn>
                        </p:par>
                        <p:par>
                          <p:cTn id="14" fill="hold">
                            <p:stCondLst>
                              <p:cond delay="300"/>
                            </p:stCondLst>
                            <p:childTnLst>
                              <p:par>
                                <p:cTn id="15" presetID="10"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beep.wav"/>
                                        </p:tgtEl>
                                      </p:cMediaNode>
                                    </p:audio>
                                  </p:sub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GUN.wav"/>
                                        </p:tgtEl>
                                      </p:cMediaNode>
                                    </p:audio>
                                  </p:subTnLst>
                                </p:cTn>
                              </p:par>
                            </p:childTnLst>
                          </p:cTn>
                        </p:par>
                        <p:par>
                          <p:cTn id="52" fill="hold">
                            <p:stCondLst>
                              <p:cond delay="10000"/>
                            </p:stCondLst>
                            <p:childTnLst>
                              <p:par>
                                <p:cTn id="53" presetID="17"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300" fill="hold"/>
                                        <p:tgtEl>
                                          <p:spTgt spid="31"/>
                                        </p:tgtEl>
                                        <p:attrNameLst>
                                          <p:attrName>ppt_x</p:attrName>
                                        </p:attrNameLst>
                                      </p:cBhvr>
                                      <p:tavLst>
                                        <p:tav tm="0">
                                          <p:val>
                                            <p:strVal val="#ppt_x-#ppt_w/2"/>
                                          </p:val>
                                        </p:tav>
                                        <p:tav tm="100000">
                                          <p:val>
                                            <p:strVal val="#ppt_x"/>
                                          </p:val>
                                        </p:tav>
                                      </p:tavLst>
                                    </p:anim>
                                    <p:anim calcmode="lin" valueType="num">
                                      <p:cBhvr>
                                        <p:cTn id="56" dur="300" fill="hold"/>
                                        <p:tgtEl>
                                          <p:spTgt spid="31"/>
                                        </p:tgtEl>
                                        <p:attrNameLst>
                                          <p:attrName>ppt_y</p:attrName>
                                        </p:attrNameLst>
                                      </p:cBhvr>
                                      <p:tavLst>
                                        <p:tav tm="0">
                                          <p:val>
                                            <p:strVal val="#ppt_y"/>
                                          </p:val>
                                        </p:tav>
                                        <p:tav tm="100000">
                                          <p:val>
                                            <p:strVal val="#ppt_y"/>
                                          </p:val>
                                        </p:tav>
                                      </p:tavLst>
                                    </p:anim>
                                    <p:anim calcmode="lin" valueType="num">
                                      <p:cBhvr>
                                        <p:cTn id="57" dur="300" fill="hold"/>
                                        <p:tgtEl>
                                          <p:spTgt spid="31"/>
                                        </p:tgtEl>
                                        <p:attrNameLst>
                                          <p:attrName>ppt_w</p:attrName>
                                        </p:attrNameLst>
                                      </p:cBhvr>
                                      <p:tavLst>
                                        <p:tav tm="0">
                                          <p:val>
                                            <p:fltVal val="0"/>
                                          </p:val>
                                        </p:tav>
                                        <p:tav tm="100000">
                                          <p:val>
                                            <p:strVal val="#ppt_w"/>
                                          </p:val>
                                        </p:tav>
                                      </p:tavLst>
                                    </p:anim>
                                    <p:anim calcmode="lin" valueType="num">
                                      <p:cBhvr>
                                        <p:cTn id="5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23</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b="1" dirty="0">
                <a:solidFill>
                  <a:schemeClr val="tx1"/>
                </a:solidFill>
              </a:rPr>
              <a:t>V</a:t>
            </a:r>
            <a:r>
              <a:rPr lang="en-VN" b="1" dirty="0">
                <a:solidFill>
                  <a:schemeClr val="tx1"/>
                </a:solidFill>
              </a:rPr>
              <a:t>ận dụng</a:t>
            </a:r>
            <a:endParaRPr b="1" dirty="0">
              <a:solidFill>
                <a:schemeClr val="tx1"/>
              </a:solidFil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1331843" y="1769542"/>
            <a:ext cx="9401324" cy="3046988"/>
          </a:xfrm>
          <a:prstGeom prst="rect">
            <a:avLst/>
          </a:prstGeom>
        </p:spPr>
        <p:txBody>
          <a:bodyPr wrap="square">
            <a:spAutoFit/>
          </a:bodyPr>
          <a:lstStyle/>
          <a:p>
            <a:pPr algn="just" defTabSz="1219170">
              <a:buClr>
                <a:srgbClr val="000000"/>
              </a:buClr>
            </a:pPr>
            <a:r>
              <a:rPr lang="vi-VN" sz="4800" kern="0">
                <a:solidFill>
                  <a:schemeClr val="bg1"/>
                </a:solidFill>
                <a:latin typeface="Times New Roman" panose="02020603050405020304" pitchFamily="18" charset="0"/>
                <a:cs typeface="Times New Roman" panose="02020603050405020304" pitchFamily="18" charset="0"/>
                <a:sym typeface="Arial"/>
              </a:rPr>
              <a:t>Tìm hiểu thêm về di tích các thành của nhà Mạc, đặc biệt ở Cao Bằng, hãy viết một đoạn văn ngắn</a:t>
            </a:r>
            <a:r>
              <a:rPr lang="en-US" sz="4800" kern="0" dirty="0">
                <a:solidFill>
                  <a:schemeClr val="bg1"/>
                </a:solidFill>
                <a:latin typeface="Times New Roman" panose="02020603050405020304" pitchFamily="18" charset="0"/>
                <a:cs typeface="Times New Roman" panose="02020603050405020304" pitchFamily="18" charset="0"/>
                <a:sym typeface="Arial"/>
              </a:rPr>
              <a:t> </a:t>
            </a:r>
            <a:r>
              <a:rPr lang="vi-VN" sz="4800" kern="0">
                <a:solidFill>
                  <a:schemeClr val="bg1"/>
                </a:solidFill>
                <a:latin typeface="Times New Roman" panose="02020603050405020304" pitchFamily="18" charset="0"/>
                <a:cs typeface="Times New Roman" panose="02020603050405020304" pitchFamily="18" charset="0"/>
                <a:sym typeface="Arial"/>
              </a:rPr>
              <a:t>(khoảng 150 ch</a:t>
            </a:r>
            <a:r>
              <a:rPr lang="en-US" sz="4800" kern="0" dirty="0">
                <a:solidFill>
                  <a:schemeClr val="bg1"/>
                </a:solidFill>
                <a:latin typeface="Times New Roman" panose="02020603050405020304" pitchFamily="18" charset="0"/>
                <a:cs typeface="Times New Roman" panose="02020603050405020304" pitchFamily="18" charset="0"/>
                <a:sym typeface="Arial"/>
              </a:rPr>
              <a:t>ữ)</a:t>
            </a:r>
            <a:r>
              <a:rPr lang="vi-VN" sz="4800" kern="0">
                <a:solidFill>
                  <a:schemeClr val="bg1"/>
                </a:solidFill>
                <a:latin typeface="Times New Roman" panose="02020603050405020304" pitchFamily="18" charset="0"/>
                <a:cs typeface="Times New Roman" panose="02020603050405020304" pitchFamily="18" charset="0"/>
                <a:sym typeface="Arial"/>
              </a:rPr>
              <a:t> giới thiệu về di tích đ</a:t>
            </a:r>
            <a:r>
              <a:rPr lang="en-US" sz="4800" kern="0" dirty="0">
                <a:solidFill>
                  <a:schemeClr val="bg1"/>
                </a:solidFill>
                <a:latin typeface="Times New Roman" panose="02020603050405020304" pitchFamily="18" charset="0"/>
                <a:cs typeface="Times New Roman" panose="02020603050405020304" pitchFamily="18" charset="0"/>
                <a:sym typeface="Arial"/>
              </a:rPr>
              <a:t>ó.</a:t>
            </a:r>
            <a:endParaRPr lang="vi-VN" sz="4800" kern="0"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9CFEDE3-A60C-0A29-19B7-CE9DACCC9FBE}"/>
              </a:ext>
            </a:extLst>
          </p:cNvPr>
          <p:cNvSpPr/>
          <p:nvPr/>
        </p:nvSpPr>
        <p:spPr>
          <a:xfrm>
            <a:off x="1369144" y="1247462"/>
            <a:ext cx="1297858" cy="1160207"/>
          </a:xfrm>
          <a:prstGeom prst="ellipse">
            <a:avLst/>
          </a:prstGeom>
          <a:solidFill>
            <a:schemeClr val="accent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Ộ</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368C5B7-48C9-91AD-0A83-19B88BBDAC28}"/>
              </a:ext>
            </a:extLst>
          </p:cNvPr>
          <p:cNvSpPr/>
          <p:nvPr/>
        </p:nvSpPr>
        <p:spPr>
          <a:xfrm>
            <a:off x="1343332" y="2482639"/>
            <a:ext cx="1297858" cy="1160207"/>
          </a:xfrm>
          <a:prstGeom prst="ellipse">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A</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9874D16A-C7C3-1FF1-230D-AC73A18E040D}"/>
              </a:ext>
            </a:extLst>
          </p:cNvPr>
          <p:cNvSpPr/>
          <p:nvPr/>
        </p:nvSpPr>
        <p:spPr>
          <a:xfrm>
            <a:off x="2669450" y="2514583"/>
            <a:ext cx="1297858" cy="1160207"/>
          </a:xfrm>
          <a:prstGeom prst="ellipse">
            <a:avLst/>
          </a:prstGeom>
          <a:solidFill>
            <a:schemeClr val="accent5">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M</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25F5177C-FFB5-B010-7EDE-5052032EB8EF}"/>
              </a:ext>
            </a:extLst>
          </p:cNvPr>
          <p:cNvSpPr/>
          <p:nvPr/>
        </p:nvSpPr>
        <p:spPr>
          <a:xfrm>
            <a:off x="2459" y="3819828"/>
            <a:ext cx="1297858" cy="1160207"/>
          </a:xfrm>
          <a:prstGeom prst="ellipse">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B</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31A4277-824F-C2B2-B7A8-B6657B3A7E3D}"/>
              </a:ext>
            </a:extLst>
          </p:cNvPr>
          <p:cNvSpPr/>
          <p:nvPr/>
        </p:nvSpPr>
        <p:spPr>
          <a:xfrm>
            <a:off x="29497" y="2521968"/>
            <a:ext cx="1297858" cy="1160207"/>
          </a:xfrm>
          <a:prstGeom prst="ellipse">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FE92CC22-E979-405B-3E7C-AC265C06F65B}"/>
              </a:ext>
            </a:extLst>
          </p:cNvPr>
          <p:cNvSpPr/>
          <p:nvPr/>
        </p:nvSpPr>
        <p:spPr>
          <a:xfrm>
            <a:off x="2687888" y="1285566"/>
            <a:ext cx="1297858" cy="1160207"/>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0ECFF9F-0F86-E24A-08BC-AC86D9C68994}"/>
              </a:ext>
            </a:extLst>
          </p:cNvPr>
          <p:cNvSpPr/>
          <p:nvPr/>
        </p:nvSpPr>
        <p:spPr>
          <a:xfrm>
            <a:off x="34409" y="1253611"/>
            <a:ext cx="1297858" cy="1160207"/>
          </a:xfrm>
          <a:prstGeom prst="ellipse">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Đ</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25D82D79-60B5-1BBA-DFB4-7B386000ACA8}"/>
              </a:ext>
            </a:extLst>
          </p:cNvPr>
          <p:cNvSpPr/>
          <p:nvPr/>
        </p:nvSpPr>
        <p:spPr>
          <a:xfrm>
            <a:off x="3996801" y="24576"/>
            <a:ext cx="1297858" cy="1160207"/>
          </a:xfrm>
          <a:prstGeom prst="ellipse">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G</a:t>
            </a:r>
            <a:endParaRPr lang="vi-VN" sz="4000" b="1">
              <a:solidFill>
                <a:schemeClr val="tx1"/>
              </a:solidFill>
            </a:endParaRPr>
          </a:p>
        </p:txBody>
      </p:sp>
      <p:sp>
        <p:nvSpPr>
          <p:cNvPr id="10" name="Oval 9">
            <a:extLst>
              <a:ext uri="{FF2B5EF4-FFF2-40B4-BE49-F238E27FC236}">
                <a16:creationId xmlns:a16="http://schemas.microsoft.com/office/drawing/2014/main" id="{067773A2-E5C5-358A-632F-5DA8043801FF}"/>
              </a:ext>
            </a:extLst>
          </p:cNvPr>
          <p:cNvSpPr/>
          <p:nvPr/>
        </p:nvSpPr>
        <p:spPr>
          <a:xfrm>
            <a:off x="2689114" y="-4920"/>
            <a:ext cx="1297858" cy="1160207"/>
          </a:xfrm>
          <a:prstGeom prst="ellipse">
            <a:avLst/>
          </a:prstGeom>
          <a:solidFill>
            <a:schemeClr val="accent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N</a:t>
            </a:r>
            <a:endParaRPr lang="vi-VN" sz="4000" b="1">
              <a:solidFill>
                <a:schemeClr val="tx1"/>
              </a:solidFill>
            </a:endParaRPr>
          </a:p>
        </p:txBody>
      </p:sp>
      <p:sp>
        <p:nvSpPr>
          <p:cNvPr id="11" name="Oval 10">
            <a:extLst>
              <a:ext uri="{FF2B5EF4-FFF2-40B4-BE49-F238E27FC236}">
                <a16:creationId xmlns:a16="http://schemas.microsoft.com/office/drawing/2014/main" id="{5F8B9337-EB68-D30E-0532-967FA0D9B1F2}"/>
              </a:ext>
            </a:extLst>
          </p:cNvPr>
          <p:cNvSpPr/>
          <p:nvPr/>
        </p:nvSpPr>
        <p:spPr>
          <a:xfrm>
            <a:off x="1369144" y="-24584"/>
            <a:ext cx="1297858" cy="1160207"/>
          </a:xfrm>
          <a:prstGeom prst="ellipse">
            <a:avLst/>
          </a:prstGeom>
          <a:solidFill>
            <a:schemeClr val="tx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U</a:t>
            </a:r>
            <a:endParaRPr lang="vi-VN" sz="4000" b="1">
              <a:solidFill>
                <a:schemeClr val="tx1"/>
              </a:solidFill>
            </a:endParaRPr>
          </a:p>
        </p:txBody>
      </p:sp>
      <p:sp>
        <p:nvSpPr>
          <p:cNvPr id="12" name="Oval 11">
            <a:extLst>
              <a:ext uri="{FF2B5EF4-FFF2-40B4-BE49-F238E27FC236}">
                <a16:creationId xmlns:a16="http://schemas.microsoft.com/office/drawing/2014/main" id="{26B31A3A-686B-F923-2F1A-C6528568ACA0}"/>
              </a:ext>
            </a:extLst>
          </p:cNvPr>
          <p:cNvSpPr/>
          <p:nvPr/>
        </p:nvSpPr>
        <p:spPr>
          <a:xfrm>
            <a:off x="5855123" y="3841895"/>
            <a:ext cx="1297858" cy="1160207"/>
          </a:xfrm>
          <a:prstGeom prst="ellipse">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R</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71BB386C-2E98-4C2F-284C-C0A165BEC0CD}"/>
              </a:ext>
            </a:extLst>
          </p:cNvPr>
          <p:cNvSpPr/>
          <p:nvPr/>
        </p:nvSpPr>
        <p:spPr>
          <a:xfrm>
            <a:off x="4519178" y="3829623"/>
            <a:ext cx="1297858" cy="1160207"/>
          </a:xfrm>
          <a:prstGeom prst="ellipse">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D63C4260-BD38-3F4B-8975-EA90994CB381}"/>
              </a:ext>
            </a:extLst>
          </p:cNvPr>
          <p:cNvSpPr/>
          <p:nvPr/>
        </p:nvSpPr>
        <p:spPr>
          <a:xfrm>
            <a:off x="2669416" y="3787857"/>
            <a:ext cx="1297858" cy="1160207"/>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C</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8AFC23EE-5A7E-6C6F-06D6-3EB7AA356963}"/>
              </a:ext>
            </a:extLst>
          </p:cNvPr>
          <p:cNvSpPr/>
          <p:nvPr/>
        </p:nvSpPr>
        <p:spPr>
          <a:xfrm>
            <a:off x="1329785" y="3790331"/>
            <a:ext cx="1297858" cy="1160207"/>
          </a:xfrm>
          <a:prstGeom prst="ellipse">
            <a:avLst/>
          </a:prstGeom>
          <a:solidFill>
            <a:schemeClr val="accent3">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Ắ</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C326356F-3FC5-9EA6-357D-32BB8E2511A0}"/>
              </a:ext>
            </a:extLst>
          </p:cNvPr>
          <p:cNvSpPr/>
          <p:nvPr/>
        </p:nvSpPr>
        <p:spPr>
          <a:xfrm>
            <a:off x="7200874" y="3849287"/>
            <a:ext cx="1297858" cy="1160207"/>
          </a:xfrm>
          <a:prstGeom prst="ellipse">
            <a:avLst/>
          </a:prstGeom>
          <a:solidFill>
            <a:schemeClr val="bg2">
              <a:lumMod val="9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I</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83AD94ED-C1B0-66D4-659B-08647520267A}"/>
              </a:ext>
            </a:extLst>
          </p:cNvPr>
          <p:cNvSpPr/>
          <p:nvPr/>
        </p:nvSpPr>
        <p:spPr>
          <a:xfrm>
            <a:off x="2459" y="-24583"/>
            <a:ext cx="1297858" cy="116020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rPr>
              <a:t>X</a:t>
            </a:r>
            <a:endParaRPr lang="vi-VN" sz="4000" b="1">
              <a:solidFill>
                <a:schemeClr val="tx1"/>
              </a:solidFill>
            </a:endParaRPr>
          </a:p>
        </p:txBody>
      </p:sp>
      <p:sp>
        <p:nvSpPr>
          <p:cNvPr id="18" name="Oval 17">
            <a:extLst>
              <a:ext uri="{FF2B5EF4-FFF2-40B4-BE49-F238E27FC236}">
                <a16:creationId xmlns:a16="http://schemas.microsoft.com/office/drawing/2014/main" id="{253EA2DD-8013-1DE3-115A-B2A6CE1BF6FE}"/>
              </a:ext>
            </a:extLst>
          </p:cNvPr>
          <p:cNvSpPr/>
          <p:nvPr/>
        </p:nvSpPr>
        <p:spPr>
          <a:xfrm>
            <a:off x="8547892" y="3800163"/>
            <a:ext cx="1297858" cy="1160207"/>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Ề</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B0DB9D6D-3D70-B6BD-C27E-8386EF022130}"/>
              </a:ext>
            </a:extLst>
          </p:cNvPr>
          <p:cNvSpPr/>
          <p:nvPr/>
        </p:nvSpPr>
        <p:spPr>
          <a:xfrm>
            <a:off x="9886304" y="3817356"/>
            <a:ext cx="1297858" cy="1160207"/>
          </a:xfrm>
          <a:prstGeom prst="ellipse">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U</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5CA7016E-FEC2-C41B-E07A-0B83D0054978}"/>
              </a:ext>
            </a:extLst>
          </p:cNvPr>
          <p:cNvSpPr/>
          <p:nvPr/>
        </p:nvSpPr>
        <p:spPr>
          <a:xfrm>
            <a:off x="45472" y="5171690"/>
            <a:ext cx="957412" cy="821032"/>
          </a:xfrm>
          <a:prstGeom prst="ellipse">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T</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7DD5E15D-C1D3-AE62-A37E-369831BA96DC}"/>
              </a:ext>
            </a:extLst>
          </p:cNvPr>
          <p:cNvSpPr/>
          <p:nvPr/>
        </p:nvSpPr>
        <p:spPr>
          <a:xfrm>
            <a:off x="1957847" y="5215937"/>
            <a:ext cx="957412" cy="821032"/>
          </a:xfrm>
          <a:prstGeom prst="ellipse">
            <a:avLst/>
          </a:prstGeom>
          <a:solidFill>
            <a:schemeClr val="tx1">
              <a:lumMod val="65000"/>
              <a:lumOff val="3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À</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3F211EC0-DA2B-190B-570B-74234AD4F4F3}"/>
              </a:ext>
            </a:extLst>
          </p:cNvPr>
          <p:cNvSpPr/>
          <p:nvPr/>
        </p:nvSpPr>
        <p:spPr>
          <a:xfrm>
            <a:off x="5366585" y="5289679"/>
            <a:ext cx="957412" cy="821032"/>
          </a:xfrm>
          <a:prstGeom prst="ellipse">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9CC783AF-34A4-03FD-14BE-49D2798DBEBA}"/>
              </a:ext>
            </a:extLst>
          </p:cNvPr>
          <p:cNvSpPr/>
          <p:nvPr/>
        </p:nvSpPr>
        <p:spPr>
          <a:xfrm>
            <a:off x="3884975" y="5235603"/>
            <a:ext cx="957412" cy="821032"/>
          </a:xfrm>
          <a:prstGeom prst="ellipse">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6636254F-F5DA-D8FC-9F11-8D3F5FBAD999}"/>
              </a:ext>
            </a:extLst>
          </p:cNvPr>
          <p:cNvSpPr/>
          <p:nvPr/>
        </p:nvSpPr>
        <p:spPr>
          <a:xfrm>
            <a:off x="994284" y="5206104"/>
            <a:ext cx="957412" cy="821032"/>
          </a:xfrm>
          <a:prstGeom prst="ellipse">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FAB8F4A7-21D7-C5A0-23C9-586766DC68BB}"/>
              </a:ext>
            </a:extLst>
          </p:cNvPr>
          <p:cNvSpPr/>
          <p:nvPr/>
        </p:nvSpPr>
        <p:spPr>
          <a:xfrm>
            <a:off x="2916492" y="5220851"/>
            <a:ext cx="957412" cy="821032"/>
          </a:xfrm>
          <a:prstGeom prst="ellipse">
            <a:avLst/>
          </a:prstGeom>
          <a:solidFill>
            <a:schemeClr val="accent5">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N</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15362641-0CD9-63AE-7C5A-C7DEF39E8F44}"/>
              </a:ext>
            </a:extLst>
          </p:cNvPr>
          <p:cNvSpPr/>
          <p:nvPr/>
        </p:nvSpPr>
        <p:spPr>
          <a:xfrm>
            <a:off x="6327071" y="5314256"/>
            <a:ext cx="957412" cy="821032"/>
          </a:xfrm>
          <a:prstGeom prst="ellipse">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C3B18B61-73EB-42EB-01F1-0EB73236B0E1}"/>
              </a:ext>
            </a:extLst>
          </p:cNvPr>
          <p:cNvSpPr/>
          <p:nvPr/>
        </p:nvSpPr>
        <p:spPr>
          <a:xfrm>
            <a:off x="7303542" y="5309344"/>
            <a:ext cx="957412" cy="821032"/>
          </a:xfrm>
          <a:prstGeom prst="ellipse">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À</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68350D1E-176B-9E3D-C556-1E5883742ED0}"/>
              </a:ext>
            </a:extLst>
          </p:cNvPr>
          <p:cNvSpPr/>
          <p:nvPr/>
        </p:nvSpPr>
        <p:spPr>
          <a:xfrm>
            <a:off x="8832464" y="5304426"/>
            <a:ext cx="957412" cy="821032"/>
          </a:xfrm>
          <a:prstGeom prst="ellipse">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M</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8EA3EA35-0696-0356-235E-5328528EBEF2}"/>
              </a:ext>
            </a:extLst>
          </p:cNvPr>
          <p:cNvSpPr/>
          <p:nvPr/>
        </p:nvSpPr>
        <p:spPr>
          <a:xfrm>
            <a:off x="9800947" y="5319174"/>
            <a:ext cx="957412" cy="821032"/>
          </a:xfrm>
          <a:prstGeom prst="ellipse">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Ạ</a:t>
            </a:r>
            <a:endParaRPr lang="vi-VN" sz="40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430F4F44-F4BC-1C37-636F-5445D7D64AC3}"/>
              </a:ext>
            </a:extLst>
          </p:cNvPr>
          <p:cNvSpPr/>
          <p:nvPr/>
        </p:nvSpPr>
        <p:spPr>
          <a:xfrm>
            <a:off x="10769424" y="5333920"/>
            <a:ext cx="957412" cy="821032"/>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C</a:t>
            </a:r>
            <a:endParaRPr lang="vi-VN" sz="40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16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Mạc | Di tích thành nhà Mạc nằm tại vòng xuyến gia… | Flickr">
            <a:extLst>
              <a:ext uri="{FF2B5EF4-FFF2-40B4-BE49-F238E27FC236}">
                <a16:creationId xmlns:a16="http://schemas.microsoft.com/office/drawing/2014/main" id="{29E20A7C-6879-D5BB-AC96-7A32E1D59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531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h-nha-mac-di-tich-lich-su-lang-son (3) - Công Ty Du Lịch Kỳ Quan Việt">
            <a:extLst>
              <a:ext uri="{FF2B5EF4-FFF2-40B4-BE49-F238E27FC236}">
                <a16:creationId xmlns:a16="http://schemas.microsoft.com/office/drawing/2014/main" id="{C30466E9-EB9D-1AD1-25DF-43C77DEFE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ừ A-Z kinh nghiệm du lịch Lạng Sơn - nàng thơ núi rừng Đông Bắc">
            <a:extLst>
              <a:ext uri="{FF2B5EF4-FFF2-40B4-BE49-F238E27FC236}">
                <a16:creationId xmlns:a16="http://schemas.microsoft.com/office/drawing/2014/main" id="{AF44B91B-DD1E-0DB5-39A2-8703D57C9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49D524-71AB-BB66-BB0F-EA2C421188A3}"/>
              </a:ext>
            </a:extLst>
          </p:cNvPr>
          <p:cNvSpPr/>
          <p:nvPr/>
        </p:nvSpPr>
        <p:spPr>
          <a:xfrm>
            <a:off x="6575829" y="296706"/>
            <a:ext cx="5136341" cy="769441"/>
          </a:xfrm>
          <a:prstGeom prst="rect">
            <a:avLst/>
          </a:prstGeom>
          <a:noFill/>
        </p:spPr>
        <p:txBody>
          <a:bodyPr wrap="none" lIns="91440" tIns="45720" rIns="91440" bIns="45720">
            <a:spAutoFit/>
          </a:bodyPr>
          <a:lstStyle/>
          <a:p>
            <a:pPr algn="ctr"/>
            <a:r>
              <a:rPr lang="en-US" sz="4400" b="1" cap="none" spc="0"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THÀNH NHÀ MẠC</a:t>
            </a:r>
          </a:p>
        </p:txBody>
      </p:sp>
    </p:spTree>
    <p:extLst>
      <p:ext uri="{BB962C8B-B14F-4D97-AF65-F5344CB8AC3E}">
        <p14:creationId xmlns:p14="http://schemas.microsoft.com/office/powerpoint/2010/main" val="8708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randombar(horizontal)">
                                      <p:cBhvr>
                                        <p:cTn id="13" dur="500"/>
                                        <p:tgtEl>
                                          <p:spTgt spid="10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algn="ctr" defTabSz="1219170">
              <a:lnSpc>
                <a:spcPct val="115000"/>
              </a:lnSpc>
              <a:buClr>
                <a:srgbClr val="000000"/>
              </a:buClr>
            </a:pPr>
            <a:r>
              <a:rPr lang="en-US" sz="4000" b="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algn="ctr" defTabSz="1219170">
              <a:lnSpc>
                <a:spcPct val="115000"/>
              </a:lnSpc>
              <a:buClr>
                <a:srgbClr val="000000"/>
              </a:buClr>
            </a:pPr>
            <a:r>
              <a:rPr lang="en-US" sz="4000" b="1" kern="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VÀ TRỊNH - NGUYỄN (T1)</a:t>
            </a:r>
            <a:endParaRPr lang="en-VN" sz="4000" b="1" kern="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5021508" y="-24998"/>
            <a:ext cx="2148986" cy="1025987"/>
          </a:xfrm>
          <a:prstGeom prst="rect">
            <a:avLst/>
          </a:prstGeom>
          <a:noFill/>
        </p:spPr>
        <p:txBody>
          <a:bodyPr wrap="none" lIns="121920" tIns="60960" rIns="121920" bIns="60960">
            <a:spAutoFit/>
          </a:bodyPr>
          <a:lstStyle/>
          <a:p>
            <a:pPr algn="ctr" defTabSz="1219170">
              <a:buClr>
                <a:srgbClr val="000000"/>
              </a:buClr>
            </a:pPr>
            <a:r>
              <a:rPr lang="en-US" sz="5867"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5</a:t>
            </a: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862"/>
        <p:cNvGrpSpPr/>
        <p:nvPr/>
      </p:nvGrpSpPr>
      <p:grpSpPr>
        <a:xfrm>
          <a:off x="0" y="0"/>
          <a:ext cx="0" cy="0"/>
          <a:chOff x="0" y="0"/>
          <a:chExt cx="0" cy="0"/>
        </a:xfrm>
      </p:grpSpPr>
      <p:sp>
        <p:nvSpPr>
          <p:cNvPr id="11" name="Rectangle 10">
            <a:extLst>
              <a:ext uri="{FF2B5EF4-FFF2-40B4-BE49-F238E27FC236}">
                <a16:creationId xmlns:a16="http://schemas.microsoft.com/office/drawing/2014/main" id="{E17D365E-6469-CB41-A7C5-F52ED99C33A0}"/>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dirty="0">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1</a:t>
            </a: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altLang="en-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ra đời</a:t>
            </a:r>
            <a:r>
              <a:rPr kumimoji="0" lang="en-US" altLang="en-VN"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79859022-3231-AF4F-998B-54DD24FCF86B}"/>
              </a:ext>
            </a:extLst>
          </p:cNvPr>
          <p:cNvGrpSpPr/>
          <p:nvPr/>
        </p:nvGrpSpPr>
        <p:grpSpPr>
          <a:xfrm>
            <a:off x="0" y="1593776"/>
            <a:ext cx="7457813" cy="1095348"/>
            <a:chOff x="-3795" y="1678200"/>
            <a:chExt cx="5596464" cy="882677"/>
          </a:xfrm>
        </p:grpSpPr>
        <p:sp>
          <p:nvSpPr>
            <p:cNvPr id="9" name="Terminator 8">
              <a:extLst>
                <a:ext uri="{FF2B5EF4-FFF2-40B4-BE49-F238E27FC236}">
                  <a16:creationId xmlns:a16="http://schemas.microsoft.com/office/drawing/2014/main" id="{06C93C93-EAB0-A447-8671-52DAD4E1CD8C}"/>
                </a:ext>
              </a:extLst>
            </p:cNvPr>
            <p:cNvSpPr/>
            <p:nvPr/>
          </p:nvSpPr>
          <p:spPr>
            <a:xfrm>
              <a:off x="170445" y="1678200"/>
              <a:ext cx="5422224" cy="882677"/>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3795" y="1780215"/>
              <a:ext cx="5422224" cy="669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a:t>
              </a:r>
              <a:r>
                <a:rPr lang="en-US" sz="2400" b="1">
                  <a:solidFill>
                    <a:srgbClr val="0070C0"/>
                  </a:solidFill>
                  <a:latin typeface="Times New Roman" panose="02020603050405020304" pitchFamily="18" charset="0"/>
                  <a:cs typeface="Times New Roman" panose="02020603050405020304" pitchFamily="18" charset="0"/>
                </a:rPr>
                <a:t>nguyên nhân</a:t>
              </a: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nhà Lê suy sụp trong thế kỉ XVI?</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mạc thành lập">
            <a:hlinkClick r:id="" action="ppaction://media"/>
            <a:extLst>
              <a:ext uri="{FF2B5EF4-FFF2-40B4-BE49-F238E27FC236}">
                <a16:creationId xmlns:a16="http://schemas.microsoft.com/office/drawing/2014/main" id="{74571FB1-FB62-A916-CB65-26F124F17C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6857999"/>
          </a:xfrm>
          <a:prstGeom prst="rect">
            <a:avLst/>
          </a:prstGeom>
          <a:ln>
            <a:noFill/>
          </a:ln>
        </p:spPr>
      </p:pic>
    </p:spTree>
    <p:extLst>
      <p:ext uri="{BB962C8B-B14F-4D97-AF65-F5344CB8AC3E}">
        <p14:creationId xmlns:p14="http://schemas.microsoft.com/office/powerpoint/2010/main" val="287669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317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F44CE-6681-48F2-D67D-81A778D66B71}"/>
              </a:ext>
            </a:extLst>
          </p:cNvPr>
          <p:cNvSpPr txBox="1"/>
          <p:nvPr/>
        </p:nvSpPr>
        <p:spPr>
          <a:xfrm>
            <a:off x="4343400" y="2902673"/>
            <a:ext cx="7440213" cy="3970318"/>
          </a:xfrm>
          <a:prstGeom prst="rect">
            <a:avLst/>
          </a:prstGeom>
          <a:noFill/>
        </p:spPr>
        <p:txBody>
          <a:bodyPr wrap="square">
            <a:spAutoFit/>
          </a:bodyPr>
          <a:lstStyle/>
          <a:p>
            <a:pPr algn="just"/>
            <a:r>
              <a:rPr lang="vi-VN" sz="2000">
                <a:solidFill>
                  <a:srgbClr val="002060"/>
                </a:solidFill>
                <a:latin typeface="Times New Roman" panose="02020603050405020304" pitchFamily="18" charset="0"/>
                <a:cs typeface="Times New Roman" panose="02020603050405020304" pitchFamily="18" charset="0"/>
              </a:rPr>
              <a:t>-   </a:t>
            </a:r>
            <a:r>
              <a:rPr lang="vi-VN" sz="2800">
                <a:solidFill>
                  <a:srgbClr val="002060"/>
                </a:solidFill>
                <a:latin typeface="Times New Roman" panose="02020603050405020304" pitchFamily="18" charset="0"/>
                <a:cs typeface="Times New Roman" panose="02020603050405020304" pitchFamily="18" charset="0"/>
              </a:rPr>
              <a:t>Mạc Đăng Dung (1483 - 1541) quê ở làng Cổ Trai, huyện </a:t>
            </a:r>
            <a:r>
              <a:rPr lang="en-US" sz="2800">
                <a:solidFill>
                  <a:srgbClr val="002060"/>
                </a:solidFill>
                <a:latin typeface="Times New Roman" panose="02020603050405020304" pitchFamily="18" charset="0"/>
                <a:cs typeface="Times New Roman" panose="02020603050405020304" pitchFamily="18" charset="0"/>
              </a:rPr>
              <a:t>Kiến Thuỵ</a:t>
            </a:r>
            <a:r>
              <a:rPr lang="vi-VN" sz="2800">
                <a:solidFill>
                  <a:srgbClr val="002060"/>
                </a:solidFill>
                <a:latin typeface="Times New Roman" panose="02020603050405020304" pitchFamily="18" charset="0"/>
                <a:cs typeface="Times New Roman" panose="02020603050405020304" pitchFamily="18" charset="0"/>
              </a:rPr>
              <a:t> (Hải</a:t>
            </a:r>
            <a:r>
              <a:rPr lang="en-GB" sz="2800">
                <a:solidFill>
                  <a:srgbClr val="002060"/>
                </a:solidFill>
                <a:latin typeface="Times New Roman" panose="02020603050405020304" pitchFamily="18" charset="0"/>
                <a:cs typeface="Times New Roman" panose="02020603050405020304" pitchFamily="18" charset="0"/>
              </a:rPr>
              <a:t> Phòng</a:t>
            </a:r>
            <a:r>
              <a:rPr lang="vi-VN" sz="2800">
                <a:solidFill>
                  <a:srgbClr val="002060"/>
                </a:solidFill>
                <a:latin typeface="Times New Roman" panose="02020603050405020304" pitchFamily="18" charset="0"/>
                <a:cs typeface="Times New Roman" panose="02020603050405020304" pitchFamily="18" charset="0"/>
              </a:rPr>
              <a:t>) là cháu bảy đời của trạng nguyên Mạc Đĩnh Chi làm quan đến chức Nhập nội hành khiển (Tể tướng) thời Trần, bố là Mạc Hịch, mẹ là Đặng Thị Hiến.</a:t>
            </a:r>
          </a:p>
          <a:p>
            <a:pPr marL="228594" indent="-228594" algn="just">
              <a:buFontTx/>
              <a:buChar char="-"/>
            </a:pPr>
            <a:r>
              <a:rPr lang="vi-VN" sz="2800">
                <a:solidFill>
                  <a:srgbClr val="002060"/>
                </a:solidFill>
                <a:latin typeface="Times New Roman" panose="02020603050405020304" pitchFamily="18" charset="0"/>
                <a:cs typeface="Times New Roman" panose="02020603050405020304" pitchFamily="18" charset="0"/>
              </a:rPr>
              <a:t>Là người sáng lập ra nhà Mạc, kéo dài từ năm 1527 đến năm 1592.</a:t>
            </a:r>
          </a:p>
          <a:p>
            <a:pPr marL="228594" indent="-228594" algn="just">
              <a:buFontTx/>
              <a:buChar char="-"/>
            </a:pPr>
            <a:r>
              <a:rPr lang="vi-VN" sz="2800">
                <a:solidFill>
                  <a:srgbClr val="002060"/>
                </a:solidFill>
                <a:latin typeface="Times New Roman" panose="02020603050405020304" pitchFamily="18" charset="0"/>
                <a:cs typeface="Times New Roman" panose="02020603050405020304" pitchFamily="18" charset="0"/>
              </a:rPr>
              <a:t>Mạc Đăng Dung mất tháng 8 năm Tân Sửu - 1541, thọ 58 tuổi.</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descr="NHIỆT LIỆT CHÀO MỪNG ĐẠI HỘI HỌ MẠC T/P HỒ CHÍ MINH VÀ CÁC TỈNH PHÍA NAM. -  Mạc tộc Việt Nam">
            <a:extLst>
              <a:ext uri="{FF2B5EF4-FFF2-40B4-BE49-F238E27FC236}">
                <a16:creationId xmlns:a16="http://schemas.microsoft.com/office/drawing/2014/main" id="{7AE40DB8-CF2C-3F4B-9B31-35D1116722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3" t="2600" r="2687" b="18934"/>
          <a:stretch/>
        </p:blipFill>
        <p:spPr bwMode="auto">
          <a:xfrm>
            <a:off x="0" y="0"/>
            <a:ext cx="4335941" cy="5954835"/>
          </a:xfrm>
          <a:prstGeom prst="roundRect">
            <a:avLst>
              <a:gd name="adj" fmla="val 15071"/>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12E47D-D682-E11F-3586-15A21703411E}"/>
              </a:ext>
            </a:extLst>
          </p:cNvPr>
          <p:cNvSpPr txBox="1"/>
          <p:nvPr/>
        </p:nvSpPr>
        <p:spPr>
          <a:xfrm>
            <a:off x="7459" y="5988789"/>
            <a:ext cx="4335941" cy="646331"/>
          </a:xfrm>
          <a:prstGeom prst="rect">
            <a:avLst/>
          </a:prstGeom>
          <a:noFill/>
        </p:spPr>
        <p:txBody>
          <a:bodyPr wrap="square">
            <a:spAutoFit/>
          </a:bodyPr>
          <a:lstStyle/>
          <a:p>
            <a:pPr algn="ctr"/>
            <a:r>
              <a:rPr lang="en-VN" sz="1800">
                <a:solidFill>
                  <a:srgbClr val="0070C0"/>
                </a:solidFill>
                <a:latin typeface="Times New Roman" panose="02020603050405020304" pitchFamily="18" charset="0"/>
                <a:cs typeface="Times New Roman" panose="02020603050405020304" pitchFamily="18" charset="0"/>
              </a:rPr>
              <a:t>Mạc Đăng Dung</a:t>
            </a:r>
          </a:p>
          <a:p>
            <a:pPr algn="ctr"/>
            <a:r>
              <a:rPr lang="en-VN" sz="1800">
                <a:solidFill>
                  <a:srgbClr val="0070C0"/>
                </a:solidFill>
                <a:latin typeface="Times New Roman" panose="02020603050405020304" pitchFamily="18" charset="0"/>
                <a:cs typeface="Times New Roman" panose="02020603050405020304" pitchFamily="18" charset="0"/>
              </a:rPr>
              <a:t>(ảnh minh hoạ)</a:t>
            </a:r>
            <a:endParaRPr lang="en-VN" sz="1800" dirty="0">
              <a:solidFill>
                <a:srgbClr val="0070C0"/>
              </a:solidFill>
              <a:latin typeface="Times New Roman" panose="02020603050405020304" pitchFamily="18" charset="0"/>
              <a:cs typeface="Times New Roman" panose="02020603050405020304" pitchFamily="18" charset="0"/>
            </a:endParaRPr>
          </a:p>
        </p:txBody>
      </p:sp>
      <p:sp>
        <p:nvSpPr>
          <p:cNvPr id="9" name="Oval Callout 4">
            <a:extLst>
              <a:ext uri="{FF2B5EF4-FFF2-40B4-BE49-F238E27FC236}">
                <a16:creationId xmlns:a16="http://schemas.microsoft.com/office/drawing/2014/main" id="{85D7815C-BB67-1C3E-9973-BBC3909A3227}"/>
              </a:ext>
            </a:extLst>
          </p:cNvPr>
          <p:cNvSpPr/>
          <p:nvPr/>
        </p:nvSpPr>
        <p:spPr>
          <a:xfrm>
            <a:off x="6671389" y="0"/>
            <a:ext cx="5520612" cy="2565918"/>
          </a:xfrm>
          <a:prstGeom prst="wedgeEllipseCallout">
            <a:avLst>
              <a:gd name="adj1" fmla="val -22813"/>
              <a:gd name="adj2" fmla="val 7033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solidFill>
                <a:srgbClr val="002060"/>
              </a:solidFill>
            </a:endParaRPr>
          </a:p>
          <a:p>
            <a:pPr algn="just" eaLnBrk="1" fontAlgn="auto" hangingPunct="1">
              <a:spcBef>
                <a:spcPts val="0"/>
              </a:spcBef>
              <a:spcAft>
                <a:spcPts val="0"/>
              </a:spcAft>
              <a:defRPr/>
            </a:pP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video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phần</a:t>
            </a:r>
            <a:r>
              <a:rPr lang="en-US" sz="3200"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Em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có</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liệu</a:t>
            </a:r>
            <a:r>
              <a:rPr lang="en-US" sz="3200" dirty="0">
                <a:solidFill>
                  <a:schemeClr val="tx1"/>
                </a:solidFill>
                <a:latin typeface="Times New Roman" panose="02020603050405020304" pitchFamily="18" charset="0"/>
                <a:cs typeface="Times New Roman" panose="02020603050405020304" pitchFamily="18" charset="0"/>
              </a:rPr>
              <a:t> 1 (</a:t>
            </a:r>
            <a:r>
              <a:rPr lang="en-US" sz="3200" dirty="0" err="1">
                <a:solidFill>
                  <a:schemeClr val="tx1"/>
                </a:solidFill>
                <a:latin typeface="Times New Roman" panose="02020603050405020304" pitchFamily="18" charset="0"/>
                <a:cs typeface="Times New Roman" panose="02020603050405020304" pitchFamily="18" charset="0"/>
              </a:rPr>
              <a:t>tr</a:t>
            </a:r>
            <a:r>
              <a:rPr lang="en-US" sz="3200" dirty="0">
                <a:solidFill>
                  <a:schemeClr val="tx1"/>
                </a:solidFill>
                <a:latin typeface="Times New Roman" panose="02020603050405020304" pitchFamily="18" charset="0"/>
                <a:cs typeface="Times New Roman" panose="02020603050405020304" pitchFamily="18" charset="0"/>
              </a:rPr>
              <a:t> 23),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Đăng</a:t>
            </a:r>
            <a:r>
              <a:rPr lang="en-US" sz="3200" dirty="0">
                <a:solidFill>
                  <a:schemeClr val="tx1"/>
                </a:solidFill>
                <a:latin typeface="Times New Roman" panose="02020603050405020304" pitchFamily="18" charset="0"/>
                <a:cs typeface="Times New Roman" panose="02020603050405020304" pitchFamily="18" charset="0"/>
              </a:rPr>
              <a:t> Dung?</a:t>
            </a:r>
          </a:p>
          <a:p>
            <a:pPr algn="ctr" eaLnBrk="1" fontAlgn="auto" hangingPunct="1">
              <a:spcBef>
                <a:spcPts val="0"/>
              </a:spcBef>
              <a:spcAft>
                <a:spcPts val="0"/>
              </a:spcAft>
              <a:defRPr/>
            </a:pPr>
            <a:endParaRPr lang="en-US" sz="3200" dirty="0">
              <a:solidFill>
                <a:srgbClr val="002060"/>
              </a:solidFill>
            </a:endParaRPr>
          </a:p>
        </p:txBody>
      </p:sp>
    </p:spTree>
    <p:extLst>
      <p:ext uri="{BB962C8B-B14F-4D97-AF65-F5344CB8AC3E}">
        <p14:creationId xmlns:p14="http://schemas.microsoft.com/office/powerpoint/2010/main" val="24047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D4837D-61E0-A547-78FB-BBFFD440C657}"/>
              </a:ext>
            </a:extLst>
          </p:cNvPr>
          <p:cNvSpPr txBox="1"/>
          <p:nvPr/>
        </p:nvSpPr>
        <p:spPr>
          <a:xfrm>
            <a:off x="310393" y="305301"/>
            <a:ext cx="1140096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Hoạt động cặp đôi: Em có suy nghĩ gì về việc Mạc Đăng Dung ép vua Lê nhường ngôi lập ra vương triều mạc</a:t>
            </a:r>
            <a:endParaRPr lang="vi-VN" sz="28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E862FB-9AD4-A068-AD7C-387A10D15FB5}"/>
              </a:ext>
            </a:extLst>
          </p:cNvPr>
          <p:cNvSpPr txBox="1"/>
          <p:nvPr/>
        </p:nvSpPr>
        <p:spPr>
          <a:xfrm>
            <a:off x="310393" y="1709008"/>
            <a:ext cx="11518084" cy="1231106"/>
          </a:xfrm>
          <a:prstGeom prst="rect">
            <a:avLst/>
          </a:prstGeom>
          <a:noFill/>
        </p:spPr>
        <p:txBody>
          <a:bodyPr wrap="square" rtlCol="0">
            <a:spAutoFit/>
          </a:bodyPr>
          <a:lstStyle/>
          <a:p>
            <a:r>
              <a:rPr lang="en-US" sz="2800">
                <a:effectLst/>
                <a:latin typeface="Times New Roman" panose="02020603050405020304" pitchFamily="18" charset="0"/>
                <a:ea typeface="Calibri" panose="020F0502020204030204" pitchFamily="34" charset="0"/>
                <a:cs typeface="Times New Roman" panose="02020603050405020304" pitchFamily="18" charset="0"/>
              </a:rPr>
              <a:t>Quan điểm của các sử gia phong kiến coi việc cướp ngôi vua là "ngụy triều”, là việc làm "danh không chính, ngôn không thuận”, việc không nên làm.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a:p>
        </p:txBody>
      </p:sp>
      <p:sp>
        <p:nvSpPr>
          <p:cNvPr id="5" name="TextBox 4">
            <a:extLst>
              <a:ext uri="{FF2B5EF4-FFF2-40B4-BE49-F238E27FC236}">
                <a16:creationId xmlns:a16="http://schemas.microsoft.com/office/drawing/2014/main" id="{421BA825-849A-0BF9-35B2-7A15A8B8FCE7}"/>
              </a:ext>
            </a:extLst>
          </p:cNvPr>
          <p:cNvSpPr txBox="1"/>
          <p:nvPr/>
        </p:nvSpPr>
        <p:spPr>
          <a:xfrm>
            <a:off x="363522" y="2919616"/>
            <a:ext cx="11464955" cy="2092881"/>
          </a:xfrm>
          <a:prstGeom prst="rect">
            <a:avLst/>
          </a:prstGeom>
          <a:noFill/>
        </p:spPr>
        <p:txBody>
          <a:bodyPr wrap="square" rtlCol="0">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Song các quan điểm khoa học mới nhất chứng minh rằng Do Triều Lê đã đến lúc suy yếu, khủng hoảng nên sự ra đời của Vương triều Mạc là điều tất yếu. Nếu như không có Mạc Đăng Dung thì cũng sẽ là nhân vật khác, dòng họ khác lên thay thế. </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a:p>
            <a:endParaRPr lang="vi-VN"/>
          </a:p>
        </p:txBody>
      </p:sp>
    </p:spTree>
    <p:extLst>
      <p:ext uri="{BB962C8B-B14F-4D97-AF65-F5344CB8AC3E}">
        <p14:creationId xmlns:p14="http://schemas.microsoft.com/office/powerpoint/2010/main" val="1898109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1541</TotalTime>
  <Words>1797</Words>
  <Application>Microsoft Office PowerPoint</Application>
  <PresentationFormat>Widescreen</PresentationFormat>
  <Paragraphs>231</Paragraphs>
  <Slides>24</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.VnBlack</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2024-09-29T02:53:56Z</dcterms:created>
  <dcterms:modified xsi:type="dcterms:W3CDTF">2025-03-15T03:18:04Z</dcterms:modified>
</cp:coreProperties>
</file>