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9" r:id="rId2"/>
    <p:sldId id="2007577418" r:id="rId3"/>
    <p:sldId id="353" r:id="rId4"/>
    <p:sldId id="322" r:id="rId5"/>
    <p:sldId id="2007577416" r:id="rId6"/>
    <p:sldId id="2007577425" r:id="rId7"/>
    <p:sldId id="2007577420" r:id="rId8"/>
    <p:sldId id="2007577419" r:id="rId9"/>
    <p:sldId id="2007577423" r:id="rId10"/>
    <p:sldId id="2007577421" r:id="rId11"/>
    <p:sldId id="2007577415" r:id="rId12"/>
    <p:sldId id="2007577422" r:id="rId13"/>
    <p:sldId id="287" r:id="rId14"/>
    <p:sldId id="626" r:id="rId15"/>
    <p:sldId id="627" r:id="rId16"/>
    <p:sldId id="622" r:id="rId17"/>
    <p:sldId id="2007577417" r:id="rId18"/>
    <p:sldId id="200757742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5T11:47:04.385" idx="1">
    <p:pos x="5562" y="3600"/>
    <p:text>nếu video không chạy thì các bạn tải video theo đường linh này insert lại nhé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E1990-BDFE-46E8-947C-7CE2E4F8CCA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5DBD83-73E5-45BB-AB95-90E9D2DA47B2}">
      <dgm:prSet custT="1"/>
      <dgm:spPr/>
      <dgm:t>
        <a:bodyPr/>
        <a:lstStyle/>
        <a:p>
          <a:r>
            <a: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Người Việt Nam luôn có ý thức giữ gìn nền văn hóa dân tộc.</a:t>
          </a:r>
        </a:p>
      </dgm:t>
    </dgm:pt>
    <dgm:pt modelId="{74E7D278-612A-4D2B-8786-B7C4F331D8C5}" type="parTrans" cxnId="{4BBB5FB5-B7E7-46EB-BC81-C54C695EB13C}">
      <dgm:prSet/>
      <dgm:spPr/>
      <dgm:t>
        <a:bodyPr/>
        <a:lstStyle/>
        <a:p>
          <a:endParaRPr lang="en-US"/>
        </a:p>
      </dgm:t>
    </dgm:pt>
    <dgm:pt modelId="{FAF21CDF-61D0-485E-BCF1-767440BF1B59}" type="sibTrans" cxnId="{4BBB5FB5-B7E7-46EB-BC81-C54C695EB13C}">
      <dgm:prSet/>
      <dgm:spPr/>
      <dgm:t>
        <a:bodyPr/>
        <a:lstStyle/>
        <a:p>
          <a:endParaRPr lang="en-US"/>
        </a:p>
      </dgm:t>
    </dgm:pt>
    <dgm:pt modelId="{B8CFE7AA-27D3-4381-9A34-643C4E0B56FC}">
      <dgm:prSet custT="1"/>
      <dgm:spPr/>
      <dgm:t>
        <a:bodyPr/>
        <a:lstStyle/>
        <a:p>
          <a:r>
            <a: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Tiếng Việt vẫn được người dân truyền dạy cho con cháu.</a:t>
          </a:r>
        </a:p>
      </dgm:t>
    </dgm:pt>
    <dgm:pt modelId="{092D1E15-6652-496C-9A96-E0F69C47B671}" type="parTrans" cxnId="{41ABCEED-1D37-4DBD-91EE-ADA597940AD0}">
      <dgm:prSet/>
      <dgm:spPr/>
      <dgm:t>
        <a:bodyPr/>
        <a:lstStyle/>
        <a:p>
          <a:endParaRPr lang="en-US"/>
        </a:p>
      </dgm:t>
    </dgm:pt>
    <dgm:pt modelId="{65DC577D-C5C2-4A55-85B9-DAF95E948C0D}" type="sibTrans" cxnId="{41ABCEED-1D37-4DBD-91EE-ADA597940AD0}">
      <dgm:prSet/>
      <dgm:spPr/>
      <dgm:t>
        <a:bodyPr/>
        <a:lstStyle/>
        <a:p>
          <a:endParaRPr lang="en-US"/>
        </a:p>
      </dgm:t>
    </dgm:pt>
    <dgm:pt modelId="{7BA3ECC3-30CC-4AF6-A8E0-581A6B6E8CC1}">
      <dgm:prSet custT="1"/>
      <dgm:spPr/>
      <dgm:t>
        <a:bodyPr/>
        <a:lstStyle/>
        <a:p>
          <a:r>
            <a: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Tiếp tục duy trì các tín ngưỡng truyền thống.</a:t>
          </a:r>
        </a:p>
      </dgm:t>
    </dgm:pt>
    <dgm:pt modelId="{6748179F-49EC-4AA0-88AB-CEDECEC85192}" type="parTrans" cxnId="{88C1E15C-8273-4172-9474-5862DB15B1D7}">
      <dgm:prSet/>
      <dgm:spPr/>
      <dgm:t>
        <a:bodyPr/>
        <a:lstStyle/>
        <a:p>
          <a:endParaRPr lang="en-US"/>
        </a:p>
      </dgm:t>
    </dgm:pt>
    <dgm:pt modelId="{F8DD7A9D-3A78-41F5-99D4-77FBF3659CF8}" type="sibTrans" cxnId="{88C1E15C-8273-4172-9474-5862DB15B1D7}">
      <dgm:prSet/>
      <dgm:spPr/>
      <dgm:t>
        <a:bodyPr/>
        <a:lstStyle/>
        <a:p>
          <a:endParaRPr lang="en-US"/>
        </a:p>
      </dgm:t>
    </dgm:pt>
    <dgm:pt modelId="{77D77E30-E353-412A-8692-AF0FDE303756}">
      <dgm:prSet custT="1"/>
      <dgm:spPr/>
      <dgm:t>
        <a:bodyPr/>
        <a:lstStyle/>
        <a:p>
          <a:r>
            <a: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Bảo tồn các phong tục tập quán.</a:t>
          </a:r>
        </a:p>
      </dgm:t>
    </dgm:pt>
    <dgm:pt modelId="{732A30CE-6EBA-4D4E-A656-E6B5FBE1E9E4}" type="parTrans" cxnId="{EAA5EBF9-AF65-4639-9B5B-3F334AEA180E}">
      <dgm:prSet/>
      <dgm:spPr/>
      <dgm:t>
        <a:bodyPr/>
        <a:lstStyle/>
        <a:p>
          <a:endParaRPr lang="en-US"/>
        </a:p>
      </dgm:t>
    </dgm:pt>
    <dgm:pt modelId="{81E87814-E5FB-4C9A-8A2F-C6D35077F836}" type="sibTrans" cxnId="{EAA5EBF9-AF65-4639-9B5B-3F334AEA180E}">
      <dgm:prSet/>
      <dgm:spPr/>
      <dgm:t>
        <a:bodyPr/>
        <a:lstStyle/>
        <a:p>
          <a:endParaRPr lang="en-US"/>
        </a:p>
      </dgm:t>
    </dgm:pt>
    <dgm:pt modelId="{B79E9218-DD4B-4F53-9208-365B1D8610F0}" type="pres">
      <dgm:prSet presAssocID="{1ABE1990-BDFE-46E8-947C-7CE2E4F8CCA1}" presName="linear" presStyleCnt="0">
        <dgm:presLayoutVars>
          <dgm:animLvl val="lvl"/>
          <dgm:resizeHandles val="exact"/>
        </dgm:presLayoutVars>
      </dgm:prSet>
      <dgm:spPr/>
    </dgm:pt>
    <dgm:pt modelId="{51610CF2-E5FE-4FA5-B085-7FFFFBCE7F08}" type="pres">
      <dgm:prSet presAssocID="{F45DBD83-73E5-45BB-AB95-90E9D2DA47B2}" presName="parentText" presStyleLbl="node1" presStyleIdx="0" presStyleCnt="4" custScaleX="100000" custScaleY="116626" custLinFactNeighborX="-1053">
        <dgm:presLayoutVars>
          <dgm:chMax val="0"/>
          <dgm:bulletEnabled val="1"/>
        </dgm:presLayoutVars>
      </dgm:prSet>
      <dgm:spPr/>
    </dgm:pt>
    <dgm:pt modelId="{61010D77-E459-40E4-8935-36C3AF67B42F}" type="pres">
      <dgm:prSet presAssocID="{FAF21CDF-61D0-485E-BCF1-767440BF1B59}" presName="spacer" presStyleCnt="0"/>
      <dgm:spPr/>
    </dgm:pt>
    <dgm:pt modelId="{84BE331E-5C45-48DF-8068-64AF73451AC8}" type="pres">
      <dgm:prSet presAssocID="{B8CFE7AA-27D3-4381-9A34-643C4E0B56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1E26C3-F0EA-4592-B5CC-B4CD8E509FA8}" type="pres">
      <dgm:prSet presAssocID="{65DC577D-C5C2-4A55-85B9-DAF95E948C0D}" presName="spacer" presStyleCnt="0"/>
      <dgm:spPr/>
    </dgm:pt>
    <dgm:pt modelId="{D3252095-EA16-484D-AE56-FD1F9421517E}" type="pres">
      <dgm:prSet presAssocID="{7BA3ECC3-30CC-4AF6-A8E0-581A6B6E8C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1D9FA17-65B6-4792-886B-9B78E24BEBF5}" type="pres">
      <dgm:prSet presAssocID="{F8DD7A9D-3A78-41F5-99D4-77FBF3659CF8}" presName="spacer" presStyleCnt="0"/>
      <dgm:spPr/>
    </dgm:pt>
    <dgm:pt modelId="{A58B6FA7-7167-46F6-BACB-DD870DC4C74D}" type="pres">
      <dgm:prSet presAssocID="{77D77E30-E353-412A-8692-AF0FDE30375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E104D37-2F31-423A-B3A1-17BD0910B336}" type="presOf" srcId="{B8CFE7AA-27D3-4381-9A34-643C4E0B56FC}" destId="{84BE331E-5C45-48DF-8068-64AF73451AC8}" srcOrd="0" destOrd="0" presId="urn:microsoft.com/office/officeart/2005/8/layout/vList2"/>
    <dgm:cxn modelId="{88C1E15C-8273-4172-9474-5862DB15B1D7}" srcId="{1ABE1990-BDFE-46E8-947C-7CE2E4F8CCA1}" destId="{7BA3ECC3-30CC-4AF6-A8E0-581A6B6E8CC1}" srcOrd="2" destOrd="0" parTransId="{6748179F-49EC-4AA0-88AB-CEDECEC85192}" sibTransId="{F8DD7A9D-3A78-41F5-99D4-77FBF3659CF8}"/>
    <dgm:cxn modelId="{31EA1773-4168-42F8-809C-CE0B3B4F860A}" type="presOf" srcId="{7BA3ECC3-30CC-4AF6-A8E0-581A6B6E8CC1}" destId="{D3252095-EA16-484D-AE56-FD1F9421517E}" srcOrd="0" destOrd="0" presId="urn:microsoft.com/office/officeart/2005/8/layout/vList2"/>
    <dgm:cxn modelId="{48270C85-B589-405A-90A6-E3C60DEDC70E}" type="presOf" srcId="{1ABE1990-BDFE-46E8-947C-7CE2E4F8CCA1}" destId="{B79E9218-DD4B-4F53-9208-365B1D8610F0}" srcOrd="0" destOrd="0" presId="urn:microsoft.com/office/officeart/2005/8/layout/vList2"/>
    <dgm:cxn modelId="{94A2788F-C362-41E1-A58F-EB085DB4385E}" type="presOf" srcId="{F45DBD83-73E5-45BB-AB95-90E9D2DA47B2}" destId="{51610CF2-E5FE-4FA5-B085-7FFFFBCE7F08}" srcOrd="0" destOrd="0" presId="urn:microsoft.com/office/officeart/2005/8/layout/vList2"/>
    <dgm:cxn modelId="{4BBB5FB5-B7E7-46EB-BC81-C54C695EB13C}" srcId="{1ABE1990-BDFE-46E8-947C-7CE2E4F8CCA1}" destId="{F45DBD83-73E5-45BB-AB95-90E9D2DA47B2}" srcOrd="0" destOrd="0" parTransId="{74E7D278-612A-4D2B-8786-B7C4F331D8C5}" sibTransId="{FAF21CDF-61D0-485E-BCF1-767440BF1B59}"/>
    <dgm:cxn modelId="{2F4750B8-D908-42A5-9FC4-0A677B35ACFC}" type="presOf" srcId="{77D77E30-E353-412A-8692-AF0FDE303756}" destId="{A58B6FA7-7167-46F6-BACB-DD870DC4C74D}" srcOrd="0" destOrd="0" presId="urn:microsoft.com/office/officeart/2005/8/layout/vList2"/>
    <dgm:cxn modelId="{41ABCEED-1D37-4DBD-91EE-ADA597940AD0}" srcId="{1ABE1990-BDFE-46E8-947C-7CE2E4F8CCA1}" destId="{B8CFE7AA-27D3-4381-9A34-643C4E0B56FC}" srcOrd="1" destOrd="0" parTransId="{092D1E15-6652-496C-9A96-E0F69C47B671}" sibTransId="{65DC577D-C5C2-4A55-85B9-DAF95E948C0D}"/>
    <dgm:cxn modelId="{EAA5EBF9-AF65-4639-9B5B-3F334AEA180E}" srcId="{1ABE1990-BDFE-46E8-947C-7CE2E4F8CCA1}" destId="{77D77E30-E353-412A-8692-AF0FDE303756}" srcOrd="3" destOrd="0" parTransId="{732A30CE-6EBA-4D4E-A656-E6B5FBE1E9E4}" sibTransId="{81E87814-E5FB-4C9A-8A2F-C6D35077F836}"/>
    <dgm:cxn modelId="{63728920-B009-4033-A401-7D0803942E58}" type="presParOf" srcId="{B79E9218-DD4B-4F53-9208-365B1D8610F0}" destId="{51610CF2-E5FE-4FA5-B085-7FFFFBCE7F08}" srcOrd="0" destOrd="0" presId="urn:microsoft.com/office/officeart/2005/8/layout/vList2"/>
    <dgm:cxn modelId="{9ED810B1-CAD9-4D0B-8AFD-A451139CDDE3}" type="presParOf" srcId="{B79E9218-DD4B-4F53-9208-365B1D8610F0}" destId="{61010D77-E459-40E4-8935-36C3AF67B42F}" srcOrd="1" destOrd="0" presId="urn:microsoft.com/office/officeart/2005/8/layout/vList2"/>
    <dgm:cxn modelId="{4E708D9D-222F-4601-8D28-F08FFCF9C7BE}" type="presParOf" srcId="{B79E9218-DD4B-4F53-9208-365B1D8610F0}" destId="{84BE331E-5C45-48DF-8068-64AF73451AC8}" srcOrd="2" destOrd="0" presId="urn:microsoft.com/office/officeart/2005/8/layout/vList2"/>
    <dgm:cxn modelId="{2A27E5FD-5BE3-42B5-B720-35FF61AB5930}" type="presParOf" srcId="{B79E9218-DD4B-4F53-9208-365B1D8610F0}" destId="{071E26C3-F0EA-4592-B5CC-B4CD8E509FA8}" srcOrd="3" destOrd="0" presId="urn:microsoft.com/office/officeart/2005/8/layout/vList2"/>
    <dgm:cxn modelId="{626526D2-D664-498A-9C11-35BAE2988C88}" type="presParOf" srcId="{B79E9218-DD4B-4F53-9208-365B1D8610F0}" destId="{D3252095-EA16-484D-AE56-FD1F9421517E}" srcOrd="4" destOrd="0" presId="urn:microsoft.com/office/officeart/2005/8/layout/vList2"/>
    <dgm:cxn modelId="{125CEB35-A3EA-4991-A49B-DF3A83DB2E0F}" type="presParOf" srcId="{B79E9218-DD4B-4F53-9208-365B1D8610F0}" destId="{C1D9FA17-65B6-4792-886B-9B78E24BEBF5}" srcOrd="5" destOrd="0" presId="urn:microsoft.com/office/officeart/2005/8/layout/vList2"/>
    <dgm:cxn modelId="{F6A8816C-DC05-4B0B-A9E0-E11D64B9083D}" type="presParOf" srcId="{B79E9218-DD4B-4F53-9208-365B1D8610F0}" destId="{A58B6FA7-7167-46F6-BACB-DD870DC4C74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10CF2-E5FE-4FA5-B085-7FFFFBCE7F08}">
      <dsp:nvSpPr>
        <dsp:cNvPr id="0" name=""/>
        <dsp:cNvSpPr/>
      </dsp:nvSpPr>
      <dsp:spPr>
        <a:xfrm>
          <a:off x="0" y="39150"/>
          <a:ext cx="11923909" cy="1375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Người Việt Nam luôn có ý thức giữ gìn nền văn hóa dân tộc.</a:t>
          </a:r>
        </a:p>
      </dsp:txBody>
      <dsp:txXfrm>
        <a:off x="67143" y="106293"/>
        <a:ext cx="11789623" cy="1241154"/>
      </dsp:txXfrm>
    </dsp:sp>
    <dsp:sp modelId="{84BE331E-5C45-48DF-8068-64AF73451AC8}">
      <dsp:nvSpPr>
        <dsp:cNvPr id="0" name=""/>
        <dsp:cNvSpPr/>
      </dsp:nvSpPr>
      <dsp:spPr>
        <a:xfrm>
          <a:off x="0" y="1596030"/>
          <a:ext cx="11923909" cy="11793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Tiếng Việt vẫn được người dân truyền dạy cho con cháu.</a:t>
          </a:r>
        </a:p>
      </dsp:txBody>
      <dsp:txXfrm>
        <a:off x="57572" y="1653602"/>
        <a:ext cx="11808765" cy="1064216"/>
      </dsp:txXfrm>
    </dsp:sp>
    <dsp:sp modelId="{D3252095-EA16-484D-AE56-FD1F9421517E}">
      <dsp:nvSpPr>
        <dsp:cNvPr id="0" name=""/>
        <dsp:cNvSpPr/>
      </dsp:nvSpPr>
      <dsp:spPr>
        <a:xfrm>
          <a:off x="0" y="2956830"/>
          <a:ext cx="11923909" cy="11793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Tiếp tục duy trì các tín ngưỡng truyền thống.</a:t>
          </a:r>
        </a:p>
      </dsp:txBody>
      <dsp:txXfrm>
        <a:off x="57572" y="3014402"/>
        <a:ext cx="11808765" cy="1064216"/>
      </dsp:txXfrm>
    </dsp:sp>
    <dsp:sp modelId="{A58B6FA7-7167-46F6-BACB-DD870DC4C74D}">
      <dsp:nvSpPr>
        <dsp:cNvPr id="0" name=""/>
        <dsp:cNvSpPr/>
      </dsp:nvSpPr>
      <dsp:spPr>
        <a:xfrm>
          <a:off x="0" y="4317630"/>
          <a:ext cx="11923909" cy="11793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Bảo tồn các phong tục tập quán.</a:t>
          </a:r>
        </a:p>
      </dsp:txBody>
      <dsp:txXfrm>
        <a:off x="57572" y="4375202"/>
        <a:ext cx="11808765" cy="1064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2E8AC-68EF-49A1-9E9D-3ED4E302BF57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9332C-76C2-45C3-A35D-5B9695B693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8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1" name="Google Shape;5791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2" name="Google Shape;5792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5CE9-920F-A4E2-C821-35DF713F1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178B1-8D66-D681-BFC5-58B16A159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C5CA2-4522-512B-80AE-98863294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FAD70-745B-0E89-7C3A-582F71B4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9F4A4-9B16-7173-E351-8833D266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848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1526-85D9-89A6-EDFC-17D8BBC6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37489-882A-574C-35F4-BD7D347D0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F0ADE-D271-F735-AF1F-A3E20FEB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38F24-7D8C-E4E1-EFFE-9A871838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4F50-DD1C-644E-D169-8C19DD40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2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2812E-9096-28D0-3261-8C45B0028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1F2F4-9141-6C2F-CEF0-8A8FA056F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EF3D-D088-E105-9BCE-2565D877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A8795-F4D3-DB05-4906-A3C322BE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45762-4463-2C7B-FDAE-44780518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3547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"/>
          <p:cNvSpPr txBox="1">
            <a:spLocks noGrp="1"/>
          </p:cNvSpPr>
          <p:nvPr>
            <p:ph type="title"/>
          </p:nvPr>
        </p:nvSpPr>
        <p:spPr>
          <a:xfrm>
            <a:off x="1216067" y="1805251"/>
            <a:ext cx="36740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9"/>
          <p:cNvSpPr txBox="1">
            <a:spLocks noGrp="1"/>
          </p:cNvSpPr>
          <p:nvPr>
            <p:ph type="subTitle" idx="1"/>
          </p:nvPr>
        </p:nvSpPr>
        <p:spPr>
          <a:xfrm rot="374">
            <a:off x="1216067" y="3051767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17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C547-C23A-BBB1-1D1E-591E3007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DE4B-D680-D712-593C-0594A211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020DE-478E-FDA2-1E1D-609D4D9A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17A56-B63A-EC9C-996F-A9FB8D51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9C13-DBCF-BF3D-88F0-3F7F8C56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2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B494C-CCC5-9C8B-04D4-CA86886E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B22D5-3FA3-BD43-FF35-088CBE35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634DF-B9CA-6D5D-8FA6-9E5C80B9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F75B8-1D0D-4167-D6DD-A2CC83FB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1F165-02A8-0310-A56E-94DE70FE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388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3FA1-03B8-7BA7-9DE3-9F51B10F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182C-315E-0852-ABB6-951060EBD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CE64E-EE37-4EB7-3C59-23A96715C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E6E68-1BFA-524C-8F96-EBC2DE0E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745B-7B98-2540-98BF-392CC28F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DD46-84CE-270C-AB4C-DA503C6B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63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AFC42-5448-2977-455B-107AAFF1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BD872-2541-E7E2-46BB-ACF547C41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4177C-CD69-2B4C-32D6-FAFF960CE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6B7048-2C70-5597-AA55-512B1E306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64039-6EE8-CB01-4FFC-0A585E937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F99A1C-178B-421E-80CD-1296F4D1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16F88-027B-E6FB-2C04-F524AFF7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8589A-3484-C6AD-D7A0-6096B6DD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68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9624-6872-8787-AD24-ADEFEA02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EB7A0-0293-8804-21FF-C1C2BA9F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2F41C-AE7D-81B5-BF66-49BDE70B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A354D-5204-4DD4-3AB0-3EA62277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03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B674A-FF47-4CC9-34E4-5FF84A35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12E58-C715-8702-6140-5D36C439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B528F-1ADB-3FE9-7AAA-FF946B2F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142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F623-CF74-510E-F05F-9B676365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EFC2-8F1A-DC1C-FA73-2BE1CEF39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97FC6-4446-927D-E67D-964D9E2BB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7BEF1-82F4-D3BC-C124-7F84495F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9279-74A1-E2B9-2213-F6A7AC9D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F6F15-8C4B-BBC2-7CC3-E8B5161C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33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DC7D-5C1A-F9DF-80A8-FD63C441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80D77-7199-997A-C3CE-0F53B54B2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37282-D6FA-E557-DB28-4E4BEF6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3530E-2038-559B-0007-2848741F8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60285-F255-C19C-77C4-64CA859E8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5ACDC-59D9-B715-40AD-B5D1BE7C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36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BD3FC8-45DF-6A79-750D-2F670AFB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1F97D-8030-E9D2-6122-CF1CA6CF7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8B06E-8DA6-4D78-13E1-789535742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24EA4-E5AE-496C-88B0-9411B39A2844}" type="datetimeFigureOut">
              <a:rPr lang="vi-VN" smtClean="0"/>
              <a:t>Thứ Bảy 15/03/2025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7CCD1-5908-1C04-6FF0-69161AF5D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21782-0974-FCED-3CF0-A52399487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38DF1-5EC6-4D93-9FA2-0183FE8B8E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9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jpeg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inhnen_9[1]">
            <a:extLst>
              <a:ext uri="{FF2B5EF4-FFF2-40B4-BE49-F238E27FC236}">
                <a16:creationId xmlns:a16="http://schemas.microsoft.com/office/drawing/2014/main" id="{963E79E7-03F9-FD4E-B58F-679451E4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FDE29B-683C-904E-BC3B-7127BABE7349}"/>
              </a:ext>
            </a:extLst>
          </p:cNvPr>
          <p:cNvSpPr txBox="1"/>
          <p:nvPr/>
        </p:nvSpPr>
        <p:spPr>
          <a:xfrm>
            <a:off x="4257675" y="4929188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482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525CA2-5E14-B1FF-59F0-40C630F5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/>
          <a:stretch/>
        </p:blipFill>
        <p:spPr bwMode="auto">
          <a:xfrm>
            <a:off x="20" y="1282"/>
            <a:ext cx="12191980" cy="62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DFB95-F989-2A7D-E470-B3113E288772}"/>
              </a:ext>
            </a:extLst>
          </p:cNvPr>
          <p:cNvSpPr txBox="1"/>
          <p:nvPr/>
        </p:nvSpPr>
        <p:spPr>
          <a:xfrm>
            <a:off x="3289853" y="6221895"/>
            <a:ext cx="4260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Làm bánh chưng bánh giầy</a:t>
            </a:r>
          </a:p>
        </p:txBody>
      </p:sp>
    </p:spTree>
    <p:extLst>
      <p:ext uri="{BB962C8B-B14F-4D97-AF65-F5344CB8AC3E}">
        <p14:creationId xmlns:p14="http://schemas.microsoft.com/office/powerpoint/2010/main" val="1280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extBox 1">
            <a:extLst>
              <a:ext uri="{FF2B5EF4-FFF2-40B4-BE49-F238E27FC236}">
                <a16:creationId xmlns:a16="http://schemas.microsoft.com/office/drawing/2014/main" id="{3D74A7FC-F828-9669-66F0-9B5DAA1C0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5175"/>
              </p:ext>
            </p:extLst>
          </p:nvPr>
        </p:nvGraphicFramePr>
        <p:xfrm>
          <a:off x="265043" y="640822"/>
          <a:ext cx="11923909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5CCCEC5-1AB6-BC38-917E-85F495B39D4B}"/>
              </a:ext>
            </a:extLst>
          </p:cNvPr>
          <p:cNvSpPr txBox="1"/>
          <p:nvPr/>
        </p:nvSpPr>
        <p:spPr>
          <a:xfrm>
            <a:off x="327997" y="69576"/>
            <a:ext cx="7412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Sức sống của nền văn hoá bản địa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iết đoạn văn nêu lí do yêu thích câu chuyện Bó đũa SIÊU HAY">
            <a:extLst>
              <a:ext uri="{FF2B5EF4-FFF2-40B4-BE49-F238E27FC236}">
                <a16:creationId xmlns:a16="http://schemas.microsoft.com/office/drawing/2014/main" id="{79CB8609-3603-D865-5748-4DB9BF36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2" y="349793"/>
            <a:ext cx="5426764" cy="28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UYỆN SƠN TINH THUỶ TINH | Mầm non Họa Mi">
            <a:extLst>
              <a:ext uri="{FF2B5EF4-FFF2-40B4-BE49-F238E27FC236}">
                <a16:creationId xmlns:a16="http://schemas.microsoft.com/office/drawing/2014/main" id="{B1CFDD95-32D7-58F3-C028-60C8FD1A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198" y="3631096"/>
            <a:ext cx="530876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Rectangle 410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410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âu chuyện &quot;Sự tích bánh chưng, bánh giầy&quot; trong chuyên mục &quot;Thư viện số -  Mỗi tuần một câu chuyện&quot;">
            <a:extLst>
              <a:ext uri="{FF2B5EF4-FFF2-40B4-BE49-F238E27FC236}">
                <a16:creationId xmlns:a16="http://schemas.microsoft.com/office/drawing/2014/main" id="{0B379E82-9D02-868F-5214-4BF064A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1830418"/>
            <a:ext cx="5426764" cy="305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E884B-1DC5-16F1-A65F-2FB8640E619E}"/>
              </a:ext>
            </a:extLst>
          </p:cNvPr>
          <p:cNvSpPr txBox="1"/>
          <p:nvPr/>
        </p:nvSpPr>
        <p:spPr>
          <a:xfrm>
            <a:off x="6141720" y="278296"/>
            <a:ext cx="5924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Kể tóm tắt 3 câu chuyện và nêu ý nghĩa câu chuyện muốn phản ánh</a:t>
            </a:r>
          </a:p>
        </p:txBody>
      </p:sp>
    </p:spTree>
    <p:extLst>
      <p:ext uri="{BB962C8B-B14F-4D97-AF65-F5344CB8AC3E}">
        <p14:creationId xmlns:p14="http://schemas.microsoft.com/office/powerpoint/2010/main" val="69114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4" name="Google Shape;5794;p71"/>
          <p:cNvGrpSpPr/>
          <p:nvPr/>
        </p:nvGrpSpPr>
        <p:grpSpPr>
          <a:xfrm>
            <a:off x="0" y="5486400"/>
            <a:ext cx="12191539" cy="3174733"/>
            <a:chOff x="0" y="4114800"/>
            <a:chExt cx="9143654" cy="2381050"/>
          </a:xfrm>
        </p:grpSpPr>
        <p:sp>
          <p:nvSpPr>
            <p:cNvPr id="5795" name="Google Shape;5795;p71"/>
            <p:cNvSpPr/>
            <p:nvPr/>
          </p:nvSpPr>
          <p:spPr>
            <a:xfrm>
              <a:off x="7800" y="4114800"/>
              <a:ext cx="9129022" cy="425934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6" name="Google Shape;5796;p71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7" name="Google Shape;5797;p71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8" name="Google Shape;5798;p71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9" name="Google Shape;5799;p71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0" name="Google Shape;5800;p71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1" name="Google Shape;5801;p71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2" name="Google Shape;5802;p71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3" name="Google Shape;5803;p71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4" name="Google Shape;5804;p71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71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71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71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71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71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71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71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4" name="Google Shape;5814;p71"/>
          <p:cNvGrpSpPr/>
          <p:nvPr/>
        </p:nvGrpSpPr>
        <p:grpSpPr>
          <a:xfrm>
            <a:off x="5504419" y="1805266"/>
            <a:ext cx="5004365" cy="3811537"/>
            <a:chOff x="3804623" y="931514"/>
            <a:chExt cx="4311631" cy="3283920"/>
          </a:xfrm>
        </p:grpSpPr>
        <p:grpSp>
          <p:nvGrpSpPr>
            <p:cNvPr id="5815" name="Google Shape;5815;p71"/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5816" name="Google Shape;5816;p71"/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71"/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818" name="Google Shape;5818;p71"/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solidFill>
                <a:schemeClr val="lt2"/>
              </a:soli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819" name="Google Shape;5819;p71"/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21" name="Google Shape;5821;p71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5822" name="Google Shape;5822;p71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71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71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71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71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71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71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71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71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71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71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71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71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71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71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71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71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71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0" name="Google Shape;5840;p71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1" name="Google Shape;5841;p71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2" name="Google Shape;5842;p71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3" name="Google Shape;5843;p71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4" name="Google Shape;5844;p71"/>
          <p:cNvGrpSpPr/>
          <p:nvPr/>
        </p:nvGrpSpPr>
        <p:grpSpPr>
          <a:xfrm rot="10800000">
            <a:off x="-1048812" y="-3548745"/>
            <a:ext cx="3557888" cy="5354013"/>
            <a:chOff x="5219200" y="-59750"/>
            <a:chExt cx="3222725" cy="4849650"/>
          </a:xfrm>
        </p:grpSpPr>
        <p:sp>
          <p:nvSpPr>
            <p:cNvPr id="5845" name="Google Shape;5845;p71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71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71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71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71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71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71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71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71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71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71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71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7" name="Google Shape;5857;p71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8" name="Google Shape;5858;p71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9" name="Google Shape;5859;p71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71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71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71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71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71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71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71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6F4F810-564F-054E-9016-97D25A518991}"/>
              </a:ext>
            </a:extLst>
          </p:cNvPr>
          <p:cNvSpPr/>
          <p:nvPr/>
        </p:nvSpPr>
        <p:spPr>
          <a:xfrm>
            <a:off x="5676333" y="2104930"/>
            <a:ext cx="4633857" cy="2484004"/>
          </a:xfrm>
          <a:prstGeom prst="rect">
            <a:avLst/>
          </a:prstGeom>
          <a:solidFill>
            <a:srgbClr val="FEF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7BE41F-0AE0-B449-8398-1C28AB85714B}"/>
              </a:ext>
            </a:extLst>
          </p:cNvPr>
          <p:cNvSpPr/>
          <p:nvPr/>
        </p:nvSpPr>
        <p:spPr>
          <a:xfrm>
            <a:off x="6062794" y="2660187"/>
            <a:ext cx="382893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4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64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lang="en-US" sz="64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384828"/>
            <a:ext cx="11683999" cy="217645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Trong suốt thời kì Bắc thuộc, người Việt vẫn nghe và nói hoàn toàn bằng</a:t>
            </a:r>
            <a:endParaRPr lang="vi-VN" sz="32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Tiếng Hán.				B. Tiếng Việt.</a:t>
            </a:r>
          </a:p>
          <a:p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Tiếng Anh.				</a:t>
            </a:r>
            <a:r>
              <a:rPr lang="en-GB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Tiếng Thái</a:t>
            </a:r>
            <a:endParaRPr lang="vi-VN" sz="32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61145" y="2607449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Tiếng Việt.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89" y="3933787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36713" y="595622"/>
            <a:ext cx="11205294" cy="1856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Tín ngưỡng truyền thống nào vẫn được người Việt duy trì trong suốt thời Bắc thuộc?</a:t>
            </a:r>
            <a:endParaRPr lang="vi-VN" sz="32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Thờ cúng tổ tiên.	</a:t>
            </a:r>
            <a:r>
              <a:rPr lang="vi-V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Thờ thần tài.</a:t>
            </a:r>
          </a:p>
          <a:p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Thờ Đức Phật.			D. Thờ thánh A-la.</a:t>
            </a:r>
          </a:p>
          <a:p>
            <a:pPr algn="ctr" defTabSz="914377"/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61145" y="2607449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Thờ cúng tổ tiên.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74" y="4348733"/>
            <a:ext cx="495300" cy="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785245" y="3920235"/>
            <a:ext cx="1729747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3733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623279"/>
            <a:ext cx="11222854" cy="217645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>
                <a:solidFill>
                  <a:srgbClr val="0070C0"/>
                </a:solidFill>
                <a:latin typeface="ti"/>
              </a:rPr>
              <a:t>Câu 3. Phong tục xăm mình của người Việt cổ có ý nghĩa gì?</a:t>
            </a:r>
            <a:endParaRPr lang="vi-VN" sz="3200">
              <a:solidFill>
                <a:srgbClr val="0070C0"/>
              </a:solidFill>
              <a:latin typeface="ti"/>
            </a:endParaRPr>
          </a:p>
          <a:p>
            <a:r>
              <a:rPr lang="vi-VN" sz="3200">
                <a:solidFill>
                  <a:srgbClr val="0070C0"/>
                </a:solidFill>
                <a:latin typeface="ti"/>
              </a:rPr>
              <a:t>A. Làm đẹp </a:t>
            </a:r>
          </a:p>
          <a:p>
            <a:r>
              <a:rPr lang="vi-VN" sz="3200">
                <a:solidFill>
                  <a:srgbClr val="0070C0"/>
                </a:solidFill>
                <a:latin typeface="ti"/>
              </a:rPr>
              <a:t>B. Để tránh bị thuỷ quái làm hại</a:t>
            </a:r>
          </a:p>
          <a:p>
            <a:r>
              <a:rPr lang="vi-VN" sz="3200">
                <a:solidFill>
                  <a:srgbClr val="0070C0"/>
                </a:solidFill>
                <a:latin typeface="ti"/>
              </a:rPr>
              <a:t>C. Để làm đẹp và tránh bị thuỷ quái làm hại</a:t>
            </a:r>
          </a:p>
          <a:p>
            <a:r>
              <a:rPr lang="vi-VN" sz="3200">
                <a:solidFill>
                  <a:srgbClr val="0070C0"/>
                </a:solidFill>
                <a:latin typeface="ti"/>
              </a:rPr>
              <a:t>D. Cả A, B, C đều sai</a:t>
            </a:r>
          </a:p>
          <a:p>
            <a:endParaRPr lang="vi-VN" sz="44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1" y="2899247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>
                <a:solidFill>
                  <a:srgbClr val="FF0000"/>
                </a:solidFill>
              </a:rPr>
              <a:t>B. Để tránh bị thuỷ quái làm hại</a:t>
            </a:r>
          </a:p>
          <a:p>
            <a:pPr marL="742950" indent="-742950">
              <a:buAutoNum type="alphaUcPeriod"/>
            </a:pP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72" y="3414162"/>
            <a:ext cx="714375" cy="1190625"/>
          </a:xfrm>
          <a:prstGeom prst="rect">
            <a:avLst/>
          </a:prstGeom>
        </p:spPr>
      </p:pic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4058286" y="4329258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26571" y="559297"/>
            <a:ext cx="9622971" cy="217645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70C0"/>
                </a:solidFill>
                <a:latin typeface="Time New Roman"/>
              </a:rPr>
              <a:t>Câu 4: </a:t>
            </a:r>
            <a:r>
              <a:rPr lang="vi-VN" sz="3200" b="1">
                <a:solidFill>
                  <a:srgbClr val="0070C0"/>
                </a:solidFill>
                <a:latin typeface="Time New Roman"/>
              </a:rPr>
              <a:t>Một phong tục phổ biến của người Việt cổ, ngày nay thường dùng trong lễ cưới hỏi.</a:t>
            </a:r>
          </a:p>
          <a:p>
            <a:r>
              <a:rPr lang="en-US" sz="3200">
                <a:solidFill>
                  <a:srgbClr val="0070C0"/>
                </a:solidFill>
                <a:latin typeface="Time New Roman"/>
              </a:rPr>
              <a:t>A. Ăn trầu</a:t>
            </a:r>
            <a:endParaRPr lang="vi-VN" sz="3200">
              <a:solidFill>
                <a:srgbClr val="0070C0"/>
              </a:solidFill>
              <a:latin typeface="Time New Roman"/>
            </a:endParaRPr>
          </a:p>
          <a:p>
            <a:r>
              <a:rPr lang="en-US" sz="3200">
                <a:solidFill>
                  <a:srgbClr val="0070C0"/>
                </a:solidFill>
                <a:latin typeface="Time New Roman"/>
              </a:rPr>
              <a:t>B. Uống nước chè</a:t>
            </a:r>
            <a:endParaRPr lang="vi-VN" sz="3200">
              <a:solidFill>
                <a:srgbClr val="0070C0"/>
              </a:solidFill>
              <a:latin typeface="Time New Roman"/>
            </a:endParaRPr>
          </a:p>
          <a:p>
            <a:r>
              <a:rPr lang="en-US" sz="3200">
                <a:solidFill>
                  <a:srgbClr val="0070C0"/>
                </a:solidFill>
                <a:latin typeface="Time New Roman"/>
              </a:rPr>
              <a:t>C. Ăn bánh Chưng</a:t>
            </a:r>
            <a:endParaRPr lang="vi-VN" sz="3200">
              <a:solidFill>
                <a:srgbClr val="0070C0"/>
              </a:solidFill>
              <a:latin typeface="Time New Roman"/>
            </a:endParaRPr>
          </a:p>
          <a:p>
            <a:r>
              <a:rPr lang="en-US" sz="3200">
                <a:solidFill>
                  <a:srgbClr val="0070C0"/>
                </a:solidFill>
                <a:latin typeface="Time New Roman"/>
              </a:rPr>
              <a:t>D. Lì xì</a:t>
            </a:r>
            <a:endParaRPr lang="vi-VN" sz="3200">
              <a:solidFill>
                <a:srgbClr val="0070C0"/>
              </a:solidFill>
              <a:latin typeface="Time New Roman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61145" y="2951398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Time New Roman"/>
              </a:rPr>
              <a:t>A. Ăn trầu</a:t>
            </a:r>
            <a:endParaRPr lang="vi-VN" sz="400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4058286" y="4329258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6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F920A1-AA9E-AFF1-9C72-6769600523E2}"/>
              </a:ext>
            </a:extLst>
          </p:cNvPr>
          <p:cNvSpPr txBox="1"/>
          <p:nvPr/>
        </p:nvSpPr>
        <p:spPr>
          <a:xfrm>
            <a:off x="393417" y="779795"/>
            <a:ext cx="11410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Vi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ết 1 đoạn văn khoảng 7 – 10 dòng về 1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 tục truy</a:t>
            </a: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ề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thống còn tồn tại đến ngày nay mà em biết</a:t>
            </a: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006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FA3F8-9860-0642-0A9F-A654C1A89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1605280"/>
            <a:ext cx="5709920" cy="4557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B92D7-C444-D0DD-4585-8DC3AB6E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605280"/>
            <a:ext cx="5618480" cy="4557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40ED74-6AEC-4B69-2820-FC841BF4B358}"/>
              </a:ext>
            </a:extLst>
          </p:cNvPr>
          <p:cNvSpPr txBox="1"/>
          <p:nvPr/>
        </p:nvSpPr>
        <p:spPr>
          <a:xfrm>
            <a:off x="1402080" y="6208692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Làm bánh giày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F849-F4E0-0A4A-4B83-0B25A59B0AD3}"/>
              </a:ext>
            </a:extLst>
          </p:cNvPr>
          <p:cNvSpPr txBox="1"/>
          <p:nvPr/>
        </p:nvSpPr>
        <p:spPr>
          <a:xfrm>
            <a:off x="6219504" y="6219784"/>
            <a:ext cx="4406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Ngôi nhà Việt thời Bắc thuộc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2C96C-14BD-C434-88F6-AFBDCB17B5CB}"/>
              </a:ext>
            </a:extLst>
          </p:cNvPr>
          <p:cNvSpPr txBox="1"/>
          <p:nvPr/>
        </p:nvSpPr>
        <p:spPr>
          <a:xfrm>
            <a:off x="1402080" y="680720"/>
            <a:ext cx="893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này gợi cho em suy nghĩ gì về văn hoá người Việt?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7D9B2B-B406-9546-A619-6FE75EC8BD06}"/>
              </a:ext>
            </a:extLst>
          </p:cNvPr>
          <p:cNvSpPr/>
          <p:nvPr/>
        </p:nvSpPr>
        <p:spPr>
          <a:xfrm>
            <a:off x="278296" y="115781"/>
            <a:ext cx="11300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CUỘC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BẢO TỒN VÀ PHÁT TRIỂN VĂN HOÁ DÂN TỘC CỦA NGƯỜI VIỆT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0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A78098-CDC2-C34A-8548-DA3F0F346A31}"/>
              </a:ext>
            </a:extLst>
          </p:cNvPr>
          <p:cNvSpPr/>
          <p:nvPr/>
        </p:nvSpPr>
        <p:spPr>
          <a:xfrm>
            <a:off x="1785769" y="280015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Sức sống của nền văn hoá bản địa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8F8E-A8DC-65D6-4B96-1502E79598CE}"/>
              </a:ext>
            </a:extLst>
          </p:cNvPr>
          <p:cNvSpPr txBox="1"/>
          <p:nvPr/>
        </p:nvSpPr>
        <p:spPr>
          <a:xfrm>
            <a:off x="304800" y="741680"/>
            <a:ext cx="11440160" cy="649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1. (7 chữ cái): Truyền thuyết giải thích về một phong tục có nội dung ca ngợi tình nghĩa vợ chồng, tình cảm anh em.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solidFill>
                  <a:srgbClr val="000000"/>
                </a:solidFill>
                <a:latin typeface="+mj-lt"/>
                <a:ea typeface="Segoe UI" panose="020B0502040204020203" pitchFamily="34" charset="0"/>
              </a:rPr>
              <a:t>					</a:t>
            </a:r>
            <a:r>
              <a:rPr lang="vi-VN" sz="2400" b="1" kern="100">
                <a:solidFill>
                  <a:srgbClr val="FF0000"/>
                </a:solidFill>
                <a:effectLst/>
                <a:latin typeface="+mj-lt"/>
                <a:ea typeface="Segoe UI" panose="020B0502040204020203" pitchFamily="34" charset="0"/>
              </a:rPr>
              <a:t>Trầu cau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2. (7 chữ cái): Phong tục được người Việt cổ tránh bị thuỷ quái làm hại. 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solidFill>
                  <a:srgbClr val="000000"/>
                </a:solidFill>
                <a:latin typeface="+mj-lt"/>
                <a:ea typeface="Segoe UI" panose="020B0502040204020203" pitchFamily="34" charset="0"/>
              </a:rPr>
              <a:t>					</a:t>
            </a:r>
            <a:r>
              <a:rPr lang="vi-VN" sz="2400" b="1" kern="100">
                <a:solidFill>
                  <a:srgbClr val="FF0000"/>
                </a:solidFill>
                <a:effectLst/>
                <a:latin typeface="+mj-lt"/>
                <a:ea typeface="Segoe UI" panose="020B0502040204020203" pitchFamily="34" charset="0"/>
              </a:rPr>
              <a:t>Xăm mình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3. (9 chữ cái): Tín ngưỡng truyền thống của người Việt, để tưởng nhớ về cội nguồn.					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solidFill>
                  <a:srgbClr val="000000"/>
                </a:solidFill>
                <a:latin typeface="+mj-lt"/>
                <a:ea typeface="Segoe UI" panose="020B0502040204020203" pitchFamily="34" charset="0"/>
              </a:rPr>
              <a:t>					</a:t>
            </a:r>
            <a:r>
              <a:rPr lang="vi-VN" sz="2400" b="1" kern="100">
                <a:solidFill>
                  <a:srgbClr val="FF0000"/>
                </a:solidFill>
                <a:effectLst/>
                <a:latin typeface="+mj-lt"/>
                <a:ea typeface="Segoe UI" panose="020B0502040204020203" pitchFamily="34" charset="0"/>
              </a:rPr>
              <a:t>Thờ tổ tiên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4. (9 chữ cái): Người Việt xem đây là cách làm đẹp và bảo vệ răng. 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solidFill>
                  <a:srgbClr val="000000"/>
                </a:solidFill>
                <a:latin typeface="+mj-lt"/>
                <a:ea typeface="Segoe UI" panose="020B0502040204020203" pitchFamily="34" charset="0"/>
              </a:rPr>
              <a:t>					</a:t>
            </a:r>
            <a:r>
              <a:rPr lang="vi-VN" sz="2400" b="1" kern="100">
                <a:solidFill>
                  <a:srgbClr val="FF0000"/>
                </a:solidFill>
                <a:latin typeface="+mj-lt"/>
                <a:ea typeface="Segoe UI" panose="020B0502040204020203" pitchFamily="34" charset="0"/>
              </a:rPr>
              <a:t>Nhuộm răng</a:t>
            </a:r>
            <a:endParaRPr lang="vi-VN" sz="2400" b="1" kern="100">
              <a:solidFill>
                <a:srgbClr val="FF0000"/>
              </a:solidFill>
              <a:effectLst/>
              <a:latin typeface="+mj-lt"/>
              <a:ea typeface="Segoe UI" panose="020B0502040204020203" pitchFamily="34" charset="0"/>
            </a:endParaRP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5. (7 chữ cái): Nghề rèn đúc kim loại nổi tiếng của người Việt cổ?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solidFill>
                  <a:srgbClr val="000000"/>
                </a:solidFill>
                <a:latin typeface="+mj-lt"/>
                <a:ea typeface="Segoe UI" panose="020B0502040204020203" pitchFamily="34" charset="0"/>
              </a:rPr>
              <a:t>					</a:t>
            </a:r>
            <a:r>
              <a:rPr lang="vi-VN" sz="2400" b="1" kern="100">
                <a:solidFill>
                  <a:srgbClr val="FF0000"/>
                </a:solidFill>
                <a:latin typeface="+mj-lt"/>
                <a:ea typeface="Segoe UI" panose="020B0502040204020203" pitchFamily="34" charset="0"/>
              </a:rPr>
              <a:t>Đúc đồng</a:t>
            </a:r>
            <a:endParaRPr lang="vi-VN" sz="2400" b="1" kern="100">
              <a:solidFill>
                <a:srgbClr val="FF0000"/>
              </a:solidFill>
              <a:effectLst/>
              <a:latin typeface="+mj-lt"/>
              <a:ea typeface="Segoe UI" panose="020B0502040204020203" pitchFamily="34" charset="0"/>
            </a:endParaRP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endParaRPr lang="vi-VN" sz="2400" b="1" kern="100">
              <a:solidFill>
                <a:srgbClr val="DD8234"/>
              </a:solidFill>
              <a:effectLst/>
              <a:latin typeface="+mj-lt"/>
              <a:ea typeface="Segoe UI" panose="020B0502040204020203" pitchFamily="34" charset="0"/>
            </a:endParaRP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E260A-767F-5B22-23F8-A29F0681DE7E}"/>
              </a:ext>
            </a:extLst>
          </p:cNvPr>
          <p:cNvSpPr txBox="1"/>
          <p:nvPr/>
        </p:nvSpPr>
        <p:spPr>
          <a:xfrm>
            <a:off x="251791" y="1016000"/>
            <a:ext cx="11609876" cy="464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6. (7 chữ cái): Yếu tố này được coi là một tế bào của xã hội.</a:t>
            </a:r>
          </a:p>
          <a:p>
            <a:pPr indent="292100" algn="ctr">
              <a:lnSpc>
                <a:spcPct val="110000"/>
              </a:lnSpc>
              <a:spcAft>
                <a:spcPts val="550"/>
              </a:spcAft>
            </a:pPr>
            <a:r>
              <a:rPr lang="vi-VN" sz="2400" b="1" kern="100">
                <a:solidFill>
                  <a:srgbClr val="FF0000"/>
                </a:solidFill>
                <a:latin typeface="+mj-lt"/>
                <a:ea typeface="Segoe UI" panose="020B0502040204020203" pitchFamily="34" charset="0"/>
              </a:rPr>
              <a:t>Gia đình</a:t>
            </a:r>
            <a:endParaRPr lang="vi-VN" sz="2400" b="1" kern="100">
              <a:solidFill>
                <a:srgbClr val="DD8234"/>
              </a:solidFill>
              <a:effectLst/>
              <a:latin typeface="+mj-lt"/>
              <a:ea typeface="Segoe UI" panose="020B0502040204020203" pitchFamily="34" charset="0"/>
            </a:endParaRP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7. (8 chữ cái): Tên vị hoàng tử nấu bánh chưng, bánh giầy để thờ cúng tổ tiên.</a:t>
            </a:r>
          </a:p>
          <a:p>
            <a:pPr indent="292100" algn="ctr">
              <a:lnSpc>
                <a:spcPct val="110000"/>
              </a:lnSpc>
              <a:spcAft>
                <a:spcPts val="550"/>
              </a:spcAft>
            </a:pPr>
            <a:r>
              <a:rPr lang="vi-VN" sz="2400" b="1" kern="100">
                <a:solidFill>
                  <a:srgbClr val="FF0000"/>
                </a:solidFill>
                <a:effectLst/>
                <a:latin typeface="+mj-lt"/>
                <a:ea typeface="Segoe UI" panose="020B0502040204020203" pitchFamily="34" charset="0"/>
              </a:rPr>
              <a:t>Lang Liêu</a:t>
            </a:r>
            <a:endParaRPr lang="vi-VN" sz="2400" b="1" kern="100">
              <a:solidFill>
                <a:srgbClr val="DD8234"/>
              </a:solidFill>
              <a:effectLst/>
              <a:latin typeface="+mj-lt"/>
              <a:ea typeface="Segoe UI" panose="020B0502040204020203" pitchFamily="34" charset="0"/>
            </a:endParaRP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b="0" kern="100">
                <a:solidFill>
                  <a:srgbClr val="000000"/>
                </a:solidFill>
                <a:effectLst/>
                <a:latin typeface="+mj-lt"/>
                <a:ea typeface="Segoe UI" panose="020B0502040204020203" pitchFamily="34" charset="0"/>
              </a:rPr>
              <a:t>Câu 8. (6 chữ cái): Một phong tục phổ biến của người Việt cổ, ngày nay thường dùng trong lễ cưới hỏi.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solidFill>
                  <a:srgbClr val="000000"/>
                </a:solidFill>
                <a:latin typeface="+mj-lt"/>
                <a:ea typeface="Segoe UI" panose="020B0502040204020203" pitchFamily="34" charset="0"/>
              </a:rPr>
              <a:t>					        </a:t>
            </a:r>
            <a:r>
              <a:rPr lang="vi-VN" sz="2400" b="1" kern="100">
                <a:solidFill>
                  <a:srgbClr val="FF0000"/>
                </a:solidFill>
                <a:effectLst/>
                <a:latin typeface="+mj-lt"/>
                <a:ea typeface="Segoe UI" panose="020B0502040204020203" pitchFamily="34" charset="0"/>
              </a:rPr>
              <a:t>Ăn trầu</a:t>
            </a:r>
          </a:p>
          <a:p>
            <a:pPr indent="292100" algn="just">
              <a:lnSpc>
                <a:spcPct val="110000"/>
              </a:lnSpc>
              <a:spcAft>
                <a:spcPts val="550"/>
              </a:spcAft>
            </a:pPr>
            <a:r>
              <a:rPr lang="vi-VN" sz="2400" kern="100">
                <a:effectLst/>
                <a:latin typeface="+mj-lt"/>
                <a:ea typeface="Segoe UI" panose="020B0502040204020203" pitchFamily="34" charset="0"/>
              </a:rPr>
              <a:t>Câu 9. (9 chữ cái): Ngôn ngữ được người Việt lưu giữ và bảo tồn từ xưa đến nay.</a:t>
            </a:r>
          </a:p>
          <a:p>
            <a:pPr indent="292100" algn="ctr">
              <a:lnSpc>
                <a:spcPct val="110000"/>
              </a:lnSpc>
              <a:spcAft>
                <a:spcPts val="550"/>
              </a:spcAft>
            </a:pPr>
            <a:r>
              <a:rPr lang="vi-VN" sz="2400" b="1" kern="100">
                <a:solidFill>
                  <a:srgbClr val="FF0000"/>
                </a:solidFill>
                <a:latin typeface="+mj-lt"/>
                <a:ea typeface="Segoe UI" panose="020B0502040204020203" pitchFamily="34" charset="0"/>
              </a:rPr>
              <a:t>Tiếng Việt</a:t>
            </a:r>
            <a:endParaRPr lang="vi-VN" sz="2400" b="1" kern="100">
              <a:solidFill>
                <a:srgbClr val="DD8234"/>
              </a:solidFill>
              <a:effectLst/>
              <a:latin typeface="+mj-lt"/>
              <a:ea typeface="Segoe UI" panose="020B0502040204020203" pitchFamily="34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D644A0-1C20-572D-6658-E157F09E823F}"/>
              </a:ext>
            </a:extLst>
          </p:cNvPr>
          <p:cNvSpPr txBox="1"/>
          <p:nvPr/>
        </p:nvSpPr>
        <p:spPr>
          <a:xfrm>
            <a:off x="415636" y="1157681"/>
            <a:ext cx="1177636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 algn="just">
              <a:lnSpc>
                <a:spcPct val="115000"/>
              </a:lnSpc>
              <a:spcAft>
                <a:spcPts val="550"/>
              </a:spcAft>
            </a:pPr>
            <a:r>
              <a:rPr lang="vi-VN" sz="2800" kern="10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</a:t>
            </a:r>
            <a:r>
              <a:rPr lang="vi-VN" sz="2800" b="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ọc thông tin mục 1 trang 78 và trả lời các câu hỏi sau: </a:t>
            </a:r>
            <a:endParaRPr lang="vi-VN" sz="2800" b="1" kern="100">
              <a:solidFill>
                <a:srgbClr val="DD8234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indent="292100" algn="just">
              <a:lnSpc>
                <a:spcPct val="115000"/>
              </a:lnSpc>
              <a:spcAft>
                <a:spcPts val="550"/>
              </a:spcAft>
            </a:pPr>
            <a:r>
              <a:rPr lang="en-US" sz="2800" b="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Câu </a:t>
            </a:r>
            <a:r>
              <a:rPr lang="vi-VN" sz="2800" b="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1. Hãy chỉ ra những phong tục của người Việt được nhắc đến trong tư liệu trên.</a:t>
            </a:r>
            <a:endParaRPr lang="vi-VN" sz="2800" b="1" kern="100">
              <a:solidFill>
                <a:srgbClr val="DD8234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indent="292100" algn="just">
              <a:lnSpc>
                <a:spcPct val="115000"/>
              </a:lnSpc>
              <a:spcAft>
                <a:spcPts val="550"/>
              </a:spcAft>
            </a:pPr>
            <a:r>
              <a:rPr lang="en-US" sz="2800" b="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Câu </a:t>
            </a:r>
            <a:r>
              <a:rPr lang="vi-VN" sz="2800" b="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2. Hãy kể tên một vài phong tục truyền thống còn tồn tại đến ngày nay mà em biết?</a:t>
            </a:r>
            <a:endParaRPr lang="vi-VN" sz="2800" b="1" kern="100">
              <a:solidFill>
                <a:srgbClr val="DD8234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0EFFD-F02F-952A-2BC7-B7BC5B621929}"/>
              </a:ext>
            </a:extLst>
          </p:cNvPr>
          <p:cNvSpPr txBox="1"/>
          <p:nvPr/>
        </p:nvSpPr>
        <p:spPr>
          <a:xfrm>
            <a:off x="623452" y="609601"/>
            <a:ext cx="80217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Sức sống của nền văn hoá bản địa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  <p:pic>
        <p:nvPicPr>
          <p:cNvPr id="6" name="3p">
            <a:hlinkClick r:id="" action="ppaction://media"/>
            <a:extLst>
              <a:ext uri="{FF2B5EF4-FFF2-40B4-BE49-F238E27FC236}">
                <a16:creationId xmlns:a16="http://schemas.microsoft.com/office/drawing/2014/main" id="{349DDEDD-E88D-E94E-4820-4A8C470D0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4852" y="3708824"/>
            <a:ext cx="4680764" cy="26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E7F8A-A110-679E-20A3-69C24FFCCB08}"/>
              </a:ext>
            </a:extLst>
          </p:cNvPr>
          <p:cNvSpPr txBox="1"/>
          <p:nvPr/>
        </p:nvSpPr>
        <p:spPr>
          <a:xfrm>
            <a:off x="82343" y="-76251"/>
            <a:ext cx="838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Sức sống của nền văn hoá bản địa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6657AC7-4B48-C03C-FA86-8C0F1A72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871" y="816613"/>
            <a:ext cx="4959904" cy="5178286"/>
          </a:xfrm>
          <a:prstGeom prst="rect">
            <a:avLst/>
          </a:prstGeom>
        </p:spPr>
      </p:pic>
      <p:pic>
        <p:nvPicPr>
          <p:cNvPr id="7" name="Picture 2" descr="Lý thuyết Lịch Sử 6 Bài 17: Đấu tranh bảo tồn và phát triển văn hóa dân tộc thời kì Bắc thuộc">
            <a:extLst>
              <a:ext uri="{FF2B5EF4-FFF2-40B4-BE49-F238E27FC236}">
                <a16:creationId xmlns:a16="http://schemas.microsoft.com/office/drawing/2014/main" id="{4B933A49-12A2-FA9A-0CC8-19E70C0A5F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5" r="-1" b="6505"/>
          <a:stretch/>
        </p:blipFill>
        <p:spPr bwMode="auto">
          <a:xfrm>
            <a:off x="5798938" y="816613"/>
            <a:ext cx="5386383" cy="51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ECDE2-01AF-BECC-E24D-E2BAA389EF78}"/>
              </a:ext>
            </a:extLst>
          </p:cNvPr>
          <p:cNvSpPr txBox="1"/>
          <p:nvPr/>
        </p:nvSpPr>
        <p:spPr>
          <a:xfrm>
            <a:off x="2176670" y="6092977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Thờ cúng tổ tiên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F2DD9-1E89-DFF8-8B2F-0B5EC34F4740}"/>
              </a:ext>
            </a:extLst>
          </p:cNvPr>
          <p:cNvSpPr txBox="1"/>
          <p:nvPr/>
        </p:nvSpPr>
        <p:spPr>
          <a:xfrm>
            <a:off x="8130209" y="6092977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Ăn trầu</a:t>
            </a:r>
          </a:p>
        </p:txBody>
      </p:sp>
    </p:spTree>
    <p:extLst>
      <p:ext uri="{BB962C8B-B14F-4D97-AF65-F5344CB8AC3E}">
        <p14:creationId xmlns:p14="http://schemas.microsoft.com/office/powerpoint/2010/main" val="37801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B7559-0CC1-CE31-2252-954A4FBA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4" y="964096"/>
            <a:ext cx="4932565" cy="5078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F55E5-A824-B30D-BFE7-0EBF66FA3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7" y="889552"/>
            <a:ext cx="5343940" cy="5153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A4ADF3-6690-DABB-FDED-99E6C4543C72}"/>
              </a:ext>
            </a:extLst>
          </p:cNvPr>
          <p:cNvSpPr txBox="1"/>
          <p:nvPr/>
        </p:nvSpPr>
        <p:spPr>
          <a:xfrm>
            <a:off x="636104" y="308113"/>
            <a:ext cx="7412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Sức sống của nền văn hoá bản địa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63E71A-A123-0C93-4360-E89D2022919D}"/>
              </a:ext>
            </a:extLst>
          </p:cNvPr>
          <p:cNvSpPr txBox="1"/>
          <p:nvPr/>
        </p:nvSpPr>
        <p:spPr>
          <a:xfrm>
            <a:off x="2107096" y="6132443"/>
            <a:ext cx="198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Nhuộm răng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D84F4-8092-1941-E54D-D5B44440AC75}"/>
              </a:ext>
            </a:extLst>
          </p:cNvPr>
          <p:cNvSpPr txBox="1"/>
          <p:nvPr/>
        </p:nvSpPr>
        <p:spPr>
          <a:xfrm>
            <a:off x="7981121" y="6177339"/>
            <a:ext cx="190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Xăm mình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8390A-C769-2D78-EFE5-D713FAD2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883" y="1166648"/>
            <a:ext cx="5044965" cy="4765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3FD6F-F608-0383-DBE6-08B4E8C2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6" y="1166648"/>
            <a:ext cx="5633544" cy="4765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B5F5F-B8D2-AAB6-2F58-58E4ACA5C65A}"/>
              </a:ext>
            </a:extLst>
          </p:cNvPr>
          <p:cNvSpPr txBox="1"/>
          <p:nvPr/>
        </p:nvSpPr>
        <p:spPr>
          <a:xfrm>
            <a:off x="189298" y="283147"/>
            <a:ext cx="7412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Sức sống của nền văn hoá bản địa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FAE47-C883-25B7-37B2-581F2908C7D2}"/>
              </a:ext>
            </a:extLst>
          </p:cNvPr>
          <p:cNvSpPr txBox="1"/>
          <p:nvPr/>
        </p:nvSpPr>
        <p:spPr>
          <a:xfrm>
            <a:off x="2683566" y="6062871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Búi tóc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CEC18-68C5-55BF-4A63-A7DA0C691F36}"/>
              </a:ext>
            </a:extLst>
          </p:cNvPr>
          <p:cNvSpPr txBox="1"/>
          <p:nvPr/>
        </p:nvSpPr>
        <p:spPr>
          <a:xfrm>
            <a:off x="8378688" y="6095883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Mặc váy và Yếm</a:t>
            </a:r>
          </a:p>
        </p:txBody>
      </p:sp>
    </p:spTree>
    <p:extLst>
      <p:ext uri="{BB962C8B-B14F-4D97-AF65-F5344CB8AC3E}">
        <p14:creationId xmlns:p14="http://schemas.microsoft.com/office/powerpoint/2010/main" val="2319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853</Words>
  <Application>Microsoft Office PowerPoint</Application>
  <PresentationFormat>Widescreen</PresentationFormat>
  <Paragraphs>67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ti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2025-02-27T08:43:27Z</dcterms:created>
  <dcterms:modified xsi:type="dcterms:W3CDTF">2025-03-15T03:16:09Z</dcterms:modified>
</cp:coreProperties>
</file>