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690" r:id="rId6"/>
    <p:sldMasterId id="2147483708" r:id="rId7"/>
  </p:sldMasterIdLst>
  <p:sldIdLst>
    <p:sldId id="313" r:id="rId8"/>
    <p:sldId id="372" r:id="rId9"/>
    <p:sldId id="314" r:id="rId10"/>
    <p:sldId id="296" r:id="rId11"/>
    <p:sldId id="320" r:id="rId12"/>
    <p:sldId id="321" r:id="rId13"/>
    <p:sldId id="330" r:id="rId14"/>
    <p:sldId id="329" r:id="rId15"/>
    <p:sldId id="371" r:id="rId16"/>
    <p:sldId id="316" r:id="rId17"/>
    <p:sldId id="322" r:id="rId18"/>
    <p:sldId id="348" r:id="rId19"/>
    <p:sldId id="334" r:id="rId20"/>
    <p:sldId id="323" r:id="rId21"/>
    <p:sldId id="326" r:id="rId22"/>
    <p:sldId id="325" r:id="rId23"/>
    <p:sldId id="331" r:id="rId24"/>
    <p:sldId id="328" r:id="rId25"/>
    <p:sldId id="327" r:id="rId26"/>
    <p:sldId id="317" r:id="rId27"/>
    <p:sldId id="340" r:id="rId28"/>
    <p:sldId id="342" r:id="rId29"/>
    <p:sldId id="311" r:id="rId30"/>
    <p:sldId id="336" r:id="rId31"/>
    <p:sldId id="324" r:id="rId32"/>
    <p:sldId id="343" r:id="rId33"/>
    <p:sldId id="347" r:id="rId34"/>
    <p:sldId id="349" r:id="rId35"/>
    <p:sldId id="333" r:id="rId36"/>
    <p:sldId id="345" r:id="rId37"/>
    <p:sldId id="339" r:id="rId38"/>
    <p:sldId id="341" r:id="rId39"/>
    <p:sldId id="351" r:id="rId40"/>
    <p:sldId id="358" r:id="rId41"/>
    <p:sldId id="359" r:id="rId42"/>
    <p:sldId id="357" r:id="rId43"/>
    <p:sldId id="312" r:id="rId44"/>
    <p:sldId id="344" r:id="rId45"/>
    <p:sldId id="335" r:id="rId46"/>
    <p:sldId id="355" r:id="rId47"/>
    <p:sldId id="361" r:id="rId48"/>
    <p:sldId id="362" r:id="rId49"/>
    <p:sldId id="360" r:id="rId50"/>
    <p:sldId id="337" r:id="rId51"/>
    <p:sldId id="373" r:id="rId52"/>
    <p:sldId id="374" r:id="rId53"/>
    <p:sldId id="375" r:id="rId54"/>
    <p:sldId id="356" r:id="rId55"/>
    <p:sldId id="363" r:id="rId56"/>
    <p:sldId id="364" r:id="rId57"/>
    <p:sldId id="354" r:id="rId58"/>
    <p:sldId id="352" r:id="rId59"/>
    <p:sldId id="365" r:id="rId60"/>
    <p:sldId id="366" r:id="rId61"/>
    <p:sldId id="367" r:id="rId62"/>
    <p:sldId id="368" r:id="rId63"/>
    <p:sldId id="370" r:id="rId64"/>
    <p:sldId id="377" r:id="rId65"/>
    <p:sldId id="376" r:id="rId66"/>
    <p:sldId id="378" r:id="rId67"/>
    <p:sldId id="379" r:id="rId68"/>
    <p:sldId id="380" r:id="rId69"/>
    <p:sldId id="381" r:id="rId70"/>
    <p:sldId id="36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19" autoAdjust="0"/>
  </p:normalViewPr>
  <p:slideViewPr>
    <p:cSldViewPr snapToGrid="0">
      <p:cViewPr varScale="1">
        <p:scale>
          <a:sx n="73" d="100"/>
          <a:sy n="73"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16/3/2025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16/3/2025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7D8-BCFC-18AA-046A-2E9EA047E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E349FA-89EC-51BD-8159-18D7A8AD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073C8-B73E-CB8A-E7A4-08CBE2D104AC}"/>
              </a:ext>
            </a:extLst>
          </p:cNvPr>
          <p:cNvSpPr>
            <a:spLocks noGrp="1"/>
          </p:cNvSpPr>
          <p:nvPr>
            <p:ph type="dt" sz="half" idx="10"/>
          </p:nvPr>
        </p:nvSpPr>
        <p:spPr/>
        <p:txBody>
          <a:bodyPr/>
          <a:lstStyle/>
          <a:p>
            <a:fld id="{8087BEB4-0F5F-4C84-88B0-47572DBCBDED}" type="datetimeFigureOut">
              <a:rPr lang="en-US" smtClean="0"/>
              <a:t>16/3/2025</a:t>
            </a:fld>
            <a:endParaRPr lang="en-US"/>
          </a:p>
        </p:txBody>
      </p:sp>
      <p:sp>
        <p:nvSpPr>
          <p:cNvPr id="5" name="Footer Placeholder 4">
            <a:extLst>
              <a:ext uri="{FF2B5EF4-FFF2-40B4-BE49-F238E27FC236}">
                <a16:creationId xmlns:a16="http://schemas.microsoft.com/office/drawing/2014/main" id="{41FCBF96-5119-6AF5-9C3E-F40E9AE4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8BB8-D9B2-0E67-4AD3-28A55B76E91F}"/>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4005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C763-8E97-8DB5-9C7B-CD6908E50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3CABB-3170-BE8E-DB03-D0CCBADD5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152CF-7B14-BD68-FAF9-678CA562C0F6}"/>
              </a:ext>
            </a:extLst>
          </p:cNvPr>
          <p:cNvSpPr>
            <a:spLocks noGrp="1"/>
          </p:cNvSpPr>
          <p:nvPr>
            <p:ph type="dt" sz="half" idx="10"/>
          </p:nvPr>
        </p:nvSpPr>
        <p:spPr/>
        <p:txBody>
          <a:bodyPr/>
          <a:lstStyle/>
          <a:p>
            <a:fld id="{8087BEB4-0F5F-4C84-88B0-47572DBCBDED}" type="datetimeFigureOut">
              <a:rPr lang="en-US" smtClean="0"/>
              <a:t>16/3/2025</a:t>
            </a:fld>
            <a:endParaRPr lang="en-US"/>
          </a:p>
        </p:txBody>
      </p:sp>
      <p:sp>
        <p:nvSpPr>
          <p:cNvPr id="5" name="Footer Placeholder 4">
            <a:extLst>
              <a:ext uri="{FF2B5EF4-FFF2-40B4-BE49-F238E27FC236}">
                <a16:creationId xmlns:a16="http://schemas.microsoft.com/office/drawing/2014/main" id="{FE1FE2DF-1379-C38A-075D-B2BCA571B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2085E-E011-44F4-AF01-D3BC40880C6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17165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BF2E-A90B-4711-F390-EBBFA805B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120EC-D28E-FAD4-6EFC-F2BF149F2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75EEC-407E-FAD2-0F29-2B5354F2CC30}"/>
              </a:ext>
            </a:extLst>
          </p:cNvPr>
          <p:cNvSpPr>
            <a:spLocks noGrp="1"/>
          </p:cNvSpPr>
          <p:nvPr>
            <p:ph type="dt" sz="half" idx="10"/>
          </p:nvPr>
        </p:nvSpPr>
        <p:spPr/>
        <p:txBody>
          <a:bodyPr/>
          <a:lstStyle/>
          <a:p>
            <a:fld id="{8087BEB4-0F5F-4C84-88B0-47572DBCBDED}" type="datetimeFigureOut">
              <a:rPr lang="en-US" smtClean="0"/>
              <a:t>16/3/2025</a:t>
            </a:fld>
            <a:endParaRPr lang="en-US"/>
          </a:p>
        </p:txBody>
      </p:sp>
      <p:sp>
        <p:nvSpPr>
          <p:cNvPr id="5" name="Footer Placeholder 4">
            <a:extLst>
              <a:ext uri="{FF2B5EF4-FFF2-40B4-BE49-F238E27FC236}">
                <a16:creationId xmlns:a16="http://schemas.microsoft.com/office/drawing/2014/main" id="{2507E2A1-1E7A-B76D-BF19-6220249F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B5C6-D922-9C86-781B-999CDF5AF1E2}"/>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66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243A-E92D-E762-B585-1127D740F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0C1AB-8788-2AC0-26E8-134BDB357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833F3-9D7B-87B2-F1F5-A32DF36A9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EEA3D-5616-E11A-977E-995A285E7425}"/>
              </a:ext>
            </a:extLst>
          </p:cNvPr>
          <p:cNvSpPr>
            <a:spLocks noGrp="1"/>
          </p:cNvSpPr>
          <p:nvPr>
            <p:ph type="dt" sz="half" idx="10"/>
          </p:nvPr>
        </p:nvSpPr>
        <p:spPr/>
        <p:txBody>
          <a:bodyPr/>
          <a:lstStyle/>
          <a:p>
            <a:fld id="{8087BEB4-0F5F-4C84-88B0-47572DBCBDED}" type="datetimeFigureOut">
              <a:rPr lang="en-US" smtClean="0"/>
              <a:t>16/3/2025</a:t>
            </a:fld>
            <a:endParaRPr lang="en-US"/>
          </a:p>
        </p:txBody>
      </p:sp>
      <p:sp>
        <p:nvSpPr>
          <p:cNvPr id="6" name="Footer Placeholder 5">
            <a:extLst>
              <a:ext uri="{FF2B5EF4-FFF2-40B4-BE49-F238E27FC236}">
                <a16:creationId xmlns:a16="http://schemas.microsoft.com/office/drawing/2014/main" id="{260CBC62-C899-9FD6-D8BA-852B9C7C8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C0CA8-459E-DEA3-081D-E6E9C768E81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13135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F802-9B5D-9B31-BA30-3A17BD6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2895-20ED-511C-E333-E81B7406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982C7-BA94-7DE6-7581-49A2168CD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C78AD-411B-E486-AD6B-C68A618D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D2A3E-EC84-59FA-3F99-BF73547C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A90E90-B2F8-87B9-133E-7535706BD011}"/>
              </a:ext>
            </a:extLst>
          </p:cNvPr>
          <p:cNvSpPr>
            <a:spLocks noGrp="1"/>
          </p:cNvSpPr>
          <p:nvPr>
            <p:ph type="dt" sz="half" idx="10"/>
          </p:nvPr>
        </p:nvSpPr>
        <p:spPr/>
        <p:txBody>
          <a:bodyPr/>
          <a:lstStyle/>
          <a:p>
            <a:fld id="{8087BEB4-0F5F-4C84-88B0-47572DBCBDED}" type="datetimeFigureOut">
              <a:rPr lang="en-US" smtClean="0"/>
              <a:t>16/3/2025</a:t>
            </a:fld>
            <a:endParaRPr lang="en-US"/>
          </a:p>
        </p:txBody>
      </p:sp>
      <p:sp>
        <p:nvSpPr>
          <p:cNvPr id="8" name="Footer Placeholder 7">
            <a:extLst>
              <a:ext uri="{FF2B5EF4-FFF2-40B4-BE49-F238E27FC236}">
                <a16:creationId xmlns:a16="http://schemas.microsoft.com/office/drawing/2014/main" id="{31C88B10-5530-56F8-6864-0644417D9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F6BC5-1336-501E-A0AD-FBCAA1F2C18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83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F84E-EC78-FAF3-B033-E167462F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58A8AB-352C-7009-FD04-6BC9A11F674A}"/>
              </a:ext>
            </a:extLst>
          </p:cNvPr>
          <p:cNvSpPr>
            <a:spLocks noGrp="1"/>
          </p:cNvSpPr>
          <p:nvPr>
            <p:ph type="dt" sz="half" idx="10"/>
          </p:nvPr>
        </p:nvSpPr>
        <p:spPr/>
        <p:txBody>
          <a:bodyPr/>
          <a:lstStyle/>
          <a:p>
            <a:fld id="{8087BEB4-0F5F-4C84-88B0-47572DBCBDED}" type="datetimeFigureOut">
              <a:rPr lang="en-US" smtClean="0"/>
              <a:t>16/3/2025</a:t>
            </a:fld>
            <a:endParaRPr lang="en-US"/>
          </a:p>
        </p:txBody>
      </p:sp>
      <p:sp>
        <p:nvSpPr>
          <p:cNvPr id="4" name="Footer Placeholder 3">
            <a:extLst>
              <a:ext uri="{FF2B5EF4-FFF2-40B4-BE49-F238E27FC236}">
                <a16:creationId xmlns:a16="http://schemas.microsoft.com/office/drawing/2014/main" id="{4EE22F93-EC81-EC45-AEE9-7229988A4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91E2D-5832-4275-9B20-BF3B40D3FA5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27691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77EF4-2441-391D-C680-6CFDBE2B614C}"/>
              </a:ext>
            </a:extLst>
          </p:cNvPr>
          <p:cNvSpPr>
            <a:spLocks noGrp="1"/>
          </p:cNvSpPr>
          <p:nvPr>
            <p:ph type="dt" sz="half" idx="10"/>
          </p:nvPr>
        </p:nvSpPr>
        <p:spPr/>
        <p:txBody>
          <a:bodyPr/>
          <a:lstStyle/>
          <a:p>
            <a:fld id="{8087BEB4-0F5F-4C84-88B0-47572DBCBDED}" type="datetimeFigureOut">
              <a:rPr lang="en-US" smtClean="0"/>
              <a:t>16/3/2025</a:t>
            </a:fld>
            <a:endParaRPr lang="en-US"/>
          </a:p>
        </p:txBody>
      </p:sp>
      <p:sp>
        <p:nvSpPr>
          <p:cNvPr id="3" name="Footer Placeholder 2">
            <a:extLst>
              <a:ext uri="{FF2B5EF4-FFF2-40B4-BE49-F238E27FC236}">
                <a16:creationId xmlns:a16="http://schemas.microsoft.com/office/drawing/2014/main" id="{5B36582A-A5C5-CDF5-13A9-6945532BD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A3C98-EA6F-4374-2734-3A267E711F7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4442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32E0-DF91-C54A-58DC-6623962A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42966B-188E-E2C2-35FB-A3A81201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24F1-CDB6-8A39-5195-D30F6273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F7713-6C57-8019-1438-9A2346AFACA0}"/>
              </a:ext>
            </a:extLst>
          </p:cNvPr>
          <p:cNvSpPr>
            <a:spLocks noGrp="1"/>
          </p:cNvSpPr>
          <p:nvPr>
            <p:ph type="dt" sz="half" idx="10"/>
          </p:nvPr>
        </p:nvSpPr>
        <p:spPr/>
        <p:txBody>
          <a:bodyPr/>
          <a:lstStyle/>
          <a:p>
            <a:fld id="{8087BEB4-0F5F-4C84-88B0-47572DBCBDED}" type="datetimeFigureOut">
              <a:rPr lang="en-US" smtClean="0"/>
              <a:t>16/3/2025</a:t>
            </a:fld>
            <a:endParaRPr lang="en-US"/>
          </a:p>
        </p:txBody>
      </p:sp>
      <p:sp>
        <p:nvSpPr>
          <p:cNvPr id="6" name="Footer Placeholder 5">
            <a:extLst>
              <a:ext uri="{FF2B5EF4-FFF2-40B4-BE49-F238E27FC236}">
                <a16:creationId xmlns:a16="http://schemas.microsoft.com/office/drawing/2014/main" id="{5760BBD7-C7CC-A767-9AD9-1DD8703F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D40D7-69A7-87C5-D375-79DD7E4C2AE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24186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7F6-4A2C-5905-B1EC-B5CD4A2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10F9-D03B-9692-AA38-B1131AAFD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55A252-4428-604B-88F9-DBDDD2287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76414-B601-8FA6-7355-9A5DDAE30526}"/>
              </a:ext>
            </a:extLst>
          </p:cNvPr>
          <p:cNvSpPr>
            <a:spLocks noGrp="1"/>
          </p:cNvSpPr>
          <p:nvPr>
            <p:ph type="dt" sz="half" idx="10"/>
          </p:nvPr>
        </p:nvSpPr>
        <p:spPr/>
        <p:txBody>
          <a:bodyPr/>
          <a:lstStyle/>
          <a:p>
            <a:fld id="{8087BEB4-0F5F-4C84-88B0-47572DBCBDED}" type="datetimeFigureOut">
              <a:rPr lang="en-US" smtClean="0"/>
              <a:t>16/3/2025</a:t>
            </a:fld>
            <a:endParaRPr lang="en-US"/>
          </a:p>
        </p:txBody>
      </p:sp>
      <p:sp>
        <p:nvSpPr>
          <p:cNvPr id="6" name="Footer Placeholder 5">
            <a:extLst>
              <a:ext uri="{FF2B5EF4-FFF2-40B4-BE49-F238E27FC236}">
                <a16:creationId xmlns:a16="http://schemas.microsoft.com/office/drawing/2014/main" id="{1A19E5F7-1CDE-D9EE-3130-6B2DF69B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3B6CD-CDAE-6870-8C78-313FF872447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67648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C30F-3BD4-5763-DA5C-DB620F87F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089F2-C3C7-C655-9003-A5452103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B2B8E-72B1-2F70-E101-23F6D80754A4}"/>
              </a:ext>
            </a:extLst>
          </p:cNvPr>
          <p:cNvSpPr>
            <a:spLocks noGrp="1"/>
          </p:cNvSpPr>
          <p:nvPr>
            <p:ph type="dt" sz="half" idx="10"/>
          </p:nvPr>
        </p:nvSpPr>
        <p:spPr/>
        <p:txBody>
          <a:bodyPr/>
          <a:lstStyle/>
          <a:p>
            <a:fld id="{8087BEB4-0F5F-4C84-88B0-47572DBCBDED}" type="datetimeFigureOut">
              <a:rPr lang="en-US" smtClean="0"/>
              <a:t>16/3/2025</a:t>
            </a:fld>
            <a:endParaRPr lang="en-US"/>
          </a:p>
        </p:txBody>
      </p:sp>
      <p:sp>
        <p:nvSpPr>
          <p:cNvPr id="5" name="Footer Placeholder 4">
            <a:extLst>
              <a:ext uri="{FF2B5EF4-FFF2-40B4-BE49-F238E27FC236}">
                <a16:creationId xmlns:a16="http://schemas.microsoft.com/office/drawing/2014/main" id="{349CB0DE-E9A2-794A-8C43-E8417F86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5A55C-B2EC-DB9F-9BD1-FE4DD3A80F0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33316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FCD07-C9CD-FE26-C7F3-19EBFD3D6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ADC26-574C-3525-AC63-4AE84B7BD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70FE2-5D9B-3116-DDAB-ECE56D413979}"/>
              </a:ext>
            </a:extLst>
          </p:cNvPr>
          <p:cNvSpPr>
            <a:spLocks noGrp="1"/>
          </p:cNvSpPr>
          <p:nvPr>
            <p:ph type="dt" sz="half" idx="10"/>
          </p:nvPr>
        </p:nvSpPr>
        <p:spPr/>
        <p:txBody>
          <a:bodyPr/>
          <a:lstStyle/>
          <a:p>
            <a:fld id="{8087BEB4-0F5F-4C84-88B0-47572DBCBDED}" type="datetimeFigureOut">
              <a:rPr lang="en-US" smtClean="0"/>
              <a:t>16/3/2025</a:t>
            </a:fld>
            <a:endParaRPr lang="en-US"/>
          </a:p>
        </p:txBody>
      </p:sp>
      <p:sp>
        <p:nvSpPr>
          <p:cNvPr id="5" name="Footer Placeholder 4">
            <a:extLst>
              <a:ext uri="{FF2B5EF4-FFF2-40B4-BE49-F238E27FC236}">
                <a16:creationId xmlns:a16="http://schemas.microsoft.com/office/drawing/2014/main" id="{B1909192-78F5-E54A-5959-45985EF4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57726-4A1D-632F-B39D-BFA4F237E31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2531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535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250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0137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976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16/3/2025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3559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16/3/2025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222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16/3/2025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4125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6941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16/3/2025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387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524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783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0369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2567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16/3/2025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4061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16/3/2025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2903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376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377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16/3/2025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93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16/3/2025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283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16/3/2025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37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16/3/2025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62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16/3/2025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16/3/2025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1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16/3/2025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16/3/2025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16/3/2025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16/3/2025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9DAE180-DFFE-CD6A-928D-23CEB1F5AEB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AA50BB5-84BC-426A-A19B-6C299505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F66BE-7F86-0108-437B-4E7B3BB72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738C7-D5D5-7594-8F51-6CEC6FDA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t>16/3/2025</a:t>
            </a:fld>
            <a:endParaRPr lang="en-US"/>
          </a:p>
        </p:txBody>
      </p:sp>
      <p:sp>
        <p:nvSpPr>
          <p:cNvPr id="5" name="Footer Placeholder 4">
            <a:extLst>
              <a:ext uri="{FF2B5EF4-FFF2-40B4-BE49-F238E27FC236}">
                <a16:creationId xmlns:a16="http://schemas.microsoft.com/office/drawing/2014/main" id="{9E2D4A5E-0B48-CDB5-B8BB-1B8AA6F4B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F011D-64E7-54BB-013B-F71DDC57F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t>‹#›</a:t>
            </a:fld>
            <a:endParaRPr lang="en-US"/>
          </a:p>
        </p:txBody>
      </p:sp>
      <p:sp>
        <p:nvSpPr>
          <p:cNvPr id="17" name="Rectangle 16">
            <a:extLst>
              <a:ext uri="{FF2B5EF4-FFF2-40B4-BE49-F238E27FC236}">
                <a16:creationId xmlns:a16="http://schemas.microsoft.com/office/drawing/2014/main" id="{5985227D-73CC-C6F2-B4FF-ABD74D8FBA26}"/>
              </a:ext>
            </a:extLst>
          </p:cNvPr>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77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16/3/2025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2489266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16/3/2025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410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24.xml"/><Relationship Id="rId6" Type="http://schemas.openxmlformats.org/officeDocument/2006/relationships/image" Target="../media/image37.jpeg"/><Relationship Id="rId5" Type="http://schemas.openxmlformats.org/officeDocument/2006/relationships/image" Target="../media/image36.emf"/><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42.emf"/><Relationship Id="rId2" Type="http://schemas.openxmlformats.org/officeDocument/2006/relationships/image" Target="../media/image33.jpeg"/><Relationship Id="rId1" Type="http://schemas.openxmlformats.org/officeDocument/2006/relationships/slideLayout" Target="../slideLayouts/slideLayout24.xml"/><Relationship Id="rId6" Type="http://schemas.openxmlformats.org/officeDocument/2006/relationships/image" Target="../media/image41.emf"/><Relationship Id="rId5" Type="http://schemas.openxmlformats.org/officeDocument/2006/relationships/image" Target="../media/image36.emf"/><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5.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623A47A-038D-A366-A35D-9595F849F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F4F98D-4A9A-C76A-55C9-63EB1B41685A}"/>
              </a:ext>
            </a:extLst>
          </p:cNvPr>
          <p:cNvSpPr/>
          <p:nvPr/>
        </p:nvSpPr>
        <p:spPr>
          <a:xfrm>
            <a:off x="3461256" y="880741"/>
            <a:ext cx="8493261" cy="1890508"/>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9A5F3B-ED83-0E14-01D7-59C7FC8A1709}"/>
              </a:ext>
            </a:extLst>
          </p:cNvPr>
          <p:cNvSpPr/>
          <p:nvPr/>
        </p:nvSpPr>
        <p:spPr>
          <a:xfrm>
            <a:off x="5306886" y="2404415"/>
            <a:ext cx="6501776" cy="254905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0945C50-4970-C82A-E26A-E8CD8CDC1CDC}"/>
              </a:ext>
            </a:extLst>
          </p:cNvPr>
          <p:cNvGrpSpPr/>
          <p:nvPr/>
        </p:nvGrpSpPr>
        <p:grpSpPr>
          <a:xfrm>
            <a:off x="1777377" y="1117590"/>
            <a:ext cx="2032624" cy="673180"/>
            <a:chOff x="1765221" y="706837"/>
            <a:chExt cx="2032624" cy="673180"/>
          </a:xfrm>
        </p:grpSpPr>
        <p:sp>
          <p:nvSpPr>
            <p:cNvPr id="6" name="Rectangle: Rounded Corners 5">
              <a:extLst>
                <a:ext uri="{FF2B5EF4-FFF2-40B4-BE49-F238E27FC236}">
                  <a16:creationId xmlns:a16="http://schemas.microsoft.com/office/drawing/2014/main"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Bài 38</a:t>
              </a:r>
            </a:p>
          </p:txBody>
        </p:sp>
      </p:grpSp>
      <p:sp>
        <p:nvSpPr>
          <p:cNvPr id="8" name="TextBox 7">
            <a:extLst>
              <a:ext uri="{FF2B5EF4-FFF2-40B4-BE49-F238E27FC236}">
                <a16:creationId xmlns:a16="http://schemas.microsoft.com/office/drawing/2014/main" id="{2F14CC68-463E-8A4D-87C7-8D91131FF07C}"/>
              </a:ext>
            </a:extLst>
          </p:cNvPr>
          <p:cNvSpPr txBox="1"/>
          <p:nvPr/>
        </p:nvSpPr>
        <p:spPr>
          <a:xfrm>
            <a:off x="2288805" y="2208395"/>
            <a:ext cx="9542297" cy="1015663"/>
          </a:xfrm>
          <a:prstGeom prst="rect">
            <a:avLst/>
          </a:prstGeom>
          <a:noFill/>
        </p:spPr>
        <p:txBody>
          <a:bodyPr wrap="square" rtlCol="0">
            <a:spAutoFit/>
          </a:bodyPr>
          <a:lstStyle/>
          <a:p>
            <a:pPr algn="ctr"/>
            <a:r>
              <a:rPr lang="en-US" sz="6000" b="1">
                <a:solidFill>
                  <a:schemeClr val="bg1"/>
                </a:solidFill>
              </a:rPr>
              <a:t>NUCLEIC ACID VÀ GENE</a:t>
            </a:r>
          </a:p>
        </p:txBody>
      </p:sp>
      <p:sp>
        <p:nvSpPr>
          <p:cNvPr id="10" name="TextBox 9">
            <a:extLst>
              <a:ext uri="{FF2B5EF4-FFF2-40B4-BE49-F238E27FC236}">
                <a16:creationId xmlns:a16="http://schemas.microsoft.com/office/drawing/2014/main" id="{059B7C72-8F81-9583-EFA1-2DE6EE68DF2F}"/>
              </a:ext>
            </a:extLst>
          </p:cNvPr>
          <p:cNvSpPr txBox="1"/>
          <p:nvPr/>
        </p:nvSpPr>
        <p:spPr>
          <a:xfrm>
            <a:off x="7707886" y="3224058"/>
            <a:ext cx="3926871" cy="461665"/>
          </a:xfrm>
          <a:prstGeom prst="rect">
            <a:avLst/>
          </a:prstGeom>
          <a:noFill/>
        </p:spPr>
        <p:txBody>
          <a:bodyPr wrap="square" rtlCol="0">
            <a:spAutoFit/>
          </a:bodyPr>
          <a:lstStyle/>
          <a:p>
            <a:pPr algn="r"/>
            <a:r>
              <a:rPr lang="en-US" sz="2400" b="1">
                <a:solidFill>
                  <a:srgbClr val="C00000"/>
                </a:solidFill>
              </a:rPr>
              <a:t>KHOA HỌC TỰ NHIÊN 9</a:t>
            </a:r>
          </a:p>
        </p:txBody>
      </p:sp>
      <p:sp>
        <p:nvSpPr>
          <p:cNvPr id="11" name="TextBox 10">
            <a:extLst>
              <a:ext uri="{FF2B5EF4-FFF2-40B4-BE49-F238E27FC236}">
                <a16:creationId xmlns:a16="http://schemas.microsoft.com/office/drawing/2014/main" id="{B97D89BC-2130-86A1-36E3-CF27F0DABD3F}"/>
              </a:ext>
            </a:extLst>
          </p:cNvPr>
          <p:cNvSpPr txBox="1"/>
          <p:nvPr/>
        </p:nvSpPr>
        <p:spPr>
          <a:xfrm>
            <a:off x="7881792" y="3713865"/>
            <a:ext cx="3752966" cy="461665"/>
          </a:xfrm>
          <a:prstGeom prst="rect">
            <a:avLst/>
          </a:prstGeom>
          <a:noFill/>
        </p:spPr>
        <p:txBody>
          <a:bodyPr wrap="square" rtlCol="0">
            <a:spAutoFit/>
          </a:bodyPr>
          <a:lstStyle/>
          <a:p>
            <a:pPr algn="r"/>
            <a:r>
              <a:rPr lang="en-US" sz="2400" b="1">
                <a:solidFill>
                  <a:schemeClr val="bg1"/>
                </a:solidFill>
              </a:rPr>
              <a:t>NĂM HỌC: 2024 – 2025 </a:t>
            </a:r>
          </a:p>
        </p:txBody>
      </p:sp>
    </p:spTree>
    <p:extLst>
      <p:ext uri="{BB962C8B-B14F-4D97-AF65-F5344CB8AC3E}">
        <p14:creationId xmlns:p14="http://schemas.microsoft.com/office/powerpoint/2010/main" val="131788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2F0E442-F498-D6BF-9688-A86CDC5B6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67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thông tin sách giáo khoa, em hãy cho biết Nucleic acid được cấu tạo như thế nào? Gồm những loại nào?</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13" name="TextBox 12">
            <a:extLst>
              <a:ext uri="{FF2B5EF4-FFF2-40B4-BE49-F238E27FC236}">
                <a16:creationId xmlns:a16="http://schemas.microsoft.com/office/drawing/2014/main" id="{64BB7221-B37C-76DD-2280-BFB66B6162AF}"/>
              </a:ext>
            </a:extLst>
          </p:cNvPr>
          <p:cNvSpPr txBox="1"/>
          <p:nvPr/>
        </p:nvSpPr>
        <p:spPr>
          <a:xfrm>
            <a:off x="837619" y="3334926"/>
            <a:ext cx="10314695" cy="3038076"/>
          </a:xfrm>
          <a:prstGeom prst="rect">
            <a:avLst/>
          </a:prstGeom>
          <a:noFill/>
        </p:spPr>
        <p:txBody>
          <a:bodyPr wrap="square">
            <a:spAutoFit/>
          </a:bodyPr>
          <a:lstStyle/>
          <a:p>
            <a:pPr algn="just">
              <a:lnSpc>
                <a:spcPct val="120000"/>
              </a:lnSpc>
              <a:spcBef>
                <a:spcPts val="600"/>
              </a:spcBef>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là những phân tử sinh học cấu tạo từ các nguyên tố </a:t>
            </a:r>
            <a:r>
              <a:rPr lang="vi-VN" sz="2700" b="1" i="0">
                <a:solidFill>
                  <a:srgbClr val="00B050"/>
                </a:solidFill>
                <a:effectLst/>
                <a:latin typeface="Arial" panose="020B0604020202020204" pitchFamily="34" charset="0"/>
                <a:cs typeface="Arial" panose="020B0604020202020204" pitchFamily="34" charset="0"/>
              </a:rPr>
              <a:t>C, H, O, N, P</a:t>
            </a:r>
            <a:r>
              <a:rPr lang="vi-VN" sz="2700" b="1"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chúng có cấu trúc đa phân và được tìm thấy trong tế bào của </a:t>
            </a:r>
            <a:r>
              <a:rPr lang="vi-VN" sz="2700" b="1" i="0">
                <a:solidFill>
                  <a:srgbClr val="FF0000"/>
                </a:solidFill>
                <a:effectLst/>
                <a:latin typeface="Arial" panose="020B0604020202020204" pitchFamily="34" charset="0"/>
                <a:cs typeface="Arial" panose="020B0604020202020204" pitchFamily="34" charset="0"/>
              </a:rPr>
              <a:t>cơ thể sinh vật, trong virus</a:t>
            </a:r>
            <a:r>
              <a:rPr lang="vi-VN" sz="2700" b="0" i="0">
                <a:effectLst/>
                <a:latin typeface="Arial" panose="020B0604020202020204" pitchFamily="34" charset="0"/>
                <a:cs typeface="Arial" panose="020B0604020202020204" pitchFamily="34" charset="0"/>
              </a:rPr>
              <a:t>. </a:t>
            </a:r>
            <a:endParaRPr lang="en-US" sz="2700" b="0" i="0">
              <a:effectLst/>
              <a:latin typeface="Arial" panose="020B0604020202020204" pitchFamily="34" charset="0"/>
              <a:cs typeface="Arial" panose="020B0604020202020204" pitchFamily="34" charset="0"/>
            </a:endParaRPr>
          </a:p>
          <a:p>
            <a:pPr algn="just">
              <a:lnSpc>
                <a:spcPct val="120000"/>
              </a:lnSpc>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có </a:t>
            </a:r>
            <a:r>
              <a:rPr lang="vi-VN" sz="2700" b="1" i="0">
                <a:effectLst/>
                <a:latin typeface="Arial" panose="020B0604020202020204" pitchFamily="34" charset="0"/>
                <a:cs typeface="Arial" panose="020B0604020202020204" pitchFamily="34" charset="0"/>
              </a:rPr>
              <a:t>hai loại </a:t>
            </a:r>
            <a:r>
              <a:rPr lang="vi-VN" sz="2700" b="0" i="0">
                <a:effectLst/>
                <a:latin typeface="Arial" panose="020B0604020202020204" pitchFamily="34" charset="0"/>
                <a:cs typeface="Arial" panose="020B0604020202020204" pitchFamily="34" charset="0"/>
              </a:rPr>
              <a:t>là </a:t>
            </a:r>
            <a:endParaRPr lang="en-US" sz="2700" b="0"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D</a:t>
            </a:r>
            <a:r>
              <a:rPr lang="vi-VN" sz="2700" b="0" i="0">
                <a:effectLst/>
                <a:latin typeface="Arial" panose="020B0604020202020204" pitchFamily="34" charset="0"/>
                <a:cs typeface="Arial" panose="020B0604020202020204" pitchFamily="34" charset="0"/>
              </a:rPr>
              <a:t>eoxyribonucleic acid </a:t>
            </a:r>
            <a:r>
              <a:rPr lang="vi-VN" sz="2700" b="1" i="0">
                <a:effectLst/>
                <a:latin typeface="Arial" panose="020B0604020202020204" pitchFamily="34" charset="0"/>
                <a:cs typeface="Arial" panose="020B0604020202020204" pitchFamily="34" charset="0"/>
              </a:rPr>
              <a:t>(DNA) </a:t>
            </a:r>
            <a:endParaRPr lang="en-US" sz="2700" b="1"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R</a:t>
            </a:r>
            <a:r>
              <a:rPr lang="vi-VN" sz="2700" b="0" i="0">
                <a:effectLst/>
                <a:latin typeface="Arial" panose="020B0604020202020204" pitchFamily="34" charset="0"/>
                <a:cs typeface="Arial" panose="020B0604020202020204" pitchFamily="34" charset="0"/>
              </a:rPr>
              <a:t>ibonucleic acid </a:t>
            </a:r>
            <a:r>
              <a:rPr lang="vi-VN" sz="2700" b="1" i="0">
                <a:effectLst/>
                <a:latin typeface="Arial" panose="020B0604020202020204" pitchFamily="34" charset="0"/>
                <a:cs typeface="Arial" panose="020B0604020202020204" pitchFamily="34" charset="0"/>
              </a:rPr>
              <a:t>(RNA).</a:t>
            </a:r>
            <a:endParaRPr lang="en-US" sz="27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34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F11449-3747-830E-8C20-A9C187D89534}"/>
              </a:ext>
            </a:extLst>
          </p:cNvPr>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a:extLst>
                <a:ext uri="{FF2B5EF4-FFF2-40B4-BE49-F238E27FC236}">
                  <a16:creationId xmlns:a16="http://schemas.microsoft.com/office/drawing/2014/main" id="{2FDD6FFD-6529-CFB4-BDB3-C0EDAA09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7"/>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8EA024-E512-8B0F-1AC4-F18E86E2FF67}"/>
                </a:ext>
              </a:extLst>
            </p:cNvPr>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902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750985" y="1432833"/>
            <a:ext cx="6412750" cy="5052114"/>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EEC3EB"/>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64BB7221-B37C-76DD-2280-BFB66B6162AF}"/>
              </a:ext>
            </a:extLst>
          </p:cNvPr>
          <p:cNvSpPr txBox="1"/>
          <p:nvPr/>
        </p:nvSpPr>
        <p:spPr>
          <a:xfrm>
            <a:off x="938652" y="1579054"/>
            <a:ext cx="6034349" cy="4637423"/>
          </a:xfrm>
          <a:prstGeom prst="rect">
            <a:avLst/>
          </a:prstGeom>
          <a:noFill/>
        </p:spPr>
        <p:txBody>
          <a:bodyPr wrap="square">
            <a:spAutoFit/>
          </a:bodyPr>
          <a:lstStyle/>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Các phân tử DNA và RNA mang thông tin từ vị trí này sang vị trí khác trong cơ thể sinh vật và từ thế hệ này sang thế hệ khác. </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DNA và RNA là những phân tử chứa thông tin, là bản thiết kế cho mọi sự sống.</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Cấu trúc của cả DNA và RNA bao gồm một chuỗi xen kẽ các phân tử đường và </a:t>
            </a:r>
            <a:r>
              <a:rPr lang="en-US" sz="2400" b="0" i="0">
                <a:effectLst/>
                <a:latin typeface="Arial" panose="020B0604020202020204" pitchFamily="34" charset="0"/>
                <a:cs typeface="Arial" panose="020B0604020202020204" pitchFamily="34" charset="0"/>
              </a:rPr>
              <a:t>phosphate </a:t>
            </a:r>
            <a:r>
              <a:rPr lang="vi-VN" sz="2400" b="0" i="0">
                <a:effectLst/>
                <a:latin typeface="Arial" panose="020B0604020202020204" pitchFamily="34" charset="0"/>
                <a:cs typeface="Arial" panose="020B0604020202020204" pitchFamily="34" charset="0"/>
              </a:rPr>
              <a:t>(một nguyên tử </a:t>
            </a:r>
            <a:r>
              <a:rPr lang="en-US" sz="2400" b="0" i="0">
                <a:effectLst/>
                <a:latin typeface="Arial" panose="020B0604020202020204" pitchFamily="34" charset="0"/>
                <a:cs typeface="Arial" panose="020B0604020202020204" pitchFamily="34" charset="0"/>
              </a:rPr>
              <a:t>P </a:t>
            </a:r>
            <a:r>
              <a:rPr lang="vi-VN" sz="2400" b="0" i="0">
                <a:effectLst/>
                <a:latin typeface="Arial" panose="020B0604020202020204" pitchFamily="34" charset="0"/>
                <a:cs typeface="Arial" panose="020B0604020202020204" pitchFamily="34" charset="0"/>
              </a:rPr>
              <a:t>được bao quanh bởi 4 nguyên tử </a:t>
            </a:r>
            <a:r>
              <a:rPr lang="en-US" sz="2400" b="0" i="0">
                <a:effectLst/>
                <a:latin typeface="Arial" panose="020B0604020202020204" pitchFamily="34" charset="0"/>
                <a:cs typeface="Arial" panose="020B0604020202020204" pitchFamily="34" charset="0"/>
              </a:rPr>
              <a:t>oxygen</a:t>
            </a:r>
            <a:r>
              <a:rPr lang="vi-VN" sz="2400" b="0" i="0">
                <a:effectLst/>
                <a:latin typeface="Arial" panose="020B0604020202020204" pitchFamily="34" charset="0"/>
                <a:cs typeface="Arial" panose="020B0604020202020204" pitchFamily="34" charset="0"/>
              </a:rPr>
              <a:t>) dọc theo “xương sống” của phân tử. </a:t>
            </a:r>
          </a:p>
        </p:txBody>
      </p:sp>
      <p:pic>
        <p:nvPicPr>
          <p:cNvPr id="8" name="Picture 2">
            <a:extLst>
              <a:ext uri="{FF2B5EF4-FFF2-40B4-BE49-F238E27FC236}">
                <a16:creationId xmlns:a16="http://schemas.microsoft.com/office/drawing/2014/main" id="{159F59EB-3158-911F-D3E8-9863383C6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015" y="1991485"/>
            <a:ext cx="4401503" cy="35290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00273C-2A31-16B0-C13D-561589BE2B3B}"/>
              </a:ext>
            </a:extLst>
          </p:cNvPr>
          <p:cNvSpPr txBox="1"/>
          <p:nvPr/>
        </p:nvSpPr>
        <p:spPr>
          <a:xfrm>
            <a:off x="7466015" y="5672549"/>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16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461544" y="993231"/>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các đối tượng sau: da, tóc, tiểu cầu, lục lạp, virus HIV, ti thể. Đối tượng nào có chứa nucleic acid? </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230" name="Picture 14" descr="Group of children sitting at desk in school library and studying together.  Or shelves on the background. Student study group.cartoon vector  illustration. 12576707 Vector Art at Vecteezy">
            <a:extLst>
              <a:ext uri="{FF2B5EF4-FFF2-40B4-BE49-F238E27FC236}">
                <a16:creationId xmlns:a16="http://schemas.microsoft.com/office/drawing/2014/main" id="{88B79F95-CA8C-EBE2-EC1B-A69D40A5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474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Cấu tạo của da">
            <a:extLst>
              <a:ext uri="{FF2B5EF4-FFF2-40B4-BE49-F238E27FC236}">
                <a16:creationId xmlns:a16="http://schemas.microsoft.com/office/drawing/2014/main" id="{05E1D085-E7B0-BD85-ED78-08542339B1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3"/>
          <a:stretch/>
        </p:blipFill>
        <p:spPr bwMode="auto">
          <a:xfrm>
            <a:off x="736119" y="57882"/>
            <a:ext cx="10719761" cy="6079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3CC794F-8224-3345-E30E-3D498B69FD70}"/>
              </a:ext>
            </a:extLst>
          </p:cNvPr>
          <p:cNvSpPr/>
          <p:nvPr/>
        </p:nvSpPr>
        <p:spPr>
          <a:xfrm>
            <a:off x="4715984" y="6204459"/>
            <a:ext cx="2760030" cy="426344"/>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da</a:t>
            </a:r>
          </a:p>
        </p:txBody>
      </p:sp>
      <p:pic>
        <p:nvPicPr>
          <p:cNvPr id="1026" name="Picture 2" descr="Hình ảnh Dấu Tích Xanh PNG, Vector, PSD, và biểu tượng để tải về miễn phí |  pngtree">
            <a:extLst>
              <a:ext uri="{FF2B5EF4-FFF2-40B4-BE49-F238E27FC236}">
                <a16:creationId xmlns:a16="http://schemas.microsoft.com/office/drawing/2014/main" id="{5F26F4CB-6478-9858-D4F3-336D2E51C4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2" name="Picture 8" descr="Cấu tạo của tóc và quá trình hình thành, phát triển của tóc">
            <a:extLst>
              <a:ext uri="{FF2B5EF4-FFF2-40B4-BE49-F238E27FC236}">
                <a16:creationId xmlns:a16="http://schemas.microsoft.com/office/drawing/2014/main" id="{6D3844C9-686F-4663-587D-B20DE104F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200" y="0"/>
            <a:ext cx="8571799" cy="642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857966-12C9-204F-08AA-AED0359FE7D7}"/>
              </a:ext>
            </a:extLst>
          </p:cNvPr>
          <p:cNvSpPr/>
          <p:nvPr/>
        </p:nvSpPr>
        <p:spPr>
          <a:xfrm>
            <a:off x="5548106" y="4584746"/>
            <a:ext cx="2064414"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Lớp biểu bì</a:t>
            </a:r>
          </a:p>
        </p:txBody>
      </p:sp>
      <p:sp>
        <p:nvSpPr>
          <p:cNvPr id="3" name="Rectangle 2">
            <a:extLst>
              <a:ext uri="{FF2B5EF4-FFF2-40B4-BE49-F238E27FC236}">
                <a16:creationId xmlns:a16="http://schemas.microsoft.com/office/drawing/2014/main" id="{D6897D19-697F-0AAC-DB8B-20EFFEF7B990}"/>
              </a:ext>
            </a:extLst>
          </p:cNvPr>
          <p:cNvSpPr/>
          <p:nvPr/>
        </p:nvSpPr>
        <p:spPr>
          <a:xfrm>
            <a:off x="5346152" y="2432103"/>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tủy</a:t>
            </a:r>
          </a:p>
        </p:txBody>
      </p:sp>
      <p:sp>
        <p:nvSpPr>
          <p:cNvPr id="4" name="Rectangle 3">
            <a:extLst>
              <a:ext uri="{FF2B5EF4-FFF2-40B4-BE49-F238E27FC236}">
                <a16:creationId xmlns:a16="http://schemas.microsoft.com/office/drawing/2014/main" id="{5739A98F-AA61-F2C2-1CEB-1AF7242EF0DE}"/>
              </a:ext>
            </a:extLst>
          </p:cNvPr>
          <p:cNvSpPr/>
          <p:nvPr/>
        </p:nvSpPr>
        <p:spPr>
          <a:xfrm>
            <a:off x="5209648" y="1467978"/>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vỏ</a:t>
            </a:r>
          </a:p>
        </p:txBody>
      </p:sp>
      <p:sp>
        <p:nvSpPr>
          <p:cNvPr id="5" name="Rectangle: Rounded Corners 4">
            <a:extLst>
              <a:ext uri="{FF2B5EF4-FFF2-40B4-BE49-F238E27FC236}">
                <a16:creationId xmlns:a16="http://schemas.microsoft.com/office/drawing/2014/main" id="{AC5A6FAE-B20B-D818-F582-F9C948B63F99}"/>
              </a:ext>
            </a:extLst>
          </p:cNvPr>
          <p:cNvSpPr/>
          <p:nvPr/>
        </p:nvSpPr>
        <p:spPr>
          <a:xfrm>
            <a:off x="4715984" y="6204459"/>
            <a:ext cx="2760030" cy="426344"/>
          </a:xfrm>
          <a:prstGeom prst="roundRect">
            <a:avLst>
              <a:gd name="adj" fmla="val 50000"/>
            </a:avLst>
          </a:prstGeom>
          <a:solidFill>
            <a:srgbClr val="F2D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tóc</a:t>
            </a:r>
          </a:p>
        </p:txBody>
      </p:sp>
      <p:pic>
        <p:nvPicPr>
          <p:cNvPr id="6" name="Picture 2" descr="Hình ảnh Dấu Tích Xanh PNG, Vector, PSD, và biểu tượng để tải về miễn phí |  pngtree">
            <a:extLst>
              <a:ext uri="{FF2B5EF4-FFF2-40B4-BE49-F238E27FC236}">
                <a16:creationId xmlns:a16="http://schemas.microsoft.com/office/drawing/2014/main" id="{685D0210-DA31-EF5F-B869-3D5F09CE0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76" t="12392" r="8047" b="15297"/>
          <a:stretch/>
        </p:blipFill>
        <p:spPr bwMode="auto">
          <a:xfrm>
            <a:off x="10581736" y="194881"/>
            <a:ext cx="1219200"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FDC"/>
        </a:solidFill>
        <a:effectLst/>
      </p:bgPr>
    </p:bg>
    <p:spTree>
      <p:nvGrpSpPr>
        <p:cNvPr id="1" name=""/>
        <p:cNvGrpSpPr/>
        <p:nvPr/>
      </p:nvGrpSpPr>
      <p:grpSpPr>
        <a:xfrm>
          <a:off x="0" y="0"/>
          <a:ext cx="0" cy="0"/>
          <a:chOff x="0" y="0"/>
          <a:chExt cx="0" cy="0"/>
        </a:xfrm>
      </p:grpSpPr>
      <p:pic>
        <p:nvPicPr>
          <p:cNvPr id="17412" name="Picture 4" descr="The mechanisms of platelet adhesion, activation, and secretion. The platelet receptor complex GPIb/V/IX mediates platelet recruitment to von Willebrand factor bound to exposed extracellular matrix proteins, such as collagen. Subsequent platelet activation results in an increase in intracellular calcium (1), increased phosphatidylserine exposure to create a negatively charged surface (2), alpha and dense granule release (3), conversion of the GPIIb/IIIa receptor to a high-affinity state (4), thromboxane A2 generation (5), and cytoskeletal rearrangement (6). ADP, adenosine diphosphate.">
            <a:extLst>
              <a:ext uri="{FF2B5EF4-FFF2-40B4-BE49-F238E27FC236}">
                <a16:creationId xmlns:a16="http://schemas.microsoft.com/office/drawing/2014/main" id="{15DC76B6-AD4B-B17E-011E-E9FFFE3D16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0" t="1499" r="1170" b="723"/>
          <a:stretch/>
        </p:blipFill>
        <p:spPr bwMode="auto">
          <a:xfrm>
            <a:off x="2305635" y="0"/>
            <a:ext cx="7893012" cy="6221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4F8DBEA-25D0-1599-37B6-DCF88C55C94C}"/>
              </a:ext>
            </a:extLst>
          </p:cNvPr>
          <p:cNvSpPr/>
          <p:nvPr/>
        </p:nvSpPr>
        <p:spPr>
          <a:xfrm>
            <a:off x="4005930" y="6292221"/>
            <a:ext cx="3291036" cy="482889"/>
          </a:xfrm>
          <a:prstGeom prst="roundRect">
            <a:avLst>
              <a:gd name="adj" fmla="val 50000"/>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tiểu cầu</a:t>
            </a:r>
          </a:p>
        </p:txBody>
      </p:sp>
      <p:pic>
        <p:nvPicPr>
          <p:cNvPr id="3" name="Picture 2" descr="Hình ảnh Dấu Tích Xanh PNG, Vector, PSD, và biểu tượng để tải về miễn phí |  pngtree">
            <a:extLst>
              <a:ext uri="{FF2B5EF4-FFF2-40B4-BE49-F238E27FC236}">
                <a16:creationId xmlns:a16="http://schemas.microsoft.com/office/drawing/2014/main" id="{96EA045A-C018-3F10-BA15-E9869063DA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9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F5BBF65-6022-D2A8-F277-D40D7808BD4B}"/>
              </a:ext>
            </a:extLst>
          </p:cNvPr>
          <p:cNvGrpSpPr/>
          <p:nvPr/>
        </p:nvGrpSpPr>
        <p:grpSpPr>
          <a:xfrm>
            <a:off x="2707494" y="686012"/>
            <a:ext cx="7475840" cy="4973418"/>
            <a:chOff x="2943283" y="881544"/>
            <a:chExt cx="7475840" cy="4973418"/>
          </a:xfrm>
        </p:grpSpPr>
        <p:pic>
          <p:nvPicPr>
            <p:cNvPr id="12294" name="Picture 6" descr="6.299 chloroplast afbeeldingen, stockfoto's, 3D-objecten en vectoren |  Shutterstock">
              <a:extLst>
                <a:ext uri="{FF2B5EF4-FFF2-40B4-BE49-F238E27FC236}">
                  <a16:creationId xmlns:a16="http://schemas.microsoft.com/office/drawing/2014/main" id="{CAC61F85-9FD1-7B6E-6C7F-5B2BE62B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509713"/>
              <a:ext cx="5715000"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8D073B-C014-0237-F2F5-8786C517A4DF}"/>
                </a:ext>
              </a:extLst>
            </p:cNvPr>
            <p:cNvCxnSpPr/>
            <p:nvPr/>
          </p:nvCxnSpPr>
          <p:spPr>
            <a:xfrm flipH="1" flipV="1">
              <a:off x="4044677" y="2081242"/>
              <a:ext cx="1142532" cy="527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18FD0F7-81CF-B8E8-1FCC-137170929FD3}"/>
                </a:ext>
              </a:extLst>
            </p:cNvPr>
            <p:cNvSpPr/>
            <p:nvPr/>
          </p:nvSpPr>
          <p:spPr>
            <a:xfrm>
              <a:off x="4863710" y="881544"/>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7" name="Rectangle 6">
              <a:extLst>
                <a:ext uri="{FF2B5EF4-FFF2-40B4-BE49-F238E27FC236}">
                  <a16:creationId xmlns:a16="http://schemas.microsoft.com/office/drawing/2014/main" id="{A79873C0-D360-DCD0-D213-6D4EA0A7118E}"/>
                </a:ext>
              </a:extLst>
            </p:cNvPr>
            <p:cNvSpPr/>
            <p:nvPr/>
          </p:nvSpPr>
          <p:spPr>
            <a:xfrm>
              <a:off x="2943283" y="1548309"/>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cxnSp>
          <p:nvCxnSpPr>
            <p:cNvPr id="8" name="Straight Connector 7">
              <a:extLst>
                <a:ext uri="{FF2B5EF4-FFF2-40B4-BE49-F238E27FC236}">
                  <a16:creationId xmlns:a16="http://schemas.microsoft.com/office/drawing/2014/main" id="{7AFF2054-60C6-A925-080C-621B02DBF794}"/>
                </a:ext>
              </a:extLst>
            </p:cNvPr>
            <p:cNvCxnSpPr>
              <a:cxnSpLocks/>
            </p:cNvCxnSpPr>
            <p:nvPr/>
          </p:nvCxnSpPr>
          <p:spPr>
            <a:xfrm flipH="1" flipV="1">
              <a:off x="5422120" y="1348152"/>
              <a:ext cx="571266" cy="1060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7BB0B-B150-394E-B07C-0728ACCB8996}"/>
                </a:ext>
              </a:extLst>
            </p:cNvPr>
            <p:cNvCxnSpPr>
              <a:cxnSpLocks/>
            </p:cNvCxnSpPr>
            <p:nvPr/>
          </p:nvCxnSpPr>
          <p:spPr>
            <a:xfrm flipH="1">
              <a:off x="4044677" y="4029047"/>
              <a:ext cx="1079271"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50E4FCF-9F2F-6C27-DCF8-269DA4CA4771}"/>
                </a:ext>
              </a:extLst>
            </p:cNvPr>
            <p:cNvSpPr/>
            <p:nvPr/>
          </p:nvSpPr>
          <p:spPr>
            <a:xfrm>
              <a:off x="3450566" y="4435282"/>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3" name="Rectangle 12">
              <a:extLst>
                <a:ext uri="{FF2B5EF4-FFF2-40B4-BE49-F238E27FC236}">
                  <a16:creationId xmlns:a16="http://schemas.microsoft.com/office/drawing/2014/main" id="{0E958B8D-B233-E473-3B5E-4AB94815BA1B}"/>
                </a:ext>
              </a:extLst>
            </p:cNvPr>
            <p:cNvSpPr/>
            <p:nvPr/>
          </p:nvSpPr>
          <p:spPr>
            <a:xfrm>
              <a:off x="4969816" y="4712790"/>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Stroma </a:t>
              </a:r>
            </a:p>
          </p:txBody>
        </p:sp>
        <p:cxnSp>
          <p:nvCxnSpPr>
            <p:cNvPr id="14" name="Straight Connector 13">
              <a:extLst>
                <a:ext uri="{FF2B5EF4-FFF2-40B4-BE49-F238E27FC236}">
                  <a16:creationId xmlns:a16="http://schemas.microsoft.com/office/drawing/2014/main" id="{D11F12E6-7260-96E1-3EE3-8521D4B79CD8}"/>
                </a:ext>
              </a:extLst>
            </p:cNvPr>
            <p:cNvCxnSpPr>
              <a:cxnSpLocks/>
            </p:cNvCxnSpPr>
            <p:nvPr/>
          </p:nvCxnSpPr>
          <p:spPr>
            <a:xfrm flipH="1">
              <a:off x="5543945" y="4298560"/>
              <a:ext cx="539636"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B246AA-53D1-6C3E-5B25-CA999BEABD73}"/>
                </a:ext>
              </a:extLst>
            </p:cNvPr>
            <p:cNvCxnSpPr>
              <a:cxnSpLocks/>
            </p:cNvCxnSpPr>
            <p:nvPr/>
          </p:nvCxnSpPr>
          <p:spPr>
            <a:xfrm flipH="1">
              <a:off x="7459009" y="2408407"/>
              <a:ext cx="1121399" cy="668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CA0373-9D86-81EC-B066-CCEAD447D604}"/>
                </a:ext>
              </a:extLst>
            </p:cNvPr>
            <p:cNvSpPr/>
            <p:nvPr/>
          </p:nvSpPr>
          <p:spPr>
            <a:xfrm>
              <a:off x="8601542" y="2081242"/>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Thylakoid </a:t>
              </a:r>
            </a:p>
          </p:txBody>
        </p:sp>
        <p:cxnSp>
          <p:nvCxnSpPr>
            <p:cNvPr id="19" name="Straight Connector 18">
              <a:extLst>
                <a:ext uri="{FF2B5EF4-FFF2-40B4-BE49-F238E27FC236}">
                  <a16:creationId xmlns:a16="http://schemas.microsoft.com/office/drawing/2014/main" id="{B4B9B85F-D46E-D11E-A0CA-4219D1030AEC}"/>
                </a:ext>
              </a:extLst>
            </p:cNvPr>
            <p:cNvCxnSpPr>
              <a:cxnSpLocks/>
            </p:cNvCxnSpPr>
            <p:nvPr/>
          </p:nvCxnSpPr>
          <p:spPr>
            <a:xfrm>
              <a:off x="6263204" y="4298559"/>
              <a:ext cx="592060" cy="10497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FBD8DB-0FB4-DC1A-FEAB-8DB56005580C}"/>
                </a:ext>
              </a:extLst>
            </p:cNvPr>
            <p:cNvSpPr/>
            <p:nvPr/>
          </p:nvSpPr>
          <p:spPr>
            <a:xfrm>
              <a:off x="6422870" y="5322029"/>
              <a:ext cx="1571650"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grpSp>
      <p:sp>
        <p:nvSpPr>
          <p:cNvPr id="23" name="Rectangle: Rounded Corners 22">
            <a:extLst>
              <a:ext uri="{FF2B5EF4-FFF2-40B4-BE49-F238E27FC236}">
                <a16:creationId xmlns:a16="http://schemas.microsoft.com/office/drawing/2014/main" id="{A5AC8EF3-2EDF-82D1-359C-94F2E0D1EB9A}"/>
              </a:ext>
            </a:extLst>
          </p:cNvPr>
          <p:cNvSpPr/>
          <p:nvPr/>
        </p:nvSpPr>
        <p:spPr>
          <a:xfrm>
            <a:off x="4202274" y="5742459"/>
            <a:ext cx="3291036" cy="482889"/>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lục lạp</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23C2C9E3-2EBE-33BD-BDFD-420EE5A705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7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595D91A-FA31-2E0F-D684-E4FB5A128690}"/>
              </a:ext>
            </a:extLst>
          </p:cNvPr>
          <p:cNvGrpSpPr/>
          <p:nvPr/>
        </p:nvGrpSpPr>
        <p:grpSpPr>
          <a:xfrm>
            <a:off x="667568" y="50673"/>
            <a:ext cx="11038510" cy="6162011"/>
            <a:chOff x="667568" y="50673"/>
            <a:chExt cx="11038510" cy="6162011"/>
          </a:xfrm>
        </p:grpSpPr>
        <p:pic>
          <p:nvPicPr>
            <p:cNvPr id="14344" name="Picture 8" descr="Human cells have molecular weapon against HIV | BioWorld">
              <a:extLst>
                <a:ext uri="{FF2B5EF4-FFF2-40B4-BE49-F238E27FC236}">
                  <a16:creationId xmlns:a16="http://schemas.microsoft.com/office/drawing/2014/main" id="{6BBF2E72-D276-3F9C-B279-E1503B36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33" r="14305"/>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4A67C8A-4BA0-9A4C-B5EA-8EE2C7E3039B}"/>
                </a:ext>
              </a:extLst>
            </p:cNvPr>
            <p:cNvCxnSpPr>
              <a:cxnSpLocks/>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E6FAF5-B4B2-93E8-F7A8-411830579EAD}"/>
                </a:ext>
              </a:extLst>
            </p:cNvPr>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p>
          </p:txBody>
        </p:sp>
        <p:cxnSp>
          <p:nvCxnSpPr>
            <p:cNvPr id="7" name="Straight Connector 6">
              <a:extLst>
                <a:ext uri="{FF2B5EF4-FFF2-40B4-BE49-F238E27FC236}">
                  <a16:creationId xmlns:a16="http://schemas.microsoft.com/office/drawing/2014/main" id="{5113C444-9E6C-DA41-755D-254397924D65}"/>
                </a:ext>
              </a:extLst>
            </p:cNvPr>
            <p:cNvCxnSpPr>
              <a:cxnSpLocks/>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7A1F03-D091-AD20-FC6F-2A6F13029010}"/>
                </a:ext>
              </a:extLst>
            </p:cNvPr>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p>
          </p:txBody>
        </p:sp>
        <p:cxnSp>
          <p:nvCxnSpPr>
            <p:cNvPr id="12" name="Straight Connector 11">
              <a:extLst>
                <a:ext uri="{FF2B5EF4-FFF2-40B4-BE49-F238E27FC236}">
                  <a16:creationId xmlns:a16="http://schemas.microsoft.com/office/drawing/2014/main" id="{06EAC35C-0AEF-02A0-BC50-5FA3F98D6607}"/>
                </a:ext>
              </a:extLst>
            </p:cNvPr>
            <p:cNvCxnSpPr>
              <a:cxnSpLocks/>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54BC92-58F1-288D-96D8-7D09FD6FAE1A}"/>
                </a:ext>
              </a:extLst>
            </p:cNvPr>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p>
          </p:txBody>
        </p:sp>
        <p:cxnSp>
          <p:nvCxnSpPr>
            <p:cNvPr id="16" name="Straight Connector 15">
              <a:extLst>
                <a:ext uri="{FF2B5EF4-FFF2-40B4-BE49-F238E27FC236}">
                  <a16:creationId xmlns:a16="http://schemas.microsoft.com/office/drawing/2014/main" id="{D8296061-8648-292D-4619-6C6CBF8BFDDD}"/>
                </a:ext>
              </a:extLst>
            </p:cNvPr>
            <p:cNvCxnSpPr>
              <a:cxnSpLocks/>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C46BF4C-6ED9-E881-9DDC-19460B2D6D42}"/>
                </a:ext>
              </a:extLst>
            </p:cNvPr>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p>
          </p:txBody>
        </p:sp>
      </p:grpSp>
      <p:sp>
        <p:nvSpPr>
          <p:cNvPr id="21" name="Rectangle: Rounded Corners 20">
            <a:extLst>
              <a:ext uri="{FF2B5EF4-FFF2-40B4-BE49-F238E27FC236}">
                <a16:creationId xmlns:a16="http://schemas.microsoft.com/office/drawing/2014/main" id="{1211C1F5-12ED-5A92-5A46-5242898E4BD2}"/>
              </a:ext>
            </a:extLst>
          </p:cNvPr>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virus HIV</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696688D2-588A-7A16-D6B8-23CFF1CD3A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92479-0B52-008F-EB94-924EE2152FCB}"/>
              </a:ext>
            </a:extLst>
          </p:cNvPr>
          <p:cNvPicPr>
            <a:picLocks noChangeAspect="1"/>
          </p:cNvPicPr>
          <p:nvPr/>
        </p:nvPicPr>
        <p:blipFill rotWithShape="1">
          <a:blip r:embed="rId2"/>
          <a:srcRect l="3073"/>
          <a:stretch/>
        </p:blipFill>
        <p:spPr>
          <a:xfrm>
            <a:off x="3982969" y="1"/>
            <a:ext cx="8209031" cy="6858000"/>
          </a:xfrm>
          <a:prstGeom prst="rect">
            <a:avLst/>
          </a:prstGeom>
        </p:spPr>
      </p:pic>
      <p:sp>
        <p:nvSpPr>
          <p:cNvPr id="8" name="TextBox 7">
            <a:extLst>
              <a:ext uri="{FF2B5EF4-FFF2-40B4-BE49-F238E27FC236}">
                <a16:creationId xmlns:a16="http://schemas.microsoft.com/office/drawing/2014/main" id="{E04B54F0-B5C6-88B0-9D34-E394CFF9A76A}"/>
              </a:ext>
            </a:extLst>
          </p:cNvPr>
          <p:cNvSpPr txBox="1"/>
          <p:nvPr/>
        </p:nvSpPr>
        <p:spPr>
          <a:xfrm>
            <a:off x="196343" y="438339"/>
            <a:ext cx="3663210" cy="6242863"/>
          </a:xfrm>
          <a:prstGeom prst="rect">
            <a:avLst/>
          </a:prstGeom>
          <a:noFill/>
        </p:spPr>
        <p:txBody>
          <a:bodyPr wrap="square">
            <a:spAutoFit/>
          </a:bodyPr>
          <a:lstStyle/>
          <a:p>
            <a:pPr algn="just">
              <a:lnSpc>
                <a:spcPct val="125000"/>
              </a:lnSpc>
            </a:pPr>
            <a:r>
              <a:rPr lang="en-US" sz="2300"/>
              <a:t>T</a:t>
            </a:r>
            <a:r>
              <a:rPr lang="vi-VN" sz="2300"/>
              <a:t>hông tin bài báo </a:t>
            </a:r>
            <a:endParaRPr lang="en-US" sz="2300"/>
          </a:p>
          <a:p>
            <a:pPr algn="just">
              <a:lnSpc>
                <a:spcPct val="125000"/>
              </a:lnSpc>
            </a:pPr>
            <a:r>
              <a:rPr lang="vi-VN" sz="2300" b="1">
                <a:solidFill>
                  <a:srgbClr val="FFFF00"/>
                </a:solidFill>
              </a:rPr>
              <a:t>“Gặp lại người con bị trao nhầm 42 năm trước ở Hà Nội” </a:t>
            </a:r>
            <a:r>
              <a:rPr lang="vi-VN" sz="2300" i="1"/>
              <a:t>– Theo báo Thanh niên (25/02/2024). </a:t>
            </a:r>
            <a:endParaRPr lang="en-US" sz="2300" i="1"/>
          </a:p>
          <a:p>
            <a:pPr algn="just">
              <a:lnSpc>
                <a:spcPct val="125000"/>
              </a:lnSpc>
            </a:pPr>
            <a:endParaRPr lang="en-US" sz="2300" b="1">
              <a:solidFill>
                <a:srgbClr val="FF0000"/>
              </a:solidFill>
            </a:endParaRPr>
          </a:p>
          <a:p>
            <a:pPr algn="just">
              <a:lnSpc>
                <a:spcPct val="125000"/>
              </a:lnSpc>
            </a:pPr>
            <a:r>
              <a:rPr lang="en-US" sz="2300" b="1">
                <a:solidFill>
                  <a:srgbClr val="FF0000"/>
                </a:solidFill>
              </a:rPr>
              <a:t>Đặt vấn đề:</a:t>
            </a:r>
          </a:p>
          <a:p>
            <a:pPr algn="just">
              <a:lnSpc>
                <a:spcPct val="125000"/>
              </a:lnSpc>
            </a:pPr>
            <a:r>
              <a:rPr lang="vi-VN" sz="2300" i="1"/>
              <a:t>Dựa vào đâu các gia đình có thể tìm ra con ruột của mình, việc dùng phương pháp này có thể xác định được danh tính và nhận dạng mỗi cá nhân với độ chính xác cao hay không?</a:t>
            </a:r>
            <a:endParaRPr lang="en-US" sz="2300" i="1"/>
          </a:p>
        </p:txBody>
      </p:sp>
    </p:spTree>
    <p:extLst>
      <p:ext uri="{BB962C8B-B14F-4D97-AF65-F5344CB8AC3E}">
        <p14:creationId xmlns:p14="http://schemas.microsoft.com/office/powerpoint/2010/main" val="5445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arn(inVertical)">
                                      <p:cBhvr>
                                        <p:cTn id="7" dur="500"/>
                                        <p:tgtEl>
                                          <p:spTgt spid="8">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arn(inVertical)">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7B5567-2C02-16B8-7CFA-FA345AF8BCCF}"/>
              </a:ext>
            </a:extLst>
          </p:cNvPr>
          <p:cNvGrpSpPr/>
          <p:nvPr/>
        </p:nvGrpSpPr>
        <p:grpSpPr>
          <a:xfrm>
            <a:off x="1840020" y="991272"/>
            <a:ext cx="8863509" cy="5403155"/>
            <a:chOff x="1750263" y="1243713"/>
            <a:chExt cx="8863509" cy="5403155"/>
          </a:xfrm>
        </p:grpSpPr>
        <p:pic>
          <p:nvPicPr>
            <p:cNvPr id="11266" name="Picture 2" descr="Wiped out. Energy and the mitochondria in ME/CFS">
              <a:extLst>
                <a:ext uri="{FF2B5EF4-FFF2-40B4-BE49-F238E27FC236}">
                  <a16:creationId xmlns:a16="http://schemas.microsoft.com/office/drawing/2014/main" id="{723B0CFE-3F28-FA89-F057-6FE485936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2" t="18135" r="26323" b="10850"/>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EC48BC-52CF-97C7-2A2C-7C155996343B}"/>
                </a:ext>
              </a:extLst>
            </p:cNvPr>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3" name="Rectangle 2">
              <a:extLst>
                <a:ext uri="{FF2B5EF4-FFF2-40B4-BE49-F238E27FC236}">
                  <a16:creationId xmlns:a16="http://schemas.microsoft.com/office/drawing/2014/main" id="{7842133D-8CE8-3D18-4542-7F11C25A0AF4}"/>
                </a:ext>
              </a:extLst>
            </p:cNvPr>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p>
          </p:txBody>
        </p:sp>
        <p:sp>
          <p:nvSpPr>
            <p:cNvPr id="4" name="Rectangle 3">
              <a:extLst>
                <a:ext uri="{FF2B5EF4-FFF2-40B4-BE49-F238E27FC236}">
                  <a16:creationId xmlns:a16="http://schemas.microsoft.com/office/drawing/2014/main" id="{72D29AFA-9E6E-1785-A3CC-0EC3D3506DB9}"/>
                </a:ext>
              </a:extLst>
            </p:cNvPr>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sp>
          <p:nvSpPr>
            <p:cNvPr id="5" name="Rectangle 4">
              <a:extLst>
                <a:ext uri="{FF2B5EF4-FFF2-40B4-BE49-F238E27FC236}">
                  <a16:creationId xmlns:a16="http://schemas.microsoft.com/office/drawing/2014/main" id="{6500CC57-72F2-95E1-946B-AD8CD6408696}"/>
                </a:ext>
              </a:extLst>
            </p:cNvPr>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sp>
          <p:nvSpPr>
            <p:cNvPr id="10" name="Rectangle 9">
              <a:extLst>
                <a:ext uri="{FF2B5EF4-FFF2-40B4-BE49-F238E27FC236}">
                  <a16:creationId xmlns:a16="http://schemas.microsoft.com/office/drawing/2014/main" id="{6BBA38FC-F585-8AC2-350A-2B3F7652C4B5}"/>
                </a:ext>
              </a:extLst>
            </p:cNvPr>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p>
          </p:txBody>
        </p:sp>
        <p:sp>
          <p:nvSpPr>
            <p:cNvPr id="11" name="Rectangle 10">
              <a:extLst>
                <a:ext uri="{FF2B5EF4-FFF2-40B4-BE49-F238E27FC236}">
                  <a16:creationId xmlns:a16="http://schemas.microsoft.com/office/drawing/2014/main" id="{1E560F05-19E1-F6D6-6E39-09CF1ACA6F09}"/>
                </a:ext>
              </a:extLst>
            </p:cNvPr>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2" name="Rectangle 11">
              <a:extLst>
                <a:ext uri="{FF2B5EF4-FFF2-40B4-BE49-F238E27FC236}">
                  <a16:creationId xmlns:a16="http://schemas.microsoft.com/office/drawing/2014/main" id="{5E8844B8-CFD6-0ECC-23EC-E07B1384EA9F}"/>
                </a:ext>
              </a:extLst>
            </p:cNvPr>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p>
          </p:txBody>
        </p:sp>
        <p:sp>
          <p:nvSpPr>
            <p:cNvPr id="13" name="Rectangle 12">
              <a:extLst>
                <a:ext uri="{FF2B5EF4-FFF2-40B4-BE49-F238E27FC236}">
                  <a16:creationId xmlns:a16="http://schemas.microsoft.com/office/drawing/2014/main" id="{C358F1C2-7981-127A-1FD5-079A97D3FB8F}"/>
                </a:ext>
              </a:extLst>
            </p:cNvPr>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p>
          </p:txBody>
        </p:sp>
        <p:sp>
          <p:nvSpPr>
            <p:cNvPr id="15" name="Rectangle: Rounded Corners 14">
              <a:extLst>
                <a:ext uri="{FF2B5EF4-FFF2-40B4-BE49-F238E27FC236}">
                  <a16:creationId xmlns:a16="http://schemas.microsoft.com/office/drawing/2014/main" id="{BF27FAAD-88E3-B6E1-A16B-1B0BCD90038A}"/>
                </a:ext>
              </a:extLst>
            </p:cNvPr>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p>
          </p:txBody>
        </p:sp>
      </p:grpSp>
      <p:pic>
        <p:nvPicPr>
          <p:cNvPr id="6" name="Picture 2" descr="Hình ảnh Dấu Tích Xanh PNG, Vector, PSD, và biểu tượng để tải về miễn phí |  pngtree">
            <a:extLst>
              <a:ext uri="{FF2B5EF4-FFF2-40B4-BE49-F238E27FC236}">
                <a16:creationId xmlns:a16="http://schemas.microsoft.com/office/drawing/2014/main" id="{4502206D-9D66-AC91-0949-578CE05A43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2103F1-A1EB-95FB-8D81-DF6850FE87ED}"/>
              </a:ext>
            </a:extLst>
          </p:cNvPr>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a:solidFill>
                  <a:schemeClr val="tx1"/>
                </a:solidFill>
              </a:rPr>
              <a:t>DEOXYRIBONUCLEIC ACID (DNA)</a:t>
            </a:r>
          </a:p>
        </p:txBody>
      </p:sp>
      <p:sp>
        <p:nvSpPr>
          <p:cNvPr id="11" name="Arrow: Pentagon 10">
            <a:extLst>
              <a:ext uri="{FF2B5EF4-FFF2-40B4-BE49-F238E27FC236}">
                <a16:creationId xmlns:a16="http://schemas.microsoft.com/office/drawing/2014/main" id="{1947BEFF-9D11-5D1B-7985-4AC33742E89C}"/>
              </a:ext>
            </a:extLst>
          </p:cNvPr>
          <p:cNvSpPr/>
          <p:nvPr/>
        </p:nvSpPr>
        <p:spPr>
          <a:xfrm flipH="1">
            <a:off x="9805959" y="201277"/>
            <a:ext cx="2386041"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PHẦN II</a:t>
            </a:r>
          </a:p>
        </p:txBody>
      </p:sp>
      <p:grpSp>
        <p:nvGrpSpPr>
          <p:cNvPr id="53" name="Group 2">
            <a:extLst>
              <a:ext uri="{FF2B5EF4-FFF2-40B4-BE49-F238E27FC236}">
                <a16:creationId xmlns:a16="http://schemas.microsoft.com/office/drawing/2014/main"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a16="http://schemas.microsoft.com/office/drawing/2014/main"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a16="http://schemas.microsoft.com/office/drawing/2014/main"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a16="http://schemas.microsoft.com/office/drawing/2014/main"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a16="http://schemas.microsoft.com/office/drawing/2014/main"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a16="http://schemas.microsoft.com/office/drawing/2014/main"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a16="http://schemas.microsoft.com/office/drawing/2014/main"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a16="http://schemas.microsoft.com/office/drawing/2014/main"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a16="http://schemas.microsoft.com/office/drawing/2014/main"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a16="http://schemas.microsoft.com/office/drawing/2014/main"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a16="http://schemas.microsoft.com/office/drawing/2014/main"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a16="http://schemas.microsoft.com/office/drawing/2014/main"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a16="http://schemas.microsoft.com/office/drawing/2014/main"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a16="http://schemas.microsoft.com/office/drawing/2014/main"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a16="http://schemas.microsoft.com/office/drawing/2014/main"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a16="http://schemas.microsoft.com/office/drawing/2014/main"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a16="http://schemas.microsoft.com/office/drawing/2014/main"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a16="http://schemas.microsoft.com/office/drawing/2014/main"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a16="http://schemas.microsoft.com/office/drawing/2014/main"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a16="http://schemas.microsoft.com/office/drawing/2014/main"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a16="http://schemas.microsoft.com/office/drawing/2014/main"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a16="http://schemas.microsoft.com/office/drawing/2014/main"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a16="http://schemas.microsoft.com/office/drawing/2014/main"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a16="http://schemas.microsoft.com/office/drawing/2014/main"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a16="http://schemas.microsoft.com/office/drawing/2014/main"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a16="http://schemas.microsoft.com/office/drawing/2014/main"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2508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 human cells, scientists find DNA that looks like a twisted knot instead  of a double helix - Los Angeles Times">
            <a:extLst>
              <a:ext uri="{FF2B5EF4-FFF2-40B4-BE49-F238E27FC236}">
                <a16:creationId xmlns:a16="http://schemas.microsoft.com/office/drawing/2014/main" id="{A6B88EFF-83D3-0781-8F06-57D149879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71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2CEABC8-5C56-D651-5490-CF39851CB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43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a:extLst>
              <a:ext uri="{FF2B5EF4-FFF2-40B4-BE49-F238E27FC236}">
                <a16:creationId xmlns:a16="http://schemas.microsoft.com/office/drawing/2014/main" id="{1C8B4BF2-C21D-B5D2-B656-C4C47EB8B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30"/>
          <a:stretch/>
        </p:blipFill>
        <p:spPr bwMode="auto">
          <a:xfrm>
            <a:off x="3194829"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F373DD-FF51-6287-B9B2-915EF98EC351}"/>
              </a:ext>
            </a:extLst>
          </p:cNvPr>
          <p:cNvSpPr txBox="1"/>
          <p:nvPr/>
        </p:nvSpPr>
        <p:spPr>
          <a:xfrm>
            <a:off x="386948" y="5417516"/>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a:solidFill>
                  <a:schemeClr val="tx1">
                    <a:lumMod val="95000"/>
                    <a:lumOff val="5000"/>
                  </a:schemeClr>
                </a:solidFill>
                <a:latin typeface="Times New Roman" panose="02020603050405020304" pitchFamily="18" charset="0"/>
                <a:cs typeface="Times New Roman" panose="02020603050405020304" pitchFamily="18" charset="0"/>
              </a:rPr>
              <a:t>Năm 1953, James Watson và Francis Crick công bố mô hình cấu trúc không gian của phân tử ADN.</a:t>
            </a:r>
          </a:p>
        </p:txBody>
      </p:sp>
      <p:pic>
        <p:nvPicPr>
          <p:cNvPr id="7" name="Picture 6" descr="WORLDKINGS] Sự Kiện Kỷ Niệm – 28.02.2021 – Kỷ niệm 68 năm James D. Watson  khám phá ra cấu trúc AND, năm 1953 - HỘI KỶ LỤC GIA VIỆT NAM - TỔ CHỨC KỶ  LỤC VIỆT NAM(VIETKINGS)">
            <a:extLst>
              <a:ext uri="{FF2B5EF4-FFF2-40B4-BE49-F238E27FC236}">
                <a16:creationId xmlns:a16="http://schemas.microsoft.com/office/drawing/2014/main" id="{EB2D3641-CFF7-471F-178C-9A638C1F6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033" y="1669356"/>
            <a:ext cx="3742086" cy="3748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02011E-087A-232C-9D07-C5D95777DDB8}"/>
              </a:ext>
            </a:extLst>
          </p:cNvPr>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1A558A-965D-2632-91A1-7B2FA7717B50}"/>
              </a:ext>
            </a:extLst>
          </p:cNvPr>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3E0C2-5666-57F2-5896-A695C921B863}"/>
              </a:ext>
            </a:extLst>
          </p:cNvPr>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9DAC9E-3293-4A4D-DE22-CB570618B233}"/>
              </a:ext>
            </a:extLst>
          </p:cNvPr>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5D7C65-CC30-EEAD-26BE-7AF26FFC7ACE}"/>
              </a:ext>
            </a:extLst>
          </p:cNvPr>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8D537-CE33-76F4-1E79-736C9B4471A3}"/>
              </a:ext>
            </a:extLst>
          </p:cNvPr>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5EFBA3-74E4-8B64-A209-86806DA4CC1E}"/>
              </a:ext>
            </a:extLst>
          </p:cNvPr>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1F868F-6F3E-19AB-D95B-0FAF32B2C47B}"/>
              </a:ext>
            </a:extLst>
          </p:cNvPr>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1D79FC-5284-5694-1988-D2D97543ECC4}"/>
              </a:ext>
            </a:extLst>
          </p:cNvPr>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chính</a:t>
            </a:r>
          </a:p>
        </p:txBody>
      </p:sp>
      <p:sp>
        <p:nvSpPr>
          <p:cNvPr id="17" name="TextBox 16">
            <a:extLst>
              <a:ext uri="{FF2B5EF4-FFF2-40B4-BE49-F238E27FC236}">
                <a16:creationId xmlns:a16="http://schemas.microsoft.com/office/drawing/2014/main" id="{D2F9399D-272C-2279-D62D-E80E825E407E}"/>
              </a:ext>
            </a:extLst>
          </p:cNvPr>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phụ</a:t>
            </a:r>
          </a:p>
        </p:txBody>
      </p:sp>
      <p:sp>
        <p:nvSpPr>
          <p:cNvPr id="18" name="TextBox 17">
            <a:extLst>
              <a:ext uri="{FF2B5EF4-FFF2-40B4-BE49-F238E27FC236}">
                <a16:creationId xmlns:a16="http://schemas.microsoft.com/office/drawing/2014/main" id="{87C9ADAB-7D0B-88CD-FC13-6D67A915A2B8}"/>
              </a:ext>
            </a:extLst>
          </p:cNvPr>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Base </a:t>
            </a:r>
          </a:p>
        </p:txBody>
      </p:sp>
      <p:sp>
        <p:nvSpPr>
          <p:cNvPr id="20" name="TextBox 19">
            <a:extLst>
              <a:ext uri="{FF2B5EF4-FFF2-40B4-BE49-F238E27FC236}">
                <a16:creationId xmlns:a16="http://schemas.microsoft.com/office/drawing/2014/main" id="{44943B1F-F14B-AC81-4539-C5747916D2C6}"/>
              </a:ext>
            </a:extLst>
          </p:cNvPr>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Oxygen </a:t>
            </a:r>
          </a:p>
        </p:txBody>
      </p:sp>
      <p:sp>
        <p:nvSpPr>
          <p:cNvPr id="21" name="TextBox 20">
            <a:extLst>
              <a:ext uri="{FF2B5EF4-FFF2-40B4-BE49-F238E27FC236}">
                <a16:creationId xmlns:a16="http://schemas.microsoft.com/office/drawing/2014/main" id="{E946776F-79FB-1055-DF71-D1E818E43F32}"/>
              </a:ext>
            </a:extLst>
          </p:cNvPr>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Hydrogen </a:t>
            </a:r>
          </a:p>
        </p:txBody>
      </p:sp>
      <p:sp>
        <p:nvSpPr>
          <p:cNvPr id="22" name="TextBox 21">
            <a:extLst>
              <a:ext uri="{FF2B5EF4-FFF2-40B4-BE49-F238E27FC236}">
                <a16:creationId xmlns:a16="http://schemas.microsoft.com/office/drawing/2014/main" id="{A3D60BB5-695B-4A45-AA24-842CB1424CAF}"/>
              </a:ext>
            </a:extLst>
          </p:cNvPr>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Carbon trong đường phosphate</a:t>
            </a:r>
          </a:p>
        </p:txBody>
      </p:sp>
      <p:sp>
        <p:nvSpPr>
          <p:cNvPr id="23" name="TextBox 22">
            <a:extLst>
              <a:ext uri="{FF2B5EF4-FFF2-40B4-BE49-F238E27FC236}">
                <a16:creationId xmlns:a16="http://schemas.microsoft.com/office/drawing/2014/main" id="{392FB186-A6D5-9270-20BE-8BBDFC51A2D2}"/>
              </a:ext>
            </a:extLst>
          </p:cNvPr>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Phosphorus </a:t>
            </a:r>
          </a:p>
        </p:txBody>
      </p:sp>
      <p:sp>
        <p:nvSpPr>
          <p:cNvPr id="24" name="Rectangle 23">
            <a:extLst>
              <a:ext uri="{FF2B5EF4-FFF2-40B4-BE49-F238E27FC236}">
                <a16:creationId xmlns:a16="http://schemas.microsoft.com/office/drawing/2014/main" id="{EE6C46E6-70ED-16EC-495C-7DB734BDDBC9}"/>
              </a:ext>
            </a:extLst>
          </p:cNvPr>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A693CA-8359-637C-243E-C674CFC2BBB4}"/>
              </a:ext>
            </a:extLst>
          </p:cNvPr>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F88FB14-3FCA-7907-46CB-F907118976A0}"/>
              </a:ext>
            </a:extLst>
          </p:cNvPr>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pitchFamily="18" charset="0"/>
                <a:cs typeface="Times New Roman" panose="02020603050405020304" pitchFamily="18" charset="0"/>
              </a:rPr>
              <a:t>Các dải màu xanh tượng trưng cho hai</a:t>
            </a:r>
            <a:r>
              <a:rPr lang="en-US" sz="1000">
                <a:latin typeface="Times New Roman" panose="02020603050405020304" pitchFamily="18" charset="0"/>
                <a:cs typeface="Times New Roman" panose="02020603050405020304" pitchFamily="18" charset="0"/>
              </a:rPr>
              <a:t> trục đường</a:t>
            </a:r>
          </a:p>
        </p:txBody>
      </p:sp>
      <p:sp>
        <p:nvSpPr>
          <p:cNvPr id="29" name="TextBox 28">
            <a:extLst>
              <a:ext uri="{FF2B5EF4-FFF2-40B4-BE49-F238E27FC236}">
                <a16:creationId xmlns:a16="http://schemas.microsoft.com/office/drawing/2014/main" id="{29095E9F-0D64-CA7F-7EBF-A93B1AB24656}"/>
              </a:ext>
            </a:extLst>
          </p:cNvPr>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phosphate</a:t>
            </a:r>
            <a:r>
              <a:rPr lang="vi-VN" sz="1000">
                <a:latin typeface="Times New Roman" panose="02020603050405020304" pitchFamily="18" charset="0"/>
                <a:cs typeface="Times New Roman" panose="02020603050405020304" pitchFamily="18" charset="0"/>
              </a:rPr>
              <a:t>, chạy</a:t>
            </a:r>
            <a:r>
              <a:rPr lang="en-US" sz="1000">
                <a:latin typeface="Times New Roman" panose="02020603050405020304" pitchFamily="18" charset="0"/>
                <a:cs typeface="Times New Roman" panose="02020603050405020304" pitchFamily="18" charset="0"/>
              </a:rPr>
              <a:t> theo hướng</a:t>
            </a:r>
            <a:r>
              <a:rPr lang="vi-VN" sz="1000">
                <a:latin typeface="Times New Roman" panose="02020603050405020304" pitchFamily="18" charset="0"/>
                <a:cs typeface="Times New Roman" panose="02020603050405020304" pitchFamily="18" charset="0"/>
              </a:rPr>
              <a:t> ngược nhau:</a:t>
            </a:r>
            <a:endParaRPr lang="en-US" sz="1000">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a16="http://schemas.microsoft.com/office/drawing/2014/main" id="{35E37178-6797-C308-347F-A22B1A5E6562}"/>
              </a:ext>
            </a:extLst>
          </p:cNvPr>
          <p:cNvSpPr/>
          <p:nvPr/>
        </p:nvSpPr>
        <p:spPr>
          <a:xfrm>
            <a:off x="-1" y="235612"/>
            <a:ext cx="4140045"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CẤU TRÚC PHÂN TỬ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pic>
        <p:nvPicPr>
          <p:cNvPr id="6146" name="Picture 2" descr="Structure of DNA">
            <a:extLst>
              <a:ext uri="{FF2B5EF4-FFF2-40B4-BE49-F238E27FC236}">
                <a16:creationId xmlns:a16="http://schemas.microsoft.com/office/drawing/2014/main" id="{D1C3CC0C-D571-8769-CB75-2ED2DC63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5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47C527-0839-229F-BDCB-6FD3D8DADFE8}"/>
              </a:ext>
            </a:extLst>
          </p:cNvPr>
          <p:cNvSpPr/>
          <p:nvPr/>
        </p:nvSpPr>
        <p:spPr>
          <a:xfrm>
            <a:off x="4543250" y="157075"/>
            <a:ext cx="2025143" cy="1166841"/>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chemeClr val="accent2">
                    <a:lumMod val="75000"/>
                  </a:schemeClr>
                </a:solidFill>
                <a:latin typeface="+mj-lt"/>
                <a:ea typeface="Tahoma" panose="020B0604030504040204" pitchFamily="34" charset="0"/>
                <a:cs typeface="Tahoma" panose="020B0604030504040204" pitchFamily="34" charset="0"/>
              </a:rPr>
              <a:t>DNA</a:t>
            </a:r>
          </a:p>
        </p:txBody>
      </p:sp>
      <p:sp>
        <p:nvSpPr>
          <p:cNvPr id="3" name="Rectangle 2">
            <a:extLst>
              <a:ext uri="{FF2B5EF4-FFF2-40B4-BE49-F238E27FC236}">
                <a16:creationId xmlns:a16="http://schemas.microsoft.com/office/drawing/2014/main" id="{8385DDC6-BD29-734B-6936-A77A39574B3C}"/>
              </a:ext>
            </a:extLst>
          </p:cNvPr>
          <p:cNvSpPr/>
          <p:nvPr/>
        </p:nvSpPr>
        <p:spPr>
          <a:xfrm>
            <a:off x="8240119" y="274881"/>
            <a:ext cx="2025143" cy="544152"/>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accent2">
                    <a:lumMod val="75000"/>
                  </a:schemeClr>
                </a:solidFill>
                <a:latin typeface="+mj-lt"/>
                <a:ea typeface="Tahoma" panose="020B0604030504040204" pitchFamily="34" charset="0"/>
                <a:cs typeface="Tahoma" panose="020B0604030504040204" pitchFamily="34" charset="0"/>
              </a:rPr>
              <a:t>Cặp DNA</a:t>
            </a:r>
          </a:p>
        </p:txBody>
      </p:sp>
      <p:sp>
        <p:nvSpPr>
          <p:cNvPr id="4" name="Rectangle 3">
            <a:extLst>
              <a:ext uri="{FF2B5EF4-FFF2-40B4-BE49-F238E27FC236}">
                <a16:creationId xmlns:a16="http://schemas.microsoft.com/office/drawing/2014/main" id="{3663D818-9641-74BD-0012-2791B4DEA04B}"/>
              </a:ext>
            </a:extLst>
          </p:cNvPr>
          <p:cNvSpPr/>
          <p:nvPr/>
        </p:nvSpPr>
        <p:spPr>
          <a:xfrm>
            <a:off x="8485549" y="4689807"/>
            <a:ext cx="3412171" cy="343076"/>
          </a:xfrm>
          <a:prstGeom prst="rect">
            <a:avLst/>
          </a:prstGeom>
          <a:solidFill>
            <a:srgbClr val="0C4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04EFFB-8060-0C49-53C2-CAA5521E3B68}"/>
              </a:ext>
            </a:extLst>
          </p:cNvPr>
          <p:cNvSpPr/>
          <p:nvPr/>
        </p:nvSpPr>
        <p:spPr>
          <a:xfrm>
            <a:off x="8195941" y="4555171"/>
            <a:ext cx="3701779" cy="544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chemeClr val="tx1"/>
                </a:solidFill>
                <a:latin typeface="+mj-lt"/>
                <a:ea typeface="Tahoma" panose="020B0604030504040204" pitchFamily="34" charset="0"/>
                <a:cs typeface="Tahoma" panose="020B0604030504040204" pitchFamily="34" charset="0"/>
              </a:rPr>
              <a:t>Sự thật về DNA</a:t>
            </a:r>
          </a:p>
        </p:txBody>
      </p:sp>
      <p:sp>
        <p:nvSpPr>
          <p:cNvPr id="6" name="Rectangle 5">
            <a:extLst>
              <a:ext uri="{FF2B5EF4-FFF2-40B4-BE49-F238E27FC236}">
                <a16:creationId xmlns:a16="http://schemas.microsoft.com/office/drawing/2014/main" id="{20D92C7B-57BB-B8B8-84C7-F28224952C80}"/>
              </a:ext>
            </a:extLst>
          </p:cNvPr>
          <p:cNvSpPr/>
          <p:nvPr/>
        </p:nvSpPr>
        <p:spPr>
          <a:xfrm>
            <a:off x="8773752" y="5099323"/>
            <a:ext cx="2627498" cy="1576358"/>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3A4764-0F81-9465-A77A-68FEC8A39BEF}"/>
              </a:ext>
            </a:extLst>
          </p:cNvPr>
          <p:cNvSpPr/>
          <p:nvPr/>
        </p:nvSpPr>
        <p:spPr>
          <a:xfrm>
            <a:off x="8693808" y="5032883"/>
            <a:ext cx="3412171" cy="38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DNA có thể kéo dài từ trái đất tới mặt trời 600 lần</a:t>
            </a:r>
          </a:p>
        </p:txBody>
      </p:sp>
      <p:sp>
        <p:nvSpPr>
          <p:cNvPr id="8" name="Rectangle 7">
            <a:extLst>
              <a:ext uri="{FF2B5EF4-FFF2-40B4-BE49-F238E27FC236}">
                <a16:creationId xmlns:a16="http://schemas.microsoft.com/office/drawing/2014/main" id="{1FD9D3CE-6573-EA61-4164-808C8A169209}"/>
              </a:ext>
            </a:extLst>
          </p:cNvPr>
          <p:cNvSpPr/>
          <p:nvPr/>
        </p:nvSpPr>
        <p:spPr>
          <a:xfrm>
            <a:off x="8693810" y="5441871"/>
            <a:ext cx="3210219"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Tất cả chúng ta đều giống nhau đến 99%</a:t>
            </a:r>
          </a:p>
        </p:txBody>
      </p:sp>
      <p:sp>
        <p:nvSpPr>
          <p:cNvPr id="9" name="Rectangle 8">
            <a:extLst>
              <a:ext uri="{FF2B5EF4-FFF2-40B4-BE49-F238E27FC236}">
                <a16:creationId xmlns:a16="http://schemas.microsoft.com/office/drawing/2014/main" id="{B6089DBE-3016-31AA-9D4A-E01CB944FA39}"/>
              </a:ext>
            </a:extLst>
          </p:cNvPr>
          <p:cNvSpPr/>
          <p:nvPr/>
        </p:nvSpPr>
        <p:spPr>
          <a:xfrm>
            <a:off x="8693808" y="5781791"/>
            <a:ext cx="3339247"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Bộ gene của con người chứa 3 tỉ cặp DNA cơ bản</a:t>
            </a:r>
          </a:p>
        </p:txBody>
      </p:sp>
      <p:sp>
        <p:nvSpPr>
          <p:cNvPr id="10" name="Rectangle 9">
            <a:extLst>
              <a:ext uri="{FF2B5EF4-FFF2-40B4-BE49-F238E27FC236}">
                <a16:creationId xmlns:a16="http://schemas.microsoft.com/office/drawing/2014/main" id="{EA9B336E-E4E1-D7F3-3FEB-3EEBC5970D5D}"/>
              </a:ext>
            </a:extLst>
          </p:cNvPr>
          <p:cNvSpPr/>
          <p:nvPr/>
        </p:nvSpPr>
        <p:spPr>
          <a:xfrm>
            <a:off x="8693808" y="6159755"/>
            <a:ext cx="3210219" cy="5262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Một người đánh máy nhanh, làm việc 8h/ngày, sẽ mất 50 năm để đánh xong bộ gene của người</a:t>
            </a:r>
          </a:p>
        </p:txBody>
      </p:sp>
      <p:grpSp>
        <p:nvGrpSpPr>
          <p:cNvPr id="31" name="Group 30">
            <a:extLst>
              <a:ext uri="{FF2B5EF4-FFF2-40B4-BE49-F238E27FC236}">
                <a16:creationId xmlns:a16="http://schemas.microsoft.com/office/drawing/2014/main" id="{D331A0BD-9B5D-075E-F739-99386A6B4543}"/>
              </a:ext>
            </a:extLst>
          </p:cNvPr>
          <p:cNvGrpSpPr/>
          <p:nvPr/>
        </p:nvGrpSpPr>
        <p:grpSpPr>
          <a:xfrm>
            <a:off x="138672" y="2533271"/>
            <a:ext cx="4111643" cy="3248520"/>
            <a:chOff x="188283" y="1739043"/>
            <a:chExt cx="4111643" cy="3248520"/>
          </a:xfrm>
        </p:grpSpPr>
        <p:grpSp>
          <p:nvGrpSpPr>
            <p:cNvPr id="29" name="Group 28">
              <a:extLst>
                <a:ext uri="{FF2B5EF4-FFF2-40B4-BE49-F238E27FC236}">
                  <a16:creationId xmlns:a16="http://schemas.microsoft.com/office/drawing/2014/main" id="{CFE3DEF7-5F01-A089-6D66-273C832C57DF}"/>
                </a:ext>
              </a:extLst>
            </p:cNvPr>
            <p:cNvGrpSpPr/>
            <p:nvPr/>
          </p:nvGrpSpPr>
          <p:grpSpPr>
            <a:xfrm>
              <a:off x="188283" y="1739043"/>
              <a:ext cx="4111643" cy="3248520"/>
              <a:chOff x="129378" y="1356495"/>
              <a:chExt cx="4111643" cy="6254150"/>
            </a:xfrm>
          </p:grpSpPr>
          <p:sp>
            <p:nvSpPr>
              <p:cNvPr id="27" name="Rectangle: Rounded Corners 26">
                <a:extLst>
                  <a:ext uri="{FF2B5EF4-FFF2-40B4-BE49-F238E27FC236}">
                    <a16:creationId xmlns:a16="http://schemas.microsoft.com/office/drawing/2014/main" id="{5746F87A-F045-DC49-2A7A-2E6D5766D4B1}"/>
                  </a:ext>
                </a:extLst>
              </p:cNvPr>
              <p:cNvSpPr/>
              <p:nvPr/>
            </p:nvSpPr>
            <p:spPr>
              <a:xfrm>
                <a:off x="218783" y="1356495"/>
                <a:ext cx="4022238" cy="6207238"/>
              </a:xfrm>
              <a:prstGeom prst="roundRect">
                <a:avLst>
                  <a:gd name="adj" fmla="val 2490"/>
                </a:avLst>
              </a:prstGeom>
              <a:solidFill>
                <a:srgbClr val="E8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7C68DE5-6EB6-73BC-4111-859A67E2861C}"/>
                  </a:ext>
                </a:extLst>
              </p:cNvPr>
              <p:cNvSpPr/>
              <p:nvPr/>
            </p:nvSpPr>
            <p:spPr>
              <a:xfrm>
                <a:off x="129378" y="1523547"/>
                <a:ext cx="4022238" cy="6087098"/>
              </a:xfrm>
              <a:prstGeom prst="roundRect">
                <a:avLst>
                  <a:gd name="adj" fmla="val 31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42CD07F-7AF2-ED3B-E67C-FF179D2F3606}"/>
                </a:ext>
              </a:extLst>
            </p:cNvPr>
            <p:cNvSpPr txBox="1"/>
            <p:nvPr/>
          </p:nvSpPr>
          <p:spPr>
            <a:xfrm>
              <a:off x="337582" y="1830895"/>
              <a:ext cx="3828697" cy="3040448"/>
            </a:xfrm>
            <a:prstGeom prst="roundRect">
              <a:avLst>
                <a:gd name="adj" fmla="val 0"/>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mj-lt"/>
                  <a:ea typeface="+mn-ea"/>
                  <a:cs typeface="Arial" panose="020B0604020202020204" pitchFamily="34" charset="0"/>
                </a:rPr>
                <a:t>Quan sát hình bên, kết hợp thông tin SGK hãy nêu những hiểu biết của em về phân tử DNA? Nêu kích thước mỗi cặp nucleotide?</a:t>
              </a:r>
            </a:p>
          </p:txBody>
        </p:sp>
      </p:grpSp>
    </p:spTree>
    <p:extLst>
      <p:ext uri="{BB962C8B-B14F-4D97-AF65-F5344CB8AC3E}">
        <p14:creationId xmlns:p14="http://schemas.microsoft.com/office/powerpoint/2010/main" val="15703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40" name="Group 39">
            <a:extLst>
              <a:ext uri="{FF2B5EF4-FFF2-40B4-BE49-F238E27FC236}">
                <a16:creationId xmlns:a16="http://schemas.microsoft.com/office/drawing/2014/main" id="{4172AD18-5EFE-9D0A-E69C-C82CB61B1727}"/>
              </a:ext>
            </a:extLst>
          </p:cNvPr>
          <p:cNvGrpSpPr/>
          <p:nvPr/>
        </p:nvGrpSpPr>
        <p:grpSpPr>
          <a:xfrm>
            <a:off x="97766" y="0"/>
            <a:ext cx="7072711" cy="6858000"/>
            <a:chOff x="97766" y="0"/>
            <a:chExt cx="7072711" cy="6858000"/>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66"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r>
                <a:rPr lang="en-US" sz="1600">
                  <a:latin typeface="Times New Roman" panose="02020603050405020304" pitchFamily="18" charset="0"/>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877757"/>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sp>
        <p:nvSpPr>
          <p:cNvPr id="3" name="TextBox 2">
            <a:extLst>
              <a:ext uri="{FF2B5EF4-FFF2-40B4-BE49-F238E27FC236}">
                <a16:creationId xmlns:a16="http://schemas.microsoft.com/office/drawing/2014/main" id="{BC6A0387-A28B-5774-3807-EDF7991A519D}"/>
              </a:ext>
            </a:extLst>
          </p:cNvPr>
          <p:cNvSpPr txBox="1"/>
          <p:nvPr/>
        </p:nvSpPr>
        <p:spPr>
          <a:xfrm>
            <a:off x="251642" y="2418160"/>
            <a:ext cx="4852157" cy="1716880"/>
          </a:xfrm>
          <a:prstGeom prst="rect">
            <a:avLst/>
          </a:prstGeom>
          <a:noFill/>
        </p:spPr>
        <p:txBody>
          <a:bodyPr wrap="square">
            <a:spAutoFit/>
          </a:bodyPr>
          <a:lstStyle/>
          <a:p>
            <a:pPr algn="ctr">
              <a:lnSpc>
                <a:spcPct val="130000"/>
              </a:lnSpc>
              <a:spcAft>
                <a:spcPts val="600"/>
              </a:spcAft>
            </a:pPr>
            <a:r>
              <a:rPr lang="en-US" sz="2800" b="1">
                <a:solidFill>
                  <a:srgbClr val="AF15B7"/>
                </a:solidFill>
                <a:latin typeface="Times New Roman "/>
              </a:rPr>
              <a:t>DNA</a:t>
            </a:r>
            <a:r>
              <a:rPr lang="vi-VN" sz="2800" b="1">
                <a:solidFill>
                  <a:srgbClr val="AF15B7"/>
                </a:solidFill>
                <a:latin typeface="Times New Roman "/>
              </a:rPr>
              <a:t> </a:t>
            </a:r>
            <a:r>
              <a:rPr lang="vi-VN" sz="2800">
                <a:solidFill>
                  <a:srgbClr val="AF15B7"/>
                </a:solidFill>
                <a:latin typeface="Times New Roman "/>
              </a:rPr>
              <a:t>(</a:t>
            </a:r>
            <a:r>
              <a:rPr lang="vi-VN" sz="2800" b="1" i="1">
                <a:solidFill>
                  <a:srgbClr val="AF15B7"/>
                </a:solidFill>
                <a:latin typeface="Times New Roman "/>
              </a:rPr>
              <a:t>Deoxyribonucleic acid</a:t>
            </a:r>
            <a:r>
              <a:rPr lang="vi-VN" sz="2800">
                <a:solidFill>
                  <a:srgbClr val="AF15B7"/>
                </a:solidFill>
                <a:latin typeface="Times New Roman "/>
              </a:rPr>
              <a:t>) là một </a:t>
            </a:r>
            <a:r>
              <a:rPr lang="en-US" sz="2800">
                <a:solidFill>
                  <a:srgbClr val="AF15B7"/>
                </a:solidFill>
                <a:latin typeface="Times New Roman "/>
              </a:rPr>
              <a:t>nucleic acid</a:t>
            </a:r>
            <a:r>
              <a:rPr lang="vi-VN" sz="2800">
                <a:solidFill>
                  <a:srgbClr val="AF15B7"/>
                </a:solidFill>
                <a:latin typeface="Times New Roman "/>
              </a:rPr>
              <a:t>, cấu tạo từ các nguyên tố: </a:t>
            </a:r>
            <a:r>
              <a:rPr lang="vi-VN" sz="2800" b="1">
                <a:solidFill>
                  <a:srgbClr val="FF0000"/>
                </a:solidFill>
                <a:latin typeface="Times New Roman "/>
              </a:rPr>
              <a:t>C, H, O, N và P</a:t>
            </a:r>
          </a:p>
        </p:txBody>
      </p:sp>
      <p:sp>
        <p:nvSpPr>
          <p:cNvPr id="4" name="AutoShape 2" descr="Nêu Cấu Tạo Hóa Học Của ADN, Ai Là Người Phát Hiện ADN Đầu Tiên? - VIETGEN">
            <a:extLst>
              <a:ext uri="{FF2B5EF4-FFF2-40B4-BE49-F238E27FC236}">
                <a16:creationId xmlns:a16="http://schemas.microsoft.com/office/drawing/2014/main" id="{1011674A-37CE-1B81-921D-A9DDE4FB62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2D14F987-FFA4-F437-9B5B-847CF339FC57}"/>
              </a:ext>
            </a:extLst>
          </p:cNvPr>
          <p:cNvPicPr>
            <a:picLocks noChangeAspect="1"/>
          </p:cNvPicPr>
          <p:nvPr/>
        </p:nvPicPr>
        <p:blipFill rotWithShape="1">
          <a:blip r:embed="rId2"/>
          <a:srcRect l="2975"/>
          <a:stretch/>
        </p:blipFill>
        <p:spPr>
          <a:xfrm>
            <a:off x="5233958" y="0"/>
            <a:ext cx="6706400" cy="6858000"/>
          </a:xfrm>
          <a:prstGeom prst="rect">
            <a:avLst/>
          </a:prstGeom>
        </p:spPr>
      </p:pic>
    </p:spTree>
    <p:extLst>
      <p:ext uri="{BB962C8B-B14F-4D97-AF65-F5344CB8AC3E}">
        <p14:creationId xmlns:p14="http://schemas.microsoft.com/office/powerpoint/2010/main" val="27094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6A0387-A28B-5774-3807-EDF7991A519D}"/>
              </a:ext>
            </a:extLst>
          </p:cNvPr>
          <p:cNvSpPr txBox="1"/>
          <p:nvPr/>
        </p:nvSpPr>
        <p:spPr>
          <a:xfrm>
            <a:off x="290089" y="879934"/>
            <a:ext cx="6943549" cy="2596865"/>
          </a:xfrm>
          <a:prstGeom prst="rect">
            <a:avLst/>
          </a:prstGeom>
          <a:noFill/>
        </p:spPr>
        <p:txBody>
          <a:bodyPr wrap="square">
            <a:spAutoFit/>
          </a:bodyPr>
          <a:lstStyle/>
          <a:p>
            <a:pPr algn="just">
              <a:lnSpc>
                <a:spcPct val="130000"/>
              </a:lnSpc>
              <a:spcAft>
                <a:spcPts val="600"/>
              </a:spcAft>
            </a:pPr>
            <a:r>
              <a:rPr lang="vi-VN" sz="2400" b="1">
                <a:solidFill>
                  <a:srgbClr val="FF0000"/>
                </a:solidFill>
                <a:latin typeface="Times New Roman "/>
              </a:rPr>
              <a:t>* Đặc điểm:</a:t>
            </a:r>
          </a:p>
          <a:p>
            <a:pPr algn="just">
              <a:lnSpc>
                <a:spcPct val="130000"/>
              </a:lnSpc>
              <a:spcAft>
                <a:spcPts val="600"/>
              </a:spcAft>
            </a:pPr>
            <a:r>
              <a:rPr lang="en-US" sz="2200">
                <a:latin typeface="Times New Roman "/>
              </a:rPr>
              <a:t>-</a:t>
            </a:r>
            <a:r>
              <a:rPr lang="vi-VN" sz="2200">
                <a:latin typeface="Times New Roman "/>
              </a:rPr>
              <a:t> Đại phân tử.</a:t>
            </a:r>
          </a:p>
          <a:p>
            <a:pPr algn="just">
              <a:lnSpc>
                <a:spcPct val="130000"/>
              </a:lnSpc>
              <a:spcAft>
                <a:spcPts val="600"/>
              </a:spcAft>
            </a:pPr>
            <a:r>
              <a:rPr lang="en-US" sz="2200">
                <a:latin typeface="Times New Roman "/>
              </a:rPr>
              <a:t>-</a:t>
            </a:r>
            <a:r>
              <a:rPr lang="vi-VN" sz="2200">
                <a:latin typeface="Times New Roman "/>
              </a:rPr>
              <a:t> Có kích thước lớn.</a:t>
            </a:r>
          </a:p>
          <a:p>
            <a:pPr algn="just">
              <a:lnSpc>
                <a:spcPct val="130000"/>
              </a:lnSpc>
              <a:spcAft>
                <a:spcPts val="600"/>
              </a:spcAft>
            </a:pPr>
            <a:r>
              <a:rPr lang="en-US" sz="2200">
                <a:latin typeface="Times New Roman "/>
              </a:rPr>
              <a:t>-</a:t>
            </a:r>
            <a:r>
              <a:rPr lang="vi-VN" sz="2200">
                <a:latin typeface="Times New Roman "/>
              </a:rPr>
              <a:t> Khối lượng lớn: hàng triệu, hàng chục triệu đơn vị ca</a:t>
            </a:r>
            <a:r>
              <a:rPr lang="en-US" sz="2200">
                <a:latin typeface="Times New Roman "/>
              </a:rPr>
              <a:t>r</a:t>
            </a:r>
            <a:r>
              <a:rPr lang="vi-VN" sz="2200">
                <a:latin typeface="Times New Roman "/>
              </a:rPr>
              <a:t>bon.</a:t>
            </a:r>
          </a:p>
          <a:p>
            <a:pPr>
              <a:lnSpc>
                <a:spcPct val="130000"/>
              </a:lnSpc>
              <a:spcAft>
                <a:spcPts val="600"/>
              </a:spcAft>
            </a:pPr>
            <a:r>
              <a:rPr lang="en-US" sz="2200">
                <a:latin typeface="Times New Roman "/>
              </a:rPr>
              <a:t>-</a:t>
            </a:r>
            <a:r>
              <a:rPr lang="vi-VN" sz="2200">
                <a:latin typeface="Times New Roman "/>
              </a:rPr>
              <a:t> Cấu tạo theo nguyên tắc đa phân: đơn phân là nucleoti</a:t>
            </a:r>
            <a:r>
              <a:rPr lang="en-US" sz="2200">
                <a:latin typeface="Times New Roman "/>
              </a:rPr>
              <a:t>de</a:t>
            </a:r>
            <a:r>
              <a:rPr lang="vi-VN" sz="2200">
                <a:latin typeface="Times New Roman "/>
              </a:rPr>
              <a:t>.</a:t>
            </a:r>
            <a:endParaRPr lang="en-US" sz="2200">
              <a:latin typeface="Times New Roman "/>
            </a:endParaRPr>
          </a:p>
        </p:txBody>
      </p:sp>
      <p:grpSp>
        <p:nvGrpSpPr>
          <p:cNvPr id="2" name="Group 1">
            <a:extLst>
              <a:ext uri="{FF2B5EF4-FFF2-40B4-BE49-F238E27FC236}">
                <a16:creationId xmlns:a16="http://schemas.microsoft.com/office/drawing/2014/main" id="{4F29295D-5785-DCDC-2C71-2224B9EB0CB5}"/>
              </a:ext>
            </a:extLst>
          </p:cNvPr>
          <p:cNvGrpSpPr/>
          <p:nvPr/>
        </p:nvGrpSpPr>
        <p:grpSpPr>
          <a:xfrm>
            <a:off x="105878" y="3657339"/>
            <a:ext cx="7089313" cy="2015383"/>
            <a:chOff x="1094862" y="5307264"/>
            <a:chExt cx="7089313" cy="2015383"/>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836247"/>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745478"/>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Tree>
    <p:extLst>
      <p:ext uri="{BB962C8B-B14F-4D97-AF65-F5344CB8AC3E}">
        <p14:creationId xmlns:p14="http://schemas.microsoft.com/office/powerpoint/2010/main" val="32207770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3074" name="Picture 2" descr="DNA Molecules &amp; Nucleotides | AncestryDNA® Learning Hub">
            <a:extLst>
              <a:ext uri="{FF2B5EF4-FFF2-40B4-BE49-F238E27FC236}">
                <a16:creationId xmlns:a16="http://schemas.microsoft.com/office/drawing/2014/main" id="{F5DD07EF-7610-4307-06F7-BEA287097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5" y="0"/>
            <a:ext cx="8870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91031"/>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What is Genetic Testing? | AncestryDNA® Learning Hub">
            <a:extLst>
              <a:ext uri="{FF2B5EF4-FFF2-40B4-BE49-F238E27FC236}">
                <a16:creationId xmlns:a16="http://schemas.microsoft.com/office/drawing/2014/main" id="{1782A562-71D3-5BDB-E54F-D7E11F607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B9208BB-F63C-A3B0-4196-960C9E03472C}"/>
              </a:ext>
            </a:extLst>
          </p:cNvPr>
          <p:cNvGrpSpPr/>
          <p:nvPr/>
        </p:nvGrpSpPr>
        <p:grpSpPr>
          <a:xfrm>
            <a:off x="403695" y="336770"/>
            <a:ext cx="11555188" cy="1606216"/>
            <a:chOff x="403695" y="336770"/>
            <a:chExt cx="11555188" cy="1606216"/>
          </a:xfrm>
        </p:grpSpPr>
        <p:sp>
          <p:nvSpPr>
            <p:cNvPr id="6" name="Rectangle: Rounded Corners 5">
              <a:extLst>
                <a:ext uri="{FF2B5EF4-FFF2-40B4-BE49-F238E27FC236}">
                  <a16:creationId xmlns:a16="http://schemas.microsoft.com/office/drawing/2014/main" id="{4E71312E-6A7F-1FAC-11F4-663D54B8FD4E}"/>
                </a:ext>
              </a:extLst>
            </p:cNvPr>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4E5356-5198-32D7-D0C1-E0D123D0DA5F}"/>
                </a:ext>
              </a:extLst>
            </p:cNvPr>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02781B5-8B95-6021-F4C2-B04E95A48E05}"/>
                </a:ext>
              </a:extLst>
            </p:cNvPr>
            <p:cNvGrpSpPr/>
            <p:nvPr/>
          </p:nvGrpSpPr>
          <p:grpSpPr>
            <a:xfrm>
              <a:off x="403695" y="336770"/>
              <a:ext cx="914400" cy="914400"/>
              <a:chOff x="666750" y="619125"/>
              <a:chExt cx="914400" cy="914400"/>
            </a:xfrm>
          </p:grpSpPr>
          <p:sp>
            <p:nvSpPr>
              <p:cNvPr id="9" name="Oval 8">
                <a:extLst>
                  <a:ext uri="{FF2B5EF4-FFF2-40B4-BE49-F238E27FC236}">
                    <a16:creationId xmlns:a16="http://schemas.microsoft.com/office/drawing/2014/main" id="{BC1E0570-55B4-4DA8-B4BD-DBE482219723}"/>
                  </a:ext>
                </a:extLst>
              </p:cNvPr>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14E001-24AF-DB07-8F2D-94038BFD92A2}"/>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a16="http://schemas.microsoft.com/office/drawing/2014/main" id="{2E332A66-D02C-4FC6-DAF1-839B70817B22}"/>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F2039FFA-DC74-A798-394A-EEA2C24F9B43}"/>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3E2E7208-877B-EACF-83F6-B0FCB3EFF5C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310F1A1-326A-8920-0290-02A4506CBC70}"/>
                  </a:ext>
                </a:extLst>
              </p:cNvPr>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1E71A8-D4CD-A5BF-2E41-048F967A9755}"/>
                  </a:ext>
                </a:extLst>
              </p:cNvPr>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1F3477-91DE-4295-1B39-6F6320D58897}"/>
                  </a:ext>
                </a:extLst>
              </p:cNvPr>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96B2BC5B-1EEA-929E-52E0-07556E65927D}"/>
                </a:ext>
              </a:extLst>
            </p:cNvPr>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2AF51F-37BC-4F38-3F90-E07C4F0419E8}"/>
                </a:ext>
              </a:extLst>
            </p:cNvPr>
            <p:cNvSpPr txBox="1"/>
            <p:nvPr/>
          </p:nvSpPr>
          <p:spPr>
            <a:xfrm>
              <a:off x="1399766" y="595232"/>
              <a:ext cx="10559117" cy="1154714"/>
            </a:xfrm>
            <a:prstGeom prst="roundRect">
              <a:avLst/>
            </a:prstGeom>
            <a:noFill/>
          </p:spPr>
          <p:txBody>
            <a:bodyPr wrap="square">
              <a:spAutoFit/>
            </a:bodyPr>
            <a:lstStyle/>
            <a:p>
              <a:pPr>
                <a:lnSpc>
                  <a:spcPct val="120000"/>
                </a:lnSpc>
              </a:pPr>
              <a:r>
                <a:rPr lang="en-US" sz="2700" b="1" i="0">
                  <a:solidFill>
                    <a:schemeClr val="bg1"/>
                  </a:solidFill>
                  <a:effectLst/>
                </a:rPr>
                <a:t>Xét nghiệm DNA cho phép xác định danh tính và nhận dạng mỗi cá nhân với độ tin cậy cao. Em đã biết những gì về DNA?</a:t>
              </a:r>
              <a:endParaRPr lang="en-US" sz="2700" b="1">
                <a:solidFill>
                  <a:schemeClr val="bg1"/>
                </a:solidFill>
              </a:endParaRPr>
            </a:p>
          </p:txBody>
        </p:sp>
      </p:grpSp>
    </p:spTree>
    <p:extLst>
      <p:ext uri="{BB962C8B-B14F-4D97-AF65-F5344CB8AC3E}">
        <p14:creationId xmlns:p14="http://schemas.microsoft.com/office/powerpoint/2010/main" val="1326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172AD18-5EFE-9D0A-E69C-C82CB61B1727}"/>
              </a:ext>
            </a:extLst>
          </p:cNvPr>
          <p:cNvGrpSpPr/>
          <p:nvPr/>
        </p:nvGrpSpPr>
        <p:grpSpPr>
          <a:xfrm>
            <a:off x="225627" y="115001"/>
            <a:ext cx="3989759" cy="6627998"/>
            <a:chOff x="3180718" y="230002"/>
            <a:chExt cx="3989759" cy="6627998"/>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sp>
        <p:nvSpPr>
          <p:cNvPr id="4" name="Rectangle: Rounded Corners 3">
            <a:extLst>
              <a:ext uri="{FF2B5EF4-FFF2-40B4-BE49-F238E27FC236}">
                <a16:creationId xmlns:a16="http://schemas.microsoft.com/office/drawing/2014/main" id="{F19FE9CA-65DC-3F29-AAB5-7DDF82936F41}"/>
              </a:ext>
            </a:extLst>
          </p:cNvPr>
          <p:cNvSpPr/>
          <p:nvPr/>
        </p:nvSpPr>
        <p:spPr>
          <a:xfrm>
            <a:off x="4513773" y="1562986"/>
            <a:ext cx="7396540" cy="2125077"/>
          </a:xfrm>
          <a:prstGeom prst="roundRect">
            <a:avLst>
              <a:gd name="adj" fmla="val 8543"/>
            </a:avLst>
          </a:prstGeom>
          <a:solidFill>
            <a:schemeClr val="accent2">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AE504-0B8E-2AE0-10C6-2F140E641F7A}"/>
              </a:ext>
            </a:extLst>
          </p:cNvPr>
          <p:cNvSpPr txBox="1"/>
          <p:nvPr/>
        </p:nvSpPr>
        <p:spPr>
          <a:xfrm>
            <a:off x="4638413" y="1678265"/>
            <a:ext cx="714151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ADN là một chuỗi xoắn kép gồm hai mạch song song, xoắn đều quanh một trục:</a:t>
            </a:r>
          </a:p>
        </p:txBody>
      </p:sp>
      <p:sp>
        <p:nvSpPr>
          <p:cNvPr id="6" name="TextBox 5">
            <a:extLst>
              <a:ext uri="{FF2B5EF4-FFF2-40B4-BE49-F238E27FC236}">
                <a16:creationId xmlns:a16="http://schemas.microsoft.com/office/drawing/2014/main" id="{017F13E8-4E38-7F94-37BD-E126FA9AF758}"/>
              </a:ext>
            </a:extLst>
          </p:cNvPr>
          <p:cNvSpPr txBox="1"/>
          <p:nvPr/>
        </p:nvSpPr>
        <p:spPr>
          <a:xfrm>
            <a:off x="5098123" y="2618331"/>
            <a:ext cx="5558384"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Theo chiều từ trái sang phải (xoắn phải).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Ngược chiều kim đồng hồ.</a:t>
            </a:r>
          </a:p>
        </p:txBody>
      </p:sp>
      <p:sp>
        <p:nvSpPr>
          <p:cNvPr id="7" name="Rectangle: Rounded Corners 6">
            <a:extLst>
              <a:ext uri="{FF2B5EF4-FFF2-40B4-BE49-F238E27FC236}">
                <a16:creationId xmlns:a16="http://schemas.microsoft.com/office/drawing/2014/main" id="{C7E72F86-0C9C-CF85-0D60-9443CE5A12E3}"/>
              </a:ext>
            </a:extLst>
          </p:cNvPr>
          <p:cNvSpPr/>
          <p:nvPr/>
        </p:nvSpPr>
        <p:spPr>
          <a:xfrm>
            <a:off x="4513773" y="3934465"/>
            <a:ext cx="7396540" cy="1681637"/>
          </a:xfrm>
          <a:prstGeom prst="roundRect">
            <a:avLst>
              <a:gd name="adj" fmla="val 8543"/>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174AECA-F8BA-3A5A-AD39-5569F48B7DCE}"/>
              </a:ext>
            </a:extLst>
          </p:cNvPr>
          <p:cNvSpPr txBox="1"/>
          <p:nvPr/>
        </p:nvSpPr>
        <p:spPr>
          <a:xfrm>
            <a:off x="4676512" y="4010718"/>
            <a:ext cx="5086557" cy="49686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Mỗi chu kì xoắn gồm: </a:t>
            </a:r>
          </a:p>
        </p:txBody>
      </p:sp>
      <p:grpSp>
        <p:nvGrpSpPr>
          <p:cNvPr id="18" name="Group 17">
            <a:extLst>
              <a:ext uri="{FF2B5EF4-FFF2-40B4-BE49-F238E27FC236}">
                <a16:creationId xmlns:a16="http://schemas.microsoft.com/office/drawing/2014/main" id="{ADE96F21-2265-53B0-7BF0-040672CBC3DF}"/>
              </a:ext>
            </a:extLst>
          </p:cNvPr>
          <p:cNvGrpSpPr/>
          <p:nvPr/>
        </p:nvGrpSpPr>
        <p:grpSpPr>
          <a:xfrm>
            <a:off x="5136223" y="4426734"/>
            <a:ext cx="4027727" cy="1073569"/>
            <a:chOff x="5284566" y="2731932"/>
            <a:chExt cx="4027727" cy="1073569"/>
          </a:xfrm>
        </p:grpSpPr>
        <p:pic>
          <p:nvPicPr>
            <p:cNvPr id="20" name="Picture 19">
              <a:extLst>
                <a:ext uri="{FF2B5EF4-FFF2-40B4-BE49-F238E27FC236}">
                  <a16:creationId xmlns:a16="http://schemas.microsoft.com/office/drawing/2014/main" id="{080E0D48-ABD0-6F10-E0E0-44DA8A559636}"/>
                </a:ext>
              </a:extLst>
            </p:cNvPr>
            <p:cNvPicPr>
              <a:picLocks noChangeAspect="1"/>
            </p:cNvPicPr>
            <p:nvPr/>
          </p:nvPicPr>
          <p:blipFill>
            <a:blip r:embed="rId6"/>
            <a:stretch>
              <a:fillRect/>
            </a:stretch>
          </p:blipFill>
          <p:spPr>
            <a:xfrm>
              <a:off x="8330303" y="2731932"/>
              <a:ext cx="604758" cy="578464"/>
            </a:xfrm>
            <a:prstGeom prst="rect">
              <a:avLst/>
            </a:prstGeom>
          </p:spPr>
        </p:pic>
        <p:pic>
          <p:nvPicPr>
            <p:cNvPr id="21" name="Picture 20">
              <a:extLst>
                <a:ext uri="{FF2B5EF4-FFF2-40B4-BE49-F238E27FC236}">
                  <a16:creationId xmlns:a16="http://schemas.microsoft.com/office/drawing/2014/main" id="{4550B986-C94D-4741-DC4F-00CB683BB07D}"/>
                </a:ext>
              </a:extLst>
            </p:cNvPr>
            <p:cNvPicPr>
              <a:picLocks noChangeAspect="1"/>
            </p:cNvPicPr>
            <p:nvPr/>
          </p:nvPicPr>
          <p:blipFill>
            <a:blip r:embed="rId7"/>
            <a:stretch>
              <a:fillRect/>
            </a:stretch>
          </p:blipFill>
          <p:spPr>
            <a:xfrm>
              <a:off x="8514298" y="3185454"/>
              <a:ext cx="624479" cy="578465"/>
            </a:xfrm>
            <a:prstGeom prst="rect">
              <a:avLst/>
            </a:prstGeom>
          </p:spPr>
        </p:pic>
        <p:sp>
          <p:nvSpPr>
            <p:cNvPr id="22" name="TextBox 21">
              <a:extLst>
                <a:ext uri="{FF2B5EF4-FFF2-40B4-BE49-F238E27FC236}">
                  <a16:creationId xmlns:a16="http://schemas.microsoft.com/office/drawing/2014/main" id="{BCABD167-09ED-6F5B-71CB-41CBB3E6AD99}"/>
                </a:ext>
              </a:extLst>
            </p:cNvPr>
            <p:cNvSpPr txBox="1"/>
            <p:nvPr/>
          </p:nvSpPr>
          <p:spPr>
            <a:xfrm>
              <a:off x="5284566" y="2865435"/>
              <a:ext cx="402772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10 cặp nucleotide, dài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Đường kính vòng xoắn    </a:t>
              </a:r>
            </a:p>
          </p:txBody>
        </p:sp>
      </p:grpSp>
    </p:spTree>
    <p:extLst>
      <p:ext uri="{BB962C8B-B14F-4D97-AF65-F5344CB8AC3E}">
        <p14:creationId xmlns:p14="http://schemas.microsoft.com/office/powerpoint/2010/main" val="114862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xplain the double helix structure of DNA molecule.">
            <a:extLst>
              <a:ext uri="{FF2B5EF4-FFF2-40B4-BE49-F238E27FC236}">
                <a16:creationId xmlns:a16="http://schemas.microsoft.com/office/drawing/2014/main" id="{8B40608C-47FB-36EF-E555-64504233F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0"/>
            <a:ext cx="10502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485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F45F06B4-D691-90A3-D968-6FD916BF5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914" y="179532"/>
            <a:ext cx="9116563" cy="649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546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2" y="2477536"/>
            <a:ext cx="6851589" cy="3015056"/>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 </a:t>
            </a:r>
            <a:r>
              <a:rPr lang="vi-VN" b="0" i="0"/>
              <a:t>DNA có cấu trúc xoắn kép gồm 2 mạch polynucleotide song song, ngược chiều, xoắn quanh một trục tưởng tượng từ trái qua phải (xoắn phải).</a:t>
            </a:r>
          </a:p>
          <a:p>
            <a:r>
              <a:rPr lang="en-US" b="0" i="0"/>
              <a:t>-</a:t>
            </a:r>
            <a:r>
              <a:rPr lang="vi-VN" b="0" i="0"/>
              <a:t> Trên mỗi mạch, các nucleotide liên kết với nhau bằng liên kết cộng hóa trị, tạo thành chuỗi polynucleotide theo chiều từ 5’ tới 3’.</a:t>
            </a:r>
            <a:endParaRPr lang="en-US" b="0" i="0"/>
          </a:p>
        </p:txBody>
      </p:sp>
    </p:spTree>
    <p:extLst>
      <p:ext uri="{BB962C8B-B14F-4D97-AF65-F5344CB8AC3E}">
        <p14:creationId xmlns:p14="http://schemas.microsoft.com/office/powerpoint/2010/main" val="3642224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39158720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2973898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237819"/>
            <a:chOff x="1094862" y="5307264"/>
            <a:chExt cx="7089313" cy="123781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05868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899092"/>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3" y="163768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10" name="TextBox 9">
            <a:extLst>
              <a:ext uri="{FF2B5EF4-FFF2-40B4-BE49-F238E27FC236}">
                <a16:creationId xmlns:a16="http://schemas.microsoft.com/office/drawing/2014/main" id="{9E05F3F7-347C-6696-C8A1-994F75354AB8}"/>
              </a:ext>
            </a:extLst>
          </p:cNvPr>
          <p:cNvSpPr txBox="1"/>
          <p:nvPr/>
        </p:nvSpPr>
        <p:spPr>
          <a:xfrm>
            <a:off x="515575" y="2473329"/>
            <a:ext cx="6679616" cy="89909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gn="l"/>
            <a:r>
              <a:rPr lang="vi-VN">
                <a:solidFill>
                  <a:srgbClr val="FF0000"/>
                </a:solidFill>
              </a:rPr>
              <a:t>Các đơn phân cấu tạo nên phân tử DNA bao gồm: </a:t>
            </a:r>
            <a:r>
              <a:rPr lang="vi-VN" b="0"/>
              <a:t>Adenine (A), Thymine (T), Guanine (G), Cytosine (C).</a:t>
            </a:r>
            <a:endParaRPr lang="en-US" b="0"/>
          </a:p>
        </p:txBody>
      </p:sp>
    </p:spTree>
    <p:extLst>
      <p:ext uri="{BB962C8B-B14F-4D97-AF65-F5344CB8AC3E}">
        <p14:creationId xmlns:p14="http://schemas.microsoft.com/office/powerpoint/2010/main" val="320865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DC32A95-65BB-C409-4C2A-2C60AFE49753}"/>
              </a:ext>
            </a:extLst>
          </p:cNvPr>
          <p:cNvGrpSpPr/>
          <p:nvPr/>
        </p:nvGrpSpPr>
        <p:grpSpPr>
          <a:xfrm>
            <a:off x="4701061" y="2905885"/>
            <a:ext cx="7187933" cy="1897790"/>
            <a:chOff x="673582" y="1589717"/>
            <a:chExt cx="7187933" cy="1897790"/>
          </a:xfrm>
        </p:grpSpPr>
        <p:sp>
          <p:nvSpPr>
            <p:cNvPr id="8" name="Rectangle: Rounded Corners 7">
              <a:extLst>
                <a:ext uri="{FF2B5EF4-FFF2-40B4-BE49-F238E27FC236}">
                  <a16:creationId xmlns:a16="http://schemas.microsoft.com/office/drawing/2014/main" id="{45BE80C8-CC7F-C5C5-7DAE-199658F1C824}"/>
                </a:ext>
              </a:extLst>
            </p:cNvPr>
            <p:cNvSpPr/>
            <p:nvPr/>
          </p:nvSpPr>
          <p:spPr>
            <a:xfrm>
              <a:off x="673582" y="1589717"/>
              <a:ext cx="7187933" cy="1897790"/>
            </a:xfrm>
            <a:prstGeom prst="roundRect">
              <a:avLst>
                <a:gd name="adj" fmla="val 5571"/>
              </a:avLst>
            </a:prstGeom>
            <a:solidFill>
              <a:srgbClr val="E8A6E3">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1" name="TextBox 10">
              <a:extLst>
                <a:ext uri="{FF2B5EF4-FFF2-40B4-BE49-F238E27FC236}">
                  <a16:creationId xmlns:a16="http://schemas.microsoft.com/office/drawing/2014/main" id="{45ACC409-81D7-1227-234A-58D4A0924254}"/>
                </a:ext>
              </a:extLst>
            </p:cNvPr>
            <p:cNvSpPr txBox="1"/>
            <p:nvPr/>
          </p:nvSpPr>
          <p:spPr>
            <a:xfrm>
              <a:off x="825223" y="1625381"/>
              <a:ext cx="6884650"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400" b="1" kern="0">
                  <a:solidFill>
                    <a:prstClr val="black"/>
                  </a:solidFill>
                  <a:latin typeface="+mj-lt"/>
                  <a:cs typeface="Arial" panose="020B0604020202020204" pitchFamily="34" charset="0"/>
                </a:rPr>
                <a:t>Đ</a:t>
              </a:r>
              <a:r>
                <a:rPr kumimoji="0" lang="vi-VN" sz="2400" b="1" i="0" u="none" strike="noStrike" kern="0" cap="none" spc="0" normalizeH="0" baseline="0" noProof="0">
                  <a:ln>
                    <a:noFill/>
                  </a:ln>
                  <a:solidFill>
                    <a:prstClr val="black"/>
                  </a:solidFill>
                  <a:effectLst/>
                  <a:uLnTx/>
                  <a:uFillTx/>
                  <a:latin typeface="+mj-lt"/>
                  <a:cs typeface="Arial" panose="020B0604020202020204" pitchFamily="34" charset="0"/>
                </a:rPr>
                <a:t>ọc thông tin trên để thực hiện các yêu cầu sau:</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1. Kích thước của mỗi cặp nucleotide là bao nhiêu Å?</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2. Các nucleotide trong mỗi cặp liên kết bổ sung với nhau bằng bao nhiêu liên kết hydrogen?</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grpSp>
        <p:nvGrpSpPr>
          <p:cNvPr id="30" name="Group 29">
            <a:extLst>
              <a:ext uri="{FF2B5EF4-FFF2-40B4-BE49-F238E27FC236}">
                <a16:creationId xmlns:a16="http://schemas.microsoft.com/office/drawing/2014/main" id="{47147DC2-DC78-91B2-1DD6-187882A4F533}"/>
              </a:ext>
            </a:extLst>
          </p:cNvPr>
          <p:cNvGrpSpPr/>
          <p:nvPr/>
        </p:nvGrpSpPr>
        <p:grpSpPr>
          <a:xfrm>
            <a:off x="225627" y="115001"/>
            <a:ext cx="3989759" cy="6627998"/>
            <a:chOff x="3180718" y="230002"/>
            <a:chExt cx="3989759" cy="6627998"/>
          </a:xfrm>
        </p:grpSpPr>
        <p:pic>
          <p:nvPicPr>
            <p:cNvPr id="31" name="Picture 2" descr="23.7: DNA Replication, the Double Helix, and Protein Synthesis - Chemistry  LibreTexts">
              <a:extLst>
                <a:ext uri="{FF2B5EF4-FFF2-40B4-BE49-F238E27FC236}">
                  <a16:creationId xmlns:a16="http://schemas.microsoft.com/office/drawing/2014/main" id="{44D0848B-72B5-6F16-7452-E536109F8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E822B87-4E14-F077-8395-2532CA9E84D5}"/>
                </a:ext>
              </a:extLst>
            </p:cNvPr>
            <p:cNvSpPr/>
            <p:nvPr/>
          </p:nvSpPr>
          <p:spPr>
            <a:xfrm>
              <a:off x="3200558" y="5323715"/>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1EAF21-B531-57D7-D9D9-A1487109BC85}"/>
                </a:ext>
              </a:extLst>
            </p:cNvPr>
            <p:cNvSpPr/>
            <p:nvPr/>
          </p:nvSpPr>
          <p:spPr>
            <a:xfrm>
              <a:off x="3180718" y="5389380"/>
              <a:ext cx="712447" cy="3214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4154352-AE14-112F-7487-90B521776FB2}"/>
                </a:ext>
              </a:extLst>
            </p:cNvPr>
            <p:cNvSpPr/>
            <p:nvPr/>
          </p:nvSpPr>
          <p:spPr>
            <a:xfrm>
              <a:off x="3200557" y="1916904"/>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E465C991-F742-9CF3-8AEC-0B1D343CFDC3}"/>
                </a:ext>
              </a:extLst>
            </p:cNvPr>
            <p:cNvSpPr/>
            <p:nvPr/>
          </p:nvSpPr>
          <p:spPr>
            <a:xfrm>
              <a:off x="5124724" y="3638963"/>
              <a:ext cx="1062692" cy="2879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98D6651-169F-5229-3306-61A70AE66928}"/>
                </a:ext>
              </a:extLst>
            </p:cNvPr>
            <p:cNvSpPr txBox="1"/>
            <p:nvPr/>
          </p:nvSpPr>
          <p:spPr>
            <a:xfrm>
              <a:off x="3180718" y="5207883"/>
              <a:ext cx="11473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hydrogen</a:t>
              </a:r>
            </a:p>
          </p:txBody>
        </p:sp>
        <p:sp>
          <p:nvSpPr>
            <p:cNvPr id="37" name="TextBox 36">
              <a:extLst>
                <a:ext uri="{FF2B5EF4-FFF2-40B4-BE49-F238E27FC236}">
                  <a16:creationId xmlns:a16="http://schemas.microsoft.com/office/drawing/2014/main" id="{95E0C3D5-4AE8-35F3-FE64-B05A35A30392}"/>
                </a:ext>
              </a:extLst>
            </p:cNvPr>
            <p:cNvSpPr txBox="1"/>
            <p:nvPr/>
          </p:nvSpPr>
          <p:spPr>
            <a:xfrm>
              <a:off x="5318396" y="3430363"/>
              <a:ext cx="15120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Xương sống đường phosphate</a:t>
              </a:r>
            </a:p>
          </p:txBody>
        </p:sp>
        <p:sp>
          <p:nvSpPr>
            <p:cNvPr id="38" name="TextBox 37">
              <a:extLst>
                <a:ext uri="{FF2B5EF4-FFF2-40B4-BE49-F238E27FC236}">
                  <a16:creationId xmlns:a16="http://schemas.microsoft.com/office/drawing/2014/main" id="{27B802FD-2BC9-4A77-2C55-E8F81288FC1E}"/>
                </a:ext>
              </a:extLst>
            </p:cNvPr>
            <p:cNvSpPr txBox="1"/>
            <p:nvPr/>
          </p:nvSpPr>
          <p:spPr>
            <a:xfrm>
              <a:off x="3421130" y="1893405"/>
              <a:ext cx="5994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Base </a:t>
              </a:r>
            </a:p>
          </p:txBody>
        </p:sp>
        <p:sp>
          <p:nvSpPr>
            <p:cNvPr id="39" name="Right Bracket 38">
              <a:extLst>
                <a:ext uri="{FF2B5EF4-FFF2-40B4-BE49-F238E27FC236}">
                  <a16:creationId xmlns:a16="http://schemas.microsoft.com/office/drawing/2014/main" id="{6ED17575-78E8-D960-415B-852666619232}"/>
                </a:ext>
              </a:extLst>
            </p:cNvPr>
            <p:cNvSpPr/>
            <p:nvPr/>
          </p:nvSpPr>
          <p:spPr>
            <a:xfrm>
              <a:off x="5402019" y="4330778"/>
              <a:ext cx="115394" cy="392687"/>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B400D3B4-88B0-A620-1768-031900DE3368}"/>
                </a:ext>
              </a:extLst>
            </p:cNvPr>
            <p:cNvPicPr>
              <a:picLocks noChangeAspect="1"/>
            </p:cNvPicPr>
            <p:nvPr/>
          </p:nvPicPr>
          <p:blipFill>
            <a:blip r:embed="rId4"/>
            <a:stretch>
              <a:fillRect/>
            </a:stretch>
          </p:blipFill>
          <p:spPr>
            <a:xfrm>
              <a:off x="5539090" y="4276333"/>
              <a:ext cx="465362" cy="405591"/>
            </a:xfrm>
            <a:prstGeom prst="rect">
              <a:avLst/>
            </a:prstGeom>
          </p:spPr>
        </p:pic>
        <p:sp>
          <p:nvSpPr>
            <p:cNvPr id="41" name="Right Bracket 40">
              <a:extLst>
                <a:ext uri="{FF2B5EF4-FFF2-40B4-BE49-F238E27FC236}">
                  <a16:creationId xmlns:a16="http://schemas.microsoft.com/office/drawing/2014/main" id="{6AAE2470-E078-52A2-1A23-C73FA94A8FDA}"/>
                </a:ext>
              </a:extLst>
            </p:cNvPr>
            <p:cNvSpPr/>
            <p:nvPr/>
          </p:nvSpPr>
          <p:spPr>
            <a:xfrm>
              <a:off x="5517413" y="2545626"/>
              <a:ext cx="1200500" cy="3698099"/>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A986B23-D95F-6743-4CEB-DDDC68DC1DA8}"/>
                </a:ext>
              </a:extLst>
            </p:cNvPr>
            <p:cNvSpPr txBox="1"/>
            <p:nvPr/>
          </p:nvSpPr>
          <p:spPr>
            <a:xfrm>
              <a:off x="6739590" y="3136165"/>
              <a:ext cx="430887" cy="1452620"/>
            </a:xfrm>
            <a:prstGeom prst="rect">
              <a:avLst/>
            </a:prstGeom>
            <a:noFill/>
          </p:spPr>
          <p:txBody>
            <a:bodyPr vert="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Chu kì xoắn </a:t>
              </a:r>
            </a:p>
          </p:txBody>
        </p:sp>
        <p:pic>
          <p:nvPicPr>
            <p:cNvPr id="43" name="Picture 42">
              <a:extLst>
                <a:ext uri="{FF2B5EF4-FFF2-40B4-BE49-F238E27FC236}">
                  <a16:creationId xmlns:a16="http://schemas.microsoft.com/office/drawing/2014/main" id="{6EA75E13-D680-88A8-607F-505D6015B096}"/>
                </a:ext>
              </a:extLst>
            </p:cNvPr>
            <p:cNvPicPr>
              <a:picLocks noChangeAspect="1"/>
            </p:cNvPicPr>
            <p:nvPr/>
          </p:nvPicPr>
          <p:blipFill>
            <a:blip r:embed="rId5"/>
            <a:stretch>
              <a:fillRect/>
            </a:stretch>
          </p:blipFill>
          <p:spPr>
            <a:xfrm rot="5400000">
              <a:off x="6788340" y="4237412"/>
              <a:ext cx="389247" cy="372322"/>
            </a:xfrm>
            <a:prstGeom prst="rect">
              <a:avLst/>
            </a:prstGeom>
          </p:spPr>
        </p:pic>
        <p:cxnSp>
          <p:nvCxnSpPr>
            <p:cNvPr id="44" name="Straight Arrow Connector 43">
              <a:extLst>
                <a:ext uri="{FF2B5EF4-FFF2-40B4-BE49-F238E27FC236}">
                  <a16:creationId xmlns:a16="http://schemas.microsoft.com/office/drawing/2014/main" id="{F99BFCB6-C1BA-29C0-A3C1-A003D5DDD60D}"/>
                </a:ext>
              </a:extLst>
            </p:cNvPr>
            <p:cNvCxnSpPr>
              <a:cxnSpLocks/>
            </p:cNvCxnSpPr>
            <p:nvPr/>
          </p:nvCxnSpPr>
          <p:spPr>
            <a:xfrm flipH="1">
              <a:off x="5133833" y="2171145"/>
              <a:ext cx="399591" cy="24729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sp>
          <p:nvSpPr>
            <p:cNvPr id="45" name="TextBox 44">
              <a:extLst>
                <a:ext uri="{FF2B5EF4-FFF2-40B4-BE49-F238E27FC236}">
                  <a16:creationId xmlns:a16="http://schemas.microsoft.com/office/drawing/2014/main" id="{61D77F1C-E3CB-641C-29F1-71BFF2288616}"/>
                </a:ext>
              </a:extLst>
            </p:cNvPr>
            <p:cNvSpPr txBox="1"/>
            <p:nvPr/>
          </p:nvSpPr>
          <p:spPr>
            <a:xfrm>
              <a:off x="5517413" y="1885297"/>
              <a:ext cx="103367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cộng hóa trị</a:t>
              </a:r>
            </a:p>
          </p:txBody>
        </p:sp>
        <p:cxnSp>
          <p:nvCxnSpPr>
            <p:cNvPr id="46" name="Straight Connector 45">
              <a:extLst>
                <a:ext uri="{FF2B5EF4-FFF2-40B4-BE49-F238E27FC236}">
                  <a16:creationId xmlns:a16="http://schemas.microsoft.com/office/drawing/2014/main" id="{3C519042-76E0-936D-9DF9-9B16E2AA886E}"/>
                </a:ext>
              </a:extLst>
            </p:cNvPr>
            <p:cNvCxnSpPr>
              <a:cxnSpLocks/>
            </p:cNvCxnSpPr>
            <p:nvPr/>
          </p:nvCxnSpPr>
          <p:spPr>
            <a:xfrm>
              <a:off x="3698913" y="6452559"/>
              <a:ext cx="1634715" cy="0"/>
            </a:xfrm>
            <a:prstGeom prst="line">
              <a:avLst/>
            </a:prstGeom>
            <a:noFill/>
            <a:ln w="12700" cap="flat" cmpd="sng" algn="ctr">
              <a:solidFill>
                <a:sysClr val="windowText" lastClr="000000"/>
              </a:solidFill>
              <a:prstDash val="solid"/>
              <a:miter lim="800000"/>
              <a:headEnd type="arrow" w="med" len="med"/>
              <a:tailEnd type="arrow" w="med" len="med"/>
            </a:ln>
            <a:effectLst/>
          </p:spPr>
        </p:cxnSp>
        <p:pic>
          <p:nvPicPr>
            <p:cNvPr id="47" name="Picture 46">
              <a:extLst>
                <a:ext uri="{FF2B5EF4-FFF2-40B4-BE49-F238E27FC236}">
                  <a16:creationId xmlns:a16="http://schemas.microsoft.com/office/drawing/2014/main" id="{E2E0A1F8-49C9-F18E-F161-7C2202E002BF}"/>
                </a:ext>
              </a:extLst>
            </p:cNvPr>
            <p:cNvPicPr>
              <a:picLocks noChangeAspect="1"/>
            </p:cNvPicPr>
            <p:nvPr/>
          </p:nvPicPr>
          <p:blipFill>
            <a:blip r:embed="rId6"/>
            <a:stretch>
              <a:fillRect/>
            </a:stretch>
          </p:blipFill>
          <p:spPr>
            <a:xfrm>
              <a:off x="4310579" y="6441057"/>
              <a:ext cx="411381" cy="381068"/>
            </a:xfrm>
            <a:prstGeom prst="rect">
              <a:avLst/>
            </a:prstGeom>
          </p:spPr>
        </p:pic>
      </p:grpSp>
      <p:sp>
        <p:nvSpPr>
          <p:cNvPr id="4" name="TextBox 3">
            <a:extLst>
              <a:ext uri="{FF2B5EF4-FFF2-40B4-BE49-F238E27FC236}">
                <a16:creationId xmlns:a16="http://schemas.microsoft.com/office/drawing/2014/main" id="{90275B33-969E-66F2-4E29-DB2BCF915D3B}"/>
              </a:ext>
            </a:extLst>
          </p:cNvPr>
          <p:cNvSpPr txBox="1"/>
          <p:nvPr/>
        </p:nvSpPr>
        <p:spPr>
          <a:xfrm>
            <a:off x="5153084" y="5208714"/>
            <a:ext cx="5926303" cy="549726"/>
          </a:xfrm>
          <a:prstGeom prst="roundRect">
            <a:avLst>
              <a:gd name="adj" fmla="val 25851"/>
            </a:avLst>
          </a:prstGeom>
          <a:solidFill>
            <a:schemeClr val="accent3">
              <a:lumMod val="20000"/>
              <a:lumOff val="80000"/>
            </a:schemeClr>
          </a:solidFill>
          <a:ln w="28575">
            <a:solidFill>
              <a:schemeClr val="accent3"/>
            </a:solidFill>
          </a:ln>
        </p:spPr>
        <p:txBody>
          <a:bodyPr wrap="square">
            <a:spAutoFit/>
          </a:bodyPr>
          <a:lstStyle/>
          <a:p>
            <a:pPr algn="ctr"/>
            <a:r>
              <a:rPr lang="vi-VN" sz="2400" b="1">
                <a:solidFill>
                  <a:schemeClr val="bg1"/>
                </a:solidFill>
                <a:latin typeface="Times New Roman "/>
              </a:rPr>
              <a:t>Kích thước của mỗi cặp nucleotide là 3,4 Å.</a:t>
            </a:r>
            <a:endParaRPr lang="en-US" sz="2000" b="1">
              <a:solidFill>
                <a:schemeClr val="bg1"/>
              </a:solidFill>
              <a:latin typeface="Times New Roman "/>
            </a:endParaRPr>
          </a:p>
        </p:txBody>
      </p:sp>
      <p:cxnSp>
        <p:nvCxnSpPr>
          <p:cNvPr id="3" name="Straight Arrow Connector 2">
            <a:extLst>
              <a:ext uri="{FF2B5EF4-FFF2-40B4-BE49-F238E27FC236}">
                <a16:creationId xmlns:a16="http://schemas.microsoft.com/office/drawing/2014/main" id="{6B3C9FB3-2C05-E96F-8D17-55B35BAD3861}"/>
              </a:ext>
            </a:extLst>
          </p:cNvPr>
          <p:cNvCxnSpPr>
            <a:cxnSpLocks/>
          </p:cNvCxnSpPr>
          <p:nvPr/>
        </p:nvCxnSpPr>
        <p:spPr>
          <a:xfrm>
            <a:off x="3107838" y="4503196"/>
            <a:ext cx="2045246" cy="980381"/>
          </a:xfrm>
          <a:prstGeom prst="straightConnector1">
            <a:avLst/>
          </a:prstGeom>
          <a:ln w="28575">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18" name="Group 17">
            <a:extLst>
              <a:ext uri="{FF2B5EF4-FFF2-40B4-BE49-F238E27FC236}">
                <a16:creationId xmlns:a16="http://schemas.microsoft.com/office/drawing/2014/main" id="{6D9D190B-19FC-92DB-6E49-105EF2B30159}"/>
              </a:ext>
            </a:extLst>
          </p:cNvPr>
          <p:cNvGrpSpPr/>
          <p:nvPr/>
        </p:nvGrpSpPr>
        <p:grpSpPr>
          <a:xfrm>
            <a:off x="61708" y="0"/>
            <a:ext cx="7264175" cy="6858000"/>
            <a:chOff x="5424693" y="0"/>
            <a:chExt cx="7264175" cy="6858000"/>
          </a:xfrm>
        </p:grpSpPr>
        <p:pic>
          <p:nvPicPr>
            <p:cNvPr id="2" name="Picture 12" descr="DNA Structure | Carlson Stock Art">
              <a:extLst>
                <a:ext uri="{FF2B5EF4-FFF2-40B4-BE49-F238E27FC236}">
                  <a16:creationId xmlns:a16="http://schemas.microsoft.com/office/drawing/2014/main" id="{46C3A085-51ED-72AC-E398-01C793C3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06F15E-82FA-21F0-C4AC-5FAE455BB772}"/>
                </a:ext>
              </a:extLst>
            </p:cNvPr>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16D344-E6F4-106B-23D3-D6F7131E849A}"/>
                </a:ext>
              </a:extLst>
            </p:cNvPr>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D0C751-3656-2207-0E05-F81173A9E436}"/>
                </a:ext>
              </a:extLst>
            </p:cNvPr>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BB94B5-7FEC-1FB9-0259-D73667BAE1DE}"/>
                </a:ext>
              </a:extLst>
            </p:cNvPr>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16355E-CD06-1F32-982C-E8D5A00E72F0}"/>
                </a:ext>
              </a:extLst>
            </p:cNvPr>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9E16C0-D9DC-D5EA-6B22-2A5A4949FBC9}"/>
                </a:ext>
              </a:extLst>
            </p:cNvPr>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69BD90-325D-B5C1-FE14-C0A33C818822}"/>
                </a:ext>
              </a:extLst>
            </p:cNvPr>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5D2AB0-5E16-F5EB-7563-5FC90615B7D0}"/>
                </a:ext>
              </a:extLst>
            </p:cNvPr>
            <p:cNvSpPr txBox="1"/>
            <p:nvPr/>
          </p:nvSpPr>
          <p:spPr>
            <a:xfrm>
              <a:off x="6491827" y="2689358"/>
              <a:ext cx="1904657" cy="369332"/>
            </a:xfrm>
            <a:prstGeom prst="rect">
              <a:avLst/>
            </a:prstGeom>
            <a:noFill/>
          </p:spPr>
          <p:txBody>
            <a:bodyPr wrap="square" rtlCol="0">
              <a:spAutoFit/>
            </a:bodyPr>
            <a:lstStyle/>
            <a:p>
              <a:r>
                <a:rPr lang="en-US">
                  <a:latin typeface="Times New Roman "/>
                </a:rPr>
                <a:t>Nhóm phosphate</a:t>
              </a:r>
            </a:p>
          </p:txBody>
        </p:sp>
        <p:sp>
          <p:nvSpPr>
            <p:cNvPr id="12" name="TextBox 11">
              <a:extLst>
                <a:ext uri="{FF2B5EF4-FFF2-40B4-BE49-F238E27FC236}">
                  <a16:creationId xmlns:a16="http://schemas.microsoft.com/office/drawing/2014/main" id="{217DF44E-CF5B-5B60-DE85-32A3C788E62C}"/>
                </a:ext>
              </a:extLst>
            </p:cNvPr>
            <p:cNvSpPr txBox="1"/>
            <p:nvPr/>
          </p:nvSpPr>
          <p:spPr>
            <a:xfrm>
              <a:off x="8241453" y="6193509"/>
              <a:ext cx="1904657" cy="369332"/>
            </a:xfrm>
            <a:prstGeom prst="rect">
              <a:avLst/>
            </a:prstGeom>
            <a:noFill/>
          </p:spPr>
          <p:txBody>
            <a:bodyPr wrap="square" rtlCol="0">
              <a:spAutoFit/>
            </a:bodyPr>
            <a:lstStyle/>
            <a:p>
              <a:pPr algn="ctr"/>
              <a:r>
                <a:rPr lang="en-US">
                  <a:latin typeface="Times New Roman "/>
                </a:rPr>
                <a:t>Cặp base nitrogen</a:t>
              </a:r>
            </a:p>
          </p:txBody>
        </p:sp>
        <p:sp>
          <p:nvSpPr>
            <p:cNvPr id="13" name="TextBox 12">
              <a:extLst>
                <a:ext uri="{FF2B5EF4-FFF2-40B4-BE49-F238E27FC236}">
                  <a16:creationId xmlns:a16="http://schemas.microsoft.com/office/drawing/2014/main" id="{AB389F24-D326-C1DD-604E-F6BFA45F5ED0}"/>
                </a:ext>
              </a:extLst>
            </p:cNvPr>
            <p:cNvSpPr txBox="1"/>
            <p:nvPr/>
          </p:nvSpPr>
          <p:spPr>
            <a:xfrm>
              <a:off x="5424693" y="3130859"/>
              <a:ext cx="2488712" cy="369332"/>
            </a:xfrm>
            <a:prstGeom prst="rect">
              <a:avLst/>
            </a:prstGeom>
            <a:noFill/>
          </p:spPr>
          <p:txBody>
            <a:bodyPr wrap="square" rtlCol="0">
              <a:spAutoFit/>
            </a:bodyPr>
            <a:lstStyle/>
            <a:p>
              <a:pPr algn="ctr"/>
              <a:r>
                <a:rPr lang="en-US">
                  <a:latin typeface="Times New Roman "/>
                </a:rPr>
                <a:t>Liên kết phosphodiester</a:t>
              </a:r>
            </a:p>
          </p:txBody>
        </p:sp>
        <p:sp>
          <p:nvSpPr>
            <p:cNvPr id="14" name="TextBox 13">
              <a:extLst>
                <a:ext uri="{FF2B5EF4-FFF2-40B4-BE49-F238E27FC236}">
                  <a16:creationId xmlns:a16="http://schemas.microsoft.com/office/drawing/2014/main" id="{0F0E8874-759F-D900-1E17-61B1AFB7B8D6}"/>
                </a:ext>
              </a:extLst>
            </p:cNvPr>
            <p:cNvSpPr txBox="1"/>
            <p:nvPr/>
          </p:nvSpPr>
          <p:spPr>
            <a:xfrm>
              <a:off x="5675265" y="3599701"/>
              <a:ext cx="1873114" cy="369332"/>
            </a:xfrm>
            <a:prstGeom prst="rect">
              <a:avLst/>
            </a:prstGeom>
            <a:noFill/>
          </p:spPr>
          <p:txBody>
            <a:bodyPr wrap="square" rtlCol="0">
              <a:spAutoFit/>
            </a:bodyPr>
            <a:lstStyle/>
            <a:p>
              <a:pPr algn="ctr"/>
              <a:r>
                <a:rPr lang="en-US">
                  <a:latin typeface="Times New Roman "/>
                </a:rPr>
                <a:t>Đường 5 carbon</a:t>
              </a:r>
            </a:p>
          </p:txBody>
        </p:sp>
        <p:sp>
          <p:nvSpPr>
            <p:cNvPr id="15" name="TextBox 14">
              <a:extLst>
                <a:ext uri="{FF2B5EF4-FFF2-40B4-BE49-F238E27FC236}">
                  <a16:creationId xmlns:a16="http://schemas.microsoft.com/office/drawing/2014/main" id="{BC8C30C3-D295-AE68-6AEB-44B8641FB276}"/>
                </a:ext>
              </a:extLst>
            </p:cNvPr>
            <p:cNvSpPr txBox="1"/>
            <p:nvPr/>
          </p:nvSpPr>
          <p:spPr>
            <a:xfrm>
              <a:off x="10815754" y="4677703"/>
              <a:ext cx="1873114" cy="369332"/>
            </a:xfrm>
            <a:prstGeom prst="rect">
              <a:avLst/>
            </a:prstGeom>
            <a:noFill/>
          </p:spPr>
          <p:txBody>
            <a:bodyPr wrap="square" rtlCol="0">
              <a:spAutoFit/>
            </a:bodyPr>
            <a:lstStyle/>
            <a:p>
              <a:pPr algn="ctr"/>
              <a:r>
                <a:rPr lang="en-US">
                  <a:latin typeface="Times New Roman "/>
                </a:rPr>
                <a:t>Liên kết hydrogen</a:t>
              </a:r>
            </a:p>
          </p:txBody>
        </p:sp>
        <p:sp>
          <p:nvSpPr>
            <p:cNvPr id="16" name="TextBox 15">
              <a:extLst>
                <a:ext uri="{FF2B5EF4-FFF2-40B4-BE49-F238E27FC236}">
                  <a16:creationId xmlns:a16="http://schemas.microsoft.com/office/drawing/2014/main" id="{724CFF4D-4FF8-FD2F-EBE5-C2938BACD62C}"/>
                </a:ext>
              </a:extLst>
            </p:cNvPr>
            <p:cNvSpPr txBox="1"/>
            <p:nvPr/>
          </p:nvSpPr>
          <p:spPr>
            <a:xfrm>
              <a:off x="10230998" y="1117163"/>
              <a:ext cx="1162538" cy="369332"/>
            </a:xfrm>
            <a:prstGeom prst="rect">
              <a:avLst/>
            </a:prstGeom>
            <a:noFill/>
          </p:spPr>
          <p:txBody>
            <a:bodyPr wrap="square" rtlCol="0">
              <a:spAutoFit/>
            </a:bodyPr>
            <a:lstStyle/>
            <a:p>
              <a:pPr algn="ctr"/>
              <a:r>
                <a:rPr lang="en-US">
                  <a:latin typeface="Times New Roman "/>
                </a:rPr>
                <a:t>Cặp base</a:t>
              </a:r>
            </a:p>
          </p:txBody>
        </p:sp>
        <p:sp>
          <p:nvSpPr>
            <p:cNvPr id="17" name="TextBox 16">
              <a:extLst>
                <a:ext uri="{FF2B5EF4-FFF2-40B4-BE49-F238E27FC236}">
                  <a16:creationId xmlns:a16="http://schemas.microsoft.com/office/drawing/2014/main" id="{82811F0E-B91F-A459-7766-6B6D10FADBAB}"/>
                </a:ext>
              </a:extLst>
            </p:cNvPr>
            <p:cNvSpPr txBox="1"/>
            <p:nvPr/>
          </p:nvSpPr>
          <p:spPr>
            <a:xfrm>
              <a:off x="10431925" y="2543572"/>
              <a:ext cx="1793243" cy="646331"/>
            </a:xfrm>
            <a:prstGeom prst="rect">
              <a:avLst/>
            </a:prstGeom>
            <a:noFill/>
          </p:spPr>
          <p:txBody>
            <a:bodyPr wrap="square" rtlCol="0">
              <a:spAutoFit/>
            </a:bodyPr>
            <a:lstStyle/>
            <a:p>
              <a:r>
                <a:rPr lang="vi-VN">
                  <a:latin typeface="Times New Roman "/>
                </a:rPr>
                <a:t>Xương sống đường phosphate</a:t>
              </a:r>
            </a:p>
          </p:txBody>
        </p:sp>
      </p:grpSp>
      <p:sp>
        <p:nvSpPr>
          <p:cNvPr id="26" name="TextBox 25">
            <a:extLst>
              <a:ext uri="{FF2B5EF4-FFF2-40B4-BE49-F238E27FC236}">
                <a16:creationId xmlns:a16="http://schemas.microsoft.com/office/drawing/2014/main" id="{3F4871AE-3D27-2D89-B919-D38830D3745B}"/>
              </a:ext>
            </a:extLst>
          </p:cNvPr>
          <p:cNvSpPr txBox="1"/>
          <p:nvPr/>
        </p:nvSpPr>
        <p:spPr>
          <a:xfrm>
            <a:off x="6986222" y="603949"/>
            <a:ext cx="4983853" cy="2896242"/>
          </a:xfrm>
          <a:prstGeom prst="rect">
            <a:avLst/>
          </a:prstGeom>
          <a:solidFill>
            <a:schemeClr val="accent4">
              <a:lumMod val="20000"/>
              <a:lumOff val="80000"/>
            </a:schemeClr>
          </a:solidFill>
        </p:spPr>
        <p:txBody>
          <a:bodyPr wrap="square">
            <a:spAutoFit/>
          </a:bodyPr>
          <a:lstStyle/>
          <a:p>
            <a:pPr>
              <a:lnSpc>
                <a:spcPct val="120000"/>
              </a:lnSpc>
            </a:pPr>
            <a:r>
              <a:rPr lang="vi-VN" sz="2400" b="1">
                <a:solidFill>
                  <a:srgbClr val="C00000"/>
                </a:solidFill>
                <a:latin typeface="Times New Roman "/>
              </a:rPr>
              <a:t>Trong phân tử ADN:</a:t>
            </a:r>
          </a:p>
          <a:p>
            <a:pPr>
              <a:lnSpc>
                <a:spcPct val="130000"/>
              </a:lnSpc>
            </a:pPr>
            <a:r>
              <a:rPr lang="en-US" sz="2000">
                <a:latin typeface="Times New Roman "/>
              </a:rPr>
              <a:t>-</a:t>
            </a:r>
            <a:r>
              <a:rPr lang="vi-VN" sz="2000">
                <a:latin typeface="Times New Roman "/>
              </a:rPr>
              <a:t> Liên kết dọc: trên một mạch đơn các nu liên kết với nhau bằng liên kết hóa trị.</a:t>
            </a:r>
          </a:p>
          <a:p>
            <a:pPr>
              <a:lnSpc>
                <a:spcPct val="130000"/>
              </a:lnSpc>
            </a:pPr>
            <a:r>
              <a:rPr lang="vi-VN" sz="2000">
                <a:latin typeface="Times New Roman "/>
              </a:rPr>
              <a:t>- Giữa hai mạch các nu</a:t>
            </a:r>
            <a:r>
              <a:rPr lang="en-US" sz="2000">
                <a:latin typeface="Times New Roman "/>
              </a:rPr>
              <a:t>cleotide</a:t>
            </a:r>
            <a:r>
              <a:rPr lang="vi-VN" sz="2000">
                <a:latin typeface="Times New Roman "/>
              </a:rPr>
              <a:t> liên kết với nhau bằng liên kết h</a:t>
            </a:r>
            <a:r>
              <a:rPr lang="en-US" sz="2000">
                <a:latin typeface="Times New Roman "/>
              </a:rPr>
              <a:t>ydrogen</a:t>
            </a:r>
            <a:r>
              <a:rPr lang="vi-VN" sz="2000">
                <a:latin typeface="Times New Roman "/>
              </a:rPr>
              <a:t> tạo thành các cặp:</a:t>
            </a:r>
            <a:endParaRPr lang="en-US" sz="2000">
              <a:latin typeface="Times New Roman "/>
            </a:endParaRPr>
          </a:p>
          <a:p>
            <a:pPr>
              <a:lnSpc>
                <a:spcPct val="130000"/>
              </a:lnSpc>
            </a:pPr>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A liên kết với T bằng 2 liên kết </a:t>
            </a:r>
            <a:r>
              <a:rPr lang="en-US" sz="2000">
                <a:latin typeface="Times New Roman "/>
              </a:rPr>
              <a:t>hydrogen</a:t>
            </a:r>
            <a:r>
              <a:rPr lang="vi-VN" sz="2000">
                <a:latin typeface="Times New Roman "/>
              </a:rPr>
              <a:t>.</a:t>
            </a:r>
            <a:endParaRPr lang="en-US" sz="2000">
              <a:latin typeface="Times New Roman "/>
            </a:endParaRPr>
          </a:p>
          <a:p>
            <a:pPr>
              <a:lnSpc>
                <a:spcPct val="130000"/>
              </a:lnSpc>
            </a:pPr>
            <a:r>
              <a:rPr lang="en-US" sz="2000">
                <a:latin typeface="Times New Roman "/>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G liên kết với </a:t>
            </a:r>
            <a:r>
              <a:rPr lang="en-US" sz="2000">
                <a:latin typeface="Times New Roman "/>
              </a:rPr>
              <a:t>C</a:t>
            </a:r>
            <a:r>
              <a:rPr lang="vi-VN" sz="2000">
                <a:latin typeface="Times New Roman "/>
              </a:rPr>
              <a:t> bằng 3 liên kết </a:t>
            </a:r>
            <a:r>
              <a:rPr lang="en-US" sz="2000">
                <a:latin typeface="Times New Roman "/>
              </a:rPr>
              <a:t>hydrogen</a:t>
            </a:r>
            <a:r>
              <a:rPr lang="vi-VN" sz="2000">
                <a:latin typeface="Times New Roman "/>
              </a:rPr>
              <a:t>.</a:t>
            </a:r>
            <a:endParaRPr lang="en-US" sz="2000">
              <a:latin typeface="Times New Roman "/>
            </a:endParaRPr>
          </a:p>
        </p:txBody>
      </p:sp>
    </p:spTree>
    <p:extLst>
      <p:ext uri="{BB962C8B-B14F-4D97-AF65-F5344CB8AC3E}">
        <p14:creationId xmlns:p14="http://schemas.microsoft.com/office/powerpoint/2010/main" val="2142387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4B03D-87EF-E752-DFEF-E8CAB971789C}"/>
              </a:ext>
            </a:extLst>
          </p:cNvPr>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vi-VN" sz="3200"/>
              <a:t>3. Trình tự các nucleotide trên một đoạn của DNA như sau: </a:t>
            </a:r>
            <a:endParaRPr lang="en-US" sz="3200"/>
          </a:p>
          <a:p>
            <a:pPr algn="ctr"/>
            <a:r>
              <a:rPr lang="vi-VN" sz="3200">
                <a:solidFill>
                  <a:schemeClr val="tx1"/>
                </a:solidFill>
              </a:rPr>
              <a:t>...A-T-G-C-T-G-A-T-C-A-C-G-T... </a:t>
            </a:r>
            <a:endParaRPr lang="en-US" sz="3200">
              <a:solidFill>
                <a:schemeClr val="tx1"/>
              </a:solidFill>
            </a:endParaRPr>
          </a:p>
          <a:p>
            <a:pPr algn="just"/>
            <a:r>
              <a:rPr lang="vi-VN" sz="3200" i="1"/>
              <a:t>Hãy xác định trình tự các nucleotide trên mạch bổ sung với mạch đó.</a:t>
            </a:r>
            <a:endParaRPr lang="en-US" sz="3200" i="1"/>
          </a:p>
        </p:txBody>
      </p:sp>
      <p:sp>
        <p:nvSpPr>
          <p:cNvPr id="4" name="Rectangle: Rounded Corners 3">
            <a:extLst>
              <a:ext uri="{FF2B5EF4-FFF2-40B4-BE49-F238E27FC236}">
                <a16:creationId xmlns:a16="http://schemas.microsoft.com/office/drawing/2014/main"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
              </a:rPr>
              <a:t>Với trình tự mạch gốc là </a:t>
            </a:r>
            <a:endParaRPr lang="en-US" sz="3200" b="1">
              <a:latin typeface="Times New Roman "/>
            </a:endParaRPr>
          </a:p>
          <a:p>
            <a:pPr algn="ctr">
              <a:lnSpc>
                <a:spcPct val="120000"/>
              </a:lnSpc>
            </a:pPr>
            <a:r>
              <a:rPr lang="vi-VN" sz="3200" b="1">
                <a:latin typeface="Times New Roman "/>
              </a:rPr>
              <a:t>…A-T-G-C-T-G-A-T-C-A-C-G-T… </a:t>
            </a:r>
            <a:endParaRPr lang="en-US" sz="3200" b="1">
              <a:latin typeface="Times New Roman "/>
            </a:endParaRPr>
          </a:p>
          <a:p>
            <a:pPr algn="just">
              <a:lnSpc>
                <a:spcPct val="120000"/>
              </a:lnSpc>
            </a:pPr>
            <a:r>
              <a:rPr lang="vi-VN" sz="3200" b="1">
                <a:latin typeface="Times New Roman "/>
              </a:rPr>
              <a:t>thì trình tự trên mạch bổ sung của nó lần lượt là: </a:t>
            </a:r>
            <a:endParaRPr lang="en-US" sz="3200" b="1">
              <a:latin typeface="Times New Roman "/>
            </a:endParaRPr>
          </a:p>
          <a:p>
            <a:pPr algn="ctr">
              <a:lnSpc>
                <a:spcPct val="120000"/>
              </a:lnSpc>
            </a:pPr>
            <a:r>
              <a:rPr lang="vi-VN" sz="3200" b="1">
                <a:solidFill>
                  <a:srgbClr val="00B050"/>
                </a:solidFill>
                <a:latin typeface="Times New Roman "/>
              </a:rPr>
              <a:t>…T-A-C-G-A-C-T-A-G-T-G-C-A…</a:t>
            </a:r>
            <a:endParaRPr lang="en-US" sz="3200" b="1">
              <a:solidFill>
                <a:srgbClr val="00B050"/>
              </a:solidFill>
              <a:latin typeface="Times New Roman "/>
            </a:endParaRPr>
          </a:p>
        </p:txBody>
      </p:sp>
    </p:spTree>
    <p:extLst>
      <p:ext uri="{BB962C8B-B14F-4D97-AF65-F5344CB8AC3E}">
        <p14:creationId xmlns:p14="http://schemas.microsoft.com/office/powerpoint/2010/main" val="129950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a16="http://schemas.microsoft.com/office/drawing/2014/main"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a16="http://schemas.microsoft.com/office/drawing/2014/main"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170120" y="3088921"/>
            <a:ext cx="10083169"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lưu giữ thông tin di truyền:</a:t>
            </a:r>
            <a:endParaRPr lang="en-US" b="1">
              <a:solidFill>
                <a:srgbClr val="FF0000"/>
              </a:solidFill>
            </a:endParaRPr>
          </a:p>
          <a:p>
            <a:r>
              <a:rPr lang="vi-VN"/>
              <a:t>Trình tự các nucleotide trên DNA là thông tin di truyền chỉ dẫn cho tế bào tổng hợp protein. Ngoài ra, DNA có kích thước lớn giúp mỗi phân tử DNA mang được nhiều thông tin di truyền.</a:t>
            </a:r>
          </a:p>
        </p:txBody>
      </p:sp>
    </p:spTree>
    <p:extLst>
      <p:ext uri="{BB962C8B-B14F-4D97-AF65-F5344CB8AC3E}">
        <p14:creationId xmlns:p14="http://schemas.microsoft.com/office/powerpoint/2010/main" val="105465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046232" y="3036856"/>
            <a:ext cx="10431452" cy="272004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bảo quản thông tin di truyền: </a:t>
            </a:r>
            <a:endParaRPr lang="en-US" b="1">
              <a:solidFill>
                <a:srgbClr val="FF0000"/>
              </a:solidFill>
            </a:endParaRPr>
          </a:p>
          <a:p>
            <a:r>
              <a:rPr lang="vi-VN"/>
              <a:t>Trên mỗi mạch đơn của phân tử DNA, các nucleotide liên kết với nhau bằng liên kết cộng hóa trị bền vững. Đồng thời, các nucleotide trên hai mạch DNA liên kết với nhau bằng liên kết hydrogen, tuy liên kết hydrogen không bền nhưng số lượng liên kết lại rất lớn nên đảm bảo cấu trúc của DNA được ổn định và cũng dễ dàng cắt đứt trong quá trình tái bản.</a:t>
            </a:r>
            <a:endParaRPr lang="en-US"/>
          </a:p>
        </p:txBody>
      </p:sp>
    </p:spTree>
    <p:extLst>
      <p:ext uri="{BB962C8B-B14F-4D97-AF65-F5344CB8AC3E}">
        <p14:creationId xmlns:p14="http://schemas.microsoft.com/office/powerpoint/2010/main" val="16940151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1585C5C9-D39D-4866-0F9D-6D8BDDC35269}"/>
              </a:ext>
            </a:extLst>
          </p:cNvPr>
          <p:cNvSpPr txBox="1"/>
          <p:nvPr/>
        </p:nvSpPr>
        <p:spPr>
          <a:xfrm>
            <a:off x="1214525" y="3187236"/>
            <a:ext cx="10072425" cy="139044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Đặc điểm giúp DNA thực hiện chức năng truyền đạt thông tin di truyền: </a:t>
            </a:r>
            <a:endParaRPr lang="en-US">
              <a:solidFill>
                <a:srgbClr val="FF0000"/>
              </a:solidFill>
            </a:endParaRPr>
          </a:p>
          <a:p>
            <a:r>
              <a:rPr lang="vi-VN" b="0"/>
              <a:t>Phân tử DNA có khả năng tự nhân đôi, nhờ đó thông tin có thể di truyền qua các thế hệ tế bào và cơ thể, đảm bảo cho đặc tính của loài được duy trì ổn định.</a:t>
            </a:r>
            <a:endParaRPr lang="en-US" b="0"/>
          </a:p>
        </p:txBody>
      </p:sp>
    </p:spTree>
    <p:extLst>
      <p:ext uri="{BB962C8B-B14F-4D97-AF65-F5344CB8AC3E}">
        <p14:creationId xmlns:p14="http://schemas.microsoft.com/office/powerpoint/2010/main" val="2974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32631"/>
            <a:chOff x="673582" y="1589717"/>
            <a:chExt cx="5962754" cy="1032631"/>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3263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Con sinh ra có nhiều đặc điểm giống bố mẹ là nhờ chức năng nào của phân tử DNA?</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06BAB82-3CC2-106C-5DE1-16921AAA785F}"/>
              </a:ext>
            </a:extLst>
          </p:cNvPr>
          <p:cNvSpPr txBox="1"/>
          <p:nvPr/>
        </p:nvSpPr>
        <p:spPr>
          <a:xfrm>
            <a:off x="1399648" y="3161932"/>
            <a:ext cx="9359979"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a:cs typeface="Times New Roman" panose="02020603050405020304" pitchFamily="18" charset="0"/>
              </a:rPr>
              <a:t>Con sinh ra có nhiều đặc điểm giống bố mẹ là nhờ gene quy định đặc điểm được truyền đạt từ bố mẹ cho con </a:t>
            </a:r>
            <a:r>
              <a:rPr lang="vi-VN" b="1">
                <a:solidFill>
                  <a:srgbClr val="FF0000"/>
                </a:solidFill>
                <a:cs typeface="Times New Roman" panose="02020603050405020304" pitchFamily="18" charset="0"/>
              </a:rPr>
              <a:t>thông qua quá trình tái bản DNA</a:t>
            </a:r>
            <a:r>
              <a:rPr lang="en-US" b="1">
                <a:solidFill>
                  <a:srgbClr val="FF0000"/>
                </a:solidFill>
                <a:cs typeface="Times New Roman" panose="02020603050405020304" pitchFamily="18" charset="0"/>
              </a:rPr>
              <a:t>.</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6372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4" name="TextBox 3">
            <a:extLst>
              <a:ext uri="{FF2B5EF4-FFF2-40B4-BE49-F238E27FC236}">
                <a16:creationId xmlns:a16="http://schemas.microsoft.com/office/drawing/2014/main" id="{4CA2F49A-B7DC-D930-A7CF-693316DBEE1D}"/>
              </a:ext>
            </a:extLst>
          </p:cNvPr>
          <p:cNvSpPr txBox="1"/>
          <p:nvPr/>
        </p:nvSpPr>
        <p:spPr>
          <a:xfrm>
            <a:off x="734418" y="998270"/>
            <a:ext cx="10978877" cy="243073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Ở cơ thể sinh vật, mỗi phân tử DNA có chứa vài trăm đến hàng nghìn gene. Mỗi gene quy định một sản phẩm xác định là phân tử RNA hoặc chuỗi polypeptide.</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Mỗi gene thường có từ 600 đến 1 500 cặp nucleotide có trình tự xác định. </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Tế bào của mỗi loài chứa nhiều gene, ví dụ: vi khuẩn E. coli có khoảng 4 400 gene, ruồi giấm khoảng 14 000 gene, ở người có khoảng 21 300 gene.</a:t>
            </a:r>
            <a:endParaRPr lang="en-US"/>
          </a:p>
        </p:txBody>
      </p:sp>
      <p:grpSp>
        <p:nvGrpSpPr>
          <p:cNvPr id="5" name="Group 4">
            <a:extLst>
              <a:ext uri="{FF2B5EF4-FFF2-40B4-BE49-F238E27FC236}">
                <a16:creationId xmlns:a16="http://schemas.microsoft.com/office/drawing/2014/main" id="{FEA0E79C-2CD7-05FA-E9C1-0FF55A4020F9}"/>
              </a:ext>
            </a:extLst>
          </p:cNvPr>
          <p:cNvGrpSpPr/>
          <p:nvPr/>
        </p:nvGrpSpPr>
        <p:grpSpPr>
          <a:xfrm>
            <a:off x="1252655" y="3624655"/>
            <a:ext cx="9942401" cy="1080088"/>
            <a:chOff x="394226" y="800015"/>
            <a:chExt cx="9942401" cy="1080088"/>
          </a:xfrm>
        </p:grpSpPr>
        <p:sp>
          <p:nvSpPr>
            <p:cNvPr id="6" name="Rectangle: Rounded Corners 5">
              <a:extLst>
                <a:ext uri="{FF2B5EF4-FFF2-40B4-BE49-F238E27FC236}">
                  <a16:creationId xmlns:a16="http://schemas.microsoft.com/office/drawing/2014/main" id="{C8BF7278-4D48-9890-7330-B529A3FD6965}"/>
                </a:ext>
              </a:extLst>
            </p:cNvPr>
            <p:cNvSpPr/>
            <p:nvPr/>
          </p:nvSpPr>
          <p:spPr>
            <a:xfrm>
              <a:off x="624501" y="1163279"/>
              <a:ext cx="9683371" cy="71682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597EDC9-0DEA-8B3E-0DDF-76BB6FA76611}"/>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8F4457A-FDB3-5A47-C578-6E13BBAFF59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9" name="TextBox 8">
              <a:extLst>
                <a:ext uri="{FF2B5EF4-FFF2-40B4-BE49-F238E27FC236}">
                  <a16:creationId xmlns:a16="http://schemas.microsoft.com/office/drawing/2014/main" id="{F9162037-CB3C-1D6E-B352-E0318879A83D}"/>
                </a:ext>
              </a:extLst>
            </p:cNvPr>
            <p:cNvSpPr txBox="1"/>
            <p:nvPr/>
          </p:nvSpPr>
          <p:spPr>
            <a:xfrm>
              <a:off x="1308626" y="1194186"/>
              <a:ext cx="9028001" cy="603073"/>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700" b="1">
                  <a:solidFill>
                    <a:prstClr val="black"/>
                  </a:solidFill>
                  <a:latin typeface="Arial" panose="020B0604020202020204" pitchFamily="34" charset="0"/>
                  <a:cs typeface="Arial" panose="020B0604020202020204" pitchFamily="34" charset="0"/>
                </a:rPr>
                <a:t>Đọc đoạn thông tin trên, hãy nêu khái niệm về gene?</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2CC15108-6BDE-5A58-D2EC-31CEDC4D1248}"/>
              </a:ext>
            </a:extLst>
          </p:cNvPr>
          <p:cNvSpPr txBox="1"/>
          <p:nvPr/>
        </p:nvSpPr>
        <p:spPr>
          <a:xfrm>
            <a:off x="1062920" y="5438434"/>
            <a:ext cx="10523389" cy="104605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hy-AM" sz="2700" b="1">
                <a:solidFill>
                  <a:srgbClr val="FF0000"/>
                </a:solidFill>
              </a:rPr>
              <a:t>֎</a:t>
            </a:r>
            <a:r>
              <a:rPr lang="en-US" sz="2700" b="1">
                <a:solidFill>
                  <a:srgbClr val="FF0000"/>
                </a:solidFill>
              </a:rPr>
              <a:t> Khái niệm gene: </a:t>
            </a:r>
            <a:r>
              <a:rPr lang="en-US" sz="2700"/>
              <a:t>Gene là một đoạn của phân tử DNA mang thông tin mã hóa cho một sản phẩm xác định là RNA hoặc chuỗi polypeptide.</a:t>
            </a:r>
          </a:p>
        </p:txBody>
      </p:sp>
      <p:sp>
        <p:nvSpPr>
          <p:cNvPr id="11" name="Rectangle: Rounded Corners 10">
            <a:extLst>
              <a:ext uri="{FF2B5EF4-FFF2-40B4-BE49-F238E27FC236}">
                <a16:creationId xmlns:a16="http://schemas.microsoft.com/office/drawing/2014/main" id="{C229A94D-C065-A5C3-5EDC-6A9BCE4D4393}"/>
              </a:ext>
            </a:extLst>
          </p:cNvPr>
          <p:cNvSpPr/>
          <p:nvPr/>
        </p:nvSpPr>
        <p:spPr>
          <a:xfrm>
            <a:off x="5500189" y="4918350"/>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11197177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9" y="4182642"/>
            <a:ext cx="5065664" cy="2357377"/>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nông nghiệp, </a:t>
            </a:r>
            <a:r>
              <a:rPr lang="vi-VN" b="0"/>
              <a:t>công nghệ gene cho nhiều kết quả to lớn với những sinh vật biến đổi gene: ngô, đậu nành, củ cải đường, khoai tây, cà chua, bí đao, dầu, gạo vàng,...</a:t>
            </a:r>
            <a:endParaRPr lang="en-US" b="0"/>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28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circle(in)">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9" y="4182642"/>
            <a:ext cx="5065664"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b="0"/>
              <a:t>Nhờ được chọn lọc gene, những thực phẩm biến đổi gene thường có </a:t>
            </a:r>
            <a:r>
              <a:rPr lang="vi-VN">
                <a:solidFill>
                  <a:srgbClr val="00B050"/>
                </a:solidFill>
              </a:rPr>
              <a:t>năng suất cao, hàm lượng chất dinh dưỡng nhiều,...</a:t>
            </a:r>
            <a:endParaRPr lang="en-US">
              <a:solidFill>
                <a:srgbClr val="00B050"/>
              </a:solidFill>
            </a:endParaRPr>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730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8" y="4182642"/>
            <a:ext cx="5127371"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y khoa, </a:t>
            </a:r>
            <a:r>
              <a:rPr lang="vi-VN" b="0"/>
              <a:t>công nghệ gene đóng một vai trò quan trọng: công cụ chẩn đoán, sản xuất thuốc điều trị và vaccine phòng bệnh,... </a:t>
            </a:r>
            <a:endParaRPr lang="en-US">
              <a:solidFill>
                <a:srgbClr val="00B050"/>
              </a:solidFill>
            </a:endParaRPr>
          </a:p>
        </p:txBody>
      </p:sp>
      <p:pic>
        <p:nvPicPr>
          <p:cNvPr id="2050" name="Picture 2" descr="Quy trình sản xuất vaccine chống Covid 19 (phần 1)">
            <a:extLst>
              <a:ext uri="{FF2B5EF4-FFF2-40B4-BE49-F238E27FC236}">
                <a16:creationId xmlns:a16="http://schemas.microsoft.com/office/drawing/2014/main" id="{543A3873-4DCC-4EEA-0818-9797148075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89"/>
          <a:stretch/>
        </p:blipFill>
        <p:spPr bwMode="auto">
          <a:xfrm>
            <a:off x="6372751" y="0"/>
            <a:ext cx="5819249" cy="3144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át triển y học chính xác: Cần sự đầu tư tổng thể - Tạp chí Tia sáng">
            <a:extLst>
              <a:ext uri="{FF2B5EF4-FFF2-40B4-BE49-F238E27FC236}">
                <a16:creationId xmlns:a16="http://schemas.microsoft.com/office/drawing/2014/main" id="{4335B032-ABBE-655B-965E-939FE181F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75"/>
          <a:stretch/>
        </p:blipFill>
        <p:spPr bwMode="auto">
          <a:xfrm>
            <a:off x="6372751" y="3122088"/>
            <a:ext cx="5819249" cy="373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20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par>
                                <p:cTn id="17" presetID="6"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pic>
        <p:nvPicPr>
          <p:cNvPr id="7170" name="Picture 2">
            <a:extLst>
              <a:ext uri="{FF2B5EF4-FFF2-40B4-BE49-F238E27FC236}">
                <a16:creationId xmlns:a16="http://schemas.microsoft.com/office/drawing/2014/main" id="{367F6A08-49D7-F9FA-5A03-3BF50DD3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67" y="3049879"/>
            <a:ext cx="7259101" cy="36011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897790"/>
            <a:chOff x="673582" y="1589717"/>
            <a:chExt cx="5962754" cy="189779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89779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pic>
        <p:nvPicPr>
          <p:cNvPr id="7174" name="Picture 6" descr="VADR – VinBigdata Genomics">
            <a:extLst>
              <a:ext uri="{FF2B5EF4-FFF2-40B4-BE49-F238E27FC236}">
                <a16:creationId xmlns:a16="http://schemas.microsoft.com/office/drawing/2014/main" id="{E7F5510B-9B67-8E67-23F2-CE75D099C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023" y="350929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853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60680"/>
            <a:chOff x="673582" y="1589717"/>
            <a:chExt cx="5962754" cy="106068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6068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p:txBody>
        </p:sp>
      </p:grpSp>
      <p:sp>
        <p:nvSpPr>
          <p:cNvPr id="3" name="Rectangle: Rounded Corners 2">
            <a:extLst>
              <a:ext uri="{FF2B5EF4-FFF2-40B4-BE49-F238E27FC236}">
                <a16:creationId xmlns:a16="http://schemas.microsoft.com/office/drawing/2014/main" id="{AD8A23EA-9539-53DF-B62F-CC4853C6288D}"/>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FB375FEA-A909-E8E1-67B6-7C306DF41FC6}"/>
              </a:ext>
            </a:extLst>
          </p:cNvPr>
          <p:cNvSpPr txBox="1"/>
          <p:nvPr/>
        </p:nvSpPr>
        <p:spPr>
          <a:xfrm>
            <a:off x="1389839" y="3030075"/>
            <a:ext cx="9605400" cy="1833643"/>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Chỉ từ bốn loại nucleotide tạo ra được sự đa dạng của phân tử DNA vì: </a:t>
            </a:r>
            <a:r>
              <a:rPr lang="vi-VN"/>
              <a:t>DNA được cấu trúc theo nguyên tắc đa phân, từ bốn loại nucleotide liên kết theo chiều dọc và sắp xếp theo nhiều cách khác nhau đã tạo ra vô số phân tử DNA khác nhau về số lượng, thành phần và trình tự sắp xếp các nucleotide.</a:t>
            </a:r>
            <a:endParaRPr lang="en-US"/>
          </a:p>
        </p:txBody>
      </p:sp>
    </p:spTree>
    <p:extLst>
      <p:ext uri="{BB962C8B-B14F-4D97-AF65-F5344CB8AC3E}">
        <p14:creationId xmlns:p14="http://schemas.microsoft.com/office/powerpoint/2010/main" val="13944289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E0CBF1-815A-6DE8-505E-A73C2D28580D}"/>
              </a:ext>
            </a:extLst>
          </p:cNvPr>
          <p:cNvGrpSpPr/>
          <p:nvPr/>
        </p:nvGrpSpPr>
        <p:grpSpPr>
          <a:xfrm>
            <a:off x="901309" y="231267"/>
            <a:ext cx="6585926" cy="6485224"/>
            <a:chOff x="364638" y="906651"/>
            <a:chExt cx="5621035" cy="5535088"/>
          </a:xfrm>
        </p:grpSpPr>
        <p:grpSp>
          <p:nvGrpSpPr>
            <p:cNvPr id="3" name="Group 2">
              <a:extLst>
                <a:ext uri="{FF2B5EF4-FFF2-40B4-BE49-F238E27FC236}">
                  <a16:creationId xmlns:a16="http://schemas.microsoft.com/office/drawing/2014/main" id="{BE9D5948-116E-BA09-0CEC-31438815ECA2}"/>
                </a:ext>
              </a:extLst>
            </p:cNvPr>
            <p:cNvGrpSpPr/>
            <p:nvPr/>
          </p:nvGrpSpPr>
          <p:grpSpPr>
            <a:xfrm>
              <a:off x="364638" y="906651"/>
              <a:ext cx="5621035" cy="5535088"/>
              <a:chOff x="364638" y="906651"/>
              <a:chExt cx="5621035" cy="5535088"/>
            </a:xfrm>
          </p:grpSpPr>
          <p:pic>
            <p:nvPicPr>
              <p:cNvPr id="5" name="Picture 6" descr="Genetic Disorder Research/PowerPoint Slide Project | OER Commons">
                <a:extLst>
                  <a:ext uri="{FF2B5EF4-FFF2-40B4-BE49-F238E27FC236}">
                    <a16:creationId xmlns:a16="http://schemas.microsoft.com/office/drawing/2014/main" id="{D20FD838-EC93-7C62-1F3C-1F65CFB01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36C672-9956-4D9E-D1B3-04815377596D}"/>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E956A"/>
                    </a:solidFill>
                    <a:latin typeface="Arial" panose="020B0604020202020204" pitchFamily="34" charset="0"/>
                    <a:cs typeface="Arial" panose="020B0604020202020204" pitchFamily="34" charset="0"/>
                  </a:rPr>
                  <a:t>Cơ thể</a:t>
                </a:r>
              </a:p>
            </p:txBody>
          </p:sp>
          <p:sp>
            <p:nvSpPr>
              <p:cNvPr id="7" name="Rectangle 6">
                <a:extLst>
                  <a:ext uri="{FF2B5EF4-FFF2-40B4-BE49-F238E27FC236}">
                    <a16:creationId xmlns:a16="http://schemas.microsoft.com/office/drawing/2014/main" id="{4B1C3B84-BC09-A533-F7B3-103F60D30F67}"/>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BC7E0"/>
                    </a:solidFill>
                    <a:latin typeface="Arial" panose="020B0604020202020204" pitchFamily="34" charset="0"/>
                    <a:cs typeface="Arial" panose="020B0604020202020204" pitchFamily="34" charset="0"/>
                  </a:rPr>
                  <a:t>Tế bào</a:t>
                </a:r>
              </a:p>
            </p:txBody>
          </p:sp>
          <p:sp>
            <p:nvSpPr>
              <p:cNvPr id="8" name="Rectangle 7">
                <a:extLst>
                  <a:ext uri="{FF2B5EF4-FFF2-40B4-BE49-F238E27FC236}">
                    <a16:creationId xmlns:a16="http://schemas.microsoft.com/office/drawing/2014/main" id="{43EFA028-80E7-1D9D-D457-FC5B5B73F754}"/>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F48E1"/>
                    </a:solidFill>
                    <a:latin typeface="Arial" panose="020B0604020202020204" pitchFamily="34" charset="0"/>
                    <a:cs typeface="Arial" panose="020B0604020202020204" pitchFamily="34" charset="0"/>
                  </a:rPr>
                  <a:t>Nhiễm sắc thể</a:t>
                </a:r>
              </a:p>
            </p:txBody>
          </p:sp>
          <p:sp>
            <p:nvSpPr>
              <p:cNvPr id="9" name="Rectangle 8">
                <a:extLst>
                  <a:ext uri="{FF2B5EF4-FFF2-40B4-BE49-F238E27FC236}">
                    <a16:creationId xmlns:a16="http://schemas.microsoft.com/office/drawing/2014/main" id="{942502A7-2651-B317-5702-A0A8A014D80C}"/>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DNA</a:t>
                </a:r>
              </a:p>
            </p:txBody>
          </p:sp>
        </p:grpSp>
        <p:pic>
          <p:nvPicPr>
            <p:cNvPr id="4" name="Picture 8" descr="Dna strand in many colors Royalty Free Vector Image">
              <a:extLst>
                <a:ext uri="{FF2B5EF4-FFF2-40B4-BE49-F238E27FC236}">
                  <a16:creationId xmlns:a16="http://schemas.microsoft.com/office/drawing/2014/main" id="{A3361368-3C01-642E-547C-8D45B532F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B4894FB4-30AA-CA45-6866-68252070426C}"/>
              </a:ext>
            </a:extLst>
          </p:cNvPr>
          <p:cNvSpPr/>
          <p:nvPr/>
        </p:nvSpPr>
        <p:spPr>
          <a:xfrm>
            <a:off x="7731166" y="3141263"/>
            <a:ext cx="4461674" cy="575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DNA trong cơ thể người</a:t>
            </a:r>
          </a:p>
        </p:txBody>
      </p:sp>
    </p:spTree>
    <p:extLst>
      <p:ext uri="{BB962C8B-B14F-4D97-AF65-F5344CB8AC3E}">
        <p14:creationId xmlns:p14="http://schemas.microsoft.com/office/powerpoint/2010/main" val="27932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83120"/>
            <a:chOff x="673582" y="1589717"/>
            <a:chExt cx="5962754" cy="108312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8312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3" name="Rectangle: Rounded Corners 2">
            <a:extLst>
              <a:ext uri="{FF2B5EF4-FFF2-40B4-BE49-F238E27FC236}">
                <a16:creationId xmlns:a16="http://schemas.microsoft.com/office/drawing/2014/main" id="{BC78F9ED-6082-8503-B5F7-EF17AE1B9533}"/>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DCEAF89-39BD-D8A4-EF6D-EB057D129290}"/>
              </a:ext>
            </a:extLst>
          </p:cNvPr>
          <p:cNvSpPr txBox="1"/>
          <p:nvPr/>
        </p:nvSpPr>
        <p:spPr>
          <a:xfrm>
            <a:off x="1481944" y="2906223"/>
            <a:ext cx="9228110" cy="360643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Ứng dụng của phương pháp phân tích DNA:</a:t>
            </a:r>
          </a:p>
          <a:p>
            <a:r>
              <a:rPr lang="en-US" b="0"/>
              <a:t>	</a:t>
            </a:r>
            <a:r>
              <a:rPr lang="vi-VN" b="0"/>
              <a:t>+ So sánh, đối chiếu các mẫu DNA để xác định quan hệ huyết thống, danh tính của những thi thể không còn nguyên vẹn, truy tìm tội phạm hay nghiên cứu phát sinh chủng loại sinh vật.</a:t>
            </a:r>
          </a:p>
          <a:p>
            <a:r>
              <a:rPr lang="en-US" b="0"/>
              <a:t>	</a:t>
            </a:r>
            <a:r>
              <a:rPr lang="vi-VN" b="0"/>
              <a:t>+ Phân tích DNA để dự đoán nguy cơ mắc các bệnh di truyền và điều trị y tế.</a:t>
            </a:r>
          </a:p>
          <a:p>
            <a:r>
              <a:rPr lang="vi-VN">
                <a:solidFill>
                  <a:srgbClr val="FF0000"/>
                </a:solidFill>
              </a:rPr>
              <a:t>- Cơ sở của các ứng dụng </a:t>
            </a:r>
            <a:r>
              <a:rPr lang="vi-VN" b="0"/>
              <a:t>đó là tính đặc trưng của DNA (DNA đặc trưng cho loài, thậm trí từng cá thể).</a:t>
            </a:r>
            <a:endParaRPr lang="en-US" b="0"/>
          </a:p>
        </p:txBody>
      </p:sp>
    </p:spTree>
    <p:extLst>
      <p:ext uri="{BB962C8B-B14F-4D97-AF65-F5344CB8AC3E}">
        <p14:creationId xmlns:p14="http://schemas.microsoft.com/office/powerpoint/2010/main" val="29517584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a16="http://schemas.microsoft.com/office/drawing/2014/main"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9352BC46-FA9E-A464-49DE-FCD01703BD90}"/>
              </a:ext>
            </a:extLst>
          </p:cNvPr>
          <p:cNvSpPr/>
          <p:nvPr/>
        </p:nvSpPr>
        <p:spPr>
          <a:xfrm>
            <a:off x="0" y="410138"/>
            <a:ext cx="2410352"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a:ea typeface="+mn-ea"/>
                <a:cs typeface="+mn-cs"/>
              </a:rPr>
              <a:t>PHẦN III</a:t>
            </a:r>
          </a:p>
        </p:txBody>
      </p:sp>
      <p:sp>
        <p:nvSpPr>
          <p:cNvPr id="3" name="TextBox 2">
            <a:extLst>
              <a:ext uri="{FF2B5EF4-FFF2-40B4-BE49-F238E27FC236}">
                <a16:creationId xmlns:a16="http://schemas.microsoft.com/office/drawing/2014/main" id="{922D2D59-7D5A-CA19-22B0-A1CA1900D1DF}"/>
              </a:ext>
            </a:extLst>
          </p:cNvPr>
          <p:cNvSpPr txBox="1"/>
          <p:nvPr/>
        </p:nvSpPr>
        <p:spPr>
          <a:xfrm>
            <a:off x="3503787" y="5478555"/>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RIBONUCLEIC ACID (RNA)</a:t>
            </a:r>
          </a:p>
        </p:txBody>
      </p:sp>
    </p:spTree>
    <p:extLst>
      <p:ext uri="{BB962C8B-B14F-4D97-AF65-F5344CB8AC3E}">
        <p14:creationId xmlns:p14="http://schemas.microsoft.com/office/powerpoint/2010/main" val="1162103725"/>
      </p:ext>
    </p:extLst>
  </p:cSld>
  <p:clrMapOvr>
    <a:masterClrMapping/>
  </p:clrMapOvr>
  <p:transition spd="slow">
    <p:comb/>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1688981"/>
            <a:chOff x="673582" y="1589717"/>
            <a:chExt cx="5962754" cy="549576"/>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450099"/>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R="0" lvl="0" algn="just" defTabSz="914400" eaLnBrk="1" fontAlgn="auto" latinLnBrk="0" hangingPunct="1">
                <a:lnSpc>
                  <a:spcPct val="120000"/>
                </a:lnSpc>
                <a:spcBef>
                  <a:spcPts val="0"/>
                </a:spcBef>
                <a:spcAft>
                  <a:spcPts val="0"/>
                </a:spcAft>
                <a:buClrTx/>
                <a:buSzTx/>
                <a:tabLst/>
                <a:defRPr/>
              </a:pPr>
              <a:r>
                <a:rPr lang="en-US" sz="2400"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Mô tả cấu trúc của phân tử RNA.</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007998"/>
            <a:ext cx="4498670" cy="315605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en-US" b="0"/>
              <a:t>- </a:t>
            </a:r>
            <a:r>
              <a:rPr lang="vi-VN" b="0"/>
              <a:t>RNA có cấu tạo đa phân, đơn phân là bốn loại nucleotide: </a:t>
            </a:r>
            <a:r>
              <a:rPr lang="vi-VN">
                <a:solidFill>
                  <a:srgbClr val="00B050"/>
                </a:solidFill>
              </a:rPr>
              <a:t>A, U, C, G.</a:t>
            </a:r>
          </a:p>
          <a:p>
            <a:r>
              <a:rPr lang="en-US" b="0"/>
              <a:t>- </a:t>
            </a:r>
            <a:r>
              <a:rPr lang="vi-VN" b="0"/>
              <a:t>RNA có cấu trúc </a:t>
            </a:r>
            <a:r>
              <a:rPr lang="vi-VN">
                <a:solidFill>
                  <a:srgbClr val="FF0000"/>
                </a:solidFill>
              </a:rPr>
              <a:t>một mạch</a:t>
            </a:r>
            <a:r>
              <a:rPr lang="vi-VN" b="0"/>
              <a:t>: Các đơn phân liên kết với nhau bằng liên kết cộng hóa trị tạo thành mạch RNA (chuỗi polypeptide).</a:t>
            </a:r>
            <a:endParaRPr lang="en-US" b="0"/>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411277"/>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30390266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2027935"/>
            <a:chOff x="673582" y="1589717"/>
            <a:chExt cx="5962754" cy="659868"/>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659868"/>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59431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400"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Dự đoán trong tế bào, RNA được tổng hợp từ cấu trúc nào?</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429255"/>
            <a:ext cx="4498670"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b="0"/>
              <a:t>RNA có cấu trúc một mạch có trình tự các nucleotide bổ sung với các nucleotide trên DNA, do đó </a:t>
            </a:r>
            <a:r>
              <a:rPr lang="vi-VN">
                <a:solidFill>
                  <a:srgbClr val="FF0000"/>
                </a:solidFill>
              </a:rPr>
              <a:t>RNA được hình thành từ DNA.</a:t>
            </a:r>
            <a:endParaRPr lang="en-US">
              <a:solidFill>
                <a:srgbClr val="FF0000"/>
              </a:solidFill>
            </a:endParaRPr>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776005"/>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2578379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sp>
        <p:nvSpPr>
          <p:cNvPr id="12" name="TextBox 11">
            <a:extLst>
              <a:ext uri="{FF2B5EF4-FFF2-40B4-BE49-F238E27FC236}">
                <a16:creationId xmlns:a16="http://schemas.microsoft.com/office/drawing/2014/main" id="{7B5A5958-57C1-4823-43E8-8570746BA1C7}"/>
              </a:ext>
            </a:extLst>
          </p:cNvPr>
          <p:cNvSpPr txBox="1"/>
          <p:nvPr/>
        </p:nvSpPr>
        <p:spPr>
          <a:xfrm>
            <a:off x="579446" y="5555751"/>
            <a:ext cx="1103310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0" kern="0">
                <a:solidFill>
                  <a:prstClr val="black"/>
                </a:solidFill>
                <a:latin typeface="+mj-lt"/>
                <a:cs typeface="Arial" panose="020B0604020202020204" pitchFamily="34" charset="0"/>
              </a:defRPr>
            </a:lvl1pPr>
          </a:lstStyle>
          <a:p>
            <a:r>
              <a:rPr lang="vi-VN"/>
              <a:t>Tuỳ theo cấu trúc và chức năng, RNA được chia thành các loại khác nhau, trong đó có RNA thông tin </a:t>
            </a:r>
            <a:r>
              <a:rPr lang="vi-VN" b="1">
                <a:solidFill>
                  <a:srgbClr val="FF0000"/>
                </a:solidFill>
              </a:rPr>
              <a:t>(mRNA), </a:t>
            </a:r>
            <a:r>
              <a:rPr lang="vi-VN"/>
              <a:t>RNA vận chuyển </a:t>
            </a:r>
            <a:r>
              <a:rPr lang="vi-VN" b="1">
                <a:solidFill>
                  <a:srgbClr val="00B050"/>
                </a:solidFill>
              </a:rPr>
              <a:t>(tRNA) </a:t>
            </a:r>
            <a:r>
              <a:rPr lang="vi-VN"/>
              <a:t>và RNA ribosome </a:t>
            </a:r>
            <a:r>
              <a:rPr lang="vi-VN" b="1">
                <a:solidFill>
                  <a:srgbClr val="AF15B7"/>
                </a:solidFill>
              </a:rPr>
              <a:t>(rRNA) </a:t>
            </a:r>
            <a:endParaRPr lang="en-US" b="1">
              <a:solidFill>
                <a:srgbClr val="AF15B7"/>
              </a:solidFill>
            </a:endParaRPr>
          </a:p>
        </p:txBody>
      </p:sp>
      <p:grpSp>
        <p:nvGrpSpPr>
          <p:cNvPr id="6" name="Group 5">
            <a:extLst>
              <a:ext uri="{FF2B5EF4-FFF2-40B4-BE49-F238E27FC236}">
                <a16:creationId xmlns:a16="http://schemas.microsoft.com/office/drawing/2014/main" id="{F66ABA78-103B-0F04-CC9D-6E250BE14957}"/>
              </a:ext>
            </a:extLst>
          </p:cNvPr>
          <p:cNvGrpSpPr/>
          <p:nvPr/>
        </p:nvGrpSpPr>
        <p:grpSpPr>
          <a:xfrm>
            <a:off x="1323917" y="879931"/>
            <a:ext cx="9672855" cy="4598504"/>
            <a:chOff x="1323917" y="879931"/>
            <a:chExt cx="9672855" cy="4598504"/>
          </a:xfrm>
        </p:grpSpPr>
        <p:pic>
          <p:nvPicPr>
            <p:cNvPr id="8" name="Picture 7" descr="A diagram of dna sequence&#10;&#10;Description automatically generated">
              <a:extLst>
                <a:ext uri="{FF2B5EF4-FFF2-40B4-BE49-F238E27FC236}">
                  <a16:creationId xmlns:a16="http://schemas.microsoft.com/office/drawing/2014/main" id="{330D458B-8A46-421B-7D6F-A1E77724DB63}"/>
                </a:ext>
              </a:extLst>
            </p:cNvPr>
            <p:cNvPicPr>
              <a:picLocks noChangeAspect="1"/>
            </p:cNvPicPr>
            <p:nvPr/>
          </p:nvPicPr>
          <p:blipFill rotWithShape="1">
            <a:blip r:embed="rId2"/>
            <a:srcRect t="13140" b="19807"/>
            <a:stretch/>
          </p:blipFill>
          <p:spPr>
            <a:xfrm>
              <a:off x="1498157" y="879931"/>
              <a:ext cx="9498615" cy="4598504"/>
            </a:xfrm>
            <a:prstGeom prst="rect">
              <a:avLst/>
            </a:prstGeom>
          </p:spPr>
        </p:pic>
        <p:sp>
          <p:nvSpPr>
            <p:cNvPr id="3" name="Rectangle 2">
              <a:extLst>
                <a:ext uri="{FF2B5EF4-FFF2-40B4-BE49-F238E27FC236}">
                  <a16:creationId xmlns:a16="http://schemas.microsoft.com/office/drawing/2014/main" id="{43C37ACA-3BB6-CCC7-0A6E-29DEDC3F726C}"/>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4" name="Rectangle 3">
              <a:extLst>
                <a:ext uri="{FF2B5EF4-FFF2-40B4-BE49-F238E27FC236}">
                  <a16:creationId xmlns:a16="http://schemas.microsoft.com/office/drawing/2014/main" id="{D2862602-B22F-20E8-ECFD-9D20CD5E6AE9}"/>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5" name="Rectangle 4">
              <a:extLst>
                <a:ext uri="{FF2B5EF4-FFF2-40B4-BE49-F238E27FC236}">
                  <a16:creationId xmlns:a16="http://schemas.microsoft.com/office/drawing/2014/main" id="{436C3C2B-C25D-DAA7-8B3F-7EC35FF4C227}"/>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3485471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pSp>
        <p:nvGrpSpPr>
          <p:cNvPr id="6" name="Group 5">
            <a:extLst>
              <a:ext uri="{FF2B5EF4-FFF2-40B4-BE49-F238E27FC236}">
                <a16:creationId xmlns:a16="http://schemas.microsoft.com/office/drawing/2014/main" id="{2C4D5B9F-84DB-57BE-9679-F8B64FAB3CAC}"/>
              </a:ext>
            </a:extLst>
          </p:cNvPr>
          <p:cNvGrpSpPr/>
          <p:nvPr/>
        </p:nvGrpSpPr>
        <p:grpSpPr>
          <a:xfrm>
            <a:off x="2644176" y="5686526"/>
            <a:ext cx="6752264" cy="583085"/>
            <a:chOff x="2442223" y="5615762"/>
            <a:chExt cx="6752264" cy="583085"/>
          </a:xfrm>
        </p:grpSpPr>
        <p:grpSp>
          <p:nvGrpSpPr>
            <p:cNvPr id="3" name="Group 2">
              <a:extLst>
                <a:ext uri="{FF2B5EF4-FFF2-40B4-BE49-F238E27FC236}">
                  <a16:creationId xmlns:a16="http://schemas.microsoft.com/office/drawing/2014/main" id="{CE636943-A0AF-B009-773B-D2F5D006106E}"/>
                </a:ext>
              </a:extLst>
            </p:cNvPr>
            <p:cNvGrpSpPr/>
            <p:nvPr/>
          </p:nvGrpSpPr>
          <p:grpSpPr>
            <a:xfrm>
              <a:off x="2862936" y="5615763"/>
              <a:ext cx="6331551" cy="583084"/>
              <a:chOff x="673582" y="1589717"/>
              <a:chExt cx="3354166" cy="235781"/>
            </a:xfrm>
          </p:grpSpPr>
          <p:sp>
            <p:nvSpPr>
              <p:cNvPr id="4" name="Rectangle: Rounded Corners 3">
                <a:extLst>
                  <a:ext uri="{FF2B5EF4-FFF2-40B4-BE49-F238E27FC236}">
                    <a16:creationId xmlns:a16="http://schemas.microsoft.com/office/drawing/2014/main" id="{5E63357A-B688-D3C0-620F-26B21F7842D9}"/>
                  </a:ext>
                </a:extLst>
              </p:cNvPr>
              <p:cNvSpPr/>
              <p:nvPr/>
            </p:nvSpPr>
            <p:spPr>
              <a:xfrm>
                <a:off x="673582" y="1589717"/>
                <a:ext cx="3354166" cy="23578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CE75C3D8-7B85-1815-4275-10FE2A3427EC}"/>
                  </a:ext>
                </a:extLst>
              </p:cNvPr>
              <p:cNvSpPr txBox="1"/>
              <p:nvPr/>
            </p:nvSpPr>
            <p:spPr>
              <a:xfrm>
                <a:off x="705812" y="1614266"/>
                <a:ext cx="3289705" cy="186683"/>
              </a:xfrm>
              <a:prstGeom prst="roundRect">
                <a:avLst>
                  <a:gd name="adj" fmla="val 0"/>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Phân biệt các loại RNA dựa vào chức năng.</a:t>
                </a:r>
                <a:endParaRPr lang="en-US" sz="2400" b="1" kern="0">
                  <a:solidFill>
                    <a:prstClr val="black"/>
                  </a:solidFill>
                  <a:latin typeface="+mj-lt"/>
                  <a:cs typeface="Arial" panose="020B0604020202020204" pitchFamily="34" charset="0"/>
                </a:endParaRPr>
              </a:p>
            </p:txBody>
          </p:sp>
        </p:grpSp>
        <p:pic>
          <p:nvPicPr>
            <p:cNvPr id="2050" name="Picture 2" descr="Hơn 80000 hình minh họa Câu Hỏi và Dấu Chấm Hỏi miễn phí - Pixabay">
              <a:extLst>
                <a:ext uri="{FF2B5EF4-FFF2-40B4-BE49-F238E27FC236}">
                  <a16:creationId xmlns:a16="http://schemas.microsoft.com/office/drawing/2014/main" id="{653EB5F8-E7DD-FFA2-8C40-0B1205501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223" y="5615762"/>
              <a:ext cx="359872" cy="583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C5A5DAD-BF06-6BBB-3B4E-E3C39AF0C1C5}"/>
              </a:ext>
            </a:extLst>
          </p:cNvPr>
          <p:cNvGrpSpPr/>
          <p:nvPr/>
        </p:nvGrpSpPr>
        <p:grpSpPr>
          <a:xfrm>
            <a:off x="1323917" y="879931"/>
            <a:ext cx="9672855" cy="4598504"/>
            <a:chOff x="1323917" y="879931"/>
            <a:chExt cx="9672855" cy="4598504"/>
          </a:xfrm>
        </p:grpSpPr>
        <p:pic>
          <p:nvPicPr>
            <p:cNvPr id="9" name="Picture 8" descr="A diagram of dna sequence&#10;&#10;Description automatically generated">
              <a:extLst>
                <a:ext uri="{FF2B5EF4-FFF2-40B4-BE49-F238E27FC236}">
                  <a16:creationId xmlns:a16="http://schemas.microsoft.com/office/drawing/2014/main" id="{493E4AE7-26E2-D478-AF9F-B442A3CB2A79}"/>
                </a:ext>
              </a:extLst>
            </p:cNvPr>
            <p:cNvPicPr>
              <a:picLocks noChangeAspect="1"/>
            </p:cNvPicPr>
            <p:nvPr/>
          </p:nvPicPr>
          <p:blipFill rotWithShape="1">
            <a:blip r:embed="rId3"/>
            <a:srcRect t="13140" b="19807"/>
            <a:stretch/>
          </p:blipFill>
          <p:spPr>
            <a:xfrm>
              <a:off x="1498157" y="879931"/>
              <a:ext cx="9498615" cy="4598504"/>
            </a:xfrm>
            <a:prstGeom prst="rect">
              <a:avLst/>
            </a:prstGeom>
          </p:spPr>
        </p:pic>
        <p:sp>
          <p:nvSpPr>
            <p:cNvPr id="10" name="Rectangle 9">
              <a:extLst>
                <a:ext uri="{FF2B5EF4-FFF2-40B4-BE49-F238E27FC236}">
                  <a16:creationId xmlns:a16="http://schemas.microsoft.com/office/drawing/2014/main" id="{F39C3414-6066-F715-1BDD-A92602B962D5}"/>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11" name="Rectangle 10">
              <a:extLst>
                <a:ext uri="{FF2B5EF4-FFF2-40B4-BE49-F238E27FC236}">
                  <a16:creationId xmlns:a16="http://schemas.microsoft.com/office/drawing/2014/main" id="{BF6D4576-309E-BBE0-4177-4077EC35CC7E}"/>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12" name="Rectangle 11">
              <a:extLst>
                <a:ext uri="{FF2B5EF4-FFF2-40B4-BE49-F238E27FC236}">
                  <a16:creationId xmlns:a16="http://schemas.microsoft.com/office/drawing/2014/main" id="{2AAB220C-7925-76C3-56F8-3C65554BAEA4}"/>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213928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aphicFrame>
        <p:nvGraphicFramePr>
          <p:cNvPr id="7" name="Table 6">
            <a:extLst>
              <a:ext uri="{FF2B5EF4-FFF2-40B4-BE49-F238E27FC236}">
                <a16:creationId xmlns:a16="http://schemas.microsoft.com/office/drawing/2014/main" id="{D3574BB9-13DA-A63D-23B9-64D8BA91DD5F}"/>
              </a:ext>
            </a:extLst>
          </p:cNvPr>
          <p:cNvGraphicFramePr>
            <a:graphicFrameLocks noGrp="1"/>
          </p:cNvGraphicFramePr>
          <p:nvPr>
            <p:extLst>
              <p:ext uri="{D42A27DB-BD31-4B8C-83A1-F6EECF244321}">
                <p14:modId xmlns:p14="http://schemas.microsoft.com/office/powerpoint/2010/main" val="1649595089"/>
              </p:ext>
            </p:extLst>
          </p:nvPr>
        </p:nvGraphicFramePr>
        <p:xfrm>
          <a:off x="560980" y="1039425"/>
          <a:ext cx="11343049" cy="5582963"/>
        </p:xfrm>
        <a:graphic>
          <a:graphicData uri="http://schemas.openxmlformats.org/drawingml/2006/table">
            <a:tbl>
              <a:tblPr firstRow="1" bandRow="1">
                <a:tableStyleId>{5940675A-B579-460E-94D1-54222C63F5DA}</a:tableStyleId>
              </a:tblPr>
              <a:tblGrid>
                <a:gridCol w="1727825">
                  <a:extLst>
                    <a:ext uri="{9D8B030D-6E8A-4147-A177-3AD203B41FA5}">
                      <a16:colId xmlns:a16="http://schemas.microsoft.com/office/drawing/2014/main" val="3895614915"/>
                    </a:ext>
                  </a:extLst>
                </a:gridCol>
                <a:gridCol w="3539794">
                  <a:extLst>
                    <a:ext uri="{9D8B030D-6E8A-4147-A177-3AD203B41FA5}">
                      <a16:colId xmlns:a16="http://schemas.microsoft.com/office/drawing/2014/main" val="600362355"/>
                    </a:ext>
                  </a:extLst>
                </a:gridCol>
                <a:gridCol w="2900275">
                  <a:extLst>
                    <a:ext uri="{9D8B030D-6E8A-4147-A177-3AD203B41FA5}">
                      <a16:colId xmlns:a16="http://schemas.microsoft.com/office/drawing/2014/main" val="2715797169"/>
                    </a:ext>
                  </a:extLst>
                </a:gridCol>
                <a:gridCol w="3175155">
                  <a:extLst>
                    <a:ext uri="{9D8B030D-6E8A-4147-A177-3AD203B41FA5}">
                      <a16:colId xmlns:a16="http://schemas.microsoft.com/office/drawing/2014/main" val="642542102"/>
                    </a:ext>
                  </a:extLst>
                </a:gridCol>
              </a:tblGrid>
              <a:tr h="3084040">
                <a:tc>
                  <a:txBody>
                    <a:bodyPr/>
                    <a:lstStyle/>
                    <a:p>
                      <a:pPr>
                        <a:lnSpc>
                          <a:spcPct val="130000"/>
                        </a:lnSpc>
                      </a:pPr>
                      <a:r>
                        <a:rPr lang="en-US" sz="2400" b="1">
                          <a:latin typeface="+mj-lt"/>
                        </a:rPr>
                        <a:t>Các loại</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2120340418"/>
                  </a:ext>
                </a:extLst>
              </a:tr>
              <a:tr h="2498923">
                <a:tc>
                  <a:txBody>
                    <a:bodyPr/>
                    <a:lstStyle/>
                    <a:p>
                      <a:pPr>
                        <a:lnSpc>
                          <a:spcPct val="130000"/>
                        </a:lnSpc>
                      </a:pPr>
                      <a:r>
                        <a:rPr lang="en-US" sz="2400" b="1">
                          <a:latin typeface="+mj-lt"/>
                        </a:rPr>
                        <a:t>Chức năng</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gn="just">
                        <a:lnSpc>
                          <a:spcPct val="130000"/>
                        </a:lnSpc>
                      </a:pPr>
                      <a:r>
                        <a:rPr lang="en-US" sz="2400" b="1">
                          <a:latin typeface="+mj-lt"/>
                        </a:rPr>
                        <a:t>mRNA: </a:t>
                      </a:r>
                      <a:r>
                        <a:rPr lang="en-US" sz="2400" b="0">
                          <a:latin typeface="+mj-lt"/>
                        </a:rPr>
                        <a:t>truyền đạt thông tin di truyền từ nhân ra tế bào chất, làm khuôn cho quá trình tổng hợp chuỗi polypeptide (dịch mã).</a:t>
                      </a: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tRNA: </a:t>
                      </a:r>
                      <a:r>
                        <a:rPr lang="vi-VN" sz="2400" b="0">
                          <a:latin typeface="+mj-lt"/>
                        </a:rPr>
                        <a:t>vận chuyển amino acid tự do đến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rRNA: </a:t>
                      </a:r>
                      <a:r>
                        <a:rPr lang="vi-VN" sz="2400" b="0">
                          <a:latin typeface="+mj-lt"/>
                        </a:rPr>
                        <a:t>là thành phần chủ yếu cấu tạo nên ribosome -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4151553051"/>
                  </a:ext>
                </a:extLst>
              </a:tr>
            </a:tbl>
          </a:graphicData>
        </a:graphic>
      </p:graphicFrame>
      <p:pic>
        <p:nvPicPr>
          <p:cNvPr id="9" name="Picture 8" descr="A diagram of dna sequence&#10;&#10;Description automatically generated">
            <a:extLst>
              <a:ext uri="{FF2B5EF4-FFF2-40B4-BE49-F238E27FC236}">
                <a16:creationId xmlns:a16="http://schemas.microsoft.com/office/drawing/2014/main" id="{28F25373-D475-1E67-51DA-71A97A68E42F}"/>
              </a:ext>
            </a:extLst>
          </p:cNvPr>
          <p:cNvPicPr>
            <a:picLocks noChangeAspect="1"/>
          </p:cNvPicPr>
          <p:nvPr/>
        </p:nvPicPr>
        <p:blipFill rotWithShape="1">
          <a:blip r:embed="rId2"/>
          <a:srcRect t="22421" r="82050" b="19854"/>
          <a:stretch/>
        </p:blipFill>
        <p:spPr>
          <a:xfrm>
            <a:off x="3697204" y="1088639"/>
            <a:ext cx="1289921" cy="2994919"/>
          </a:xfrm>
          <a:prstGeom prst="rect">
            <a:avLst/>
          </a:prstGeom>
        </p:spPr>
      </p:pic>
      <p:pic>
        <p:nvPicPr>
          <p:cNvPr id="10" name="Picture 9" descr="A diagram of dna sequence&#10;&#10;Description automatically generated">
            <a:extLst>
              <a:ext uri="{FF2B5EF4-FFF2-40B4-BE49-F238E27FC236}">
                <a16:creationId xmlns:a16="http://schemas.microsoft.com/office/drawing/2014/main" id="{FA845A67-D45A-58F5-6292-B4C3CB3EC152}"/>
              </a:ext>
            </a:extLst>
          </p:cNvPr>
          <p:cNvPicPr>
            <a:picLocks noChangeAspect="1"/>
          </p:cNvPicPr>
          <p:nvPr/>
        </p:nvPicPr>
        <p:blipFill rotWithShape="1">
          <a:blip r:embed="rId2"/>
          <a:srcRect l="30648" t="29348" r="43248" b="19773"/>
          <a:stretch/>
        </p:blipFill>
        <p:spPr>
          <a:xfrm>
            <a:off x="6468119" y="1121154"/>
            <a:ext cx="2056706" cy="2894278"/>
          </a:xfrm>
          <a:prstGeom prst="rect">
            <a:avLst/>
          </a:prstGeom>
        </p:spPr>
      </p:pic>
      <p:pic>
        <p:nvPicPr>
          <p:cNvPr id="11" name="Picture 10" descr="A diagram of dna sequence&#10;&#10;Description automatically generated">
            <a:extLst>
              <a:ext uri="{FF2B5EF4-FFF2-40B4-BE49-F238E27FC236}">
                <a16:creationId xmlns:a16="http://schemas.microsoft.com/office/drawing/2014/main" id="{665660BF-B328-F7D7-56B1-75D8666F04A9}"/>
              </a:ext>
            </a:extLst>
          </p:cNvPr>
          <p:cNvPicPr>
            <a:picLocks noChangeAspect="1"/>
          </p:cNvPicPr>
          <p:nvPr/>
        </p:nvPicPr>
        <p:blipFill rotWithShape="1">
          <a:blip r:embed="rId2"/>
          <a:srcRect l="67856" t="29594" b="19807"/>
          <a:stretch/>
        </p:blipFill>
        <p:spPr>
          <a:xfrm>
            <a:off x="8979247" y="1121153"/>
            <a:ext cx="2546604" cy="2894279"/>
          </a:xfrm>
          <a:prstGeom prst="rect">
            <a:avLst/>
          </a:prstGeom>
        </p:spPr>
      </p:pic>
    </p:spTree>
    <p:extLst>
      <p:ext uri="{BB962C8B-B14F-4D97-AF65-F5344CB8AC3E}">
        <p14:creationId xmlns:p14="http://schemas.microsoft.com/office/powerpoint/2010/main" val="3530921824"/>
      </p:ext>
    </p:extLst>
  </p:cSld>
  <p:clrMapOvr>
    <a:masterClrMapping/>
  </p:clrMapOvr>
  <p:transition spd="slow">
    <p:comb/>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1770F3E2-E7A5-1436-07B5-BB93474683C3}"/>
              </a:ext>
            </a:extLst>
          </p:cNvPr>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3074" name="Picture 2" descr="What are the differences between RNA and DNA? | TEL Gurus Questionnaire">
            <a:extLst>
              <a:ext uri="{FF2B5EF4-FFF2-40B4-BE49-F238E27FC236}">
                <a16:creationId xmlns:a16="http://schemas.microsoft.com/office/drawing/2014/main" id="{7F3EBAF9-367F-A7C3-99D8-D4044E49D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01" b="25380"/>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a:solidFill>
                  <a:schemeClr val="bg1"/>
                </a:solidFill>
              </a:rPr>
              <a:t>CÂU HỎI ÔN TẬP KIẾN THỨC</a:t>
            </a:r>
          </a:p>
          <a:p>
            <a:pPr algn="ctr">
              <a:lnSpc>
                <a:spcPct val="130000"/>
              </a:lnSpc>
            </a:pPr>
            <a:r>
              <a:rPr lang="en-US" sz="2800" b="1">
                <a:solidFill>
                  <a:srgbClr val="FFFF00"/>
                </a:solidFill>
              </a:rPr>
              <a:t>Chọn 1 trong các phương án A, B, C hoặc D</a:t>
            </a:r>
          </a:p>
        </p:txBody>
      </p:sp>
    </p:spTree>
    <p:extLst>
      <p:ext uri="{BB962C8B-B14F-4D97-AF65-F5344CB8AC3E}">
        <p14:creationId xmlns:p14="http://schemas.microsoft.com/office/powerpoint/2010/main" val="365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Nguyên tắc bổ sung trong cấu trúc của DNA dẫn đến hệ quả</a:t>
            </a:r>
          </a:p>
        </p:txBody>
      </p:sp>
      <p:sp>
        <p:nvSpPr>
          <p:cNvPr id="10" name="TextBox 9">
            <a:extLst>
              <a:ext uri="{FF2B5EF4-FFF2-40B4-BE49-F238E27FC236}">
                <a16:creationId xmlns:a16="http://schemas.microsoft.com/office/drawing/2014/main" id="{FC875E5B-6272-29E1-FCAE-64F869DF4214}"/>
              </a:ext>
            </a:extLst>
          </p:cNvPr>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pitchFamily="18" charset="0"/>
                <a:ea typeface="Tahoma" panose="020B0604030504040204" pitchFamily="34" charset="0"/>
                <a:cs typeface="Times New Roman" panose="02020603050405020304" pitchFamily="18" charset="0"/>
              </a:defRPr>
            </a:lvl1pPr>
          </a:lstStyle>
          <a:p>
            <a:pPr>
              <a:lnSpc>
                <a:spcPct val="150000"/>
              </a:lnSpc>
            </a:pPr>
            <a:r>
              <a:rPr lang="en-US"/>
              <a:t>A. </a:t>
            </a:r>
            <a:r>
              <a:rPr lang="en-US" b="0"/>
              <a:t>A = C, G = T.</a:t>
            </a:r>
          </a:p>
          <a:p>
            <a:pPr>
              <a:lnSpc>
                <a:spcPct val="150000"/>
              </a:lnSpc>
            </a:pPr>
            <a:r>
              <a:rPr lang="en-US"/>
              <a:t>B. </a:t>
            </a:r>
            <a:r>
              <a:rPr lang="en-US" b="0"/>
              <a:t>A + T = G + C.</a:t>
            </a:r>
          </a:p>
          <a:p>
            <a:pPr>
              <a:lnSpc>
                <a:spcPct val="150000"/>
              </a:lnSpc>
            </a:pPr>
            <a:r>
              <a:rPr lang="en-US"/>
              <a:t>C. </a:t>
            </a:r>
            <a:r>
              <a:rPr lang="en-US" b="0"/>
              <a:t>A + G = T + C.</a:t>
            </a:r>
          </a:p>
          <a:p>
            <a:pPr>
              <a:lnSpc>
                <a:spcPct val="150000"/>
              </a:lnSpc>
            </a:pPr>
            <a:r>
              <a:rPr lang="en-US"/>
              <a:t>D. </a:t>
            </a:r>
            <a:r>
              <a:rPr lang="en-US" b="0"/>
              <a:t>A + C + T = C + T + G.</a:t>
            </a: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2: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 trên một mạch đơn của phân tử DNA có trật tự là: – A – T – G – C – A –</a:t>
            </a: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Trật tự của đoạn mạch bổ sung tại vị trí đó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164A613-96F0-9C6B-A1F6-1F6A3E832B2C}"/>
              </a:ext>
            </a:extLst>
          </p:cNvPr>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pitchFamily="18" charset="0"/>
                <a:cs typeface="Times New Roman" panose="02020603050405020304" pitchFamily="18" charset="0"/>
              </a:rPr>
              <a:t>A. </a:t>
            </a:r>
            <a:r>
              <a:rPr lang="fr-FR" sz="2400">
                <a:latin typeface="Times New Roman" panose="02020603050405020304" pitchFamily="18" charset="0"/>
                <a:cs typeface="Times New Roman" panose="02020603050405020304" pitchFamily="18" charset="0"/>
              </a:rPr>
              <a:t>– T – A – C – G – T –.</a:t>
            </a:r>
          </a:p>
          <a:p>
            <a:pPr>
              <a:lnSpc>
                <a:spcPct val="150000"/>
              </a:lnSpc>
            </a:pPr>
            <a:r>
              <a:rPr lang="fr-FR" sz="2400" b="1">
                <a:latin typeface="Times New Roman" panose="02020603050405020304" pitchFamily="18" charset="0"/>
                <a:cs typeface="Times New Roman" panose="02020603050405020304" pitchFamily="18" charset="0"/>
              </a:rPr>
              <a:t>B. </a:t>
            </a:r>
            <a:r>
              <a:rPr lang="fr-FR" sz="2400">
                <a:latin typeface="Times New Roman" panose="02020603050405020304" pitchFamily="18" charset="0"/>
                <a:cs typeface="Times New Roman" panose="02020603050405020304" pitchFamily="18" charset="0"/>
              </a:rPr>
              <a:t>– T – A – C – A – T –.</a:t>
            </a:r>
          </a:p>
          <a:p>
            <a:pPr>
              <a:lnSpc>
                <a:spcPct val="150000"/>
              </a:lnSpc>
            </a:pPr>
            <a:r>
              <a:rPr lang="fr-FR" sz="2400" b="1">
                <a:latin typeface="Times New Roman" panose="02020603050405020304" pitchFamily="18" charset="0"/>
                <a:cs typeface="Times New Roman" panose="02020603050405020304" pitchFamily="18" charset="0"/>
              </a:rPr>
              <a:t>C. </a:t>
            </a:r>
            <a:r>
              <a:rPr lang="fr-FR" sz="2400">
                <a:latin typeface="Times New Roman" panose="02020603050405020304" pitchFamily="18" charset="0"/>
                <a:cs typeface="Times New Roman" panose="02020603050405020304" pitchFamily="18" charset="0"/>
              </a:rPr>
              <a:t>– A - T – G – C – A –.</a:t>
            </a:r>
          </a:p>
          <a:p>
            <a:pPr>
              <a:lnSpc>
                <a:spcPct val="150000"/>
              </a:lnSpc>
            </a:pPr>
            <a:r>
              <a:rPr lang="fr-FR" sz="2400" b="1">
                <a:latin typeface="Times New Roman" panose="02020603050405020304" pitchFamily="18" charset="0"/>
                <a:cs typeface="Times New Roman" panose="02020603050405020304" pitchFamily="18" charset="0"/>
              </a:rPr>
              <a:t>D. </a:t>
            </a:r>
            <a:r>
              <a:rPr lang="fr-FR" sz="2400">
                <a:latin typeface="Times New Roman" panose="02020603050405020304" pitchFamily="18" charset="0"/>
                <a:cs typeface="Times New Roman" panose="02020603050405020304" pitchFamily="18" charset="0"/>
              </a:rPr>
              <a:t>– A – C – G – T – A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1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ặc điểm cấu tạo của virus cúm | Vinmec">
            <a:extLst>
              <a:ext uri="{FF2B5EF4-FFF2-40B4-BE49-F238E27FC236}">
                <a16:creationId xmlns:a16="http://schemas.microsoft.com/office/drawing/2014/main" id="{910A6917-2B16-7B1D-A7CC-9DB2EE0CE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E29DF91-9560-0225-9ED5-3C90D62D4C57}"/>
              </a:ext>
            </a:extLst>
          </p:cNvPr>
          <p:cNvSpPr/>
          <p:nvPr/>
        </p:nvSpPr>
        <p:spPr>
          <a:xfrm>
            <a:off x="1105134" y="1896118"/>
            <a:ext cx="2305633" cy="1318306"/>
          </a:xfrm>
          <a:prstGeom prst="ellipse">
            <a:avLst/>
          </a:prstGeom>
          <a:no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153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3: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480 adenine và 3120 liên kết hydrogen.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S</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ố lượng nucleotide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515419"/>
            <a:ext cx="10693879" cy="524567"/>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4: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chiều dài 3570 Å. Hãy tính số chu kì xoắn của gene.</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33B759-A9C9-04BF-9959-DF44FB6DECBB}"/>
              </a:ext>
            </a:extLst>
          </p:cNvPr>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1200.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2400.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3600.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3120.</a:t>
            </a:r>
          </a:p>
        </p:txBody>
      </p:sp>
      <p:sp>
        <p:nvSpPr>
          <p:cNvPr id="5" name="TextBox 4">
            <a:extLst>
              <a:ext uri="{FF2B5EF4-FFF2-40B4-BE49-F238E27FC236}">
                <a16:creationId xmlns:a16="http://schemas.microsoft.com/office/drawing/2014/main" id="{BC4E5EEA-8031-2CD4-8C7B-08F2A87B7765}"/>
              </a:ext>
            </a:extLst>
          </p:cNvPr>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210.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119.</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105.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238.</a:t>
            </a:r>
          </a:p>
        </p:txBody>
      </p:sp>
    </p:spTree>
    <p:extLst>
      <p:ext uri="{BB962C8B-B14F-4D97-AF65-F5344CB8AC3E}">
        <p14:creationId xmlns:p14="http://schemas.microsoft.com/office/powerpoint/2010/main" val="321883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5: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đoạn gene có chiều dài 4080Å, A/G = 2/3. Số liên kết hydrogen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465148"/>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6: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Xác định tỉ lệ phần trăm nucleotide loại A trong phân tử DNA,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 DNA có G = 31,25%.</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1CD387-E262-ADED-701A-2F0A921FAD7B}"/>
              </a:ext>
            </a:extLst>
          </p:cNvPr>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6240.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3000.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3600</a:t>
            </a:r>
          </a:p>
        </p:txBody>
      </p:sp>
      <p:sp>
        <p:nvSpPr>
          <p:cNvPr id="23" name="TextBox 22">
            <a:extLst>
              <a:ext uri="{FF2B5EF4-FFF2-40B4-BE49-F238E27FC236}">
                <a16:creationId xmlns:a16="http://schemas.microsoft.com/office/drawing/2014/main" id="{D52E03DB-BF1B-1442-3B81-E6BAE6B6E265}"/>
              </a:ext>
            </a:extLst>
          </p:cNvPr>
          <p:cNvSpPr txBox="1"/>
          <p:nvPr/>
        </p:nvSpPr>
        <p:spPr>
          <a:xfrm>
            <a:off x="1526877" y="454475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31,25%.</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12,5%.</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18,75%.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9419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7: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Nhận xét nào sau đây đúng khi nói về đặc điểm cấu tạo của phân tử RNA?</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069ECA-9BAB-35D0-4074-4DFCECDF7A9F}"/>
              </a:ext>
            </a:extLst>
          </p:cNvPr>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Cấu tạo 2 mạch xoắn song song.</a:t>
            </a:r>
          </a:p>
          <a:p>
            <a:pPr>
              <a:lnSpc>
                <a:spcPct val="150000"/>
              </a:lnSpc>
            </a:pPr>
            <a:r>
              <a:rPr lang="vi-VN" sz="2400" b="1">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Cấu tạo bằng 2 mạch thẳng.</a:t>
            </a:r>
          </a:p>
          <a:p>
            <a:pPr>
              <a:lnSpc>
                <a:spcPct val="150000"/>
              </a:lnSpc>
            </a:pPr>
            <a:r>
              <a:rPr lang="vi-VN" sz="2400" b="1">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Kích thước và khối lượng nhỏ hơn so với phân tử DNA.</a:t>
            </a:r>
          </a:p>
          <a:p>
            <a:pPr>
              <a:lnSpc>
                <a:spcPct val="150000"/>
              </a:lnSpc>
            </a:pPr>
            <a:r>
              <a:rPr lang="vi-VN" sz="2400" b="1">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Gồm có 4 loại đơn phân là A, T, G, C.</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8: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 nucleotide có ở RNA và không có ở DNA là: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FEAF02E-6A4F-DF73-A684-C6B7674A9724}"/>
              </a:ext>
            </a:extLst>
          </p:cNvPr>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Adenine. </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Thymine.         </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Cytosine.</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Uracil.</a:t>
            </a:r>
          </a:p>
        </p:txBody>
      </p:sp>
    </p:spTree>
    <p:extLst>
      <p:ext uri="{BB962C8B-B14F-4D97-AF65-F5344CB8AC3E}">
        <p14:creationId xmlns:p14="http://schemas.microsoft.com/office/powerpoint/2010/main" val="190513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10: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của tRNA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tRNA.</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mRNA.</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rRNA.</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Không có RNA nào.</a:t>
            </a:r>
          </a:p>
        </p:txBody>
      </p:sp>
      <p:sp>
        <p:nvSpPr>
          <p:cNvPr id="16" name="TextBox 15">
            <a:extLst>
              <a:ext uri="{FF2B5EF4-FFF2-40B4-BE49-F238E27FC236}">
                <a16:creationId xmlns:a16="http://schemas.microsoft.com/office/drawing/2014/main" id="{FC1F2B26-C666-88F6-7F42-24FB0586B6B3}"/>
              </a:ext>
            </a:extLst>
          </p:cNvPr>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truyền thông tin về cấu trúc protein đến ribosome.</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vận chuyển amino acid cho quá trình tổng hợp protein.</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tham gia cấu tạo nhân của tế bào.</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tham gia cấu tạo màng tế bào.</a:t>
            </a:r>
          </a:p>
        </p:txBody>
      </p:sp>
    </p:spTree>
    <p:extLst>
      <p:ext uri="{BB962C8B-B14F-4D97-AF65-F5344CB8AC3E}">
        <p14:creationId xmlns:p14="http://schemas.microsoft.com/office/powerpoint/2010/main" val="14328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354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7EFA31-9DA5-68B8-0971-415C3B7235DF}"/>
              </a:ext>
            </a:extLst>
          </p:cNvPr>
          <p:cNvSpPr/>
          <p:nvPr/>
        </p:nvSpPr>
        <p:spPr>
          <a:xfrm>
            <a:off x="9396442" y="206390"/>
            <a:ext cx="2795558" cy="5232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Cấu trúc virus</a:t>
            </a:r>
          </a:p>
        </p:txBody>
      </p:sp>
      <p:grpSp>
        <p:nvGrpSpPr>
          <p:cNvPr id="16" name="Group 15">
            <a:extLst>
              <a:ext uri="{FF2B5EF4-FFF2-40B4-BE49-F238E27FC236}">
                <a16:creationId xmlns:a16="http://schemas.microsoft.com/office/drawing/2014/main" id="{4FF8B6B4-1E83-1F89-B3D6-4B64F4241C07}"/>
              </a:ext>
            </a:extLst>
          </p:cNvPr>
          <p:cNvGrpSpPr/>
          <p:nvPr/>
        </p:nvGrpSpPr>
        <p:grpSpPr>
          <a:xfrm>
            <a:off x="0" y="127853"/>
            <a:ext cx="11645978" cy="6681291"/>
            <a:chOff x="0" y="127853"/>
            <a:chExt cx="11645978" cy="6681291"/>
          </a:xfrm>
        </p:grpSpPr>
        <p:pic>
          <p:nvPicPr>
            <p:cNvPr id="7172" name="Picture 4" descr="Structure of the aids virus Royalty Free Vector Image">
              <a:extLst>
                <a:ext uri="{FF2B5EF4-FFF2-40B4-BE49-F238E27FC236}">
                  <a16:creationId xmlns:a16="http://schemas.microsoft.com/office/drawing/2014/main" id="{19535D03-6811-8264-B6D2-883C9DF978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14" b="15647"/>
            <a:stretch/>
          </p:blipFill>
          <p:spPr bwMode="auto">
            <a:xfrm>
              <a:off x="0" y="127853"/>
              <a:ext cx="8310825" cy="6681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08E1A7-E99F-DA03-F849-F0F68C1CF7F1}"/>
                </a:ext>
              </a:extLst>
            </p:cNvPr>
            <p:cNvSpPr txBox="1"/>
            <p:nvPr/>
          </p:nvSpPr>
          <p:spPr>
            <a:xfrm>
              <a:off x="8171399" y="1839087"/>
              <a:ext cx="3474579" cy="1078950"/>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Chất di truyền </a:t>
              </a:r>
              <a:r>
                <a:rPr lang="en-US" sz="2800" b="1" i="0">
                  <a:solidFill>
                    <a:schemeClr val="bg1"/>
                  </a:solidFill>
                  <a:effectLst/>
                  <a:latin typeface="Arial" panose="020B0604020202020204" pitchFamily="34" charset="0"/>
                  <a:cs typeface="Arial" panose="020B0604020202020204" pitchFamily="34" charset="0"/>
                </a:rPr>
                <a:t>(DNA hoặc RNA)</a:t>
              </a:r>
              <a:endParaRPr lang="en-US" sz="2800" b="1">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9D79B57-8171-63FC-3F63-27835043F06A}"/>
                </a:ext>
              </a:extLst>
            </p:cNvPr>
            <p:cNvCxnSpPr>
              <a:cxnSpLocks/>
            </p:cNvCxnSpPr>
            <p:nvPr/>
          </p:nvCxnSpPr>
          <p:spPr>
            <a:xfrm flipV="1">
              <a:off x="4201752" y="2378562"/>
              <a:ext cx="3865163" cy="8283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1F56B3-90A5-B090-2CBA-5FDEE0BF1EEC}"/>
                </a:ext>
              </a:extLst>
            </p:cNvPr>
            <p:cNvCxnSpPr/>
            <p:nvPr/>
          </p:nvCxnSpPr>
          <p:spPr>
            <a:xfrm>
              <a:off x="6215676" y="3741747"/>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F5643C-0E89-D613-E9C3-399C42351C90}"/>
                </a:ext>
              </a:extLst>
            </p:cNvPr>
            <p:cNvSpPr txBox="1"/>
            <p:nvPr/>
          </p:nvSpPr>
          <p:spPr>
            <a:xfrm>
              <a:off x="8418231" y="3437373"/>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protein</a:t>
              </a:r>
            </a:p>
          </p:txBody>
        </p:sp>
        <p:cxnSp>
          <p:nvCxnSpPr>
            <p:cNvPr id="11" name="Straight Connector 10">
              <a:extLst>
                <a:ext uri="{FF2B5EF4-FFF2-40B4-BE49-F238E27FC236}">
                  <a16:creationId xmlns:a16="http://schemas.microsoft.com/office/drawing/2014/main" id="{D82A38E2-F60B-7C33-116B-9630D074E4A0}"/>
                </a:ext>
              </a:extLst>
            </p:cNvPr>
            <p:cNvCxnSpPr/>
            <p:nvPr/>
          </p:nvCxnSpPr>
          <p:spPr>
            <a:xfrm>
              <a:off x="6468117" y="4734685"/>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D57B2B-89A6-A1BC-98CA-E28F94D232E5}"/>
                </a:ext>
              </a:extLst>
            </p:cNvPr>
            <p:cNvSpPr txBox="1"/>
            <p:nvPr/>
          </p:nvSpPr>
          <p:spPr>
            <a:xfrm>
              <a:off x="8681892" y="4453742"/>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ngoài</a:t>
              </a:r>
            </a:p>
          </p:txBody>
        </p:sp>
        <p:cxnSp>
          <p:nvCxnSpPr>
            <p:cNvPr id="13" name="Straight Connector 12">
              <a:extLst>
                <a:ext uri="{FF2B5EF4-FFF2-40B4-BE49-F238E27FC236}">
                  <a16:creationId xmlns:a16="http://schemas.microsoft.com/office/drawing/2014/main" id="{57C9809D-1876-8FDB-85BE-0C8A7031C471}"/>
                </a:ext>
              </a:extLst>
            </p:cNvPr>
            <p:cNvCxnSpPr/>
            <p:nvPr/>
          </p:nvCxnSpPr>
          <p:spPr>
            <a:xfrm>
              <a:off x="5420542" y="6097871"/>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51B360A-8C06-97AA-9205-3872A1E1AEC1}"/>
                </a:ext>
              </a:extLst>
            </p:cNvPr>
            <p:cNvSpPr txBox="1"/>
            <p:nvPr/>
          </p:nvSpPr>
          <p:spPr>
            <a:xfrm>
              <a:off x="7578510" y="5751054"/>
              <a:ext cx="3153067"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Gai glycoprotein</a:t>
              </a:r>
            </a:p>
          </p:txBody>
        </p:sp>
      </p:grpSp>
    </p:spTree>
    <p:extLst>
      <p:ext uri="{BB962C8B-B14F-4D97-AF65-F5344CB8AC3E}">
        <p14:creationId xmlns:p14="http://schemas.microsoft.com/office/powerpoint/2010/main" val="24023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F7DA9BAF-92AC-6B58-C9F1-DADEFCCF0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8204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419CCE0-F6FC-098B-FC37-24F4F772F954}"/>
              </a:ext>
            </a:extLst>
          </p:cNvPr>
          <p:cNvSpPr/>
          <p:nvPr/>
        </p:nvSpPr>
        <p:spPr>
          <a:xfrm>
            <a:off x="2748809" y="1307086"/>
            <a:ext cx="1969045" cy="628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Ribosome </a:t>
            </a:r>
          </a:p>
        </p:txBody>
      </p:sp>
    </p:spTree>
    <p:extLst>
      <p:ext uri="{BB962C8B-B14F-4D97-AF65-F5344CB8AC3E}">
        <p14:creationId xmlns:p14="http://schemas.microsoft.com/office/powerpoint/2010/main" val="203848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are the differences between RNA and DNA? | TEL Gurus Questionnaire">
            <a:extLst>
              <a:ext uri="{FF2B5EF4-FFF2-40B4-BE49-F238E27FC236}">
                <a16:creationId xmlns:a16="http://schemas.microsoft.com/office/drawing/2014/main" id="{AC3EFA75-EF0A-FE10-1CF2-192FF36AF8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52"/>
          <a:stretch/>
        </p:blipFill>
        <p:spPr bwMode="auto">
          <a:xfrm>
            <a:off x="1031037" y="431955"/>
            <a:ext cx="10287000" cy="613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31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1253</TotalTime>
  <Words>3565</Words>
  <Application>Microsoft Office PowerPoint</Application>
  <PresentationFormat>Widescreen</PresentationFormat>
  <Paragraphs>323</Paragraphs>
  <Slides>64</Slides>
  <Notes>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64</vt:i4>
      </vt:variant>
    </vt:vector>
  </HeadingPairs>
  <TitlesOfParts>
    <vt:vector size="81" baseType="lpstr">
      <vt:lpstr>微软雅黑</vt:lpstr>
      <vt:lpstr>#9Slide02 Noi dung dai</vt:lpstr>
      <vt:lpstr>Aachen</vt:lpstr>
      <vt:lpstr>Arial</vt:lpstr>
      <vt:lpstr>Calibri</vt:lpstr>
      <vt:lpstr>黑体</vt:lpstr>
      <vt:lpstr>Tahoma</vt:lpstr>
      <vt:lpstr>Times</vt:lpstr>
      <vt:lpstr>Times New Roman</vt:lpstr>
      <vt:lpstr>Times New Roman </vt:lpstr>
      <vt:lpstr>Trebuchet MS</vt:lpstr>
      <vt:lpstr>Wingdings</vt:lpstr>
      <vt:lpstr>Wingdings 2</vt:lpstr>
      <vt:lpstr>SlateVTI</vt:lpstr>
      <vt:lpstr>Office Theme</vt:lpstr>
      <vt:lpstr>1_SlateVTI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Admin</cp:lastModifiedBy>
  <cp:revision>94</cp:revision>
  <dcterms:created xsi:type="dcterms:W3CDTF">2024-01-13T15:40:36Z</dcterms:created>
  <dcterms:modified xsi:type="dcterms:W3CDTF">2025-03-16T08:30:53Z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