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09" autoAdjust="0"/>
  </p:normalViewPr>
  <p:slideViewPr>
    <p:cSldViewPr snapToGrid="0" snapToObjects="1">
      <p:cViewPr varScale="1">
        <p:scale>
          <a:sx n="73" d="100"/>
          <a:sy n="73" d="100"/>
        </p:scale>
        <p:origin x="576" y="5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r>
              <a:rPr lang="en-US" dirty="0"/>
              <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grpSp>
        <p:nvGrpSpPr>
          <p:cNvPr id="5" name="Group 4">
            <a:extLst>
              <a:ext uri="{FF2B5EF4-FFF2-40B4-BE49-F238E27FC236}">
                <a16:creationId xmlns:a16="http://schemas.microsoft.com/office/drawing/2014/main"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id="{1D116F35-9C87-32AD-8A5F-6E85D06AC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8BE3DF7F-57E3-A9D9-0609-B8EA98CB2600}"/>
              </a:ext>
            </a:extLst>
          </p:cNvPr>
          <p:cNvPicPr>
            <a:picLocks noChangeAspect="1"/>
          </p:cNvPicPr>
          <p:nvPr/>
        </p:nvPicPr>
        <p:blipFill>
          <a:blip r:embed="rId3"/>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a:t>- Tỉ lệ các loại kiểu hình chung của cả hai tính trạng ở F</a:t>
            </a:r>
            <a:r>
              <a:rPr lang="vi-VN" sz="2200" baseline="-25000"/>
              <a:t>2</a:t>
            </a:r>
            <a:r>
              <a:rPr lang="vi-VN" sz="2200"/>
              <a:t> là 9 hạt vàng, vỏ trơn : 3 hạt vàng, vỏ nhăn : 3 hạt xanh, vỏ trơn : 1 hạt xanh, vỏ nhăn.</a:t>
            </a:r>
          </a:p>
          <a:p>
            <a:pPr>
              <a:lnSpc>
                <a:spcPct val="130000"/>
              </a:lnSpc>
            </a:pPr>
            <a:r>
              <a:rPr lang="vi-VN" sz="2200"/>
              <a:t>- Tỉ lệ các loại kiểu hình riêng của từng tính trạng ở F</a:t>
            </a:r>
            <a:r>
              <a:rPr lang="vi-VN" sz="2200" baseline="-25000"/>
              <a:t>2</a:t>
            </a:r>
            <a:r>
              <a:rPr lang="vi-VN" sz="2200"/>
              <a:t>:</a:t>
            </a:r>
          </a:p>
          <a:p>
            <a:pPr lvl="1">
              <a:lnSpc>
                <a:spcPct val="130000"/>
              </a:lnSpc>
            </a:pPr>
            <a:r>
              <a:rPr lang="vi-VN" sz="2200">
                <a:latin typeface="Times New Roman" panose="02020603050405020304" pitchFamily="18" charset="0"/>
                <a:cs typeface="Times New Roman" panose="02020603050405020304" pitchFamily="18" charset="0"/>
              </a:rPr>
              <a:t>+ Về màu hạt có 3 hạt vàng : 1 hạt trơn.</a:t>
            </a:r>
          </a:p>
          <a:p>
            <a:pPr lvl="1">
              <a:lnSpc>
                <a:spcPct val="130000"/>
              </a:lnSpc>
            </a:pPr>
            <a:r>
              <a:rPr lang="vi-VN" sz="2200">
                <a:latin typeface="Times New Roman" panose="02020603050405020304" pitchFamily="18" charset="0"/>
                <a:cs typeface="Times New Roman" panose="02020603050405020304" pitchFamily="18" charset="0"/>
              </a:rPr>
              <a:t>+ Về dạng hạt có 3 hạt trơn : 1 hạt nhăn.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42240"/>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val="1178949566"/>
                    </a:ext>
                  </a:extLst>
                </a:gridCol>
                <a:gridCol w="1331878">
                  <a:extLst>
                    <a:ext uri="{9D8B030D-6E8A-4147-A177-3AD203B41FA5}">
                      <a16:colId xmlns:a16="http://schemas.microsoft.com/office/drawing/2014/main" val="51477872"/>
                    </a:ext>
                  </a:extLst>
                </a:gridCol>
                <a:gridCol w="1837669">
                  <a:extLst>
                    <a:ext uri="{9D8B030D-6E8A-4147-A177-3AD203B41FA5}">
                      <a16:colId xmlns:a16="http://schemas.microsoft.com/office/drawing/2014/main" val="1920278537"/>
                    </a:ext>
                  </a:extLst>
                </a:gridCol>
                <a:gridCol w="2036363">
                  <a:extLst>
                    <a:ext uri="{9D8B030D-6E8A-4147-A177-3AD203B41FA5}">
                      <a16:colId xmlns:a16="http://schemas.microsoft.com/office/drawing/2014/main" val="408204353"/>
                    </a:ext>
                  </a:extLst>
                </a:gridCol>
                <a:gridCol w="2053192">
                  <a:extLst>
                    <a:ext uri="{9D8B030D-6E8A-4147-A177-3AD203B41FA5}">
                      <a16:colId xmlns:a16="http://schemas.microsoft.com/office/drawing/2014/main" val="4155699086"/>
                    </a:ext>
                  </a:extLst>
                </a:gridCol>
                <a:gridCol w="2036364">
                  <a:extLst>
                    <a:ext uri="{9D8B030D-6E8A-4147-A177-3AD203B41FA5}">
                      <a16:colId xmlns:a16="http://schemas.microsoft.com/office/drawing/2014/main"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a16="http://schemas.microsoft.com/office/drawing/2014/main"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val="2513358870"/>
                    </a:ext>
                  </a:extLst>
                </a:gridCol>
                <a:gridCol w="1277535">
                  <a:extLst>
                    <a:ext uri="{9D8B030D-6E8A-4147-A177-3AD203B41FA5}">
                      <a16:colId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a16="http://schemas.microsoft.com/office/drawing/2014/main"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a16="http://schemas.microsoft.com/office/drawing/2014/main"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sp>
        <p:nvSpPr>
          <p:cNvPr id="23" name="Flowchart: Connector 22">
            <a:extLst>
              <a:ext uri="{FF2B5EF4-FFF2-40B4-BE49-F238E27FC236}">
                <a16:creationId xmlns:a16="http://schemas.microsoft.com/office/drawing/2014/main"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2.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575</TotalTime>
  <Words>4052</Words>
  <Application>Microsoft Office PowerPoint</Application>
  <PresentationFormat>Widescreen</PresentationFormat>
  <Paragraphs>585</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Arial Regular</vt:lpstr>
      <vt:lpstr>Calibri</vt:lpstr>
      <vt:lpstr>黑体</vt:lpstr>
      <vt:lpstr>Tahoma</vt:lpstr>
      <vt:lpstr>Times</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HIEU PHAM HUU</dc:creator>
  <cp:lastModifiedBy>Admin</cp:lastModifiedBy>
  <cp:revision>68</cp:revision>
  <dcterms:created xsi:type="dcterms:W3CDTF">2024-01-11T14:09:56Z</dcterms:created>
  <dcterms:modified xsi:type="dcterms:W3CDTF">2025-03-16T08:27:14Z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