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0" r:id="rId2"/>
    <p:sldId id="291" r:id="rId3"/>
    <p:sldId id="260" r:id="rId4"/>
    <p:sldId id="261" r:id="rId5"/>
    <p:sldId id="262" r:id="rId6"/>
    <p:sldId id="264" r:id="rId7"/>
    <p:sldId id="265" r:id="rId8"/>
    <p:sldId id="266" r:id="rId9"/>
    <p:sldId id="267" r:id="rId10"/>
    <p:sldId id="263" r:id="rId11"/>
    <p:sldId id="268" r:id="rId12"/>
    <p:sldId id="269" r:id="rId13"/>
    <p:sldId id="270" r:id="rId14"/>
    <p:sldId id="276" r:id="rId15"/>
    <p:sldId id="277" r:id="rId16"/>
    <p:sldId id="278" r:id="rId17"/>
    <p:sldId id="279" r:id="rId18"/>
    <p:sldId id="280" r:id="rId19"/>
    <p:sldId id="271" r:id="rId20"/>
    <p:sldId id="281" r:id="rId21"/>
    <p:sldId id="282" r:id="rId22"/>
    <p:sldId id="283" r:id="rId23"/>
    <p:sldId id="273" r:id="rId24"/>
    <p:sldId id="284" r:id="rId25"/>
    <p:sldId id="285" r:id="rId26"/>
    <p:sldId id="286" r:id="rId27"/>
    <p:sldId id="287" r:id="rId28"/>
    <p:sldId id="289" r:id="rId2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2"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FFCCCC"/>
    <a:srgbClr val="FFCCFF"/>
    <a:srgbClr val="FF99FF"/>
    <a:srgbClr val="0000CC"/>
    <a:srgbClr val="0000FF"/>
    <a:srgbClr val="FF33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69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7-12T06:03:26.949" idx="2">
    <p:pos x="10" y="10"/>
    <p:text/>
    <p:extLst>
      <p:ext uri="{C676402C-5697-4E1C-873F-D02D1690AC5C}">
        <p15:threadingInfo xmlns:p15="http://schemas.microsoft.com/office/powerpoint/2012/main" timeZoneBias="-42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0ECF3-A10B-49DC-B65F-A23B71F5A8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D5A9F9A-D397-4622-91CB-479E1DAE9D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DAA2F43-DA4C-4DB5-AA48-5055F5231283}"/>
              </a:ext>
            </a:extLst>
          </p:cNvPr>
          <p:cNvSpPr>
            <a:spLocks noGrp="1"/>
          </p:cNvSpPr>
          <p:nvPr>
            <p:ph type="dt" sz="half" idx="10"/>
          </p:nvPr>
        </p:nvSpPr>
        <p:spPr/>
        <p:txBody>
          <a:bodyPr/>
          <a:lstStyle/>
          <a:p>
            <a:fld id="{D9BA540C-E974-4FD6-AE5A-FE6FF9B9C681}" type="datetimeFigureOut">
              <a:rPr lang="vi-VN" smtClean="0"/>
              <a:t>Thứ Hai 04/09/2023</a:t>
            </a:fld>
            <a:endParaRPr lang="vi-VN"/>
          </a:p>
        </p:txBody>
      </p:sp>
      <p:sp>
        <p:nvSpPr>
          <p:cNvPr id="5" name="Footer Placeholder 4">
            <a:extLst>
              <a:ext uri="{FF2B5EF4-FFF2-40B4-BE49-F238E27FC236}">
                <a16:creationId xmlns:a16="http://schemas.microsoft.com/office/drawing/2014/main" id="{11A593A3-AA3B-4DB6-8D46-51841AC454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844F0A9-69C7-4882-AC0C-87E120E13B5C}"/>
              </a:ext>
            </a:extLst>
          </p:cNvPr>
          <p:cNvSpPr>
            <a:spLocks noGrp="1"/>
          </p:cNvSpPr>
          <p:nvPr>
            <p:ph type="sldNum" sz="quarter" idx="12"/>
          </p:nvPr>
        </p:nvSpPr>
        <p:spPr/>
        <p:txBody>
          <a:bodyPr/>
          <a:lstStyle/>
          <a:p>
            <a:fld id="{3C8A9E57-2456-4539-B83C-4C20952800EE}" type="slidenum">
              <a:rPr lang="vi-VN" smtClean="0"/>
              <a:t>‹#›</a:t>
            </a:fld>
            <a:endParaRPr lang="vi-VN"/>
          </a:p>
        </p:txBody>
      </p:sp>
    </p:spTree>
    <p:extLst>
      <p:ext uri="{BB962C8B-B14F-4D97-AF65-F5344CB8AC3E}">
        <p14:creationId xmlns:p14="http://schemas.microsoft.com/office/powerpoint/2010/main" val="4072929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278B0-190A-4A35-8341-66F5DE64932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0CEFFF8-BD4D-433A-940A-39D5B00143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DB6A9CD-9D05-4E57-B773-CBCB41FE6F34}"/>
              </a:ext>
            </a:extLst>
          </p:cNvPr>
          <p:cNvSpPr>
            <a:spLocks noGrp="1"/>
          </p:cNvSpPr>
          <p:nvPr>
            <p:ph type="dt" sz="half" idx="10"/>
          </p:nvPr>
        </p:nvSpPr>
        <p:spPr/>
        <p:txBody>
          <a:bodyPr/>
          <a:lstStyle/>
          <a:p>
            <a:fld id="{D9BA540C-E974-4FD6-AE5A-FE6FF9B9C681}" type="datetimeFigureOut">
              <a:rPr lang="vi-VN" smtClean="0"/>
              <a:t>Thứ Hai 04/09/2023</a:t>
            </a:fld>
            <a:endParaRPr lang="vi-VN"/>
          </a:p>
        </p:txBody>
      </p:sp>
      <p:sp>
        <p:nvSpPr>
          <p:cNvPr id="5" name="Footer Placeholder 4">
            <a:extLst>
              <a:ext uri="{FF2B5EF4-FFF2-40B4-BE49-F238E27FC236}">
                <a16:creationId xmlns:a16="http://schemas.microsoft.com/office/drawing/2014/main" id="{D039CF1B-2952-45C1-A914-0ED17C48FB8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1DBDE55-FC08-4C17-92E4-E0E82EE05636}"/>
              </a:ext>
            </a:extLst>
          </p:cNvPr>
          <p:cNvSpPr>
            <a:spLocks noGrp="1"/>
          </p:cNvSpPr>
          <p:nvPr>
            <p:ph type="sldNum" sz="quarter" idx="12"/>
          </p:nvPr>
        </p:nvSpPr>
        <p:spPr/>
        <p:txBody>
          <a:bodyPr/>
          <a:lstStyle/>
          <a:p>
            <a:fld id="{3C8A9E57-2456-4539-B83C-4C20952800EE}" type="slidenum">
              <a:rPr lang="vi-VN" smtClean="0"/>
              <a:t>‹#›</a:t>
            </a:fld>
            <a:endParaRPr lang="vi-VN"/>
          </a:p>
        </p:txBody>
      </p:sp>
    </p:spTree>
    <p:extLst>
      <p:ext uri="{BB962C8B-B14F-4D97-AF65-F5344CB8AC3E}">
        <p14:creationId xmlns:p14="http://schemas.microsoft.com/office/powerpoint/2010/main" val="1096116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496F31-78CC-41FF-A318-452433CFBAA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F81BC50-31B8-4D58-A2BD-486A9647FE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A430908-1A2B-4967-B08C-AD7D7FE92819}"/>
              </a:ext>
            </a:extLst>
          </p:cNvPr>
          <p:cNvSpPr>
            <a:spLocks noGrp="1"/>
          </p:cNvSpPr>
          <p:nvPr>
            <p:ph type="dt" sz="half" idx="10"/>
          </p:nvPr>
        </p:nvSpPr>
        <p:spPr/>
        <p:txBody>
          <a:bodyPr/>
          <a:lstStyle/>
          <a:p>
            <a:fld id="{D9BA540C-E974-4FD6-AE5A-FE6FF9B9C681}" type="datetimeFigureOut">
              <a:rPr lang="vi-VN" smtClean="0"/>
              <a:t>Thứ Hai 04/09/2023</a:t>
            </a:fld>
            <a:endParaRPr lang="vi-VN"/>
          </a:p>
        </p:txBody>
      </p:sp>
      <p:sp>
        <p:nvSpPr>
          <p:cNvPr id="5" name="Footer Placeholder 4">
            <a:extLst>
              <a:ext uri="{FF2B5EF4-FFF2-40B4-BE49-F238E27FC236}">
                <a16:creationId xmlns:a16="http://schemas.microsoft.com/office/drawing/2014/main" id="{1881B9D2-8084-43A9-B7CD-6B5E25CFED8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A7A7746-F9D7-452F-97AA-12C548CF7F02}"/>
              </a:ext>
            </a:extLst>
          </p:cNvPr>
          <p:cNvSpPr>
            <a:spLocks noGrp="1"/>
          </p:cNvSpPr>
          <p:nvPr>
            <p:ph type="sldNum" sz="quarter" idx="12"/>
          </p:nvPr>
        </p:nvSpPr>
        <p:spPr/>
        <p:txBody>
          <a:bodyPr/>
          <a:lstStyle/>
          <a:p>
            <a:fld id="{3C8A9E57-2456-4539-B83C-4C20952800EE}" type="slidenum">
              <a:rPr lang="vi-VN" smtClean="0"/>
              <a:t>‹#›</a:t>
            </a:fld>
            <a:endParaRPr lang="vi-VN"/>
          </a:p>
        </p:txBody>
      </p:sp>
    </p:spTree>
    <p:extLst>
      <p:ext uri="{BB962C8B-B14F-4D97-AF65-F5344CB8AC3E}">
        <p14:creationId xmlns:p14="http://schemas.microsoft.com/office/powerpoint/2010/main" val="2539505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8FB24-B52F-4726-BC91-A03FDA407005}"/>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62B1FF4-9137-49F8-9945-6B18F65061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4583D92-13AB-4F51-8928-F27D3DC6DD76}"/>
              </a:ext>
            </a:extLst>
          </p:cNvPr>
          <p:cNvSpPr>
            <a:spLocks noGrp="1"/>
          </p:cNvSpPr>
          <p:nvPr>
            <p:ph type="dt" sz="half" idx="10"/>
          </p:nvPr>
        </p:nvSpPr>
        <p:spPr/>
        <p:txBody>
          <a:bodyPr/>
          <a:lstStyle/>
          <a:p>
            <a:fld id="{D9BA540C-E974-4FD6-AE5A-FE6FF9B9C681}" type="datetimeFigureOut">
              <a:rPr lang="vi-VN" smtClean="0"/>
              <a:t>Thứ Hai 04/09/2023</a:t>
            </a:fld>
            <a:endParaRPr lang="vi-VN"/>
          </a:p>
        </p:txBody>
      </p:sp>
      <p:sp>
        <p:nvSpPr>
          <p:cNvPr id="5" name="Footer Placeholder 4">
            <a:extLst>
              <a:ext uri="{FF2B5EF4-FFF2-40B4-BE49-F238E27FC236}">
                <a16:creationId xmlns:a16="http://schemas.microsoft.com/office/drawing/2014/main" id="{3F478AFE-C808-43E1-9613-B6F1B00082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2412F0D-424B-437F-8803-05418F78F471}"/>
              </a:ext>
            </a:extLst>
          </p:cNvPr>
          <p:cNvSpPr>
            <a:spLocks noGrp="1"/>
          </p:cNvSpPr>
          <p:nvPr>
            <p:ph type="sldNum" sz="quarter" idx="12"/>
          </p:nvPr>
        </p:nvSpPr>
        <p:spPr/>
        <p:txBody>
          <a:bodyPr/>
          <a:lstStyle/>
          <a:p>
            <a:fld id="{3C8A9E57-2456-4539-B83C-4C20952800EE}" type="slidenum">
              <a:rPr lang="vi-VN" smtClean="0"/>
              <a:t>‹#›</a:t>
            </a:fld>
            <a:endParaRPr lang="vi-VN"/>
          </a:p>
        </p:txBody>
      </p:sp>
    </p:spTree>
    <p:extLst>
      <p:ext uri="{BB962C8B-B14F-4D97-AF65-F5344CB8AC3E}">
        <p14:creationId xmlns:p14="http://schemas.microsoft.com/office/powerpoint/2010/main" val="2308062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E2AEE-CDAA-4270-9F0A-F7EE737790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191241B-AFE4-47BD-A1D8-446187ECAD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EA114B-EB7E-415B-99CC-42C81BCEA995}"/>
              </a:ext>
            </a:extLst>
          </p:cNvPr>
          <p:cNvSpPr>
            <a:spLocks noGrp="1"/>
          </p:cNvSpPr>
          <p:nvPr>
            <p:ph type="dt" sz="half" idx="10"/>
          </p:nvPr>
        </p:nvSpPr>
        <p:spPr/>
        <p:txBody>
          <a:bodyPr/>
          <a:lstStyle/>
          <a:p>
            <a:fld id="{D9BA540C-E974-4FD6-AE5A-FE6FF9B9C681}" type="datetimeFigureOut">
              <a:rPr lang="vi-VN" smtClean="0"/>
              <a:t>Thứ Hai 04/09/2023</a:t>
            </a:fld>
            <a:endParaRPr lang="vi-VN"/>
          </a:p>
        </p:txBody>
      </p:sp>
      <p:sp>
        <p:nvSpPr>
          <p:cNvPr id="5" name="Footer Placeholder 4">
            <a:extLst>
              <a:ext uri="{FF2B5EF4-FFF2-40B4-BE49-F238E27FC236}">
                <a16:creationId xmlns:a16="http://schemas.microsoft.com/office/drawing/2014/main" id="{EEC12E9D-1E9E-4E06-8B38-2511E661F20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61C3782-7573-4321-9C23-12A74DCFDE6D}"/>
              </a:ext>
            </a:extLst>
          </p:cNvPr>
          <p:cNvSpPr>
            <a:spLocks noGrp="1"/>
          </p:cNvSpPr>
          <p:nvPr>
            <p:ph type="sldNum" sz="quarter" idx="12"/>
          </p:nvPr>
        </p:nvSpPr>
        <p:spPr/>
        <p:txBody>
          <a:bodyPr/>
          <a:lstStyle/>
          <a:p>
            <a:fld id="{3C8A9E57-2456-4539-B83C-4C20952800EE}" type="slidenum">
              <a:rPr lang="vi-VN" smtClean="0"/>
              <a:t>‹#›</a:t>
            </a:fld>
            <a:endParaRPr lang="vi-VN"/>
          </a:p>
        </p:txBody>
      </p:sp>
    </p:spTree>
    <p:extLst>
      <p:ext uri="{BB962C8B-B14F-4D97-AF65-F5344CB8AC3E}">
        <p14:creationId xmlns:p14="http://schemas.microsoft.com/office/powerpoint/2010/main" val="837841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17798-1DD6-466D-B459-7281551891B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CE5877A-6B52-4E71-9D42-04BFAAF983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A86DDC9-BFF4-4103-A53A-A05DA4C870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29F0504-5149-4E84-A17E-5758A95878D1}"/>
              </a:ext>
            </a:extLst>
          </p:cNvPr>
          <p:cNvSpPr>
            <a:spLocks noGrp="1"/>
          </p:cNvSpPr>
          <p:nvPr>
            <p:ph type="dt" sz="half" idx="10"/>
          </p:nvPr>
        </p:nvSpPr>
        <p:spPr/>
        <p:txBody>
          <a:bodyPr/>
          <a:lstStyle/>
          <a:p>
            <a:fld id="{D9BA540C-E974-4FD6-AE5A-FE6FF9B9C681}" type="datetimeFigureOut">
              <a:rPr lang="vi-VN" smtClean="0"/>
              <a:t>Thứ Hai 04/09/2023</a:t>
            </a:fld>
            <a:endParaRPr lang="vi-VN"/>
          </a:p>
        </p:txBody>
      </p:sp>
      <p:sp>
        <p:nvSpPr>
          <p:cNvPr id="6" name="Footer Placeholder 5">
            <a:extLst>
              <a:ext uri="{FF2B5EF4-FFF2-40B4-BE49-F238E27FC236}">
                <a16:creationId xmlns:a16="http://schemas.microsoft.com/office/drawing/2014/main" id="{A54C75D9-B467-4AF7-A82D-B9723921BA1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CCC57D0-3AA8-4FBB-9E52-A3570259A612}"/>
              </a:ext>
            </a:extLst>
          </p:cNvPr>
          <p:cNvSpPr>
            <a:spLocks noGrp="1"/>
          </p:cNvSpPr>
          <p:nvPr>
            <p:ph type="sldNum" sz="quarter" idx="12"/>
          </p:nvPr>
        </p:nvSpPr>
        <p:spPr/>
        <p:txBody>
          <a:bodyPr/>
          <a:lstStyle/>
          <a:p>
            <a:fld id="{3C8A9E57-2456-4539-B83C-4C20952800EE}" type="slidenum">
              <a:rPr lang="vi-VN" smtClean="0"/>
              <a:t>‹#›</a:t>
            </a:fld>
            <a:endParaRPr lang="vi-VN"/>
          </a:p>
        </p:txBody>
      </p:sp>
    </p:spTree>
    <p:extLst>
      <p:ext uri="{BB962C8B-B14F-4D97-AF65-F5344CB8AC3E}">
        <p14:creationId xmlns:p14="http://schemas.microsoft.com/office/powerpoint/2010/main" val="2583532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C9F2F-632A-4FDE-9CC0-4B9252F4F42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DBC5FF4-F460-41D3-B3A0-5733C5C61F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E4869C-2326-4D22-8140-DE3B897600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181EA01-6FF4-429A-B49E-190D2344A9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3A1470-3699-499A-8FE9-8A210950FB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571A7BE-83CF-4295-A676-4C425D3EB762}"/>
              </a:ext>
            </a:extLst>
          </p:cNvPr>
          <p:cNvSpPr>
            <a:spLocks noGrp="1"/>
          </p:cNvSpPr>
          <p:nvPr>
            <p:ph type="dt" sz="half" idx="10"/>
          </p:nvPr>
        </p:nvSpPr>
        <p:spPr/>
        <p:txBody>
          <a:bodyPr/>
          <a:lstStyle/>
          <a:p>
            <a:fld id="{D9BA540C-E974-4FD6-AE5A-FE6FF9B9C681}" type="datetimeFigureOut">
              <a:rPr lang="vi-VN" smtClean="0"/>
              <a:t>Thứ Hai 04/09/2023</a:t>
            </a:fld>
            <a:endParaRPr lang="vi-VN"/>
          </a:p>
        </p:txBody>
      </p:sp>
      <p:sp>
        <p:nvSpPr>
          <p:cNvPr id="8" name="Footer Placeholder 7">
            <a:extLst>
              <a:ext uri="{FF2B5EF4-FFF2-40B4-BE49-F238E27FC236}">
                <a16:creationId xmlns:a16="http://schemas.microsoft.com/office/drawing/2014/main" id="{C70787FB-C647-4A09-AC30-CC0397293761}"/>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DC329AC2-E274-473C-8218-C47A82242C41}"/>
              </a:ext>
            </a:extLst>
          </p:cNvPr>
          <p:cNvSpPr>
            <a:spLocks noGrp="1"/>
          </p:cNvSpPr>
          <p:nvPr>
            <p:ph type="sldNum" sz="quarter" idx="12"/>
          </p:nvPr>
        </p:nvSpPr>
        <p:spPr/>
        <p:txBody>
          <a:bodyPr/>
          <a:lstStyle/>
          <a:p>
            <a:fld id="{3C8A9E57-2456-4539-B83C-4C20952800EE}" type="slidenum">
              <a:rPr lang="vi-VN" smtClean="0"/>
              <a:t>‹#›</a:t>
            </a:fld>
            <a:endParaRPr lang="vi-VN"/>
          </a:p>
        </p:txBody>
      </p:sp>
    </p:spTree>
    <p:extLst>
      <p:ext uri="{BB962C8B-B14F-4D97-AF65-F5344CB8AC3E}">
        <p14:creationId xmlns:p14="http://schemas.microsoft.com/office/powerpoint/2010/main" val="313688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FE032-DCAD-4826-B6C0-1D7615207D1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A26A436-514A-4920-953C-6B325CC18F25}"/>
              </a:ext>
            </a:extLst>
          </p:cNvPr>
          <p:cNvSpPr>
            <a:spLocks noGrp="1"/>
          </p:cNvSpPr>
          <p:nvPr>
            <p:ph type="dt" sz="half" idx="10"/>
          </p:nvPr>
        </p:nvSpPr>
        <p:spPr/>
        <p:txBody>
          <a:bodyPr/>
          <a:lstStyle/>
          <a:p>
            <a:fld id="{D9BA540C-E974-4FD6-AE5A-FE6FF9B9C681}" type="datetimeFigureOut">
              <a:rPr lang="vi-VN" smtClean="0"/>
              <a:t>Thứ Hai 04/09/2023</a:t>
            </a:fld>
            <a:endParaRPr lang="vi-VN"/>
          </a:p>
        </p:txBody>
      </p:sp>
      <p:sp>
        <p:nvSpPr>
          <p:cNvPr id="4" name="Footer Placeholder 3">
            <a:extLst>
              <a:ext uri="{FF2B5EF4-FFF2-40B4-BE49-F238E27FC236}">
                <a16:creationId xmlns:a16="http://schemas.microsoft.com/office/drawing/2014/main" id="{EF3CF9EC-DDA9-4E6E-A064-868256DF880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01F8CC79-9A7C-49B8-B204-BAF4CFDEFA5E}"/>
              </a:ext>
            </a:extLst>
          </p:cNvPr>
          <p:cNvSpPr>
            <a:spLocks noGrp="1"/>
          </p:cNvSpPr>
          <p:nvPr>
            <p:ph type="sldNum" sz="quarter" idx="12"/>
          </p:nvPr>
        </p:nvSpPr>
        <p:spPr/>
        <p:txBody>
          <a:bodyPr/>
          <a:lstStyle/>
          <a:p>
            <a:fld id="{3C8A9E57-2456-4539-B83C-4C20952800EE}" type="slidenum">
              <a:rPr lang="vi-VN" smtClean="0"/>
              <a:t>‹#›</a:t>
            </a:fld>
            <a:endParaRPr lang="vi-VN"/>
          </a:p>
        </p:txBody>
      </p:sp>
    </p:spTree>
    <p:extLst>
      <p:ext uri="{BB962C8B-B14F-4D97-AF65-F5344CB8AC3E}">
        <p14:creationId xmlns:p14="http://schemas.microsoft.com/office/powerpoint/2010/main" val="3937760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4FC49B-CF32-4EBC-89E3-BE55E609698D}"/>
              </a:ext>
            </a:extLst>
          </p:cNvPr>
          <p:cNvSpPr>
            <a:spLocks noGrp="1"/>
          </p:cNvSpPr>
          <p:nvPr>
            <p:ph type="dt" sz="half" idx="10"/>
          </p:nvPr>
        </p:nvSpPr>
        <p:spPr/>
        <p:txBody>
          <a:bodyPr/>
          <a:lstStyle/>
          <a:p>
            <a:fld id="{D9BA540C-E974-4FD6-AE5A-FE6FF9B9C681}" type="datetimeFigureOut">
              <a:rPr lang="vi-VN" smtClean="0"/>
              <a:t>Thứ Hai 04/09/2023</a:t>
            </a:fld>
            <a:endParaRPr lang="vi-VN"/>
          </a:p>
        </p:txBody>
      </p:sp>
      <p:sp>
        <p:nvSpPr>
          <p:cNvPr id="3" name="Footer Placeholder 2">
            <a:extLst>
              <a:ext uri="{FF2B5EF4-FFF2-40B4-BE49-F238E27FC236}">
                <a16:creationId xmlns:a16="http://schemas.microsoft.com/office/drawing/2014/main" id="{B18A774A-753A-4693-83A7-015753EF7306}"/>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7F8A4F5D-0D74-4D8A-8D89-F05626679229}"/>
              </a:ext>
            </a:extLst>
          </p:cNvPr>
          <p:cNvSpPr>
            <a:spLocks noGrp="1"/>
          </p:cNvSpPr>
          <p:nvPr>
            <p:ph type="sldNum" sz="quarter" idx="12"/>
          </p:nvPr>
        </p:nvSpPr>
        <p:spPr/>
        <p:txBody>
          <a:bodyPr/>
          <a:lstStyle/>
          <a:p>
            <a:fld id="{3C8A9E57-2456-4539-B83C-4C20952800EE}" type="slidenum">
              <a:rPr lang="vi-VN" smtClean="0"/>
              <a:t>‹#›</a:t>
            </a:fld>
            <a:endParaRPr lang="vi-VN"/>
          </a:p>
        </p:txBody>
      </p:sp>
    </p:spTree>
    <p:extLst>
      <p:ext uri="{BB962C8B-B14F-4D97-AF65-F5344CB8AC3E}">
        <p14:creationId xmlns:p14="http://schemas.microsoft.com/office/powerpoint/2010/main" val="2285645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40074-1680-4A8B-9D7A-2DBFDD23F9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279C7B91-F935-4940-BA0B-71A0CAF32C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EAE3A1E-1ABB-4FBD-951E-25749DA2A4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69D131-0573-41A0-A194-A24394DF6AB4}"/>
              </a:ext>
            </a:extLst>
          </p:cNvPr>
          <p:cNvSpPr>
            <a:spLocks noGrp="1"/>
          </p:cNvSpPr>
          <p:nvPr>
            <p:ph type="dt" sz="half" idx="10"/>
          </p:nvPr>
        </p:nvSpPr>
        <p:spPr/>
        <p:txBody>
          <a:bodyPr/>
          <a:lstStyle/>
          <a:p>
            <a:fld id="{D9BA540C-E974-4FD6-AE5A-FE6FF9B9C681}" type="datetimeFigureOut">
              <a:rPr lang="vi-VN" smtClean="0"/>
              <a:t>Thứ Hai 04/09/2023</a:t>
            </a:fld>
            <a:endParaRPr lang="vi-VN"/>
          </a:p>
        </p:txBody>
      </p:sp>
      <p:sp>
        <p:nvSpPr>
          <p:cNvPr id="6" name="Footer Placeholder 5">
            <a:extLst>
              <a:ext uri="{FF2B5EF4-FFF2-40B4-BE49-F238E27FC236}">
                <a16:creationId xmlns:a16="http://schemas.microsoft.com/office/drawing/2014/main" id="{B01F4783-85AE-4247-8693-586721054CC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21B3DE5-1F35-463A-A754-8830863961B8}"/>
              </a:ext>
            </a:extLst>
          </p:cNvPr>
          <p:cNvSpPr>
            <a:spLocks noGrp="1"/>
          </p:cNvSpPr>
          <p:nvPr>
            <p:ph type="sldNum" sz="quarter" idx="12"/>
          </p:nvPr>
        </p:nvSpPr>
        <p:spPr/>
        <p:txBody>
          <a:bodyPr/>
          <a:lstStyle/>
          <a:p>
            <a:fld id="{3C8A9E57-2456-4539-B83C-4C20952800EE}" type="slidenum">
              <a:rPr lang="vi-VN" smtClean="0"/>
              <a:t>‹#›</a:t>
            </a:fld>
            <a:endParaRPr lang="vi-VN"/>
          </a:p>
        </p:txBody>
      </p:sp>
    </p:spTree>
    <p:extLst>
      <p:ext uri="{BB962C8B-B14F-4D97-AF65-F5344CB8AC3E}">
        <p14:creationId xmlns:p14="http://schemas.microsoft.com/office/powerpoint/2010/main" val="2209984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B40D2-2443-4825-8107-610A1C1C68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82844AA-AA64-4DF9-AE94-1B33E95095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CF3D3B5C-92EF-4E25-9CE8-624D79DCB4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2C0B90-E000-4EDE-AC9F-B1216FE70E39}"/>
              </a:ext>
            </a:extLst>
          </p:cNvPr>
          <p:cNvSpPr>
            <a:spLocks noGrp="1"/>
          </p:cNvSpPr>
          <p:nvPr>
            <p:ph type="dt" sz="half" idx="10"/>
          </p:nvPr>
        </p:nvSpPr>
        <p:spPr/>
        <p:txBody>
          <a:bodyPr/>
          <a:lstStyle/>
          <a:p>
            <a:fld id="{D9BA540C-E974-4FD6-AE5A-FE6FF9B9C681}" type="datetimeFigureOut">
              <a:rPr lang="vi-VN" smtClean="0"/>
              <a:t>Thứ Hai 04/09/2023</a:t>
            </a:fld>
            <a:endParaRPr lang="vi-VN"/>
          </a:p>
        </p:txBody>
      </p:sp>
      <p:sp>
        <p:nvSpPr>
          <p:cNvPr id="6" name="Footer Placeholder 5">
            <a:extLst>
              <a:ext uri="{FF2B5EF4-FFF2-40B4-BE49-F238E27FC236}">
                <a16:creationId xmlns:a16="http://schemas.microsoft.com/office/drawing/2014/main" id="{A2791635-17AF-47D2-B164-1120975F60B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7772E0D-904A-4913-ABD1-D2E607E472EA}"/>
              </a:ext>
            </a:extLst>
          </p:cNvPr>
          <p:cNvSpPr>
            <a:spLocks noGrp="1"/>
          </p:cNvSpPr>
          <p:nvPr>
            <p:ph type="sldNum" sz="quarter" idx="12"/>
          </p:nvPr>
        </p:nvSpPr>
        <p:spPr/>
        <p:txBody>
          <a:bodyPr/>
          <a:lstStyle/>
          <a:p>
            <a:fld id="{3C8A9E57-2456-4539-B83C-4C20952800EE}" type="slidenum">
              <a:rPr lang="vi-VN" smtClean="0"/>
              <a:t>‹#›</a:t>
            </a:fld>
            <a:endParaRPr lang="vi-VN"/>
          </a:p>
        </p:txBody>
      </p:sp>
    </p:spTree>
    <p:extLst>
      <p:ext uri="{BB962C8B-B14F-4D97-AF65-F5344CB8AC3E}">
        <p14:creationId xmlns:p14="http://schemas.microsoft.com/office/powerpoint/2010/main" val="1150797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560DEF-3188-4C1F-B665-5CF72B4BE3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2666AB0-2BE8-4C4E-BDD1-F0EBB10080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A78589D-0CB6-47EC-8780-EBF643591E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BA540C-E974-4FD6-AE5A-FE6FF9B9C681}" type="datetimeFigureOut">
              <a:rPr lang="vi-VN" smtClean="0"/>
              <a:t>Thứ Hai 04/09/2023</a:t>
            </a:fld>
            <a:endParaRPr lang="vi-VN"/>
          </a:p>
        </p:txBody>
      </p:sp>
      <p:sp>
        <p:nvSpPr>
          <p:cNvPr id="5" name="Footer Placeholder 4">
            <a:extLst>
              <a:ext uri="{FF2B5EF4-FFF2-40B4-BE49-F238E27FC236}">
                <a16:creationId xmlns:a16="http://schemas.microsoft.com/office/drawing/2014/main" id="{6BEA9C18-C703-480F-93F5-09BD75F551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AD59C2BA-6E86-43B3-978C-07AB9A8FC1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8A9E57-2456-4539-B83C-4C20952800EE}" type="slidenum">
              <a:rPr lang="vi-VN" smtClean="0"/>
              <a:t>‹#›</a:t>
            </a:fld>
            <a:endParaRPr lang="vi-VN"/>
          </a:p>
        </p:txBody>
      </p:sp>
    </p:spTree>
    <p:extLst>
      <p:ext uri="{BB962C8B-B14F-4D97-AF65-F5344CB8AC3E}">
        <p14:creationId xmlns:p14="http://schemas.microsoft.com/office/powerpoint/2010/main" val="2677547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image" Target="../media/image19.gif"/><Relationship Id="rId3" Type="http://schemas.openxmlformats.org/officeDocument/2006/relationships/slideLayout" Target="../slideLayouts/slideLayout2.xml"/><Relationship Id="rId7" Type="http://schemas.openxmlformats.org/officeDocument/2006/relationships/slide" Target="slide24.xml"/><Relationship Id="rId12" Type="http://schemas.openxmlformats.org/officeDocument/2006/relationships/image" Target="../media/image18.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slide" Target="slide23.xml"/><Relationship Id="rId11" Type="http://schemas.openxmlformats.org/officeDocument/2006/relationships/image" Target="../media/image17.gif"/><Relationship Id="rId5" Type="http://schemas.openxmlformats.org/officeDocument/2006/relationships/slide" Target="slide22.xml"/><Relationship Id="rId10" Type="http://schemas.openxmlformats.org/officeDocument/2006/relationships/slide" Target="slide27.xml"/><Relationship Id="rId4" Type="http://schemas.openxmlformats.org/officeDocument/2006/relationships/image" Target="../media/image16.png"/><Relationship Id="rId9" Type="http://schemas.openxmlformats.org/officeDocument/2006/relationships/slide" Target="slide26.xml"/><Relationship Id="rId14"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21.xml"/><Relationship Id="rId3" Type="http://schemas.openxmlformats.org/officeDocument/2006/relationships/audio" Target="../media/audio2.wav"/><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24.png"/><Relationship Id="rId5" Type="http://schemas.openxmlformats.org/officeDocument/2006/relationships/image" Target="../media/image21.png"/><Relationship Id="rId10" Type="http://schemas.microsoft.com/office/2007/relationships/hdphoto" Target="../media/hdphoto4.wdp"/><Relationship Id="rId4" Type="http://schemas.openxmlformats.org/officeDocument/2006/relationships/audio" Target="../media/audio3.wav"/><Relationship Id="rId9" Type="http://schemas.openxmlformats.org/officeDocument/2006/relationships/image" Target="../media/image23.png"/><Relationship Id="rId14" Type="http://schemas.openxmlformats.org/officeDocument/2006/relationships/comments" Target="../comments/comment1.xml"/></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4.png"/><Relationship Id="rId3" Type="http://schemas.openxmlformats.org/officeDocument/2006/relationships/audio" Target="../media/audio3.wav"/><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26.png"/><Relationship Id="rId5" Type="http://schemas.openxmlformats.org/officeDocument/2006/relationships/image" Target="../media/image21.png"/><Relationship Id="rId10" Type="http://schemas.microsoft.com/office/2007/relationships/hdphoto" Target="../media/hdphoto4.wdp"/><Relationship Id="rId4" Type="http://schemas.openxmlformats.org/officeDocument/2006/relationships/audio" Target="../media/audio2.wav"/><Relationship Id="rId9" Type="http://schemas.openxmlformats.org/officeDocument/2006/relationships/image" Target="../media/image23.png"/><Relationship Id="rId14" Type="http://schemas.openxmlformats.org/officeDocument/2006/relationships/slide" Target="slide21.xml"/></Relationships>
</file>

<file path=ppt/slides/_rels/slide2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4.png"/><Relationship Id="rId3" Type="http://schemas.openxmlformats.org/officeDocument/2006/relationships/audio" Target="../media/audio3.wav"/><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26.png"/><Relationship Id="rId5" Type="http://schemas.openxmlformats.org/officeDocument/2006/relationships/image" Target="../media/image21.png"/><Relationship Id="rId10" Type="http://schemas.microsoft.com/office/2007/relationships/hdphoto" Target="../media/hdphoto4.wdp"/><Relationship Id="rId4" Type="http://schemas.openxmlformats.org/officeDocument/2006/relationships/audio" Target="../media/audio2.wav"/><Relationship Id="rId9" Type="http://schemas.openxmlformats.org/officeDocument/2006/relationships/image" Target="../media/image23.png"/><Relationship Id="rId14" Type="http://schemas.openxmlformats.org/officeDocument/2006/relationships/slide" Target="slide21.xml"/></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21.xml"/><Relationship Id="rId3" Type="http://schemas.openxmlformats.org/officeDocument/2006/relationships/audio" Target="../media/audio2.wav"/><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24.png"/><Relationship Id="rId5" Type="http://schemas.openxmlformats.org/officeDocument/2006/relationships/image" Target="../media/image21.png"/><Relationship Id="rId10" Type="http://schemas.microsoft.com/office/2007/relationships/hdphoto" Target="../media/hdphoto4.wdp"/><Relationship Id="rId4" Type="http://schemas.openxmlformats.org/officeDocument/2006/relationships/audio" Target="../media/audio3.wav"/><Relationship Id="rId9" Type="http://schemas.openxmlformats.org/officeDocument/2006/relationships/image" Target="../media/image23.png"/></Relationships>
</file>

<file path=ppt/slides/_rels/slide2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21.xml"/><Relationship Id="rId3" Type="http://schemas.openxmlformats.org/officeDocument/2006/relationships/audio" Target="../media/audio2.wav"/><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24.png"/><Relationship Id="rId5" Type="http://schemas.openxmlformats.org/officeDocument/2006/relationships/image" Target="../media/image21.png"/><Relationship Id="rId10" Type="http://schemas.microsoft.com/office/2007/relationships/hdphoto" Target="../media/hdphoto4.wdp"/><Relationship Id="rId4" Type="http://schemas.openxmlformats.org/officeDocument/2006/relationships/audio" Target="../media/audio3.wav"/><Relationship Id="rId9" Type="http://schemas.openxmlformats.org/officeDocument/2006/relationships/image" Target="../media/image23.png"/></Relationships>
</file>

<file path=ppt/slides/_rels/slide2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21.xml"/><Relationship Id="rId3" Type="http://schemas.openxmlformats.org/officeDocument/2006/relationships/audio" Target="../media/audio2.wav"/><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24.png"/><Relationship Id="rId5" Type="http://schemas.openxmlformats.org/officeDocument/2006/relationships/image" Target="../media/image21.png"/><Relationship Id="rId10" Type="http://schemas.microsoft.com/office/2007/relationships/hdphoto" Target="../media/hdphoto4.wdp"/><Relationship Id="rId4" Type="http://schemas.openxmlformats.org/officeDocument/2006/relationships/audio" Target="../media/audio3.wav"/><Relationship Id="rId9"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0A71983-8E62-44DA-B180-78DA610D10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5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4">
            <a:extLst>
              <a:ext uri="{FF2B5EF4-FFF2-40B4-BE49-F238E27FC236}">
                <a16:creationId xmlns:a16="http://schemas.microsoft.com/office/drawing/2014/main" id="{F1069F71-4BF7-46DC-90B3-A01424FA69F0}"/>
              </a:ext>
            </a:extLst>
          </p:cNvPr>
          <p:cNvSpPr txBox="1"/>
          <p:nvPr/>
        </p:nvSpPr>
        <p:spPr>
          <a:xfrm>
            <a:off x="435429" y="-43954"/>
            <a:ext cx="11176000" cy="904094"/>
          </a:xfrm>
          <a:prstGeom prst="rect">
            <a:avLst/>
          </a:prstGeom>
        </p:spPr>
        <p:txBody>
          <a:bodyPr wrap="square" lIns="0" tIns="0" rIns="0" bIns="0" rtlCol="0" anchor="t">
            <a:spAutoFit/>
          </a:bodyPr>
          <a:lstStyle/>
          <a:p>
            <a:pPr algn="ctr">
              <a:lnSpc>
                <a:spcPts val="8400"/>
              </a:lnSpc>
            </a:pPr>
            <a:r>
              <a:rPr lang="en-US" sz="3200" b="1">
                <a:solidFill>
                  <a:srgbClr val="0000FF"/>
                </a:solidFill>
                <a:latin typeface="Times New Roman" panose="02020603050405020304" pitchFamily="18" charset="0"/>
                <a:cs typeface="Times New Roman" panose="02020603050405020304" pitchFamily="18" charset="0"/>
              </a:rPr>
              <a:t>CHỦ ĐỀ: SINH HỌC CƠ THỂ NGƯỜI</a:t>
            </a:r>
          </a:p>
        </p:txBody>
      </p:sp>
      <p:sp>
        <p:nvSpPr>
          <p:cNvPr id="4" name="TextBox 5">
            <a:extLst>
              <a:ext uri="{FF2B5EF4-FFF2-40B4-BE49-F238E27FC236}">
                <a16:creationId xmlns:a16="http://schemas.microsoft.com/office/drawing/2014/main" id="{E1080FE3-7F99-4960-8AB5-8FF1079D0EEE}"/>
              </a:ext>
            </a:extLst>
          </p:cNvPr>
          <p:cNvSpPr txBox="1"/>
          <p:nvPr/>
        </p:nvSpPr>
        <p:spPr>
          <a:xfrm>
            <a:off x="1277985" y="1407463"/>
            <a:ext cx="9151696" cy="1200842"/>
          </a:xfrm>
          <a:prstGeom prst="rect">
            <a:avLst/>
          </a:prstGeom>
        </p:spPr>
        <p:txBody>
          <a:bodyPr wrap="square" lIns="0" tIns="0" rIns="0" bIns="0" rtlCol="0" anchor="t">
            <a:spAutoFit/>
          </a:bodyPr>
          <a:lstStyle/>
          <a:p>
            <a:pPr algn="ctr">
              <a:lnSpc>
                <a:spcPts val="4853"/>
              </a:lnSpc>
            </a:pPr>
            <a:r>
              <a:rPr lang="en-US" sz="3200" b="1">
                <a:solidFill>
                  <a:srgbClr val="FF0000"/>
                </a:solidFill>
                <a:latin typeface="Times New Roman" panose="02020603050405020304" pitchFamily="18" charset="0"/>
                <a:cs typeface="Times New Roman" panose="02020603050405020304" pitchFamily="18" charset="0"/>
              </a:rPr>
              <a:t>BÀI 36: ĐIỀU HÒA MÔI TRƯỜNG TRONG CỦA CƠ THỂ NGƯỜI</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5" name="Picture 3">
            <a:extLst>
              <a:ext uri="{FF2B5EF4-FFF2-40B4-BE49-F238E27FC236}">
                <a16:creationId xmlns:a16="http://schemas.microsoft.com/office/drawing/2014/main" id="{98DD9393-3171-4BB4-847E-350A7FABF13A}"/>
              </a:ext>
            </a:extLst>
          </p:cNvPr>
          <p:cNvPicPr>
            <a:picLocks noChangeAspect="1"/>
          </p:cNvPicPr>
          <p:nvPr/>
        </p:nvPicPr>
        <p:blipFill>
          <a:blip r:embed="rId3"/>
          <a:srcRect/>
          <a:stretch>
            <a:fillRect/>
          </a:stretch>
        </p:blipFill>
        <p:spPr>
          <a:xfrm>
            <a:off x="6264918" y="3158835"/>
            <a:ext cx="5715436" cy="3575789"/>
          </a:xfrm>
          <a:prstGeom prst="rect">
            <a:avLst/>
          </a:prstGeom>
        </p:spPr>
      </p:pic>
      <p:pic>
        <p:nvPicPr>
          <p:cNvPr id="6" name="Picture 5">
            <a:extLst>
              <a:ext uri="{FF2B5EF4-FFF2-40B4-BE49-F238E27FC236}">
                <a16:creationId xmlns:a16="http://schemas.microsoft.com/office/drawing/2014/main" id="{88F6141F-C6E5-44F0-B9C1-2138F8611D51}"/>
              </a:ext>
            </a:extLst>
          </p:cNvPr>
          <p:cNvPicPr>
            <a:picLocks noChangeAspect="1"/>
          </p:cNvPicPr>
          <p:nvPr/>
        </p:nvPicPr>
        <p:blipFill>
          <a:blip r:embed="rId4"/>
          <a:stretch>
            <a:fillRect/>
          </a:stretch>
        </p:blipFill>
        <p:spPr>
          <a:xfrm>
            <a:off x="240674" y="3157231"/>
            <a:ext cx="5826298" cy="3562880"/>
          </a:xfrm>
          <a:prstGeom prst="rect">
            <a:avLst/>
          </a:prstGeom>
        </p:spPr>
      </p:pic>
    </p:spTree>
    <p:extLst>
      <p:ext uri="{BB962C8B-B14F-4D97-AF65-F5344CB8AC3E}">
        <p14:creationId xmlns:p14="http://schemas.microsoft.com/office/powerpoint/2010/main" val="238541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5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checkerboard(across)">
                                      <p:cBhvr>
                                        <p:cTn id="14" dur="25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48D8AB-B49A-4314-8706-FAF0E4672BE8}"/>
              </a:ext>
            </a:extLst>
          </p:cNvPr>
          <p:cNvSpPr txBox="1"/>
          <p:nvPr/>
        </p:nvSpPr>
        <p:spPr>
          <a:xfrm>
            <a:off x="166251" y="346357"/>
            <a:ext cx="11956474" cy="4595810"/>
          </a:xfrm>
          <a:prstGeom prst="rect">
            <a:avLst/>
          </a:prstGeom>
          <a:noFill/>
        </p:spPr>
        <p:txBody>
          <a:bodyPr wrap="square">
            <a:spAutoFit/>
          </a:bodyPr>
          <a:lstStyle/>
          <a:p>
            <a:pPr algn="ctr">
              <a:lnSpc>
                <a:spcPct val="107000"/>
              </a:lnSpc>
              <a:spcAft>
                <a:spcPts val="800"/>
              </a:spcAft>
            </a:pPr>
            <a:r>
              <a:rPr lang="en-US" sz="2800" b="1" kern="100">
                <a:effectLst/>
                <a:latin typeface="Times New Roman" panose="02020603050405020304" pitchFamily="18" charset="0"/>
                <a:ea typeface="Calibri" panose="020F0502020204030204" pitchFamily="34" charset="0"/>
                <a:cs typeface="Times New Roman" panose="02020603050405020304" pitchFamily="18" charset="0"/>
              </a:rPr>
              <a:t>Phiếu học tập số 1:</a:t>
            </a:r>
            <a:endParaRPr lang="vi-VN" sz="2800"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Sau khi ăn quá mặn, chúng ta thường có cảm giác khát. Việc uống nhiều nước sau khi ăn quá mặn có ý nghĩa gì đối với cơ thể.</a:t>
            </a:r>
            <a:endParaRPr lang="vi-VN" sz="2800" kern="1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5000"/>
              </a:lnSpc>
              <a:spcAft>
                <a:spcPts val="800"/>
              </a:spcAft>
            </a:pPr>
            <a:r>
              <a:rPr lang="de-DE" sz="2800" kern="100">
                <a:effectLst/>
                <a:latin typeface="Times New Roman" panose="02020603050405020304" pitchFamily="18" charset="0"/>
                <a:ea typeface="Arial" panose="020B0604020202020204" pitchFamily="34" charset="0"/>
                <a:cs typeface="Times New Roman" panose="02020603050405020304" pitchFamily="18" charset="0"/>
              </a:rPr>
              <a:t>TRẢ LỜI CÂU HỎI</a:t>
            </a:r>
            <a:endParaRPr lang="vi-VN" sz="2800"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5305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A99684CB-DF98-4FDC-B5AC-9347E510FF08}"/>
              </a:ext>
            </a:extLst>
          </p:cNvPr>
          <p:cNvSpPr>
            <a:spLocks noChangeArrowheads="1"/>
          </p:cNvSpPr>
          <p:nvPr/>
        </p:nvSpPr>
        <p:spPr bwMode="auto">
          <a:xfrm>
            <a:off x="100154" y="100336"/>
            <a:ext cx="12036426" cy="6324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ts val="600"/>
              </a:spcBef>
              <a:spcAft>
                <a:spcPts val="600"/>
              </a:spcAft>
              <a:buClrTx/>
              <a:buSzTx/>
              <a:buFontTx/>
              <a:buNone/>
              <a:tabLst/>
            </a:pPr>
            <a:r>
              <a:rPr kumimoji="0" lang="en-US" altLang="vi-VN" sz="26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2: Đọc kết quả xét nghiệm nồng độ glucose và uric acid trong máu </a:t>
            </a:r>
            <a:endParaRPr kumimoji="0" lang="vi-VN" altLang="vi-VN" sz="2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ts val="600"/>
              </a:spcBef>
              <a:spcAft>
                <a:spcPts val="600"/>
              </a:spcAft>
              <a:buClrTx/>
              <a:buSzTx/>
              <a:buFontTx/>
              <a:buNone/>
              <a:tabLst/>
            </a:pPr>
            <a:r>
              <a:rPr kumimoji="0" lang="en-US" altLang="vi-VN" sz="2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Bảng 36.1. Mẫu kết quả xét nghiệm một số chỉ số sinh lí, sinh hóa máu của một người: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vi-VN" sz="260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vi-VN" sz="260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vi-VN" sz="2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vi-VN" sz="2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vi-VN" sz="260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vi-VN" sz="260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Giả sử Bảng 36.1 là kết quả xét nghiệm của một bệnh nhân nam. Thảo luận nhóm, nhận xét về kết quả xét nghiệm, dự đoán các nguy cơ về sức khỏe của bệnh (nếu có) và đưa ra lời khuyên phù hợp.</a:t>
            </a:r>
            <a:endParaRPr kumimoji="0" lang="vi-VN" altLang="vi-VN" sz="2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vi-VN" sz="2600" b="0" i="0" u="none" strike="noStrike" cap="none" normalizeH="0" baseline="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TRẢ LỜI CÂU HỎI</a:t>
            </a:r>
            <a:endParaRPr kumimoji="0" lang="vi-VN" altLang="vi-VN" sz="2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vi-VN" sz="2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D5D4F4D9-7DAF-45B7-94DB-B70038306745}"/>
                  </a:ext>
                </a:extLst>
              </p:cNvPr>
              <p:cNvGraphicFramePr>
                <a:graphicFrameLocks noGrp="1"/>
              </p:cNvGraphicFramePr>
              <p:nvPr>
                <p:extLst>
                  <p:ext uri="{D42A27DB-BD31-4B8C-83A1-F6EECF244321}">
                    <p14:modId xmlns:p14="http://schemas.microsoft.com/office/powerpoint/2010/main" val="2383723513"/>
                  </p:ext>
                </p:extLst>
              </p:nvPr>
            </p:nvGraphicFramePr>
            <p:xfrm>
              <a:off x="1136080" y="1283262"/>
              <a:ext cx="10224653" cy="1979497"/>
            </p:xfrm>
            <a:graphic>
              <a:graphicData uri="http://schemas.openxmlformats.org/drawingml/2006/table">
                <a:tbl>
                  <a:tblPr firstRow="1" firstCol="1" bandRow="1">
                    <a:tableStyleId>{5C22544A-7EE6-4342-B048-85BDC9FD1C3A}</a:tableStyleId>
                  </a:tblPr>
                  <a:tblGrid>
                    <a:gridCol w="3832412">
                      <a:extLst>
                        <a:ext uri="{9D8B030D-6E8A-4147-A177-3AD203B41FA5}">
                          <a16:colId xmlns:a16="http://schemas.microsoft.com/office/drawing/2014/main" val="3149762360"/>
                        </a:ext>
                      </a:extLst>
                    </a:gridCol>
                    <a:gridCol w="1599752">
                      <a:extLst>
                        <a:ext uri="{9D8B030D-6E8A-4147-A177-3AD203B41FA5}">
                          <a16:colId xmlns:a16="http://schemas.microsoft.com/office/drawing/2014/main" val="4087078805"/>
                        </a:ext>
                      </a:extLst>
                    </a:gridCol>
                    <a:gridCol w="2880232">
                      <a:extLst>
                        <a:ext uri="{9D8B030D-6E8A-4147-A177-3AD203B41FA5}">
                          <a16:colId xmlns:a16="http://schemas.microsoft.com/office/drawing/2014/main" val="4016382877"/>
                        </a:ext>
                      </a:extLst>
                    </a:gridCol>
                    <a:gridCol w="1912257">
                      <a:extLst>
                        <a:ext uri="{9D8B030D-6E8A-4147-A177-3AD203B41FA5}">
                          <a16:colId xmlns:a16="http://schemas.microsoft.com/office/drawing/2014/main" val="3643342920"/>
                        </a:ext>
                      </a:extLst>
                    </a:gridCol>
                  </a:tblGrid>
                  <a:tr h="437580">
                    <a:tc>
                      <a:txBody>
                        <a:bodyPr/>
                        <a:lstStyle/>
                        <a:p>
                          <a:pPr algn="ctr">
                            <a:lnSpc>
                              <a:spcPct val="107000"/>
                            </a:lnSpc>
                            <a:spcBef>
                              <a:spcPts val="600"/>
                            </a:spcBef>
                            <a:spcAft>
                              <a:spcPts val="800"/>
                            </a:spcAft>
                          </a:pPr>
                          <a:r>
                            <a:rPr lang="en-US" sz="2600" kern="100">
                              <a:effectLst/>
                              <a:latin typeface="Times New Roman" panose="02020603050405020304" pitchFamily="18" charset="0"/>
                              <a:cs typeface="Times New Roman" panose="02020603050405020304" pitchFamily="18" charset="0"/>
                            </a:rPr>
                            <a:t>Tên xét nghiệm</a:t>
                          </a:r>
                          <a:endParaRPr lang="vi-VN"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800"/>
                            </a:spcAft>
                          </a:pPr>
                          <a:r>
                            <a:rPr lang="en-US" sz="2600" kern="100">
                              <a:effectLst/>
                              <a:latin typeface="Times New Roman" panose="02020603050405020304" pitchFamily="18" charset="0"/>
                              <a:cs typeface="Times New Roman" panose="02020603050405020304" pitchFamily="18" charset="0"/>
                            </a:rPr>
                            <a:t>Kết quả</a:t>
                          </a:r>
                          <a:endParaRPr lang="vi-VN"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800"/>
                            </a:spcAft>
                          </a:pPr>
                          <a:r>
                            <a:rPr lang="en-US" sz="2600" kern="100">
                              <a:effectLst/>
                              <a:latin typeface="Times New Roman" panose="02020603050405020304" pitchFamily="18" charset="0"/>
                              <a:cs typeface="Times New Roman" panose="02020603050405020304" pitchFamily="18" charset="0"/>
                            </a:rPr>
                            <a:t>Chỉ số bình thường</a:t>
                          </a:r>
                          <a:endParaRPr lang="vi-VN"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800"/>
                            </a:spcAft>
                          </a:pPr>
                          <a:r>
                            <a:rPr lang="en-US" sz="2600" kern="100">
                              <a:effectLst/>
                              <a:latin typeface="Times New Roman" panose="02020603050405020304" pitchFamily="18" charset="0"/>
                              <a:cs typeface="Times New Roman" panose="02020603050405020304" pitchFamily="18" charset="0"/>
                            </a:rPr>
                            <a:t>Đơn vị</a:t>
                          </a:r>
                          <a:endParaRPr lang="vi-VN"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7707649"/>
                      </a:ext>
                    </a:extLst>
                  </a:tr>
                  <a:tr h="437580">
                    <a:tc>
                      <a:txBody>
                        <a:bodyPr/>
                        <a:lstStyle/>
                        <a:p>
                          <a:pPr>
                            <a:lnSpc>
                              <a:spcPct val="107000"/>
                            </a:lnSpc>
                            <a:spcBef>
                              <a:spcPts val="600"/>
                            </a:spcBef>
                            <a:spcAft>
                              <a:spcPts val="800"/>
                            </a:spcAft>
                          </a:pPr>
                          <a:r>
                            <a:rPr lang="en-US" sz="2600" kern="100">
                              <a:effectLst/>
                              <a:latin typeface="Times New Roman" panose="02020603050405020304" pitchFamily="18" charset="0"/>
                              <a:cs typeface="Times New Roman" panose="02020603050405020304" pitchFamily="18" charset="0"/>
                            </a:rPr>
                            <a:t>Định lượng glucose (máu)</a:t>
                          </a:r>
                          <a:endParaRPr lang="vi-VN"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800"/>
                            </a:spcAft>
                          </a:pPr>
                          <a:r>
                            <a:rPr lang="en-US" sz="2600" kern="100">
                              <a:effectLst/>
                              <a:latin typeface="Times New Roman" panose="02020603050405020304" pitchFamily="18" charset="0"/>
                              <a:cs typeface="Times New Roman" panose="02020603050405020304" pitchFamily="18" charset="0"/>
                            </a:rPr>
                            <a:t>9,8</a:t>
                          </a:r>
                          <a:endParaRPr lang="vi-VN"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800"/>
                            </a:spcAft>
                          </a:pPr>
                          <a:r>
                            <a:rPr lang="en-US" sz="2600" kern="100">
                              <a:effectLst/>
                              <a:latin typeface="Times New Roman" panose="02020603050405020304" pitchFamily="18" charset="0"/>
                              <a:cs typeface="Times New Roman" panose="02020603050405020304" pitchFamily="18" charset="0"/>
                            </a:rPr>
                            <a:t>3,9 – 6,4</a:t>
                          </a:r>
                          <a:endParaRPr lang="vi-VN"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800"/>
                            </a:spcAft>
                          </a:pPr>
                          <a:r>
                            <a:rPr lang="en-US" sz="2600" kern="100">
                              <a:effectLst/>
                              <a:latin typeface="Times New Roman" panose="02020603050405020304" pitchFamily="18" charset="0"/>
                              <a:cs typeface="Times New Roman" panose="02020603050405020304" pitchFamily="18" charset="0"/>
                            </a:rPr>
                            <a:t>mmol/L</a:t>
                          </a:r>
                          <a:endParaRPr lang="vi-VN"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87633493"/>
                      </a:ext>
                    </a:extLst>
                  </a:tr>
                  <a:tr h="1104337">
                    <a:tc>
                      <a:txBody>
                        <a:bodyPr/>
                        <a:lstStyle/>
                        <a:p>
                          <a:pPr>
                            <a:lnSpc>
                              <a:spcPct val="107000"/>
                            </a:lnSpc>
                            <a:spcBef>
                              <a:spcPts val="600"/>
                            </a:spcBef>
                            <a:spcAft>
                              <a:spcPts val="800"/>
                            </a:spcAft>
                          </a:pPr>
                          <a:r>
                            <a:rPr lang="en-US" sz="2600" kern="100">
                              <a:effectLst/>
                              <a:latin typeface="Times New Roman" panose="02020603050405020304" pitchFamily="18" charset="0"/>
                              <a:cs typeface="Times New Roman" panose="02020603050405020304" pitchFamily="18" charset="0"/>
                            </a:rPr>
                            <a:t>Định lượng uric acid (máu)</a:t>
                          </a:r>
                          <a:endParaRPr lang="vi-VN"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800"/>
                            </a:spcAft>
                          </a:pPr>
                          <a:r>
                            <a:rPr lang="en-US" sz="2600" kern="100">
                              <a:effectLst/>
                              <a:latin typeface="Times New Roman" panose="02020603050405020304" pitchFamily="18" charset="0"/>
                              <a:cs typeface="Times New Roman" panose="02020603050405020304" pitchFamily="18" charset="0"/>
                            </a:rPr>
                            <a:t>171</a:t>
                          </a:r>
                          <a:endParaRPr lang="vi-VN"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Bef>
                              <a:spcPts val="600"/>
                            </a:spcBef>
                            <a:spcAft>
                              <a:spcPts val="800"/>
                            </a:spcAft>
                          </a:pPr>
                          <a:r>
                            <a:rPr lang="en-US" sz="2600" kern="100">
                              <a:effectLst/>
                              <a:latin typeface="Times New Roman" panose="02020603050405020304" pitchFamily="18" charset="0"/>
                              <a:cs typeface="Times New Roman" panose="02020603050405020304" pitchFamily="18" charset="0"/>
                            </a:rPr>
                            <a:t>Nam: 210 – 420</a:t>
                          </a:r>
                          <a:endParaRPr lang="vi-VN" sz="2600" kern="100">
                            <a:effectLst/>
                            <a:latin typeface="Times New Roman" panose="02020603050405020304" pitchFamily="18" charset="0"/>
                            <a:cs typeface="Times New Roman" panose="02020603050405020304" pitchFamily="18" charset="0"/>
                          </a:endParaRPr>
                        </a:p>
                        <a:p>
                          <a:pPr>
                            <a:lnSpc>
                              <a:spcPct val="107000"/>
                            </a:lnSpc>
                            <a:spcBef>
                              <a:spcPts val="600"/>
                            </a:spcBef>
                            <a:spcAft>
                              <a:spcPts val="800"/>
                            </a:spcAft>
                          </a:pPr>
                          <a:r>
                            <a:rPr lang="en-US" sz="2600" kern="100">
                              <a:effectLst/>
                              <a:latin typeface="Times New Roman" panose="02020603050405020304" pitchFamily="18" charset="0"/>
                              <a:cs typeface="Times New Roman" panose="02020603050405020304" pitchFamily="18" charset="0"/>
                            </a:rPr>
                            <a:t>Nữ: 150 – 350 </a:t>
                          </a:r>
                          <a:endParaRPr lang="vi-VN"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Bef>
                              <a:spcPts val="600"/>
                            </a:spcBef>
                            <a:spcAft>
                              <a:spcPts val="800"/>
                            </a:spcAft>
                          </a:pPr>
                          <a14:m>
                            <m:oMathPara xmlns:m="http://schemas.openxmlformats.org/officeDocument/2006/math">
                              <m:oMathParaPr>
                                <m:jc m:val="centerGroup"/>
                              </m:oMathParaPr>
                              <m:oMath xmlns:m="http://schemas.openxmlformats.org/officeDocument/2006/math">
                                <m:r>
                                  <m:rPr>
                                    <m:sty m:val="p"/>
                                  </m:rPr>
                                  <a:rPr lang="en-US" sz="2600" kern="100">
                                    <a:effectLst/>
                                    <a:latin typeface="Cambria Math" panose="02040503050406030204" pitchFamily="18" charset="0"/>
                                  </a:rPr>
                                  <m:t>μmol</m:t>
                                </m:r>
                                <m:r>
                                  <a:rPr lang="en-US" sz="2600" kern="100">
                                    <a:effectLst/>
                                    <a:latin typeface="Cambria Math" panose="02040503050406030204" pitchFamily="18" charset="0"/>
                                  </a:rPr>
                                  <m:t>/</m:t>
                                </m:r>
                                <m:r>
                                  <m:rPr>
                                    <m:sty m:val="p"/>
                                  </m:rPr>
                                  <a:rPr lang="en-US" sz="2600" kern="100">
                                    <a:effectLst/>
                                    <a:latin typeface="Cambria Math" panose="02040503050406030204" pitchFamily="18" charset="0"/>
                                  </a:rPr>
                                  <m:t>L</m:t>
                                </m:r>
                              </m:oMath>
                            </m:oMathPara>
                          </a14:m>
                          <a:endParaRPr lang="vi-VN"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95250235"/>
                      </a:ext>
                    </a:extLst>
                  </a:tr>
                </a:tbl>
              </a:graphicData>
            </a:graphic>
          </p:graphicFrame>
        </mc:Choice>
        <mc:Fallback xmlns="">
          <p:graphicFrame>
            <p:nvGraphicFramePr>
              <p:cNvPr id="4" name="Table 3">
                <a:extLst>
                  <a:ext uri="{FF2B5EF4-FFF2-40B4-BE49-F238E27FC236}">
                    <a16:creationId xmlns:a16="http://schemas.microsoft.com/office/drawing/2014/main" id="{D5D4F4D9-7DAF-45B7-94DB-B70038306745}"/>
                  </a:ext>
                </a:extLst>
              </p:cNvPr>
              <p:cNvGraphicFramePr>
                <a:graphicFrameLocks noGrp="1"/>
              </p:cNvGraphicFramePr>
              <p:nvPr>
                <p:extLst>
                  <p:ext uri="{D42A27DB-BD31-4B8C-83A1-F6EECF244321}">
                    <p14:modId xmlns:p14="http://schemas.microsoft.com/office/powerpoint/2010/main" val="2383723513"/>
                  </p:ext>
                </p:extLst>
              </p:nvPr>
            </p:nvGraphicFramePr>
            <p:xfrm>
              <a:off x="1136080" y="1283262"/>
              <a:ext cx="10224653" cy="1979497"/>
            </p:xfrm>
            <a:graphic>
              <a:graphicData uri="http://schemas.openxmlformats.org/drawingml/2006/table">
                <a:tbl>
                  <a:tblPr firstRow="1" firstCol="1" bandRow="1">
                    <a:tableStyleId>{5C22544A-7EE6-4342-B048-85BDC9FD1C3A}</a:tableStyleId>
                  </a:tblPr>
                  <a:tblGrid>
                    <a:gridCol w="3832412">
                      <a:extLst>
                        <a:ext uri="{9D8B030D-6E8A-4147-A177-3AD203B41FA5}">
                          <a16:colId xmlns:a16="http://schemas.microsoft.com/office/drawing/2014/main" val="3149762360"/>
                        </a:ext>
                      </a:extLst>
                    </a:gridCol>
                    <a:gridCol w="1599752">
                      <a:extLst>
                        <a:ext uri="{9D8B030D-6E8A-4147-A177-3AD203B41FA5}">
                          <a16:colId xmlns:a16="http://schemas.microsoft.com/office/drawing/2014/main" val="4087078805"/>
                        </a:ext>
                      </a:extLst>
                    </a:gridCol>
                    <a:gridCol w="2880232">
                      <a:extLst>
                        <a:ext uri="{9D8B030D-6E8A-4147-A177-3AD203B41FA5}">
                          <a16:colId xmlns:a16="http://schemas.microsoft.com/office/drawing/2014/main" val="4016382877"/>
                        </a:ext>
                      </a:extLst>
                    </a:gridCol>
                    <a:gridCol w="1912257">
                      <a:extLst>
                        <a:ext uri="{9D8B030D-6E8A-4147-A177-3AD203B41FA5}">
                          <a16:colId xmlns:a16="http://schemas.microsoft.com/office/drawing/2014/main" val="3643342920"/>
                        </a:ext>
                      </a:extLst>
                    </a:gridCol>
                  </a:tblGrid>
                  <a:tr h="437580">
                    <a:tc>
                      <a:txBody>
                        <a:bodyPr/>
                        <a:lstStyle/>
                        <a:p>
                          <a:pPr algn="ctr">
                            <a:lnSpc>
                              <a:spcPct val="107000"/>
                            </a:lnSpc>
                            <a:spcBef>
                              <a:spcPts val="600"/>
                            </a:spcBef>
                            <a:spcAft>
                              <a:spcPts val="800"/>
                            </a:spcAft>
                          </a:pPr>
                          <a:r>
                            <a:rPr lang="en-US" sz="2600" kern="100">
                              <a:effectLst/>
                              <a:latin typeface="Times New Roman" panose="02020603050405020304" pitchFamily="18" charset="0"/>
                              <a:cs typeface="Times New Roman" panose="02020603050405020304" pitchFamily="18" charset="0"/>
                            </a:rPr>
                            <a:t>Tên xét nghiệm</a:t>
                          </a:r>
                          <a:endParaRPr lang="vi-VN"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800"/>
                            </a:spcAft>
                          </a:pPr>
                          <a:r>
                            <a:rPr lang="en-US" sz="2600" kern="100">
                              <a:effectLst/>
                              <a:latin typeface="Times New Roman" panose="02020603050405020304" pitchFamily="18" charset="0"/>
                              <a:cs typeface="Times New Roman" panose="02020603050405020304" pitchFamily="18" charset="0"/>
                            </a:rPr>
                            <a:t>Kết quả</a:t>
                          </a:r>
                          <a:endParaRPr lang="vi-VN"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800"/>
                            </a:spcAft>
                          </a:pPr>
                          <a:r>
                            <a:rPr lang="en-US" sz="2600" kern="100">
                              <a:effectLst/>
                              <a:latin typeface="Times New Roman" panose="02020603050405020304" pitchFamily="18" charset="0"/>
                              <a:cs typeface="Times New Roman" panose="02020603050405020304" pitchFamily="18" charset="0"/>
                            </a:rPr>
                            <a:t>Chỉ số bình thường</a:t>
                          </a:r>
                          <a:endParaRPr lang="vi-VN"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800"/>
                            </a:spcAft>
                          </a:pPr>
                          <a:r>
                            <a:rPr lang="en-US" sz="2600" kern="100">
                              <a:effectLst/>
                              <a:latin typeface="Times New Roman" panose="02020603050405020304" pitchFamily="18" charset="0"/>
                              <a:cs typeface="Times New Roman" panose="02020603050405020304" pitchFamily="18" charset="0"/>
                            </a:rPr>
                            <a:t>Đơn vị</a:t>
                          </a:r>
                          <a:endParaRPr lang="vi-VN"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7707649"/>
                      </a:ext>
                    </a:extLst>
                  </a:tr>
                  <a:tr h="437580">
                    <a:tc>
                      <a:txBody>
                        <a:bodyPr/>
                        <a:lstStyle/>
                        <a:p>
                          <a:pPr>
                            <a:lnSpc>
                              <a:spcPct val="107000"/>
                            </a:lnSpc>
                            <a:spcBef>
                              <a:spcPts val="600"/>
                            </a:spcBef>
                            <a:spcAft>
                              <a:spcPts val="800"/>
                            </a:spcAft>
                          </a:pPr>
                          <a:r>
                            <a:rPr lang="en-US" sz="2600" kern="100">
                              <a:effectLst/>
                              <a:latin typeface="Times New Roman" panose="02020603050405020304" pitchFamily="18" charset="0"/>
                              <a:cs typeface="Times New Roman" panose="02020603050405020304" pitchFamily="18" charset="0"/>
                            </a:rPr>
                            <a:t>Định lượng glucose (máu)</a:t>
                          </a:r>
                          <a:endParaRPr lang="vi-VN"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800"/>
                            </a:spcAft>
                          </a:pPr>
                          <a:r>
                            <a:rPr lang="en-US" sz="2600" kern="100">
                              <a:effectLst/>
                              <a:latin typeface="Times New Roman" panose="02020603050405020304" pitchFamily="18" charset="0"/>
                              <a:cs typeface="Times New Roman" panose="02020603050405020304" pitchFamily="18" charset="0"/>
                            </a:rPr>
                            <a:t>9,8</a:t>
                          </a:r>
                          <a:endParaRPr lang="vi-VN"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800"/>
                            </a:spcAft>
                          </a:pPr>
                          <a:r>
                            <a:rPr lang="en-US" sz="2600" kern="100">
                              <a:effectLst/>
                              <a:latin typeface="Times New Roman" panose="02020603050405020304" pitchFamily="18" charset="0"/>
                              <a:cs typeface="Times New Roman" panose="02020603050405020304" pitchFamily="18" charset="0"/>
                            </a:rPr>
                            <a:t>3,9 – 6,4</a:t>
                          </a:r>
                          <a:endParaRPr lang="vi-VN"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800"/>
                            </a:spcAft>
                          </a:pPr>
                          <a:r>
                            <a:rPr lang="en-US" sz="2600" kern="100">
                              <a:effectLst/>
                              <a:latin typeface="Times New Roman" panose="02020603050405020304" pitchFamily="18" charset="0"/>
                              <a:cs typeface="Times New Roman" panose="02020603050405020304" pitchFamily="18" charset="0"/>
                            </a:rPr>
                            <a:t>mmol/L</a:t>
                          </a:r>
                          <a:endParaRPr lang="vi-VN"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87633493"/>
                      </a:ext>
                    </a:extLst>
                  </a:tr>
                  <a:tr h="1104337">
                    <a:tc>
                      <a:txBody>
                        <a:bodyPr/>
                        <a:lstStyle/>
                        <a:p>
                          <a:pPr>
                            <a:lnSpc>
                              <a:spcPct val="107000"/>
                            </a:lnSpc>
                            <a:spcBef>
                              <a:spcPts val="600"/>
                            </a:spcBef>
                            <a:spcAft>
                              <a:spcPts val="800"/>
                            </a:spcAft>
                          </a:pPr>
                          <a:r>
                            <a:rPr lang="en-US" sz="2600" kern="100">
                              <a:effectLst/>
                              <a:latin typeface="Times New Roman" panose="02020603050405020304" pitchFamily="18" charset="0"/>
                              <a:cs typeface="Times New Roman" panose="02020603050405020304" pitchFamily="18" charset="0"/>
                            </a:rPr>
                            <a:t>Định lượng uric acid (máu)</a:t>
                          </a:r>
                          <a:endParaRPr lang="vi-VN"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800"/>
                            </a:spcAft>
                          </a:pPr>
                          <a:r>
                            <a:rPr lang="en-US" sz="2600" kern="100">
                              <a:effectLst/>
                              <a:latin typeface="Times New Roman" panose="02020603050405020304" pitchFamily="18" charset="0"/>
                              <a:cs typeface="Times New Roman" panose="02020603050405020304" pitchFamily="18" charset="0"/>
                            </a:rPr>
                            <a:t>171</a:t>
                          </a:r>
                          <a:endParaRPr lang="vi-VN"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Bef>
                              <a:spcPts val="600"/>
                            </a:spcBef>
                            <a:spcAft>
                              <a:spcPts val="800"/>
                            </a:spcAft>
                          </a:pPr>
                          <a:r>
                            <a:rPr lang="en-US" sz="2600" kern="100">
                              <a:effectLst/>
                              <a:latin typeface="Times New Roman" panose="02020603050405020304" pitchFamily="18" charset="0"/>
                              <a:cs typeface="Times New Roman" panose="02020603050405020304" pitchFamily="18" charset="0"/>
                            </a:rPr>
                            <a:t>Nam: 210 – 420</a:t>
                          </a:r>
                          <a:endParaRPr lang="vi-VN" sz="2600" kern="100">
                            <a:effectLst/>
                            <a:latin typeface="Times New Roman" panose="02020603050405020304" pitchFamily="18" charset="0"/>
                            <a:cs typeface="Times New Roman" panose="02020603050405020304" pitchFamily="18" charset="0"/>
                          </a:endParaRPr>
                        </a:p>
                        <a:p>
                          <a:pPr>
                            <a:lnSpc>
                              <a:spcPct val="107000"/>
                            </a:lnSpc>
                            <a:spcBef>
                              <a:spcPts val="600"/>
                            </a:spcBef>
                            <a:spcAft>
                              <a:spcPts val="800"/>
                            </a:spcAft>
                          </a:pPr>
                          <a:r>
                            <a:rPr lang="en-US" sz="2600" kern="100">
                              <a:effectLst/>
                              <a:latin typeface="Times New Roman" panose="02020603050405020304" pitchFamily="18" charset="0"/>
                              <a:cs typeface="Times New Roman" panose="02020603050405020304" pitchFamily="18" charset="0"/>
                            </a:rPr>
                            <a:t>Nữ: 150 – 350 </a:t>
                          </a:r>
                          <a:endParaRPr lang="vi-VN"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vi-VN"/>
                        </a:p>
                      </a:txBody>
                      <a:tcPr marL="68580" marR="68580" marT="0" marB="0">
                        <a:blipFill>
                          <a:blip r:embed="rId2"/>
                          <a:stretch>
                            <a:fillRect l="-434713" t="-87912" r="-1274" b="-8242"/>
                          </a:stretch>
                        </a:blipFill>
                      </a:tcPr>
                    </a:tc>
                    <a:extLst>
                      <a:ext uri="{0D108BD9-81ED-4DB2-BD59-A6C34878D82A}">
                        <a16:rowId xmlns:a16="http://schemas.microsoft.com/office/drawing/2014/main" val="3595250235"/>
                      </a:ext>
                    </a:extLst>
                  </a:tr>
                </a:tbl>
              </a:graphicData>
            </a:graphic>
          </p:graphicFrame>
        </mc:Fallback>
      </mc:AlternateContent>
    </p:spTree>
    <p:extLst>
      <p:ext uri="{BB962C8B-B14F-4D97-AF65-F5344CB8AC3E}">
        <p14:creationId xmlns:p14="http://schemas.microsoft.com/office/powerpoint/2010/main" val="3503213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284D99A-E9BB-46ED-9F5B-8DB3B6145822}"/>
              </a:ext>
            </a:extLst>
          </p:cNvPr>
          <p:cNvGraphicFramePr>
            <a:graphicFrameLocks noGrp="1"/>
          </p:cNvGraphicFramePr>
          <p:nvPr>
            <p:extLst>
              <p:ext uri="{D42A27DB-BD31-4B8C-83A1-F6EECF244321}">
                <p14:modId xmlns:p14="http://schemas.microsoft.com/office/powerpoint/2010/main" val="4030636743"/>
              </p:ext>
            </p:extLst>
          </p:nvPr>
        </p:nvGraphicFramePr>
        <p:xfrm>
          <a:off x="557213" y="1283843"/>
          <a:ext cx="10915651" cy="2624647"/>
        </p:xfrm>
        <a:graphic>
          <a:graphicData uri="http://schemas.openxmlformats.org/drawingml/2006/table">
            <a:tbl>
              <a:tblPr firstRow="1" firstCol="1" bandRow="1">
                <a:tableStyleId>{5C22544A-7EE6-4342-B048-85BDC9FD1C3A}</a:tableStyleId>
              </a:tblPr>
              <a:tblGrid>
                <a:gridCol w="1842578">
                  <a:extLst>
                    <a:ext uri="{9D8B030D-6E8A-4147-A177-3AD203B41FA5}">
                      <a16:colId xmlns:a16="http://schemas.microsoft.com/office/drawing/2014/main" val="1506211682"/>
                    </a:ext>
                  </a:extLst>
                </a:gridCol>
                <a:gridCol w="3191038">
                  <a:extLst>
                    <a:ext uri="{9D8B030D-6E8A-4147-A177-3AD203B41FA5}">
                      <a16:colId xmlns:a16="http://schemas.microsoft.com/office/drawing/2014/main" val="3762745840"/>
                    </a:ext>
                  </a:extLst>
                </a:gridCol>
                <a:gridCol w="1847320">
                  <a:extLst>
                    <a:ext uri="{9D8B030D-6E8A-4147-A177-3AD203B41FA5}">
                      <a16:colId xmlns:a16="http://schemas.microsoft.com/office/drawing/2014/main" val="3944247875"/>
                    </a:ext>
                  </a:extLst>
                </a:gridCol>
                <a:gridCol w="4034715">
                  <a:extLst>
                    <a:ext uri="{9D8B030D-6E8A-4147-A177-3AD203B41FA5}">
                      <a16:colId xmlns:a16="http://schemas.microsoft.com/office/drawing/2014/main" val="1336951358"/>
                    </a:ext>
                  </a:extLst>
                </a:gridCol>
              </a:tblGrid>
              <a:tr h="0">
                <a:tc>
                  <a:txBody>
                    <a:bodyPr/>
                    <a:lstStyle/>
                    <a:p>
                      <a:pPr algn="ctr">
                        <a:lnSpc>
                          <a:spcPct val="107000"/>
                        </a:lnSpc>
                        <a:spcBef>
                          <a:spcPts val="600"/>
                        </a:spcBef>
                        <a:spcAft>
                          <a:spcPts val="800"/>
                        </a:spcAft>
                      </a:pPr>
                      <a:r>
                        <a:rPr lang="en-US" sz="2400" kern="100">
                          <a:effectLst/>
                          <a:latin typeface="Times New Roman" panose="02020603050405020304" pitchFamily="18" charset="0"/>
                          <a:cs typeface="Times New Roman" panose="02020603050405020304" pitchFamily="18" charset="0"/>
                        </a:rPr>
                        <a:t>Trường hợp</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800"/>
                        </a:spcAft>
                      </a:pPr>
                      <a:r>
                        <a:rPr lang="en-US" sz="2400" kern="100">
                          <a:effectLst/>
                          <a:latin typeface="Times New Roman" panose="02020603050405020304" pitchFamily="18" charset="0"/>
                          <a:cs typeface="Times New Roman" panose="02020603050405020304" pitchFamily="18" charset="0"/>
                        </a:rPr>
                        <a:t>Chỉ số môi trường trong</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800"/>
                        </a:spcAft>
                      </a:pPr>
                      <a:r>
                        <a:rPr lang="en-US" sz="2400" kern="100">
                          <a:effectLst/>
                          <a:latin typeface="Times New Roman" panose="02020603050405020304" pitchFamily="18" charset="0"/>
                          <a:cs typeface="Times New Roman" panose="02020603050405020304" pitchFamily="18" charset="0"/>
                        </a:rPr>
                        <a:t>Giá trị đo được</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800"/>
                        </a:spcAft>
                      </a:pPr>
                      <a:r>
                        <a:rPr lang="en-US" sz="2400" kern="100">
                          <a:effectLst/>
                          <a:latin typeface="Times New Roman" panose="02020603050405020304" pitchFamily="18" charset="0"/>
                          <a:cs typeface="Times New Roman" panose="02020603050405020304" pitchFamily="18" charset="0"/>
                        </a:rPr>
                        <a:t>Ngưỡng giá trị ở người trưởng thành bình thường</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56569321"/>
                  </a:ext>
                </a:extLst>
              </a:tr>
              <a:tr h="0">
                <a:tc>
                  <a:txBody>
                    <a:bodyPr/>
                    <a:lstStyle/>
                    <a:p>
                      <a:pPr algn="ctr">
                        <a:lnSpc>
                          <a:spcPct val="107000"/>
                        </a:lnSpc>
                        <a:spcBef>
                          <a:spcPts val="600"/>
                        </a:spcBef>
                        <a:spcAft>
                          <a:spcPts val="800"/>
                        </a:spcAft>
                      </a:pPr>
                      <a:r>
                        <a:rPr lang="en-US" sz="2400" kern="100">
                          <a:effectLst/>
                          <a:latin typeface="Times New Roman" panose="02020603050405020304" pitchFamily="18" charset="0"/>
                          <a:cs typeface="Times New Roman" panose="02020603050405020304" pitchFamily="18" charset="0"/>
                        </a:rPr>
                        <a:t>1</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800"/>
                        </a:spcAft>
                      </a:pPr>
                      <a:r>
                        <a:rPr lang="en-US" sz="2400" kern="100">
                          <a:effectLst/>
                          <a:latin typeface="Times New Roman" panose="02020603050405020304" pitchFamily="18" charset="0"/>
                          <a:cs typeface="Times New Roman" panose="02020603050405020304" pitchFamily="18" charset="0"/>
                        </a:rPr>
                        <a:t>Thân nhiệt (</a:t>
                      </a:r>
                      <a:r>
                        <a:rPr lang="en-US" sz="2400" kern="100" baseline="30000">
                          <a:effectLst/>
                          <a:latin typeface="Times New Roman" panose="02020603050405020304" pitchFamily="18" charset="0"/>
                          <a:cs typeface="Times New Roman" panose="02020603050405020304" pitchFamily="18" charset="0"/>
                        </a:rPr>
                        <a:t>0</a:t>
                      </a:r>
                      <a:r>
                        <a:rPr lang="en-US" sz="2400" kern="100">
                          <a:effectLst/>
                          <a:latin typeface="Times New Roman" panose="02020603050405020304" pitchFamily="18" charset="0"/>
                          <a:cs typeface="Times New Roman" panose="02020603050405020304" pitchFamily="18" charset="0"/>
                        </a:rPr>
                        <a:t>C)</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800"/>
                        </a:spcAft>
                      </a:pPr>
                      <a:r>
                        <a:rPr lang="en-US" sz="2400" kern="100">
                          <a:effectLst/>
                          <a:latin typeface="Times New Roman" panose="02020603050405020304" pitchFamily="18" charset="0"/>
                          <a:cs typeface="Times New Roman" panose="02020603050405020304" pitchFamily="18" charset="0"/>
                        </a:rPr>
                        <a:t>39,5</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800"/>
                        </a:spcAft>
                        <a:tabLst>
                          <a:tab pos="560705" algn="l"/>
                          <a:tab pos="920750" algn="ctr"/>
                        </a:tabLst>
                      </a:pPr>
                      <a:r>
                        <a:rPr lang="en-US" sz="2400" kern="100">
                          <a:effectLst/>
                          <a:latin typeface="Times New Roman" panose="02020603050405020304" pitchFamily="18" charset="0"/>
                          <a:cs typeface="Times New Roman" panose="02020603050405020304" pitchFamily="18" charset="0"/>
                        </a:rPr>
                        <a:t>36 – 37,5</a:t>
                      </a:r>
                      <a:endParaRPr lang="vi-VN" sz="2400" kern="100">
                        <a:effectLst/>
                        <a:latin typeface="Times New Roman" panose="02020603050405020304" pitchFamily="18" charset="0"/>
                        <a:cs typeface="Times New Roman" panose="02020603050405020304" pitchFamily="18" charset="0"/>
                      </a:endParaRPr>
                    </a:p>
                    <a:p>
                      <a:pPr algn="ctr">
                        <a:lnSpc>
                          <a:spcPct val="107000"/>
                        </a:lnSpc>
                        <a:spcBef>
                          <a:spcPts val="600"/>
                        </a:spcBef>
                        <a:spcAft>
                          <a:spcPts val="800"/>
                        </a:spcAft>
                      </a:pPr>
                      <a:r>
                        <a:rPr lang="en-US" sz="2400" kern="100">
                          <a:effectLst/>
                          <a:latin typeface="Times New Roman" panose="02020603050405020304" pitchFamily="18" charset="0"/>
                          <a:cs typeface="Times New Roman" panose="02020603050405020304" pitchFamily="18" charset="0"/>
                        </a:rPr>
                        <a:t>(Bộ Y tế, 2008)</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80660293"/>
                  </a:ext>
                </a:extLst>
              </a:tr>
              <a:tr h="0">
                <a:tc>
                  <a:txBody>
                    <a:bodyPr/>
                    <a:lstStyle/>
                    <a:p>
                      <a:pPr algn="ctr">
                        <a:lnSpc>
                          <a:spcPct val="107000"/>
                        </a:lnSpc>
                        <a:spcBef>
                          <a:spcPts val="600"/>
                        </a:spcBef>
                        <a:spcAft>
                          <a:spcPts val="800"/>
                        </a:spcAft>
                      </a:pPr>
                      <a:r>
                        <a:rPr lang="en-US" sz="2400" kern="100">
                          <a:effectLst/>
                          <a:latin typeface="Times New Roman" panose="02020603050405020304" pitchFamily="18" charset="0"/>
                          <a:cs typeface="Times New Roman" panose="02020603050405020304" pitchFamily="18" charset="0"/>
                        </a:rPr>
                        <a:t>2</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800"/>
                        </a:spcAft>
                      </a:pPr>
                      <a:r>
                        <a:rPr lang="en-US" sz="2400" kern="100">
                          <a:effectLst/>
                          <a:latin typeface="Times New Roman" panose="02020603050405020304" pitchFamily="18" charset="0"/>
                          <a:cs typeface="Times New Roman" panose="02020603050405020304" pitchFamily="18" charset="0"/>
                        </a:rPr>
                        <a:t>Nồng độ Zn trong máu (Micromol/L)</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800"/>
                        </a:spcAft>
                      </a:pPr>
                      <a:r>
                        <a:rPr lang="en-US" sz="2400" kern="100">
                          <a:effectLst/>
                          <a:latin typeface="Times New Roman" panose="02020603050405020304" pitchFamily="18" charset="0"/>
                          <a:cs typeface="Times New Roman" panose="02020603050405020304" pitchFamily="18" charset="0"/>
                        </a:rPr>
                        <a:t>16,5</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800"/>
                        </a:spcAft>
                      </a:pPr>
                      <a:r>
                        <a:rPr lang="en-US" sz="2400" kern="100">
                          <a:effectLst/>
                          <a:latin typeface="Times New Roman" panose="02020603050405020304" pitchFamily="18" charset="0"/>
                          <a:cs typeface="Times New Roman" panose="02020603050405020304" pitchFamily="18" charset="0"/>
                        </a:rPr>
                        <a:t>9,2 – 18,4</a:t>
                      </a:r>
                      <a:endParaRPr lang="vi-VN" sz="2400" kern="100">
                        <a:effectLst/>
                        <a:latin typeface="Times New Roman" panose="02020603050405020304" pitchFamily="18" charset="0"/>
                        <a:cs typeface="Times New Roman" panose="02020603050405020304" pitchFamily="18" charset="0"/>
                      </a:endParaRPr>
                    </a:p>
                    <a:p>
                      <a:pPr algn="ctr">
                        <a:lnSpc>
                          <a:spcPct val="107000"/>
                        </a:lnSpc>
                        <a:spcBef>
                          <a:spcPts val="600"/>
                        </a:spcBef>
                        <a:spcAft>
                          <a:spcPts val="800"/>
                        </a:spcAft>
                      </a:pPr>
                      <a:r>
                        <a:rPr lang="en-US" sz="2400" kern="100">
                          <a:effectLst/>
                          <a:latin typeface="Times New Roman" panose="02020603050405020304" pitchFamily="18" charset="0"/>
                          <a:cs typeface="Times New Roman" panose="02020603050405020304" pitchFamily="18" charset="0"/>
                        </a:rPr>
                        <a:t>(Bộ Y tế, 2008)</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27082473"/>
                  </a:ext>
                </a:extLst>
              </a:tr>
            </a:tbl>
          </a:graphicData>
        </a:graphic>
      </p:graphicFrame>
      <p:sp>
        <p:nvSpPr>
          <p:cNvPr id="3" name="Rectangle 1">
            <a:extLst>
              <a:ext uri="{FF2B5EF4-FFF2-40B4-BE49-F238E27FC236}">
                <a16:creationId xmlns:a16="http://schemas.microsoft.com/office/drawing/2014/main" id="{90962034-FDB0-46DF-977E-BBA5BB0E721C}"/>
              </a:ext>
            </a:extLst>
          </p:cNvPr>
          <p:cNvSpPr>
            <a:spLocks noChangeArrowheads="1"/>
          </p:cNvSpPr>
          <p:nvPr/>
        </p:nvSpPr>
        <p:spPr bwMode="auto">
          <a:xfrm>
            <a:off x="312809" y="49673"/>
            <a:ext cx="11566382" cy="6494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60388" algn="l"/>
                <a:tab pos="920750" algn="ctr"/>
              </a:tabLst>
              <a:defRPr>
                <a:solidFill>
                  <a:schemeClr val="tx1"/>
                </a:solidFill>
                <a:latin typeface="Arial" panose="020B0604020202020204" pitchFamily="34" charset="0"/>
              </a:defRPr>
            </a:lvl1pPr>
            <a:lvl2pPr eaLnBrk="0" fontAlgn="base" hangingPunct="0">
              <a:spcBef>
                <a:spcPct val="0"/>
              </a:spcBef>
              <a:spcAft>
                <a:spcPct val="0"/>
              </a:spcAft>
              <a:tabLst>
                <a:tab pos="560388" algn="l"/>
                <a:tab pos="920750" algn="ctr"/>
              </a:tabLst>
              <a:defRPr>
                <a:solidFill>
                  <a:schemeClr val="tx1"/>
                </a:solidFill>
                <a:latin typeface="Arial" panose="020B0604020202020204" pitchFamily="34" charset="0"/>
              </a:defRPr>
            </a:lvl2pPr>
            <a:lvl3pPr eaLnBrk="0" fontAlgn="base" hangingPunct="0">
              <a:spcBef>
                <a:spcPct val="0"/>
              </a:spcBef>
              <a:spcAft>
                <a:spcPct val="0"/>
              </a:spcAft>
              <a:tabLst>
                <a:tab pos="560388" algn="l"/>
                <a:tab pos="920750" algn="ctr"/>
              </a:tabLst>
              <a:defRPr>
                <a:solidFill>
                  <a:schemeClr val="tx1"/>
                </a:solidFill>
                <a:latin typeface="Arial" panose="020B0604020202020204" pitchFamily="34" charset="0"/>
              </a:defRPr>
            </a:lvl3pPr>
            <a:lvl4pPr eaLnBrk="0" fontAlgn="base" hangingPunct="0">
              <a:spcBef>
                <a:spcPct val="0"/>
              </a:spcBef>
              <a:spcAft>
                <a:spcPct val="0"/>
              </a:spcAft>
              <a:tabLst>
                <a:tab pos="560388" algn="l"/>
                <a:tab pos="920750" algn="ctr"/>
              </a:tabLst>
              <a:defRPr>
                <a:solidFill>
                  <a:schemeClr val="tx1"/>
                </a:solidFill>
                <a:latin typeface="Arial" panose="020B0604020202020204" pitchFamily="34" charset="0"/>
              </a:defRPr>
            </a:lvl4pPr>
            <a:lvl5pPr eaLnBrk="0" fontAlgn="base" hangingPunct="0">
              <a:spcBef>
                <a:spcPct val="0"/>
              </a:spcBef>
              <a:spcAft>
                <a:spcPct val="0"/>
              </a:spcAft>
              <a:tabLst>
                <a:tab pos="560388" algn="l"/>
                <a:tab pos="920750" algn="ctr"/>
              </a:tabLst>
              <a:defRPr>
                <a:solidFill>
                  <a:schemeClr val="tx1"/>
                </a:solidFill>
                <a:latin typeface="Arial" panose="020B0604020202020204" pitchFamily="34" charset="0"/>
              </a:defRPr>
            </a:lvl5pPr>
            <a:lvl6pPr eaLnBrk="0" fontAlgn="base" hangingPunct="0">
              <a:spcBef>
                <a:spcPct val="0"/>
              </a:spcBef>
              <a:spcAft>
                <a:spcPct val="0"/>
              </a:spcAft>
              <a:tabLst>
                <a:tab pos="560388" algn="l"/>
                <a:tab pos="920750" algn="ctr"/>
              </a:tabLst>
              <a:defRPr>
                <a:solidFill>
                  <a:schemeClr val="tx1"/>
                </a:solidFill>
                <a:latin typeface="Arial" panose="020B0604020202020204" pitchFamily="34" charset="0"/>
              </a:defRPr>
            </a:lvl6pPr>
            <a:lvl7pPr eaLnBrk="0" fontAlgn="base" hangingPunct="0">
              <a:spcBef>
                <a:spcPct val="0"/>
              </a:spcBef>
              <a:spcAft>
                <a:spcPct val="0"/>
              </a:spcAft>
              <a:tabLst>
                <a:tab pos="560388" algn="l"/>
                <a:tab pos="920750" algn="ctr"/>
              </a:tabLst>
              <a:defRPr>
                <a:solidFill>
                  <a:schemeClr val="tx1"/>
                </a:solidFill>
                <a:latin typeface="Arial" panose="020B0604020202020204" pitchFamily="34" charset="0"/>
              </a:defRPr>
            </a:lvl7pPr>
            <a:lvl8pPr eaLnBrk="0" fontAlgn="base" hangingPunct="0">
              <a:spcBef>
                <a:spcPct val="0"/>
              </a:spcBef>
              <a:spcAft>
                <a:spcPct val="0"/>
              </a:spcAft>
              <a:tabLst>
                <a:tab pos="560388" algn="l"/>
                <a:tab pos="920750" algn="ctr"/>
              </a:tabLst>
              <a:defRPr>
                <a:solidFill>
                  <a:schemeClr val="tx1"/>
                </a:solidFill>
                <a:latin typeface="Arial" panose="020B0604020202020204" pitchFamily="34" charset="0"/>
              </a:defRPr>
            </a:lvl8pPr>
            <a:lvl9pPr eaLnBrk="0" fontAlgn="base" hangingPunct="0">
              <a:spcBef>
                <a:spcPct val="0"/>
              </a:spcBef>
              <a:spcAft>
                <a:spcPct val="0"/>
              </a:spcAft>
              <a:tabLst>
                <a:tab pos="560388" algn="l"/>
                <a:tab pos="920750" algn="ctr"/>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560388" algn="l"/>
                <a:tab pos="920750" algn="ctr"/>
              </a:tabLst>
            </a:pPr>
            <a:r>
              <a:rPr kumimoji="0" lang="en-US" altLang="vi-VN" sz="26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3</a:t>
            </a:r>
            <a:endParaRPr kumimoji="0" lang="vi-VN" altLang="vi-VN" sz="2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60388" algn="l"/>
                <a:tab pos="920750" algn="ctr"/>
              </a:tabLst>
            </a:pPr>
            <a:r>
              <a:rPr kumimoji="0" lang="en-US" altLang="vi-VN" sz="2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Cho biết những trường hợp nào dưới đây có chỉ số môi trường trong mất cân bằng:</a:t>
            </a:r>
            <a:endParaRPr kumimoji="0" lang="vi-VN" altLang="vi-VN" sz="2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60388" algn="l"/>
                <a:tab pos="920750" algn="ctr"/>
              </a:tabLst>
            </a:pPr>
            <a:endParaRPr kumimoji="0" lang="de-DE" altLang="vi-VN" sz="2600" b="0" i="0" u="none" strike="noStrike" cap="none" normalizeH="0" baseline="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60388" algn="l"/>
                <a:tab pos="920750" algn="ctr"/>
              </a:tabLst>
            </a:pPr>
            <a:endParaRPr lang="de-DE" altLang="vi-VN" sz="2600">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60388" algn="l"/>
                <a:tab pos="920750" algn="ctr"/>
              </a:tabLst>
            </a:pPr>
            <a:endParaRPr kumimoji="0" lang="de-DE" altLang="vi-VN" sz="2600" b="0" i="0" u="none" strike="noStrike" cap="none" normalizeH="0" baseline="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60388" algn="l"/>
                <a:tab pos="920750" algn="ctr"/>
              </a:tabLst>
            </a:pPr>
            <a:endParaRPr lang="de-DE" altLang="vi-VN" sz="2600">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60388" algn="l"/>
                <a:tab pos="920750" algn="ctr"/>
              </a:tabLst>
            </a:pPr>
            <a:endParaRPr kumimoji="0" lang="de-DE" altLang="vi-VN" sz="2600" b="0" i="0" u="none" strike="noStrike" cap="none" normalizeH="0" baseline="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60388" algn="l"/>
                <a:tab pos="920750" algn="ctr"/>
              </a:tabLst>
            </a:pPr>
            <a:endParaRPr lang="de-DE" altLang="vi-VN" sz="2600">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60388" algn="l"/>
                <a:tab pos="920750" algn="ctr"/>
              </a:tabLst>
            </a:pPr>
            <a:endParaRPr kumimoji="0" lang="de-DE" altLang="vi-VN" sz="2600" b="0" i="0" u="none" strike="noStrike" cap="none" normalizeH="0" baseline="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60388" algn="l"/>
                <a:tab pos="920750" algn="ctr"/>
              </a:tabLst>
            </a:pPr>
            <a:endParaRPr lang="de-DE" altLang="vi-VN" sz="2600">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60388" algn="l"/>
                <a:tab pos="920750" algn="ctr"/>
              </a:tabLst>
            </a:pPr>
            <a:endParaRPr kumimoji="0" lang="de-DE" altLang="vi-VN" sz="1400" b="0" i="0" u="none" strike="noStrike" cap="none" normalizeH="0" baseline="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560388" algn="l"/>
                <a:tab pos="920750" algn="ctr"/>
              </a:tabLst>
            </a:pPr>
            <a:r>
              <a:rPr kumimoji="0" lang="de-DE" altLang="vi-VN" sz="2600" b="0" i="0" u="none" strike="noStrike" cap="none" normalizeH="0" baseline="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TRẢ LỜI CÂU HỎI</a:t>
            </a:r>
            <a:endParaRPr kumimoji="0" lang="en-US" altLang="vi-VN" sz="2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60388" algn="l"/>
                <a:tab pos="920750" algn="ctr"/>
              </a:tabLst>
            </a:pPr>
            <a:r>
              <a:rPr kumimoji="0" lang="en-US" altLang="vi-VN" sz="2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vi-VN" altLang="vi-VN" sz="2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205570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45A51A1-2AE0-4FFD-BBD0-BB551F3BBE41}"/>
              </a:ext>
            </a:extLst>
          </p:cNvPr>
          <p:cNvSpPr>
            <a:spLocks noChangeArrowheads="1"/>
          </p:cNvSpPr>
          <p:nvPr/>
        </p:nvSpPr>
        <p:spPr bwMode="auto">
          <a:xfrm>
            <a:off x="204138" y="201798"/>
            <a:ext cx="11783724"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vi-VN" sz="26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4</a:t>
            </a:r>
            <a:endParaRPr kumimoji="0" lang="vi-VN" altLang="vi-VN" sz="2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Từ kết quả thí nghiệm thể hiện ở hình sau, cho biết ảnh hưởng của thành phần môi trường trong đến hoạt động của tế bào.</a:t>
            </a:r>
            <a:endParaRPr kumimoji="0" lang="vi-VN" altLang="vi-VN" sz="2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2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pic>
        <p:nvPicPr>
          <p:cNvPr id="12293" name="Picture 5" descr="Giải SGK Khoa học tự nhiên 8 Bài 33 (Cánh diều): Môi trường trong cơ thể và  hệ bài tiết ở người">
            <a:extLst>
              <a:ext uri="{FF2B5EF4-FFF2-40B4-BE49-F238E27FC236}">
                <a16:creationId xmlns:a16="http://schemas.microsoft.com/office/drawing/2014/main" id="{2FF67AB2-5713-4E79-A767-93B53C369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1710" y="1582450"/>
            <a:ext cx="8451272" cy="416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146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48D8AB-B49A-4314-8706-FAF0E4672BE8}"/>
              </a:ext>
            </a:extLst>
          </p:cNvPr>
          <p:cNvSpPr txBox="1"/>
          <p:nvPr/>
        </p:nvSpPr>
        <p:spPr>
          <a:xfrm>
            <a:off x="166251" y="346357"/>
            <a:ext cx="11956474" cy="4947252"/>
          </a:xfrm>
          <a:prstGeom prst="rect">
            <a:avLst/>
          </a:prstGeom>
          <a:noFill/>
        </p:spPr>
        <p:txBody>
          <a:bodyPr wrap="square">
            <a:spAutoFit/>
          </a:bodyPr>
          <a:lstStyle/>
          <a:p>
            <a:pPr algn="ctr">
              <a:lnSpc>
                <a:spcPct val="107000"/>
              </a:lnSpc>
              <a:spcAft>
                <a:spcPts val="800"/>
              </a:spcAft>
            </a:pPr>
            <a:r>
              <a:rPr lang="en-US" sz="2800" b="1" kern="100">
                <a:effectLst/>
                <a:latin typeface="Times New Roman" panose="02020603050405020304" pitchFamily="18" charset="0"/>
                <a:ea typeface="Calibri" panose="020F0502020204030204" pitchFamily="34" charset="0"/>
                <a:cs typeface="Times New Roman" panose="02020603050405020304" pitchFamily="18" charset="0"/>
              </a:rPr>
              <a:t>Phiếu học tập số 1:</a:t>
            </a:r>
            <a:endParaRPr lang="vi-VN" sz="2800"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Sau khi ăn quá mặn, chúng ta thường có cảm giác khát. Việc uống nhiều nước sau khi ăn quá mặn có ý nghĩa gì đối với cơ thể.</a:t>
            </a:r>
            <a:endParaRPr lang="vi-VN" sz="2800" kern="1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5000"/>
              </a:lnSpc>
              <a:spcAft>
                <a:spcPts val="800"/>
              </a:spcAft>
            </a:pPr>
            <a:r>
              <a:rPr lang="de-DE" sz="2800" kern="100">
                <a:effectLst/>
                <a:latin typeface="Times New Roman" panose="02020603050405020304" pitchFamily="18" charset="0"/>
                <a:ea typeface="Arial" panose="020B0604020202020204" pitchFamily="34" charset="0"/>
                <a:cs typeface="Times New Roman" panose="02020603050405020304" pitchFamily="18" charset="0"/>
              </a:rPr>
              <a:t>TRẢ LỜI CÂU HỎI</a:t>
            </a:r>
            <a:endParaRPr lang="vi-VN" sz="28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Bef>
                <a:spcPts val="600"/>
              </a:spcBef>
              <a:spcAft>
                <a:spcPts val="800"/>
              </a:spcAft>
            </a:pPr>
            <a:r>
              <a:rPr lang="en-US" sz="2800"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Khi ăn quá mặn, hàm lượng natri trong máu tăng cao làm áp suất thẩm thấu của máu tăng lên (máu đặc và khó di chuyển hơn trong hệ mạch), kích thích các thụ thể ở thành mạch máu phát xung thần kinh tới trung ương thần kinh, tạo cảm giác khát. Việc bổ sung nhiều nước sau khi ăn mặn giúp làm giảm áp suất thẩm thấu của máu về mức ổn định.</a:t>
            </a:r>
            <a:endParaRPr lang="vi-VN" sz="2000" kern="10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607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A99684CB-DF98-4FDC-B5AC-9347E510FF08}"/>
              </a:ext>
            </a:extLst>
          </p:cNvPr>
          <p:cNvSpPr>
            <a:spLocks noChangeArrowheads="1"/>
          </p:cNvSpPr>
          <p:nvPr/>
        </p:nvSpPr>
        <p:spPr bwMode="auto">
          <a:xfrm>
            <a:off x="14510" y="-88346"/>
            <a:ext cx="12036426" cy="7107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ts val="600"/>
              </a:spcBef>
              <a:spcAft>
                <a:spcPts val="600"/>
              </a:spcAft>
              <a:buClrTx/>
              <a:buSzTx/>
              <a:buFontTx/>
              <a:buNone/>
              <a:tabLst/>
            </a:pPr>
            <a:r>
              <a:rPr kumimoji="0" lang="en-US" altLang="vi-VN" sz="24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2: Đọc kết quả xét nghiệm nồng độ glucose và uric acid trong máu </a:t>
            </a:r>
            <a:endParaRPr kumimoji="0" lang="vi-VN"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ts val="600"/>
              </a:spcBef>
              <a:spcAft>
                <a:spcPts val="600"/>
              </a:spcAft>
              <a:buClrTx/>
              <a:buSzTx/>
              <a:buFontTx/>
              <a:buNone/>
              <a:tabLst/>
            </a:pPr>
            <a:r>
              <a:rPr kumimoji="0" lang="en-US" altLang="vi-VN" sz="2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Bảng 36.1. Mẫu kết quả xét nghiệm một số chỉ số sinh lí, sinh hóa máu của một người: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vi-VN" sz="220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vi-VN" sz="220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vi-VN" sz="2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vi-VN" sz="2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eaLnBrk="0" fontAlgn="base" hangingPunct="0">
              <a:spcBef>
                <a:spcPct val="0"/>
              </a:spcBef>
              <a:spcAft>
                <a:spcPct val="0"/>
              </a:spcAft>
            </a:pPr>
            <a:r>
              <a:rPr lang="en-US" altLang="vi-VN" sz="2200">
                <a:latin typeface="Times New Roman" panose="02020603050405020304" pitchFamily="18" charset="0"/>
                <a:ea typeface="Calibri" panose="020F0502020204030204" pitchFamily="34" charset="0"/>
                <a:cs typeface="Times New Roman" panose="02020603050405020304" pitchFamily="18" charset="0"/>
              </a:rPr>
              <a:t>N</a:t>
            </a:r>
            <a:r>
              <a:rPr kumimoji="0" lang="en-US" altLang="vi-VN" sz="2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hận xét về kết quả xét nghiệm, dự đoán các nguy cơ về sức khỏe của bệnh (nếu có) và đưa ra lời khuyên phù hợp.</a:t>
            </a:r>
            <a:endParaRPr kumimoji="0" lang="vi-VN" altLang="vi-VN" sz="2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buClrTx/>
              <a:buSzTx/>
              <a:buFontTx/>
              <a:buNone/>
              <a:tabLst/>
            </a:pPr>
            <a:r>
              <a:rPr kumimoji="0" lang="de-DE" altLang="vi-VN" sz="2200" b="0" i="0" u="none" strike="noStrike" cap="none" normalizeH="0" baseline="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TRẢ LỜI CÂU HỎI</a:t>
            </a:r>
          </a:p>
          <a:p>
            <a:pPr algn="just">
              <a:lnSpc>
                <a:spcPct val="120000"/>
              </a:lnSpc>
            </a:pPr>
            <a:r>
              <a:rPr lang="vi-VN" sz="2400">
                <a:solidFill>
                  <a:srgbClr val="0000CC"/>
                </a:solidFill>
                <a:effectLst/>
                <a:latin typeface="Times New Roman" panose="02020603050405020304" pitchFamily="18" charset="0"/>
                <a:ea typeface="Times New Roman" panose="02020603050405020304" pitchFamily="18" charset="0"/>
              </a:rPr>
              <a:t>- Hàm lượng glucose máu của bệnh nhân cao hơn mức bình thường</a:t>
            </a:r>
          </a:p>
          <a:p>
            <a:pPr algn="just">
              <a:lnSpc>
                <a:spcPct val="120000"/>
              </a:lnSpc>
            </a:pPr>
            <a:r>
              <a:rPr lang="vi-VN" sz="2400">
                <a:solidFill>
                  <a:srgbClr val="0000CC"/>
                </a:solidFill>
                <a:effectLst/>
                <a:latin typeface="Times New Roman" panose="02020603050405020304" pitchFamily="18" charset="0"/>
                <a:ea typeface="Times New Roman" panose="02020603050405020304" pitchFamily="18" charset="0"/>
              </a:rPr>
              <a:t>- Hàm lượng uric acid máu của bệnh nhân thấp hơn so với mức bình thường → bệnh nhân có nguy cơ mắc bệnh tiểu đường.</a:t>
            </a:r>
          </a:p>
          <a:p>
            <a:pPr algn="just">
              <a:lnSpc>
                <a:spcPct val="120000"/>
              </a:lnSpc>
            </a:pPr>
            <a:r>
              <a:rPr lang="vi-VN" sz="2400">
                <a:solidFill>
                  <a:srgbClr val="0000CC"/>
                </a:solidFill>
                <a:effectLst/>
                <a:latin typeface="Times New Roman" panose="02020603050405020304" pitchFamily="18" charset="0"/>
                <a:ea typeface="Times New Roman" panose="02020603050405020304" pitchFamily="18" charset="0"/>
              </a:rPr>
              <a:t>- Vì người này có nguy cơ cao là đã mắc bệnh tiểu đường → Khẩu phần ăn cần chú ý phải cung cấp cho cơ thể một lượng đường ổn định và hài hòa. Cụ thể: điều chỉnh chế độ ăn ít tinh bột, hạn chế các loại thực phẩm có lượng đường cao như hoa quả sấy, kem tươi, sirô,,…; hạn chế dầu mỡ; bổ sung các loại thực phẩm giàu chất xơ;… đồng thời, nên chia khẩu phần ăn thành nhiều bữa trong ngày để tránh tình trạng đường huyết tăng đột ngột.</a:t>
            </a:r>
          </a:p>
        </p:txBody>
      </p:sp>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D5D4F4D9-7DAF-45B7-94DB-B70038306745}"/>
                  </a:ext>
                </a:extLst>
              </p:cNvPr>
              <p:cNvGraphicFramePr>
                <a:graphicFrameLocks noGrp="1"/>
              </p:cNvGraphicFramePr>
              <p:nvPr>
                <p:extLst>
                  <p:ext uri="{D42A27DB-BD31-4B8C-83A1-F6EECF244321}">
                    <p14:modId xmlns:p14="http://schemas.microsoft.com/office/powerpoint/2010/main" val="2603897638"/>
                  </p:ext>
                </p:extLst>
              </p:nvPr>
            </p:nvGraphicFramePr>
            <p:xfrm>
              <a:off x="155574" y="1007491"/>
              <a:ext cx="11542938" cy="1315591"/>
            </p:xfrm>
            <a:graphic>
              <a:graphicData uri="http://schemas.openxmlformats.org/drawingml/2006/table">
                <a:tbl>
                  <a:tblPr firstRow="1" firstCol="1" bandRow="1">
                    <a:tableStyleId>{5C22544A-7EE6-4342-B048-85BDC9FD1C3A}</a:tableStyleId>
                  </a:tblPr>
                  <a:tblGrid>
                    <a:gridCol w="3821340">
                      <a:extLst>
                        <a:ext uri="{9D8B030D-6E8A-4147-A177-3AD203B41FA5}">
                          <a16:colId xmlns:a16="http://schemas.microsoft.com/office/drawing/2014/main" val="3149762360"/>
                        </a:ext>
                      </a:extLst>
                    </a:gridCol>
                    <a:gridCol w="1451429">
                      <a:extLst>
                        <a:ext uri="{9D8B030D-6E8A-4147-A177-3AD203B41FA5}">
                          <a16:colId xmlns:a16="http://schemas.microsoft.com/office/drawing/2014/main" val="4087078805"/>
                        </a:ext>
                      </a:extLst>
                    </a:gridCol>
                    <a:gridCol w="4111361">
                      <a:extLst>
                        <a:ext uri="{9D8B030D-6E8A-4147-A177-3AD203B41FA5}">
                          <a16:colId xmlns:a16="http://schemas.microsoft.com/office/drawing/2014/main" val="4016382877"/>
                        </a:ext>
                      </a:extLst>
                    </a:gridCol>
                    <a:gridCol w="2158808">
                      <a:extLst>
                        <a:ext uri="{9D8B030D-6E8A-4147-A177-3AD203B41FA5}">
                          <a16:colId xmlns:a16="http://schemas.microsoft.com/office/drawing/2014/main" val="3643342920"/>
                        </a:ext>
                      </a:extLst>
                    </a:gridCol>
                  </a:tblGrid>
                  <a:tr h="299286">
                    <a:tc>
                      <a:txBody>
                        <a:bodyPr/>
                        <a:lstStyle/>
                        <a:p>
                          <a:pPr algn="ctr">
                            <a:lnSpc>
                              <a:spcPct val="107000"/>
                            </a:lnSpc>
                            <a:spcBef>
                              <a:spcPts val="800"/>
                            </a:spcBef>
                            <a:spcAft>
                              <a:spcPts val="800"/>
                            </a:spcAft>
                          </a:pPr>
                          <a:r>
                            <a:rPr lang="en-US" sz="2400" kern="100">
                              <a:effectLst/>
                              <a:latin typeface="Times New Roman" panose="02020603050405020304" pitchFamily="18" charset="0"/>
                              <a:cs typeface="Times New Roman" panose="02020603050405020304" pitchFamily="18" charset="0"/>
                            </a:rPr>
                            <a:t>Tên xét nghiệm</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800"/>
                            </a:spcBef>
                            <a:spcAft>
                              <a:spcPts val="800"/>
                            </a:spcAft>
                          </a:pPr>
                          <a:r>
                            <a:rPr lang="en-US" sz="2400" kern="100">
                              <a:effectLst/>
                              <a:latin typeface="Times New Roman" panose="02020603050405020304" pitchFamily="18" charset="0"/>
                              <a:cs typeface="Times New Roman" panose="02020603050405020304" pitchFamily="18" charset="0"/>
                            </a:rPr>
                            <a:t>Kết quả</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800"/>
                            </a:spcBef>
                            <a:spcAft>
                              <a:spcPts val="800"/>
                            </a:spcAft>
                          </a:pPr>
                          <a:r>
                            <a:rPr lang="en-US" sz="2400" kern="100">
                              <a:effectLst/>
                              <a:latin typeface="Times New Roman" panose="02020603050405020304" pitchFamily="18" charset="0"/>
                              <a:cs typeface="Times New Roman" panose="02020603050405020304" pitchFamily="18" charset="0"/>
                            </a:rPr>
                            <a:t>Chỉ số bình thường</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800"/>
                            </a:spcBef>
                            <a:spcAft>
                              <a:spcPts val="800"/>
                            </a:spcAft>
                          </a:pPr>
                          <a:r>
                            <a:rPr lang="en-US" sz="2400" kern="100">
                              <a:effectLst/>
                              <a:latin typeface="Times New Roman" panose="02020603050405020304" pitchFamily="18" charset="0"/>
                              <a:cs typeface="Times New Roman" panose="02020603050405020304" pitchFamily="18" charset="0"/>
                            </a:rPr>
                            <a:t>Đơn vị</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7707649"/>
                      </a:ext>
                    </a:extLst>
                  </a:tr>
                  <a:tr h="299286">
                    <a:tc>
                      <a:txBody>
                        <a:bodyPr/>
                        <a:lstStyle/>
                        <a:p>
                          <a:pPr>
                            <a:lnSpc>
                              <a:spcPct val="107000"/>
                            </a:lnSpc>
                            <a:spcBef>
                              <a:spcPts val="800"/>
                            </a:spcBef>
                            <a:spcAft>
                              <a:spcPts val="800"/>
                            </a:spcAft>
                          </a:pPr>
                          <a:r>
                            <a:rPr lang="en-US" sz="2400" kern="100">
                              <a:effectLst/>
                              <a:latin typeface="Times New Roman" panose="02020603050405020304" pitchFamily="18" charset="0"/>
                              <a:cs typeface="Times New Roman" panose="02020603050405020304" pitchFamily="18" charset="0"/>
                            </a:rPr>
                            <a:t>Định lượng glucose (máu)</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800"/>
                            </a:spcBef>
                            <a:spcAft>
                              <a:spcPts val="800"/>
                            </a:spcAft>
                          </a:pPr>
                          <a:r>
                            <a:rPr lang="en-US" sz="2400" kern="100">
                              <a:effectLst/>
                              <a:latin typeface="Times New Roman" panose="02020603050405020304" pitchFamily="18" charset="0"/>
                              <a:cs typeface="Times New Roman" panose="02020603050405020304" pitchFamily="18" charset="0"/>
                            </a:rPr>
                            <a:t>9,8</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800"/>
                            </a:spcBef>
                            <a:spcAft>
                              <a:spcPts val="800"/>
                            </a:spcAft>
                          </a:pPr>
                          <a:r>
                            <a:rPr lang="en-US" sz="2400" kern="100">
                              <a:effectLst/>
                              <a:latin typeface="Times New Roman" panose="02020603050405020304" pitchFamily="18" charset="0"/>
                              <a:cs typeface="Times New Roman" panose="02020603050405020304" pitchFamily="18" charset="0"/>
                            </a:rPr>
                            <a:t>3,9 – 6,4</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800"/>
                            </a:spcBef>
                            <a:spcAft>
                              <a:spcPts val="800"/>
                            </a:spcAft>
                          </a:pPr>
                          <a:r>
                            <a:rPr lang="en-US" sz="2400" kern="100">
                              <a:effectLst/>
                              <a:latin typeface="Times New Roman" panose="02020603050405020304" pitchFamily="18" charset="0"/>
                              <a:cs typeface="Times New Roman" panose="02020603050405020304" pitchFamily="18" charset="0"/>
                            </a:rPr>
                            <a:t>mmol/L</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87633493"/>
                      </a:ext>
                    </a:extLst>
                  </a:tr>
                  <a:tr h="585595">
                    <a:tc>
                      <a:txBody>
                        <a:bodyPr/>
                        <a:lstStyle/>
                        <a:p>
                          <a:pPr>
                            <a:lnSpc>
                              <a:spcPct val="107000"/>
                            </a:lnSpc>
                            <a:spcBef>
                              <a:spcPts val="800"/>
                            </a:spcBef>
                            <a:spcAft>
                              <a:spcPts val="800"/>
                            </a:spcAft>
                          </a:pPr>
                          <a:r>
                            <a:rPr lang="en-US" sz="2400" kern="100">
                              <a:effectLst/>
                              <a:latin typeface="Times New Roman" panose="02020603050405020304" pitchFamily="18" charset="0"/>
                              <a:cs typeface="Times New Roman" panose="02020603050405020304" pitchFamily="18" charset="0"/>
                            </a:rPr>
                            <a:t>Định lượng uric acid (máu)</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800"/>
                            </a:spcBef>
                            <a:spcAft>
                              <a:spcPts val="800"/>
                            </a:spcAft>
                          </a:pPr>
                          <a:r>
                            <a:rPr lang="en-US" sz="2400" kern="100">
                              <a:effectLst/>
                              <a:latin typeface="Times New Roman" panose="02020603050405020304" pitchFamily="18" charset="0"/>
                              <a:cs typeface="Times New Roman" panose="02020603050405020304" pitchFamily="18" charset="0"/>
                            </a:rPr>
                            <a:t>171</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Bef>
                              <a:spcPts val="800"/>
                            </a:spcBef>
                            <a:spcAft>
                              <a:spcPts val="800"/>
                            </a:spcAft>
                          </a:pPr>
                          <a:r>
                            <a:rPr lang="en-US" sz="2400" kern="100">
                              <a:effectLst/>
                              <a:latin typeface="Times New Roman" panose="02020603050405020304" pitchFamily="18" charset="0"/>
                              <a:cs typeface="Times New Roman" panose="02020603050405020304" pitchFamily="18" charset="0"/>
                            </a:rPr>
                            <a:t>Nam: 210 – 420; Nữ: 150 – 350 </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Bef>
                              <a:spcPts val="800"/>
                            </a:spcBef>
                            <a:spcAft>
                              <a:spcPts val="800"/>
                            </a:spcAft>
                          </a:pPr>
                          <a14:m>
                            <m:oMathPara xmlns:m="http://schemas.openxmlformats.org/officeDocument/2006/math">
                              <m:oMathParaPr>
                                <m:jc m:val="centerGroup"/>
                              </m:oMathParaPr>
                              <m:oMath xmlns:m="http://schemas.openxmlformats.org/officeDocument/2006/math">
                                <m:r>
                                  <m:rPr>
                                    <m:sty m:val="p"/>
                                  </m:rPr>
                                  <a:rPr lang="en-US" sz="2400" kern="100">
                                    <a:effectLst/>
                                    <a:latin typeface="Cambria Math" panose="02040503050406030204" pitchFamily="18" charset="0"/>
                                  </a:rPr>
                                  <m:t>μmol</m:t>
                                </m:r>
                                <m:r>
                                  <a:rPr lang="en-US" sz="2400" kern="100">
                                    <a:effectLst/>
                                    <a:latin typeface="Cambria Math" panose="02040503050406030204" pitchFamily="18" charset="0"/>
                                  </a:rPr>
                                  <m:t>/</m:t>
                                </m:r>
                                <m:r>
                                  <m:rPr>
                                    <m:sty m:val="p"/>
                                  </m:rPr>
                                  <a:rPr lang="en-US" sz="2400" kern="100">
                                    <a:effectLst/>
                                    <a:latin typeface="Cambria Math" panose="02040503050406030204" pitchFamily="18" charset="0"/>
                                  </a:rPr>
                                  <m:t>L</m:t>
                                </m:r>
                              </m:oMath>
                            </m:oMathPara>
                          </a14:m>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95250235"/>
                      </a:ext>
                    </a:extLst>
                  </a:tr>
                </a:tbl>
              </a:graphicData>
            </a:graphic>
          </p:graphicFrame>
        </mc:Choice>
        <mc:Fallback xmlns="">
          <p:graphicFrame>
            <p:nvGraphicFramePr>
              <p:cNvPr id="4" name="Table 3">
                <a:extLst>
                  <a:ext uri="{FF2B5EF4-FFF2-40B4-BE49-F238E27FC236}">
                    <a16:creationId xmlns:a16="http://schemas.microsoft.com/office/drawing/2014/main" id="{D5D4F4D9-7DAF-45B7-94DB-B70038306745}"/>
                  </a:ext>
                </a:extLst>
              </p:cNvPr>
              <p:cNvGraphicFramePr>
                <a:graphicFrameLocks noGrp="1"/>
              </p:cNvGraphicFramePr>
              <p:nvPr>
                <p:extLst>
                  <p:ext uri="{D42A27DB-BD31-4B8C-83A1-F6EECF244321}">
                    <p14:modId xmlns:p14="http://schemas.microsoft.com/office/powerpoint/2010/main" val="2603897638"/>
                  </p:ext>
                </p:extLst>
              </p:nvPr>
            </p:nvGraphicFramePr>
            <p:xfrm>
              <a:off x="155574" y="1007491"/>
              <a:ext cx="11542938" cy="1315591"/>
            </p:xfrm>
            <a:graphic>
              <a:graphicData uri="http://schemas.openxmlformats.org/drawingml/2006/table">
                <a:tbl>
                  <a:tblPr firstRow="1" firstCol="1" bandRow="1">
                    <a:tableStyleId>{5C22544A-7EE6-4342-B048-85BDC9FD1C3A}</a:tableStyleId>
                  </a:tblPr>
                  <a:tblGrid>
                    <a:gridCol w="3821340">
                      <a:extLst>
                        <a:ext uri="{9D8B030D-6E8A-4147-A177-3AD203B41FA5}">
                          <a16:colId xmlns:a16="http://schemas.microsoft.com/office/drawing/2014/main" val="3149762360"/>
                        </a:ext>
                      </a:extLst>
                    </a:gridCol>
                    <a:gridCol w="1451429">
                      <a:extLst>
                        <a:ext uri="{9D8B030D-6E8A-4147-A177-3AD203B41FA5}">
                          <a16:colId xmlns:a16="http://schemas.microsoft.com/office/drawing/2014/main" val="4087078805"/>
                        </a:ext>
                      </a:extLst>
                    </a:gridCol>
                    <a:gridCol w="4111361">
                      <a:extLst>
                        <a:ext uri="{9D8B030D-6E8A-4147-A177-3AD203B41FA5}">
                          <a16:colId xmlns:a16="http://schemas.microsoft.com/office/drawing/2014/main" val="4016382877"/>
                        </a:ext>
                      </a:extLst>
                    </a:gridCol>
                    <a:gridCol w="2158808">
                      <a:extLst>
                        <a:ext uri="{9D8B030D-6E8A-4147-A177-3AD203B41FA5}">
                          <a16:colId xmlns:a16="http://schemas.microsoft.com/office/drawing/2014/main" val="3643342920"/>
                        </a:ext>
                      </a:extLst>
                    </a:gridCol>
                  </a:tblGrid>
                  <a:tr h="364998">
                    <a:tc>
                      <a:txBody>
                        <a:bodyPr/>
                        <a:lstStyle/>
                        <a:p>
                          <a:pPr algn="ctr">
                            <a:lnSpc>
                              <a:spcPct val="107000"/>
                            </a:lnSpc>
                            <a:spcBef>
                              <a:spcPts val="800"/>
                            </a:spcBef>
                            <a:spcAft>
                              <a:spcPts val="800"/>
                            </a:spcAft>
                          </a:pPr>
                          <a:r>
                            <a:rPr lang="en-US" sz="2400" kern="100">
                              <a:effectLst/>
                              <a:latin typeface="Times New Roman" panose="02020603050405020304" pitchFamily="18" charset="0"/>
                              <a:cs typeface="Times New Roman" panose="02020603050405020304" pitchFamily="18" charset="0"/>
                            </a:rPr>
                            <a:t>Tên xét nghiệm</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800"/>
                            </a:spcBef>
                            <a:spcAft>
                              <a:spcPts val="800"/>
                            </a:spcAft>
                          </a:pPr>
                          <a:r>
                            <a:rPr lang="en-US" sz="2400" kern="100">
                              <a:effectLst/>
                              <a:latin typeface="Times New Roman" panose="02020603050405020304" pitchFamily="18" charset="0"/>
                              <a:cs typeface="Times New Roman" panose="02020603050405020304" pitchFamily="18" charset="0"/>
                            </a:rPr>
                            <a:t>Kết quả</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800"/>
                            </a:spcBef>
                            <a:spcAft>
                              <a:spcPts val="800"/>
                            </a:spcAft>
                          </a:pPr>
                          <a:r>
                            <a:rPr lang="en-US" sz="2400" kern="100">
                              <a:effectLst/>
                              <a:latin typeface="Times New Roman" panose="02020603050405020304" pitchFamily="18" charset="0"/>
                              <a:cs typeface="Times New Roman" panose="02020603050405020304" pitchFamily="18" charset="0"/>
                            </a:rPr>
                            <a:t>Chỉ số bình thường</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800"/>
                            </a:spcBef>
                            <a:spcAft>
                              <a:spcPts val="800"/>
                            </a:spcAft>
                          </a:pPr>
                          <a:r>
                            <a:rPr lang="en-US" sz="2400" kern="100">
                              <a:effectLst/>
                              <a:latin typeface="Times New Roman" panose="02020603050405020304" pitchFamily="18" charset="0"/>
                              <a:cs typeface="Times New Roman" panose="02020603050405020304" pitchFamily="18" charset="0"/>
                            </a:rPr>
                            <a:t>Đơn vị</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7707649"/>
                      </a:ext>
                    </a:extLst>
                  </a:tr>
                  <a:tr h="364998">
                    <a:tc>
                      <a:txBody>
                        <a:bodyPr/>
                        <a:lstStyle/>
                        <a:p>
                          <a:pPr>
                            <a:lnSpc>
                              <a:spcPct val="107000"/>
                            </a:lnSpc>
                            <a:spcBef>
                              <a:spcPts val="800"/>
                            </a:spcBef>
                            <a:spcAft>
                              <a:spcPts val="800"/>
                            </a:spcAft>
                          </a:pPr>
                          <a:r>
                            <a:rPr lang="en-US" sz="2400" kern="100">
                              <a:effectLst/>
                              <a:latin typeface="Times New Roman" panose="02020603050405020304" pitchFamily="18" charset="0"/>
                              <a:cs typeface="Times New Roman" panose="02020603050405020304" pitchFamily="18" charset="0"/>
                            </a:rPr>
                            <a:t>Định lượng glucose (máu)</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800"/>
                            </a:spcBef>
                            <a:spcAft>
                              <a:spcPts val="800"/>
                            </a:spcAft>
                          </a:pPr>
                          <a:r>
                            <a:rPr lang="en-US" sz="2400" kern="100">
                              <a:effectLst/>
                              <a:latin typeface="Times New Roman" panose="02020603050405020304" pitchFamily="18" charset="0"/>
                              <a:cs typeface="Times New Roman" panose="02020603050405020304" pitchFamily="18" charset="0"/>
                            </a:rPr>
                            <a:t>9,8</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800"/>
                            </a:spcBef>
                            <a:spcAft>
                              <a:spcPts val="800"/>
                            </a:spcAft>
                          </a:pPr>
                          <a:r>
                            <a:rPr lang="en-US" sz="2400" kern="100">
                              <a:effectLst/>
                              <a:latin typeface="Times New Roman" panose="02020603050405020304" pitchFamily="18" charset="0"/>
                              <a:cs typeface="Times New Roman" panose="02020603050405020304" pitchFamily="18" charset="0"/>
                            </a:rPr>
                            <a:t>3,9 – 6,4</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800"/>
                            </a:spcBef>
                            <a:spcAft>
                              <a:spcPts val="800"/>
                            </a:spcAft>
                          </a:pPr>
                          <a:r>
                            <a:rPr lang="en-US" sz="2400" kern="100">
                              <a:effectLst/>
                              <a:latin typeface="Times New Roman" panose="02020603050405020304" pitchFamily="18" charset="0"/>
                              <a:cs typeface="Times New Roman" panose="02020603050405020304" pitchFamily="18" charset="0"/>
                            </a:rPr>
                            <a:t>mmol/L</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87633493"/>
                      </a:ext>
                    </a:extLst>
                  </a:tr>
                  <a:tr h="585595">
                    <a:tc>
                      <a:txBody>
                        <a:bodyPr/>
                        <a:lstStyle/>
                        <a:p>
                          <a:pPr>
                            <a:lnSpc>
                              <a:spcPct val="107000"/>
                            </a:lnSpc>
                            <a:spcBef>
                              <a:spcPts val="800"/>
                            </a:spcBef>
                            <a:spcAft>
                              <a:spcPts val="800"/>
                            </a:spcAft>
                          </a:pPr>
                          <a:r>
                            <a:rPr lang="en-US" sz="2400" kern="100">
                              <a:effectLst/>
                              <a:latin typeface="Times New Roman" panose="02020603050405020304" pitchFamily="18" charset="0"/>
                              <a:cs typeface="Times New Roman" panose="02020603050405020304" pitchFamily="18" charset="0"/>
                            </a:rPr>
                            <a:t>Định lượng uric acid (máu)</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800"/>
                            </a:spcBef>
                            <a:spcAft>
                              <a:spcPts val="800"/>
                            </a:spcAft>
                          </a:pPr>
                          <a:r>
                            <a:rPr lang="en-US" sz="2400" kern="100">
                              <a:effectLst/>
                              <a:latin typeface="Times New Roman" panose="02020603050405020304" pitchFamily="18" charset="0"/>
                              <a:cs typeface="Times New Roman" panose="02020603050405020304" pitchFamily="18" charset="0"/>
                            </a:rPr>
                            <a:t>171</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Bef>
                              <a:spcPts val="800"/>
                            </a:spcBef>
                            <a:spcAft>
                              <a:spcPts val="800"/>
                            </a:spcAft>
                          </a:pPr>
                          <a:r>
                            <a:rPr lang="en-US" sz="2400" kern="100">
                              <a:effectLst/>
                              <a:latin typeface="Times New Roman" panose="02020603050405020304" pitchFamily="18" charset="0"/>
                              <a:cs typeface="Times New Roman" panose="02020603050405020304" pitchFamily="18" charset="0"/>
                            </a:rPr>
                            <a:t>Nam: 210 – 420; Nữ: 150 – 350 </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vi-VN"/>
                        </a:p>
                      </a:txBody>
                      <a:tcPr marL="68580" marR="68580" marT="0" marB="0">
                        <a:blipFill>
                          <a:blip r:embed="rId2"/>
                          <a:stretch>
                            <a:fillRect l="-435593" t="-139175" r="-1130" b="-2062"/>
                          </a:stretch>
                        </a:blipFill>
                      </a:tcPr>
                    </a:tc>
                    <a:extLst>
                      <a:ext uri="{0D108BD9-81ED-4DB2-BD59-A6C34878D82A}">
                        <a16:rowId xmlns:a16="http://schemas.microsoft.com/office/drawing/2014/main" val="3595250235"/>
                      </a:ext>
                    </a:extLst>
                  </a:tr>
                </a:tbl>
              </a:graphicData>
            </a:graphic>
          </p:graphicFrame>
        </mc:Fallback>
      </mc:AlternateContent>
    </p:spTree>
    <p:extLst>
      <p:ext uri="{BB962C8B-B14F-4D97-AF65-F5344CB8AC3E}">
        <p14:creationId xmlns:p14="http://schemas.microsoft.com/office/powerpoint/2010/main" val="286645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circle(in)">
                                      <p:cBhvr>
                                        <p:cTn id="7" dur="2000"/>
                                        <p:tgtEl>
                                          <p:spTgt spid="3">
                                            <p:txEl>
                                              <p:pRg st="8" end="8"/>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9" end="9"/>
                                            </p:txEl>
                                          </p:spTgt>
                                        </p:tgtEl>
                                        <p:attrNameLst>
                                          <p:attrName>style.visibility</p:attrName>
                                        </p:attrNameLst>
                                      </p:cBhvr>
                                      <p:to>
                                        <p:strVal val="visible"/>
                                      </p:to>
                                    </p:set>
                                    <p:animEffect transition="in" filter="circle(in)">
                                      <p:cBhvr>
                                        <p:cTn id="10" dur="2000"/>
                                        <p:tgtEl>
                                          <p:spTgt spid="3">
                                            <p:txEl>
                                              <p:pRg st="9" end="9"/>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animEffect transition="in" filter="circle(in)">
                                      <p:cBhvr>
                                        <p:cTn id="13"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284D99A-E9BB-46ED-9F5B-8DB3B6145822}"/>
              </a:ext>
            </a:extLst>
          </p:cNvPr>
          <p:cNvGraphicFramePr>
            <a:graphicFrameLocks noGrp="1"/>
          </p:cNvGraphicFramePr>
          <p:nvPr>
            <p:extLst>
              <p:ext uri="{D42A27DB-BD31-4B8C-83A1-F6EECF244321}">
                <p14:modId xmlns:p14="http://schemas.microsoft.com/office/powerpoint/2010/main" val="1030534092"/>
              </p:ext>
            </p:extLst>
          </p:nvPr>
        </p:nvGraphicFramePr>
        <p:xfrm>
          <a:off x="638174" y="1026603"/>
          <a:ext cx="10915651" cy="2421447"/>
        </p:xfrm>
        <a:graphic>
          <a:graphicData uri="http://schemas.openxmlformats.org/drawingml/2006/table">
            <a:tbl>
              <a:tblPr firstRow="1" firstCol="1" bandRow="1">
                <a:tableStyleId>{5C22544A-7EE6-4342-B048-85BDC9FD1C3A}</a:tableStyleId>
              </a:tblPr>
              <a:tblGrid>
                <a:gridCol w="1842578">
                  <a:extLst>
                    <a:ext uri="{9D8B030D-6E8A-4147-A177-3AD203B41FA5}">
                      <a16:colId xmlns:a16="http://schemas.microsoft.com/office/drawing/2014/main" val="1506211682"/>
                    </a:ext>
                  </a:extLst>
                </a:gridCol>
                <a:gridCol w="3191038">
                  <a:extLst>
                    <a:ext uri="{9D8B030D-6E8A-4147-A177-3AD203B41FA5}">
                      <a16:colId xmlns:a16="http://schemas.microsoft.com/office/drawing/2014/main" val="3762745840"/>
                    </a:ext>
                  </a:extLst>
                </a:gridCol>
                <a:gridCol w="1847320">
                  <a:extLst>
                    <a:ext uri="{9D8B030D-6E8A-4147-A177-3AD203B41FA5}">
                      <a16:colId xmlns:a16="http://schemas.microsoft.com/office/drawing/2014/main" val="3944247875"/>
                    </a:ext>
                  </a:extLst>
                </a:gridCol>
                <a:gridCol w="4034715">
                  <a:extLst>
                    <a:ext uri="{9D8B030D-6E8A-4147-A177-3AD203B41FA5}">
                      <a16:colId xmlns:a16="http://schemas.microsoft.com/office/drawing/2014/main" val="1336951358"/>
                    </a:ext>
                  </a:extLst>
                </a:gridCol>
              </a:tblGrid>
              <a:tr h="0">
                <a:tc>
                  <a:txBody>
                    <a:bodyPr/>
                    <a:lstStyle/>
                    <a:p>
                      <a:pPr algn="ctr">
                        <a:lnSpc>
                          <a:spcPct val="107000"/>
                        </a:lnSpc>
                        <a:spcBef>
                          <a:spcPts val="600"/>
                        </a:spcBef>
                        <a:spcAft>
                          <a:spcPts val="0"/>
                        </a:spcAft>
                      </a:pPr>
                      <a:r>
                        <a:rPr lang="en-US" sz="2400" kern="100">
                          <a:effectLst/>
                          <a:latin typeface="Times New Roman" panose="02020603050405020304" pitchFamily="18" charset="0"/>
                          <a:cs typeface="Times New Roman" panose="02020603050405020304" pitchFamily="18" charset="0"/>
                        </a:rPr>
                        <a:t>Trường hợp</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0"/>
                        </a:spcAft>
                      </a:pPr>
                      <a:r>
                        <a:rPr lang="en-US" sz="2400" kern="100">
                          <a:effectLst/>
                          <a:latin typeface="Times New Roman" panose="02020603050405020304" pitchFamily="18" charset="0"/>
                          <a:cs typeface="Times New Roman" panose="02020603050405020304" pitchFamily="18" charset="0"/>
                        </a:rPr>
                        <a:t>Chỉ số môi trường trong</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0"/>
                        </a:spcAft>
                      </a:pPr>
                      <a:r>
                        <a:rPr lang="en-US" sz="2400" kern="100">
                          <a:effectLst/>
                          <a:latin typeface="Times New Roman" panose="02020603050405020304" pitchFamily="18" charset="0"/>
                          <a:cs typeface="Times New Roman" panose="02020603050405020304" pitchFamily="18" charset="0"/>
                        </a:rPr>
                        <a:t>Giá trị đo được</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0"/>
                        </a:spcAft>
                      </a:pPr>
                      <a:r>
                        <a:rPr lang="en-US" sz="2400" kern="100">
                          <a:effectLst/>
                          <a:latin typeface="Times New Roman" panose="02020603050405020304" pitchFamily="18" charset="0"/>
                          <a:cs typeface="Times New Roman" panose="02020603050405020304" pitchFamily="18" charset="0"/>
                        </a:rPr>
                        <a:t>Ngưỡng giá trị ở người trưởng thành bình thường</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56569321"/>
                  </a:ext>
                </a:extLst>
              </a:tr>
              <a:tr h="0">
                <a:tc>
                  <a:txBody>
                    <a:bodyPr/>
                    <a:lstStyle/>
                    <a:p>
                      <a:pPr algn="ctr">
                        <a:lnSpc>
                          <a:spcPct val="107000"/>
                        </a:lnSpc>
                        <a:spcBef>
                          <a:spcPts val="600"/>
                        </a:spcBef>
                        <a:spcAft>
                          <a:spcPts val="0"/>
                        </a:spcAft>
                      </a:pPr>
                      <a:r>
                        <a:rPr lang="en-US" sz="2400" kern="100">
                          <a:effectLst/>
                          <a:latin typeface="Times New Roman" panose="02020603050405020304" pitchFamily="18" charset="0"/>
                          <a:cs typeface="Times New Roman" panose="02020603050405020304" pitchFamily="18" charset="0"/>
                        </a:rPr>
                        <a:t>1</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0"/>
                        </a:spcAft>
                      </a:pPr>
                      <a:r>
                        <a:rPr lang="en-US" sz="2400" kern="100">
                          <a:effectLst/>
                          <a:latin typeface="Times New Roman" panose="02020603050405020304" pitchFamily="18" charset="0"/>
                          <a:cs typeface="Times New Roman" panose="02020603050405020304" pitchFamily="18" charset="0"/>
                        </a:rPr>
                        <a:t>Thân nhiệt (</a:t>
                      </a:r>
                      <a:r>
                        <a:rPr lang="en-US" sz="2400" kern="100" baseline="30000">
                          <a:effectLst/>
                          <a:latin typeface="Times New Roman" panose="02020603050405020304" pitchFamily="18" charset="0"/>
                          <a:cs typeface="Times New Roman" panose="02020603050405020304" pitchFamily="18" charset="0"/>
                        </a:rPr>
                        <a:t>0</a:t>
                      </a:r>
                      <a:r>
                        <a:rPr lang="en-US" sz="2400" kern="100">
                          <a:effectLst/>
                          <a:latin typeface="Times New Roman" panose="02020603050405020304" pitchFamily="18" charset="0"/>
                          <a:cs typeface="Times New Roman" panose="02020603050405020304" pitchFamily="18" charset="0"/>
                        </a:rPr>
                        <a:t>C)</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0"/>
                        </a:spcAft>
                      </a:pPr>
                      <a:r>
                        <a:rPr lang="en-US" sz="2400" kern="100">
                          <a:effectLst/>
                          <a:latin typeface="Times New Roman" panose="02020603050405020304" pitchFamily="18" charset="0"/>
                          <a:cs typeface="Times New Roman" panose="02020603050405020304" pitchFamily="18" charset="0"/>
                        </a:rPr>
                        <a:t>39,5</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0"/>
                        </a:spcAft>
                        <a:tabLst>
                          <a:tab pos="560705" algn="l"/>
                          <a:tab pos="920750" algn="ctr"/>
                        </a:tabLst>
                      </a:pPr>
                      <a:r>
                        <a:rPr lang="en-US" sz="2400" kern="100">
                          <a:effectLst/>
                          <a:latin typeface="Times New Roman" panose="02020603050405020304" pitchFamily="18" charset="0"/>
                          <a:cs typeface="Times New Roman" panose="02020603050405020304" pitchFamily="18" charset="0"/>
                        </a:rPr>
                        <a:t>36 – 37,5</a:t>
                      </a:r>
                      <a:endParaRPr lang="vi-VN" sz="2400" kern="100">
                        <a:effectLst/>
                        <a:latin typeface="Times New Roman" panose="02020603050405020304" pitchFamily="18" charset="0"/>
                        <a:cs typeface="Times New Roman" panose="02020603050405020304" pitchFamily="18" charset="0"/>
                      </a:endParaRPr>
                    </a:p>
                    <a:p>
                      <a:pPr algn="ctr">
                        <a:lnSpc>
                          <a:spcPct val="107000"/>
                        </a:lnSpc>
                        <a:spcBef>
                          <a:spcPts val="600"/>
                        </a:spcBef>
                        <a:spcAft>
                          <a:spcPts val="0"/>
                        </a:spcAft>
                      </a:pPr>
                      <a:r>
                        <a:rPr lang="en-US" sz="2400" kern="100">
                          <a:effectLst/>
                          <a:latin typeface="Times New Roman" panose="02020603050405020304" pitchFamily="18" charset="0"/>
                          <a:cs typeface="Times New Roman" panose="02020603050405020304" pitchFamily="18" charset="0"/>
                        </a:rPr>
                        <a:t>(Bộ Y tế, 2008)</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80660293"/>
                  </a:ext>
                </a:extLst>
              </a:tr>
              <a:tr h="0">
                <a:tc>
                  <a:txBody>
                    <a:bodyPr/>
                    <a:lstStyle/>
                    <a:p>
                      <a:pPr algn="ctr">
                        <a:lnSpc>
                          <a:spcPct val="107000"/>
                        </a:lnSpc>
                        <a:spcBef>
                          <a:spcPts val="600"/>
                        </a:spcBef>
                        <a:spcAft>
                          <a:spcPts val="0"/>
                        </a:spcAft>
                      </a:pPr>
                      <a:r>
                        <a:rPr lang="en-US" sz="2400" kern="100">
                          <a:effectLst/>
                          <a:latin typeface="Times New Roman" panose="02020603050405020304" pitchFamily="18" charset="0"/>
                          <a:cs typeface="Times New Roman" panose="02020603050405020304" pitchFamily="18" charset="0"/>
                        </a:rPr>
                        <a:t>2</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0"/>
                        </a:spcAft>
                      </a:pPr>
                      <a:r>
                        <a:rPr lang="en-US" sz="2400" kern="100">
                          <a:effectLst/>
                          <a:latin typeface="Times New Roman" panose="02020603050405020304" pitchFamily="18" charset="0"/>
                          <a:cs typeface="Times New Roman" panose="02020603050405020304" pitchFamily="18" charset="0"/>
                        </a:rPr>
                        <a:t>Nồng độ Zn trong máu (Micromol/L)</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0"/>
                        </a:spcAft>
                      </a:pPr>
                      <a:r>
                        <a:rPr lang="en-US" sz="2400" kern="100">
                          <a:effectLst/>
                          <a:latin typeface="Times New Roman" panose="02020603050405020304" pitchFamily="18" charset="0"/>
                          <a:cs typeface="Times New Roman" panose="02020603050405020304" pitchFamily="18" charset="0"/>
                        </a:rPr>
                        <a:t>16,5</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0"/>
                        </a:spcAft>
                      </a:pPr>
                      <a:r>
                        <a:rPr lang="en-US" sz="2400" kern="100">
                          <a:effectLst/>
                          <a:latin typeface="Times New Roman" panose="02020603050405020304" pitchFamily="18" charset="0"/>
                          <a:cs typeface="Times New Roman" panose="02020603050405020304" pitchFamily="18" charset="0"/>
                        </a:rPr>
                        <a:t>9,2 – 18,4</a:t>
                      </a:r>
                      <a:endParaRPr lang="vi-VN" sz="2400" kern="100">
                        <a:effectLst/>
                        <a:latin typeface="Times New Roman" panose="02020603050405020304" pitchFamily="18" charset="0"/>
                        <a:cs typeface="Times New Roman" panose="02020603050405020304" pitchFamily="18" charset="0"/>
                      </a:endParaRPr>
                    </a:p>
                    <a:p>
                      <a:pPr algn="ctr">
                        <a:lnSpc>
                          <a:spcPct val="107000"/>
                        </a:lnSpc>
                        <a:spcBef>
                          <a:spcPts val="600"/>
                        </a:spcBef>
                        <a:spcAft>
                          <a:spcPts val="0"/>
                        </a:spcAft>
                      </a:pPr>
                      <a:r>
                        <a:rPr lang="en-US" sz="2400" kern="100">
                          <a:effectLst/>
                          <a:latin typeface="Times New Roman" panose="02020603050405020304" pitchFamily="18" charset="0"/>
                          <a:cs typeface="Times New Roman" panose="02020603050405020304" pitchFamily="18" charset="0"/>
                        </a:rPr>
                        <a:t>(Bộ Y tế, 2008)</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27082473"/>
                  </a:ext>
                </a:extLst>
              </a:tr>
            </a:tbl>
          </a:graphicData>
        </a:graphic>
      </p:graphicFrame>
      <p:sp>
        <p:nvSpPr>
          <p:cNvPr id="3" name="Rectangle 1">
            <a:extLst>
              <a:ext uri="{FF2B5EF4-FFF2-40B4-BE49-F238E27FC236}">
                <a16:creationId xmlns:a16="http://schemas.microsoft.com/office/drawing/2014/main" id="{90962034-FDB0-46DF-977E-BBA5BB0E721C}"/>
              </a:ext>
            </a:extLst>
          </p:cNvPr>
          <p:cNvSpPr>
            <a:spLocks noChangeArrowheads="1"/>
          </p:cNvSpPr>
          <p:nvPr/>
        </p:nvSpPr>
        <p:spPr bwMode="auto">
          <a:xfrm>
            <a:off x="0" y="-670"/>
            <a:ext cx="12192000" cy="715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60388" algn="l"/>
                <a:tab pos="920750" algn="ctr"/>
              </a:tabLst>
              <a:defRPr>
                <a:solidFill>
                  <a:schemeClr val="tx1"/>
                </a:solidFill>
                <a:latin typeface="Arial" panose="020B0604020202020204" pitchFamily="34" charset="0"/>
              </a:defRPr>
            </a:lvl1pPr>
            <a:lvl2pPr eaLnBrk="0" fontAlgn="base" hangingPunct="0">
              <a:spcBef>
                <a:spcPct val="0"/>
              </a:spcBef>
              <a:spcAft>
                <a:spcPct val="0"/>
              </a:spcAft>
              <a:tabLst>
                <a:tab pos="560388" algn="l"/>
                <a:tab pos="920750" algn="ctr"/>
              </a:tabLst>
              <a:defRPr>
                <a:solidFill>
                  <a:schemeClr val="tx1"/>
                </a:solidFill>
                <a:latin typeface="Arial" panose="020B0604020202020204" pitchFamily="34" charset="0"/>
              </a:defRPr>
            </a:lvl2pPr>
            <a:lvl3pPr eaLnBrk="0" fontAlgn="base" hangingPunct="0">
              <a:spcBef>
                <a:spcPct val="0"/>
              </a:spcBef>
              <a:spcAft>
                <a:spcPct val="0"/>
              </a:spcAft>
              <a:tabLst>
                <a:tab pos="560388" algn="l"/>
                <a:tab pos="920750" algn="ctr"/>
              </a:tabLst>
              <a:defRPr>
                <a:solidFill>
                  <a:schemeClr val="tx1"/>
                </a:solidFill>
                <a:latin typeface="Arial" panose="020B0604020202020204" pitchFamily="34" charset="0"/>
              </a:defRPr>
            </a:lvl3pPr>
            <a:lvl4pPr eaLnBrk="0" fontAlgn="base" hangingPunct="0">
              <a:spcBef>
                <a:spcPct val="0"/>
              </a:spcBef>
              <a:spcAft>
                <a:spcPct val="0"/>
              </a:spcAft>
              <a:tabLst>
                <a:tab pos="560388" algn="l"/>
                <a:tab pos="920750" algn="ctr"/>
              </a:tabLst>
              <a:defRPr>
                <a:solidFill>
                  <a:schemeClr val="tx1"/>
                </a:solidFill>
                <a:latin typeface="Arial" panose="020B0604020202020204" pitchFamily="34" charset="0"/>
              </a:defRPr>
            </a:lvl4pPr>
            <a:lvl5pPr eaLnBrk="0" fontAlgn="base" hangingPunct="0">
              <a:spcBef>
                <a:spcPct val="0"/>
              </a:spcBef>
              <a:spcAft>
                <a:spcPct val="0"/>
              </a:spcAft>
              <a:tabLst>
                <a:tab pos="560388" algn="l"/>
                <a:tab pos="920750" algn="ctr"/>
              </a:tabLst>
              <a:defRPr>
                <a:solidFill>
                  <a:schemeClr val="tx1"/>
                </a:solidFill>
                <a:latin typeface="Arial" panose="020B0604020202020204" pitchFamily="34" charset="0"/>
              </a:defRPr>
            </a:lvl5pPr>
            <a:lvl6pPr eaLnBrk="0" fontAlgn="base" hangingPunct="0">
              <a:spcBef>
                <a:spcPct val="0"/>
              </a:spcBef>
              <a:spcAft>
                <a:spcPct val="0"/>
              </a:spcAft>
              <a:tabLst>
                <a:tab pos="560388" algn="l"/>
                <a:tab pos="920750" algn="ctr"/>
              </a:tabLst>
              <a:defRPr>
                <a:solidFill>
                  <a:schemeClr val="tx1"/>
                </a:solidFill>
                <a:latin typeface="Arial" panose="020B0604020202020204" pitchFamily="34" charset="0"/>
              </a:defRPr>
            </a:lvl6pPr>
            <a:lvl7pPr eaLnBrk="0" fontAlgn="base" hangingPunct="0">
              <a:spcBef>
                <a:spcPct val="0"/>
              </a:spcBef>
              <a:spcAft>
                <a:spcPct val="0"/>
              </a:spcAft>
              <a:tabLst>
                <a:tab pos="560388" algn="l"/>
                <a:tab pos="920750" algn="ctr"/>
              </a:tabLst>
              <a:defRPr>
                <a:solidFill>
                  <a:schemeClr val="tx1"/>
                </a:solidFill>
                <a:latin typeface="Arial" panose="020B0604020202020204" pitchFamily="34" charset="0"/>
              </a:defRPr>
            </a:lvl7pPr>
            <a:lvl8pPr eaLnBrk="0" fontAlgn="base" hangingPunct="0">
              <a:spcBef>
                <a:spcPct val="0"/>
              </a:spcBef>
              <a:spcAft>
                <a:spcPct val="0"/>
              </a:spcAft>
              <a:tabLst>
                <a:tab pos="560388" algn="l"/>
                <a:tab pos="920750" algn="ctr"/>
              </a:tabLst>
              <a:defRPr>
                <a:solidFill>
                  <a:schemeClr val="tx1"/>
                </a:solidFill>
                <a:latin typeface="Arial" panose="020B0604020202020204" pitchFamily="34" charset="0"/>
              </a:defRPr>
            </a:lvl8pPr>
            <a:lvl9pPr eaLnBrk="0" fontAlgn="base" hangingPunct="0">
              <a:spcBef>
                <a:spcPct val="0"/>
              </a:spcBef>
              <a:spcAft>
                <a:spcPct val="0"/>
              </a:spcAft>
              <a:tabLst>
                <a:tab pos="560388" algn="l"/>
                <a:tab pos="920750" algn="ctr"/>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560388" algn="l"/>
                <a:tab pos="920750" algn="ctr"/>
              </a:tabLst>
            </a:pPr>
            <a:r>
              <a:rPr kumimoji="0" lang="en-US" altLang="vi-VN" sz="26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3</a:t>
            </a:r>
            <a:endParaRPr kumimoji="0" lang="vi-VN" altLang="vi-VN" sz="2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60388" algn="l"/>
                <a:tab pos="920750" algn="ctr"/>
              </a:tabLst>
            </a:pPr>
            <a:r>
              <a:rPr kumimoji="0" lang="en-US" altLang="vi-VN" sz="2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Cho biết những trường hợp nào dưới đây có chỉ số môi trường trong mất cân bằng:</a:t>
            </a:r>
            <a:endParaRPr kumimoji="0" lang="vi-VN" altLang="vi-VN" sz="2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60388" algn="l"/>
                <a:tab pos="920750" algn="ctr"/>
              </a:tabLst>
            </a:pPr>
            <a:endParaRPr kumimoji="0" lang="de-DE" altLang="vi-VN" sz="2600" b="0" i="0" u="none" strike="noStrike" cap="none" normalizeH="0" baseline="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60388" algn="l"/>
                <a:tab pos="920750" algn="ctr"/>
              </a:tabLst>
            </a:pPr>
            <a:endParaRPr kumimoji="0" lang="de-DE" altLang="vi-VN" sz="2600" b="0" i="0" u="none" strike="noStrike" cap="none" normalizeH="0" baseline="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60388" algn="l"/>
                <a:tab pos="920750" algn="ctr"/>
              </a:tabLst>
            </a:pPr>
            <a:endParaRPr lang="de-DE" altLang="vi-VN" sz="2600">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60388" algn="l"/>
                <a:tab pos="920750" algn="ctr"/>
              </a:tabLst>
            </a:pPr>
            <a:endParaRPr kumimoji="0" lang="de-DE" altLang="vi-VN" sz="2600" b="0" i="0" u="none" strike="noStrike" cap="none" normalizeH="0" baseline="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60388" algn="l"/>
                <a:tab pos="920750" algn="ctr"/>
              </a:tabLst>
            </a:pPr>
            <a:endParaRPr lang="de-DE" altLang="vi-VN" sz="2600">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60388" algn="l"/>
                <a:tab pos="920750" algn="ctr"/>
              </a:tabLst>
            </a:pPr>
            <a:endParaRPr kumimoji="0" lang="de-DE" altLang="vi-VN" sz="2600" b="0" i="0" u="none" strike="noStrike" cap="none" normalizeH="0" baseline="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60388" algn="l"/>
                <a:tab pos="920750" algn="ctr"/>
              </a:tabLst>
            </a:pPr>
            <a:endParaRPr lang="de-DE" altLang="vi-VN" sz="2600">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560388" algn="l"/>
                <a:tab pos="920750" algn="ctr"/>
              </a:tabLst>
            </a:pPr>
            <a:r>
              <a:rPr kumimoji="0" lang="de-DE" altLang="vi-VN" sz="2600" b="0" i="0" u="none" strike="noStrike" cap="none" normalizeH="0" baseline="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TRẢ LỜI CÂU HỎI</a:t>
            </a:r>
            <a:endParaRPr kumimoji="0" lang="en-US" altLang="vi-VN" sz="2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Bef>
                <a:spcPts val="600"/>
              </a:spcBef>
              <a:spcAft>
                <a:spcPts val="800"/>
              </a:spcAft>
            </a:pPr>
            <a:r>
              <a:rPr lang="de-DE" sz="2600" kern="100">
                <a:solidFill>
                  <a:srgbClr val="0000CC"/>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2600"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Trường hợp 1 có chỉ số môi trường trong mất cân bằng.</a:t>
            </a:r>
            <a:endParaRPr lang="vi-VN" sz="2600"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20000"/>
              </a:lnSpc>
              <a:spcBef>
                <a:spcPts val="600"/>
              </a:spcBef>
            </a:pPr>
            <a:r>
              <a:rPr lang="en-US" sz="260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60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Giải thích: Thân nhiệt có ngưỡng giá trị ở người trưởng thành bình thường là 36 – 37,5 </a:t>
            </a:r>
            <a:r>
              <a:rPr lang="vi-VN" sz="2600" baseline="3000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o</a:t>
            </a:r>
            <a:r>
              <a:rPr lang="vi-VN" sz="260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 Trong khi, người ở trường hợp 1 có giá trị đo được là 39,5</a:t>
            </a:r>
            <a:r>
              <a:rPr lang="vi-VN" sz="2600" baseline="3000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o</a:t>
            </a:r>
            <a:r>
              <a:rPr lang="vi-VN" sz="260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 cao hơn nhiều so với ngưỡng bình thường. Điều này báo hiệu sự mất cân bằng môi trường trong cơ thể về điều kiện nhiệt độ.</a:t>
            </a:r>
          </a:p>
          <a:p>
            <a:pPr marL="0" marR="0" lvl="0" indent="0" algn="l" defTabSz="914400" rtl="0" eaLnBrk="0" fontAlgn="base" latinLnBrk="0" hangingPunct="0">
              <a:lnSpc>
                <a:spcPct val="100000"/>
              </a:lnSpc>
              <a:spcBef>
                <a:spcPct val="0"/>
              </a:spcBef>
              <a:spcAft>
                <a:spcPct val="0"/>
              </a:spcAft>
              <a:buClrTx/>
              <a:buSzTx/>
              <a:buFontTx/>
              <a:buNone/>
              <a:tabLst>
                <a:tab pos="560388" algn="l"/>
                <a:tab pos="920750" algn="ctr"/>
              </a:tabLst>
            </a:pPr>
            <a:r>
              <a:rPr kumimoji="0" lang="vi-VN" altLang="vi-VN" sz="2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2499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Effect transition="in" filter="wheel(1)">
                                      <p:cBhvr>
                                        <p:cTn id="7" dur="2000"/>
                                        <p:tgtEl>
                                          <p:spTgt spid="3">
                                            <p:txEl>
                                              <p:pRg st="10" end="1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3">
                                            <p:txEl>
                                              <p:pRg st="11" end="11"/>
                                            </p:txEl>
                                          </p:spTgt>
                                        </p:tgtEl>
                                        <p:attrNameLst>
                                          <p:attrName>style.visibility</p:attrName>
                                        </p:attrNameLst>
                                      </p:cBhvr>
                                      <p:to>
                                        <p:strVal val="visible"/>
                                      </p:to>
                                    </p:set>
                                    <p:animEffect transition="in" filter="wheel(1)">
                                      <p:cBhvr>
                                        <p:cTn id="10"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45A51A1-2AE0-4FFD-BBD0-BB551F3BBE41}"/>
              </a:ext>
            </a:extLst>
          </p:cNvPr>
          <p:cNvSpPr>
            <a:spLocks noChangeArrowheads="1"/>
          </p:cNvSpPr>
          <p:nvPr/>
        </p:nvSpPr>
        <p:spPr bwMode="auto">
          <a:xfrm>
            <a:off x="204138" y="7828"/>
            <a:ext cx="11783724"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vi-VN" sz="26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4</a:t>
            </a:r>
            <a:endParaRPr kumimoji="0" lang="vi-VN" altLang="vi-VN" sz="2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Từ kết quả thí nghiệm thể hiện ở hình sau, cho biết ảnh hưởng của thành phần môi trường trong đến hoạt động của tế bào.</a:t>
            </a:r>
            <a:endParaRPr kumimoji="0" lang="vi-VN" altLang="vi-VN" sz="2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2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pic>
        <p:nvPicPr>
          <p:cNvPr id="12293" name="Picture 5" descr="Giải SGK Khoa học tự nhiên 8 Bài 33 (Cánh diều): Môi trường trong cơ thể và  hệ bài tiết ở người">
            <a:extLst>
              <a:ext uri="{FF2B5EF4-FFF2-40B4-BE49-F238E27FC236}">
                <a16:creationId xmlns:a16="http://schemas.microsoft.com/office/drawing/2014/main" id="{2FF67AB2-5713-4E79-A767-93B53C369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3273" y="1277651"/>
            <a:ext cx="8451272" cy="35575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333538E-C990-485F-B948-65E1D60C9BFF}"/>
              </a:ext>
            </a:extLst>
          </p:cNvPr>
          <p:cNvSpPr txBox="1"/>
          <p:nvPr/>
        </p:nvSpPr>
        <p:spPr>
          <a:xfrm>
            <a:off x="374073" y="4890656"/>
            <a:ext cx="11613789" cy="1490857"/>
          </a:xfrm>
          <a:prstGeom prst="rect">
            <a:avLst/>
          </a:prstGeom>
          <a:noFill/>
        </p:spPr>
        <p:txBody>
          <a:bodyPr wrap="square">
            <a:spAutoFit/>
          </a:bodyPr>
          <a:lstStyle/>
          <a:p>
            <a:pPr marL="30480" marR="30480" algn="just">
              <a:lnSpc>
                <a:spcPct val="120000"/>
              </a:lnSpc>
              <a:spcBef>
                <a:spcPts val="600"/>
              </a:spcBef>
            </a:pPr>
            <a:r>
              <a:rPr lang="vi-VN" sz="2600">
                <a:solidFill>
                  <a:srgbClr val="0000CC"/>
                </a:solidFill>
                <a:effectLst/>
                <a:latin typeface="Times New Roman" panose="02020603050405020304" pitchFamily="18" charset="0"/>
                <a:ea typeface="Times New Roman" panose="02020603050405020304" pitchFamily="18" charset="0"/>
              </a:rPr>
              <a:t>Nếu thành phần của môi trường trong được duy trì ổn định sẽ đảm bảo cho tế bào hoạt động bình thường. Ngược lại, khi môi trường trong bị mất cân bằng sẽ gây nên sự rối loạn trong hoạt động của các tế bào, thậm chí gây chết tế bào.</a:t>
            </a:r>
          </a:p>
        </p:txBody>
      </p:sp>
    </p:spTree>
    <p:extLst>
      <p:ext uri="{BB962C8B-B14F-4D97-AF65-F5344CB8AC3E}">
        <p14:creationId xmlns:p14="http://schemas.microsoft.com/office/powerpoint/2010/main" val="893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E56021-2561-4EB2-89A3-55CBC266D999}"/>
              </a:ext>
            </a:extLst>
          </p:cNvPr>
          <p:cNvSpPr txBox="1"/>
          <p:nvPr/>
        </p:nvSpPr>
        <p:spPr>
          <a:xfrm>
            <a:off x="6342742" y="105765"/>
            <a:ext cx="6096000" cy="369332"/>
          </a:xfrm>
          <a:prstGeom prst="rect">
            <a:avLst/>
          </a:prstGeom>
          <a:noFill/>
        </p:spPr>
        <p:txBody>
          <a:bodyPr wrap="square">
            <a:spAutoFit/>
          </a:bodyPr>
          <a:lstStyle/>
          <a:p>
            <a:r>
              <a:rPr lang="vi-VN"/>
              <a:t>https://www.youtube.com/watch?v=2kg79P_bODU</a:t>
            </a:r>
          </a:p>
        </p:txBody>
      </p:sp>
      <p:pic>
        <p:nvPicPr>
          <p:cNvPr id="5" name="Chỉ số đường huyết bình thường và bảng đo đường huyết trước- sau ăn">
            <a:hlinkClick r:id="" action="ppaction://media"/>
            <a:extLst>
              <a:ext uri="{FF2B5EF4-FFF2-40B4-BE49-F238E27FC236}">
                <a16:creationId xmlns:a16="http://schemas.microsoft.com/office/drawing/2014/main" id="{55D91C59-15BE-468B-9636-7B0A7A1509B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12618" y="725714"/>
            <a:ext cx="11166764" cy="6132286"/>
          </a:xfrm>
          <a:prstGeom prst="rect">
            <a:avLst/>
          </a:prstGeom>
        </p:spPr>
      </p:pic>
      <p:sp>
        <p:nvSpPr>
          <p:cNvPr id="6" name="TextBox 5">
            <a:extLst>
              <a:ext uri="{FF2B5EF4-FFF2-40B4-BE49-F238E27FC236}">
                <a16:creationId xmlns:a16="http://schemas.microsoft.com/office/drawing/2014/main" id="{5033F680-2310-46A5-A43A-30AC406EA0FF}"/>
              </a:ext>
            </a:extLst>
          </p:cNvPr>
          <p:cNvSpPr txBox="1"/>
          <p:nvPr/>
        </p:nvSpPr>
        <p:spPr>
          <a:xfrm>
            <a:off x="512618" y="109930"/>
            <a:ext cx="5965371" cy="492443"/>
          </a:xfrm>
          <a:prstGeom prst="rect">
            <a:avLst/>
          </a:prstGeom>
          <a:noFill/>
        </p:spPr>
        <p:txBody>
          <a:bodyPr wrap="square" rtlCol="0">
            <a:spAutoFit/>
          </a:bodyPr>
          <a:lstStyle/>
          <a:p>
            <a:r>
              <a:rPr lang="vi-VN" sz="2600" b="1">
                <a:solidFill>
                  <a:srgbClr val="0000CC"/>
                </a:solidFill>
                <a:latin typeface="+mj-lt"/>
              </a:rPr>
              <a:t>Video về chỉ số đường huyết của cơ thể </a:t>
            </a:r>
          </a:p>
        </p:txBody>
      </p:sp>
    </p:spTree>
    <p:extLst>
      <p:ext uri="{BB962C8B-B14F-4D97-AF65-F5344CB8AC3E}">
        <p14:creationId xmlns:p14="http://schemas.microsoft.com/office/powerpoint/2010/main" val="106175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5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peech Bubble: Oval 7">
            <a:extLst>
              <a:ext uri="{FF2B5EF4-FFF2-40B4-BE49-F238E27FC236}">
                <a16:creationId xmlns:a16="http://schemas.microsoft.com/office/drawing/2014/main" id="{40639F35-54EF-4D6F-B459-03EF579FB7CA}"/>
              </a:ext>
            </a:extLst>
          </p:cNvPr>
          <p:cNvSpPr/>
          <p:nvPr/>
        </p:nvSpPr>
        <p:spPr>
          <a:xfrm>
            <a:off x="4184073" y="200890"/>
            <a:ext cx="7259781" cy="3228110"/>
          </a:xfrm>
          <a:prstGeom prst="wedgeEllipseCallout">
            <a:avLst>
              <a:gd name="adj1" fmla="val -49841"/>
              <a:gd name="adj2" fmla="val 49625"/>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600"/>
              </a:spcBef>
              <a:spcAft>
                <a:spcPts val="800"/>
              </a:spcAft>
            </a:pPr>
            <a:r>
              <a:rPr lang="vi-VN" sz="2800" kern="100">
                <a:solidFill>
                  <a:schemeClr val="tx1"/>
                </a:solidFill>
                <a:latin typeface="Times New Roman" panose="02020603050405020304" pitchFamily="18" charset="0"/>
                <a:ea typeface="Arial" panose="020B0604020202020204" pitchFamily="34" charset="0"/>
                <a:cs typeface="Times New Roman" panose="02020603050405020304" pitchFamily="18" charset="0"/>
              </a:rPr>
              <a:t>C</a:t>
            </a:r>
            <a:r>
              <a:rPr lang="de-DE" sz="2800" kern="1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ân bằng môi trường trong cơ thể là gì và có vai trò như thế nào đối với cơ thể?</a:t>
            </a:r>
            <a:endParaRPr lang="vi-VN" sz="28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10 Ngủ ý tưởng | chúc ngủ ngon, ngủ, mắt">
            <a:extLst>
              <a:ext uri="{FF2B5EF4-FFF2-40B4-BE49-F238E27FC236}">
                <a16:creationId xmlns:a16="http://schemas.microsoft.com/office/drawing/2014/main" id="{3D4C53FB-CFB5-4C61-8B72-EBA7278C89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146" y="327314"/>
            <a:ext cx="2743199" cy="2743199"/>
          </a:xfrm>
          <a:prstGeom prst="rect">
            <a:avLst/>
          </a:prstGeom>
          <a:noFill/>
          <a:extLst>
            <a:ext uri="{909E8E84-426E-40DD-AFC4-6F175D3DCCD1}">
              <a14:hiddenFill xmlns:a14="http://schemas.microsoft.com/office/drawing/2010/main">
                <a:solidFill>
                  <a:srgbClr val="FFFFFF"/>
                </a:solidFill>
              </a14:hiddenFill>
            </a:ext>
          </a:extLst>
        </p:spPr>
      </p:pic>
      <p:sp>
        <p:nvSpPr>
          <p:cNvPr id="10" name="Scroll: Horizontal 9">
            <a:extLst>
              <a:ext uri="{FF2B5EF4-FFF2-40B4-BE49-F238E27FC236}">
                <a16:creationId xmlns:a16="http://schemas.microsoft.com/office/drawing/2014/main" id="{3A9AC0B7-AA22-46DE-BE16-9F009B3287A6}"/>
              </a:ext>
            </a:extLst>
          </p:cNvPr>
          <p:cNvSpPr/>
          <p:nvPr/>
        </p:nvSpPr>
        <p:spPr>
          <a:xfrm>
            <a:off x="0" y="3429000"/>
            <a:ext cx="12192000" cy="3429000"/>
          </a:xfrm>
          <a:prstGeom prst="horizontalScroll">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600"/>
              </a:spcBef>
              <a:spcAft>
                <a:spcPts val="800"/>
              </a:spcAft>
            </a:pPr>
            <a:r>
              <a:rPr lang="en-US" sz="2750"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Cân bằng môi trường trong cơ thể của cơ thể là duy trì sự ổn định của môi trường trong cơ thể, đảm bảo các hoạt động sống của cơ thể diễn ra bình thường.</a:t>
            </a:r>
            <a:endParaRPr lang="vi-VN" sz="2750" kern="10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600"/>
              </a:spcBef>
              <a:spcAft>
                <a:spcPts val="800"/>
              </a:spcAft>
            </a:pPr>
            <a:r>
              <a:rPr lang="en-US" sz="2750"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Mất cân bằng môi trường trong, cơ thể có nguy cơ mắc một số bệnh nguy hiểm.</a:t>
            </a:r>
            <a:endParaRPr lang="vi-VN" sz="2750" kern="10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4849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p:cTn id="15" dur="1000" fill="hold"/>
                                        <p:tgtEl>
                                          <p:spTgt spid="1026"/>
                                        </p:tgtEl>
                                        <p:attrNameLst>
                                          <p:attrName>ppt_w</p:attrName>
                                        </p:attrNameLst>
                                      </p:cBhvr>
                                      <p:tavLst>
                                        <p:tav tm="0">
                                          <p:val>
                                            <p:fltVal val="0"/>
                                          </p:val>
                                        </p:tav>
                                        <p:tav tm="100000">
                                          <p:val>
                                            <p:strVal val="#ppt_w"/>
                                          </p:val>
                                        </p:tav>
                                      </p:tavLst>
                                    </p:anim>
                                    <p:anim calcmode="lin" valueType="num">
                                      <p:cBhvr>
                                        <p:cTn id="16" dur="1000" fill="hold"/>
                                        <p:tgtEl>
                                          <p:spTgt spid="1026"/>
                                        </p:tgtEl>
                                        <p:attrNameLst>
                                          <p:attrName>ppt_h</p:attrName>
                                        </p:attrNameLst>
                                      </p:cBhvr>
                                      <p:tavLst>
                                        <p:tav tm="0">
                                          <p:val>
                                            <p:fltVal val="0"/>
                                          </p:val>
                                        </p:tav>
                                        <p:tav tm="100000">
                                          <p:val>
                                            <p:strVal val="#ppt_h"/>
                                          </p:val>
                                        </p:tav>
                                      </p:tavLst>
                                    </p:anim>
                                    <p:anim calcmode="lin" valueType="num">
                                      <p:cBhvr>
                                        <p:cTn id="17" dur="1000" fill="hold"/>
                                        <p:tgtEl>
                                          <p:spTgt spid="1026"/>
                                        </p:tgtEl>
                                        <p:attrNameLst>
                                          <p:attrName>style.rotation</p:attrName>
                                        </p:attrNameLst>
                                      </p:cBhvr>
                                      <p:tavLst>
                                        <p:tav tm="0">
                                          <p:val>
                                            <p:fltVal val="90"/>
                                          </p:val>
                                        </p:tav>
                                        <p:tav tm="100000">
                                          <p:val>
                                            <p:fltVal val="0"/>
                                          </p:val>
                                        </p:tav>
                                      </p:tavLst>
                                    </p:anim>
                                    <p:animEffect transition="in" filter="fade">
                                      <p:cBhvr>
                                        <p:cTn id="18" dur="1000"/>
                                        <p:tgtEl>
                                          <p:spTgt spid="1026"/>
                                        </p:tgtEl>
                                      </p:cBhvr>
                                    </p:animEffect>
                                  </p:childTnLst>
                                </p:cTn>
                              </p:par>
                              <p:par>
                                <p:cTn id="19" presetID="31" presetClass="entr" presetSubtype="0" fill="hold" grpId="1"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CCC">
            <a:alpha val="46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08D077-1476-4402-837D-FA40D0EF8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913" y="595086"/>
            <a:ext cx="11234782" cy="5776685"/>
          </a:xfrm>
          <a:prstGeom prst="rect">
            <a:avLst/>
          </a:prstGeom>
        </p:spPr>
      </p:pic>
      <p:sp>
        <p:nvSpPr>
          <p:cNvPr id="9" name="Freeform: Shape 8">
            <a:extLst>
              <a:ext uri="{FF2B5EF4-FFF2-40B4-BE49-F238E27FC236}">
                <a16:creationId xmlns:a16="http://schemas.microsoft.com/office/drawing/2014/main" id="{7FE2690D-7230-4EB4-8731-30535454A23C}"/>
              </a:ext>
            </a:extLst>
          </p:cNvPr>
          <p:cNvSpPr/>
          <p:nvPr/>
        </p:nvSpPr>
        <p:spPr>
          <a:xfrm>
            <a:off x="822390" y="2028865"/>
            <a:ext cx="2578703" cy="2578743"/>
          </a:xfrm>
          <a:custGeom>
            <a:avLst/>
            <a:gdLst>
              <a:gd name="connsiteX0" fmla="*/ 0 w 2578703"/>
              <a:gd name="connsiteY0" fmla="*/ 1289372 h 2578743"/>
              <a:gd name="connsiteX1" fmla="*/ 1289352 w 2578703"/>
              <a:gd name="connsiteY1" fmla="*/ 0 h 2578743"/>
              <a:gd name="connsiteX2" fmla="*/ 2578704 w 2578703"/>
              <a:gd name="connsiteY2" fmla="*/ 1289372 h 2578743"/>
              <a:gd name="connsiteX3" fmla="*/ 1289352 w 2578703"/>
              <a:gd name="connsiteY3" fmla="*/ 2578744 h 2578743"/>
              <a:gd name="connsiteX4" fmla="*/ 0 w 2578703"/>
              <a:gd name="connsiteY4" fmla="*/ 1289372 h 2578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8703" h="2578743">
                <a:moveTo>
                  <a:pt x="0" y="1289372"/>
                </a:moveTo>
                <a:cubicBezTo>
                  <a:pt x="0" y="577272"/>
                  <a:pt x="577263" y="0"/>
                  <a:pt x="1289352" y="0"/>
                </a:cubicBezTo>
                <a:cubicBezTo>
                  <a:pt x="2001441" y="0"/>
                  <a:pt x="2578704" y="577272"/>
                  <a:pt x="2578704" y="1289372"/>
                </a:cubicBezTo>
                <a:cubicBezTo>
                  <a:pt x="2578704" y="2001472"/>
                  <a:pt x="2001441" y="2578744"/>
                  <a:pt x="1289352" y="2578744"/>
                </a:cubicBezTo>
                <a:cubicBezTo>
                  <a:pt x="577263" y="2578744"/>
                  <a:pt x="0" y="2001472"/>
                  <a:pt x="0" y="128937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3202" tIns="413208" rIns="413202" bIns="413208" numCol="1" spcCol="1270" anchor="ctr" anchorCtr="0">
            <a:noAutofit/>
          </a:bodyPr>
          <a:lstStyle/>
          <a:p>
            <a:pPr marL="0" lvl="0" indent="0" algn="ctr" defTabSz="1244600">
              <a:lnSpc>
                <a:spcPct val="90000"/>
              </a:lnSpc>
              <a:spcBef>
                <a:spcPct val="0"/>
              </a:spcBef>
              <a:spcAft>
                <a:spcPct val="35000"/>
              </a:spcAft>
              <a:buNone/>
            </a:pPr>
            <a:r>
              <a:rPr lang="en-US" sz="2800" b="1" kern="1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Điều hòa môi trường trong của cơ thể</a:t>
            </a:r>
            <a:endParaRPr lang="vi-VN" sz="2800" b="1" kern="1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Block Arc 9">
            <a:extLst>
              <a:ext uri="{FF2B5EF4-FFF2-40B4-BE49-F238E27FC236}">
                <a16:creationId xmlns:a16="http://schemas.microsoft.com/office/drawing/2014/main" id="{02753395-C543-4363-BDAB-78FA62E90A90}"/>
              </a:ext>
            </a:extLst>
          </p:cNvPr>
          <p:cNvSpPr/>
          <p:nvPr/>
        </p:nvSpPr>
        <p:spPr>
          <a:xfrm>
            <a:off x="-99004" y="595086"/>
            <a:ext cx="4381083" cy="5418667"/>
          </a:xfrm>
          <a:prstGeom prst="blockArc">
            <a:avLst>
              <a:gd name="adj1" fmla="val 17747832"/>
              <a:gd name="adj2" fmla="val 3872736"/>
              <a:gd name="adj3" fmla="val 558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Oval 10">
            <a:extLst>
              <a:ext uri="{FF2B5EF4-FFF2-40B4-BE49-F238E27FC236}">
                <a16:creationId xmlns:a16="http://schemas.microsoft.com/office/drawing/2014/main" id="{06D9F4B7-AA41-4753-8D43-D41BBB26D0E5}"/>
              </a:ext>
            </a:extLst>
          </p:cNvPr>
          <p:cNvSpPr/>
          <p:nvPr/>
        </p:nvSpPr>
        <p:spPr>
          <a:xfrm>
            <a:off x="3260105" y="1389285"/>
            <a:ext cx="1381394" cy="1511079"/>
          </a:xfrm>
          <a:prstGeom prst="ellipse">
            <a:avLst/>
          </a:prstGeom>
          <a:blipFill>
            <a:blip r:embed="rId3">
              <a:extLst>
                <a:ext uri="{28A0092B-C50C-407E-A947-70E740481C1C}">
                  <a14:useLocalDpi xmlns:a14="http://schemas.microsoft.com/office/drawing/2010/main" val="0"/>
                </a:ext>
              </a:extLst>
            </a:blip>
            <a:srcRect/>
            <a:stretch>
              <a:fillRect l="-39000" r="-3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Freeform: Shape 11">
            <a:extLst>
              <a:ext uri="{FF2B5EF4-FFF2-40B4-BE49-F238E27FC236}">
                <a16:creationId xmlns:a16="http://schemas.microsoft.com/office/drawing/2014/main" id="{658C2C81-0DCA-47D5-BF39-4533989E5614}"/>
              </a:ext>
            </a:extLst>
          </p:cNvPr>
          <p:cNvSpPr/>
          <p:nvPr/>
        </p:nvSpPr>
        <p:spPr>
          <a:xfrm>
            <a:off x="5003704" y="1443247"/>
            <a:ext cx="5922110" cy="1337327"/>
          </a:xfrm>
          <a:custGeom>
            <a:avLst/>
            <a:gdLst>
              <a:gd name="connsiteX0" fmla="*/ 0 w 5922110"/>
              <a:gd name="connsiteY0" fmla="*/ 0 h 1337327"/>
              <a:gd name="connsiteX1" fmla="*/ 5922110 w 5922110"/>
              <a:gd name="connsiteY1" fmla="*/ 0 h 1337327"/>
              <a:gd name="connsiteX2" fmla="*/ 5922110 w 5922110"/>
              <a:gd name="connsiteY2" fmla="*/ 1337327 h 1337327"/>
              <a:gd name="connsiteX3" fmla="*/ 0 w 5922110"/>
              <a:gd name="connsiteY3" fmla="*/ 1337327 h 1337327"/>
              <a:gd name="connsiteX4" fmla="*/ 0 w 5922110"/>
              <a:gd name="connsiteY4" fmla="*/ 0 h 133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2110" h="1337327">
                <a:moveTo>
                  <a:pt x="0" y="0"/>
                </a:moveTo>
                <a:lnTo>
                  <a:pt x="5922110" y="0"/>
                </a:lnTo>
                <a:lnTo>
                  <a:pt x="5922110" y="1337327"/>
                </a:lnTo>
                <a:lnTo>
                  <a:pt x="0" y="13373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pPr marL="0" lvl="0" indent="0" algn="l" defTabSz="1422400">
              <a:lnSpc>
                <a:spcPct val="90000"/>
              </a:lnSpc>
              <a:spcBef>
                <a:spcPct val="0"/>
              </a:spcBef>
              <a:spcAft>
                <a:spcPct val="10000"/>
              </a:spcAft>
              <a:buNone/>
            </a:pPr>
            <a:r>
              <a:rPr lang="en-US" sz="3200" b="1" kern="1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Môi trường trong của cơ thể</a:t>
            </a:r>
            <a:endParaRPr lang="vi-VN" sz="3200" b="1" kern="1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E985A962-7F2A-4FAD-9863-D8211A93F77E}"/>
              </a:ext>
            </a:extLst>
          </p:cNvPr>
          <p:cNvSpPr/>
          <p:nvPr/>
        </p:nvSpPr>
        <p:spPr>
          <a:xfrm>
            <a:off x="3402983" y="3671119"/>
            <a:ext cx="1381394" cy="1381760"/>
          </a:xfrm>
          <a:prstGeom prst="ellipse">
            <a:avLst/>
          </a:prstGeom>
          <a:blipFill>
            <a:blip r:embed="rId4">
              <a:extLst>
                <a:ext uri="{28A0092B-C50C-407E-A947-70E740481C1C}">
                  <a14:useLocalDpi xmlns:a14="http://schemas.microsoft.com/office/drawing/2010/main" val="0"/>
                </a:ext>
              </a:extLst>
            </a:blip>
            <a:srcRect/>
            <a:stretch>
              <a:fillRect l="-43000" r="-4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Freeform: Shape 13">
            <a:extLst>
              <a:ext uri="{FF2B5EF4-FFF2-40B4-BE49-F238E27FC236}">
                <a16:creationId xmlns:a16="http://schemas.microsoft.com/office/drawing/2014/main" id="{BF94CD3C-5262-46C3-A82A-B06F96EB916A}"/>
              </a:ext>
            </a:extLst>
          </p:cNvPr>
          <p:cNvSpPr/>
          <p:nvPr/>
        </p:nvSpPr>
        <p:spPr>
          <a:xfrm>
            <a:off x="4784377" y="3746148"/>
            <a:ext cx="6585233" cy="1337327"/>
          </a:xfrm>
          <a:custGeom>
            <a:avLst/>
            <a:gdLst>
              <a:gd name="connsiteX0" fmla="*/ 0 w 6021776"/>
              <a:gd name="connsiteY0" fmla="*/ 0 h 1337327"/>
              <a:gd name="connsiteX1" fmla="*/ 6021776 w 6021776"/>
              <a:gd name="connsiteY1" fmla="*/ 0 h 1337327"/>
              <a:gd name="connsiteX2" fmla="*/ 6021776 w 6021776"/>
              <a:gd name="connsiteY2" fmla="*/ 1337327 h 1337327"/>
              <a:gd name="connsiteX3" fmla="*/ 0 w 6021776"/>
              <a:gd name="connsiteY3" fmla="*/ 1337327 h 1337327"/>
              <a:gd name="connsiteX4" fmla="*/ 0 w 6021776"/>
              <a:gd name="connsiteY4" fmla="*/ 0 h 133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1776" h="1337327">
                <a:moveTo>
                  <a:pt x="0" y="0"/>
                </a:moveTo>
                <a:lnTo>
                  <a:pt x="6021776" y="0"/>
                </a:lnTo>
                <a:lnTo>
                  <a:pt x="6021776" y="1337327"/>
                </a:lnTo>
                <a:lnTo>
                  <a:pt x="0" y="13373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ctr" anchorCtr="0">
            <a:noAutofit/>
          </a:bodyPr>
          <a:lstStyle/>
          <a:p>
            <a:pPr marL="0" lvl="0" indent="0" algn="l" defTabSz="1244600">
              <a:lnSpc>
                <a:spcPct val="90000"/>
              </a:lnSpc>
              <a:spcBef>
                <a:spcPct val="0"/>
              </a:spcBef>
              <a:spcAft>
                <a:spcPct val="10000"/>
              </a:spcAft>
              <a:buNone/>
            </a:pPr>
            <a:r>
              <a:rPr lang="en-US" sz="2800" b="1" kern="1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Cân bằng môi trường trong của cơ thể</a:t>
            </a:r>
            <a:endParaRPr lang="vi-VN" sz="2800" b="1" kern="1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616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a:xfrm>
            <a:off x="293097" y="2036618"/>
            <a:ext cx="11721922" cy="2327563"/>
          </a:xfrm>
        </p:spPr>
        <p:txBody>
          <a:bodyPr>
            <a:noAutofit/>
          </a:bodyPr>
          <a:lstStyle/>
          <a:p>
            <a:pPr algn="just">
              <a:lnSpc>
                <a:spcPct val="150000"/>
              </a:lnSpc>
              <a:spcBef>
                <a:spcPts val="600"/>
              </a:spcBef>
            </a:pPr>
            <a:r>
              <a:rPr lang="en-US" sz="3600" b="1" dirty="0" err="1">
                <a:latin typeface="Times New Roman" pitchFamily="18" charset="0"/>
                <a:cs typeface="Times New Roman" pitchFamily="18" charset="0"/>
              </a:rPr>
              <a:t>Luật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chơi</a:t>
            </a:r>
            <a:r>
              <a:rPr lang="en-US" sz="3600" b="1">
                <a:latin typeface="Times New Roman" pitchFamily="18" charset="0"/>
                <a:cs typeface="Times New Roman" pitchFamily="18" charset="0"/>
              </a:rPr>
              <a:t>: HS </a:t>
            </a:r>
            <a:r>
              <a:rPr lang="en-US" sz="3600" b="1" dirty="0" err="1">
                <a:latin typeface="Times New Roman" pitchFamily="18" charset="0"/>
                <a:cs typeface="Times New Roman" pitchFamily="18" charset="0"/>
              </a:rPr>
              <a:t>chọn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một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câu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hỏi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bất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kì</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để</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trả</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lời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trả</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lời</a:t>
            </a:r>
            <a:r>
              <a:rPr lang="en-US" sz="3600" b="1" dirty="0">
                <a:latin typeface="Times New Roman" pitchFamily="18" charset="0"/>
                <a:cs typeface="Times New Roman" pitchFamily="18" charset="0"/>
              </a:rPr>
              <a:t> </a:t>
            </a:r>
            <a:r>
              <a:rPr lang="en-US" sz="3600" b="1" err="1">
                <a:latin typeface="Times New Roman" pitchFamily="18" charset="0"/>
                <a:cs typeface="Times New Roman" pitchFamily="18" charset="0"/>
              </a:rPr>
              <a:t>đúng</a:t>
            </a:r>
            <a:r>
              <a:rPr lang="en-US" sz="3600" b="1">
                <a:latin typeface="Times New Roman" pitchFamily="18" charset="0"/>
                <a:cs typeface="Times New Roman" pitchFamily="18" charset="0"/>
              </a:rPr>
              <a:t> HS </a:t>
            </a:r>
            <a:r>
              <a:rPr lang="en-US" sz="3600" b="1" dirty="0" err="1">
                <a:latin typeface="Times New Roman" pitchFamily="18" charset="0"/>
                <a:cs typeface="Times New Roman" pitchFamily="18" charset="0"/>
              </a:rPr>
              <a:t>được</a:t>
            </a:r>
            <a:r>
              <a:rPr lang="en-US" sz="3600" b="1" dirty="0">
                <a:latin typeface="Times New Roman" pitchFamily="18" charset="0"/>
                <a:cs typeface="Times New Roman" pitchFamily="18" charset="0"/>
              </a:rPr>
              <a:t> </a:t>
            </a:r>
            <a:r>
              <a:rPr lang="en-US" sz="3600" b="1">
                <a:latin typeface="Times New Roman" pitchFamily="18" charset="0"/>
                <a:cs typeface="Times New Roman" pitchFamily="18" charset="0"/>
              </a:rPr>
              <a:t>quay vòng quay may mắn. Vào ô điểm, HS </a:t>
            </a:r>
            <a:r>
              <a:rPr lang="en-US" sz="3600" b="1" dirty="0" err="1">
                <a:latin typeface="Times New Roman" pitchFamily="18" charset="0"/>
                <a:cs typeface="Times New Roman" pitchFamily="18" charset="0"/>
              </a:rPr>
              <a:t>có</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quyền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lấy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điểm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hoặc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không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lấy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điểm</a:t>
            </a:r>
            <a:r>
              <a:rPr lang="en-US" sz="3600" b="1" dirty="0">
                <a:latin typeface="Times New Roman" pitchFamily="18" charset="0"/>
                <a:cs typeface="Times New Roman" pitchFamily="18" charset="0"/>
              </a:rPr>
              <a:t>!</a:t>
            </a:r>
          </a:p>
        </p:txBody>
      </p:sp>
      <p:sp>
        <p:nvSpPr>
          <p:cNvPr id="4" name="Rectangle 3"/>
          <p:cNvSpPr/>
          <p:nvPr/>
        </p:nvSpPr>
        <p:spPr>
          <a:xfrm>
            <a:off x="763175" y="325425"/>
            <a:ext cx="1125184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6600">
                  <a:solidFill>
                    <a:srgbClr val="ED7D31"/>
                  </a:solidFill>
                  <a:prstDash val="solid"/>
                </a:ln>
                <a:solidFill>
                  <a:srgbClr val="FFFF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a:t>
            </a:r>
            <a:r>
              <a:rPr lang="en-US" sz="6000" b="1" dirty="0">
                <a:ln w="6600">
                  <a:solidFill>
                    <a:srgbClr val="ED7D31"/>
                  </a:solidFill>
                  <a:prstDash val="solid"/>
                </a:ln>
                <a:solidFill>
                  <a:srgbClr val="FFFF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 </a:t>
            </a:r>
            <a:r>
              <a:rPr lang="en-US" sz="6000" b="1">
                <a:ln w="6600">
                  <a:solidFill>
                    <a:srgbClr val="ED7D31"/>
                  </a:solidFill>
                  <a:prstDash val="solid"/>
                </a:ln>
                <a:solidFill>
                  <a:srgbClr val="FFFF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endParaRPr kumimoji="0" lang="en-US" sz="60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22242265"/>
      </p:ext>
    </p:extLst>
  </p:cSld>
  <p:clrMapOvr>
    <a:masterClrMapping/>
  </p:clrMapOvr>
  <mc:AlternateContent xmlns:mc="http://schemas.openxmlformats.org/markup-compatibility/2006" xmlns:p14="http://schemas.microsoft.com/office/powerpoint/2010/main">
    <mc:Choice Requires="p14">
      <p:transition spd="slow" p14:dur="2000" advTm="10875"/>
    </mc:Choice>
    <mc:Fallback xmlns="">
      <p:transition spd="slow" advTm="10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
                                        </p:tgtEl>
                                        <p:attrNameLst>
                                          <p:attrName>ppt_x</p:attrName>
                                          <p:attrName>ppt_y</p:attrName>
                                        </p:attrNameLst>
                                      </p:cBhvr>
                                      <p:rCtr x="0" y="-1204"/>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grpSp>
        <p:nvGrpSpPr>
          <p:cNvPr id="22" name="vong quay"/>
          <p:cNvGrpSpPr/>
          <p:nvPr/>
        </p:nvGrpSpPr>
        <p:grpSpPr>
          <a:xfrm>
            <a:off x="5825983" y="658814"/>
            <a:ext cx="5042125" cy="5036855"/>
            <a:chOff x="5425622" y="292790"/>
            <a:chExt cx="5834378" cy="582828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a:solidFill>
              <a:schemeClr val="bg1"/>
            </a:solidFill>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7988932" y="812199"/>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1 tràng pháo tay</a:t>
              </a:r>
              <a:endParaRPr kumimoji="0" lang="vi-VN" sz="2800" b="1" i="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583224" y="3658778"/>
              <a:ext cx="2025648" cy="6054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Mất lượt</a:t>
              </a:r>
              <a:endParaRPr kumimoji="0" lang="vi-VN" sz="2800" b="1" i="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383633"/>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1 tràng pháo tay</a:t>
              </a:r>
              <a:endParaRPr kumimoji="0" lang="vi-VN" sz="2800" b="1" i="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1" name="TextBox 20"/>
            <p:cNvSpPr txBox="1"/>
            <p:nvPr/>
          </p:nvSpPr>
          <p:spPr>
            <a:xfrm rot="1321648">
              <a:off x="8940448" y="3591787"/>
              <a:ext cx="2025648" cy="6054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9</a:t>
              </a:r>
              <a:endParaRPr kumimoji="0" lang="vi-VN" sz="2800" b="1" i="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719404" y="5775253"/>
            <a:ext cx="1749613" cy="1022667"/>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p:cNvPr>
          <p:cNvSpPr/>
          <p:nvPr/>
        </p:nvSpPr>
        <p:spPr>
          <a:xfrm>
            <a:off x="857805" y="2186976"/>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p:cNvPr>
          <p:cNvSpPr/>
          <p:nvPr/>
        </p:nvSpPr>
        <p:spPr>
          <a:xfrm>
            <a:off x="2355722" y="2186976"/>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3853638" y="2186976"/>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8" action="ppaction://hlinksldjump"/>
          </p:cNvPr>
          <p:cNvSpPr/>
          <p:nvPr/>
        </p:nvSpPr>
        <p:spPr>
          <a:xfrm>
            <a:off x="858563" y="3733049"/>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9" action="ppaction://hlinksldjump"/>
          </p:cNvPr>
          <p:cNvSpPr/>
          <p:nvPr/>
        </p:nvSpPr>
        <p:spPr>
          <a:xfrm>
            <a:off x="2356480" y="3733049"/>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0" action="ppaction://hlinksldjump"/>
          </p:cNvPr>
          <p:cNvSpPr/>
          <p:nvPr/>
        </p:nvSpPr>
        <p:spPr>
          <a:xfrm>
            <a:off x="3854396" y="3733049"/>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solidFill>
            <a:srgbClr val="C00000"/>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endPar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46194" y="2577651"/>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2" name="Picture 6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58973" y="5732248"/>
            <a:ext cx="1249410" cy="1065672"/>
          </a:xfrm>
          <a:prstGeom prst="rect">
            <a:avLst/>
          </a:prstGeom>
        </p:spPr>
      </p:pic>
      <p:sp>
        <p:nvSpPr>
          <p:cNvPr id="6" name="Rounded Rectangle 5"/>
          <p:cNvSpPr/>
          <p:nvPr/>
        </p:nvSpPr>
        <p:spPr>
          <a:xfrm>
            <a:off x="6014661" y="5775253"/>
            <a:ext cx="1631533" cy="10226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imes New Roman" pitchFamily="18" charset="0"/>
                <a:cs typeface="Times New Roman" pitchFamily="18" charset="0"/>
              </a:rPr>
              <a:t>STOP</a:t>
            </a:r>
          </a:p>
        </p:txBody>
      </p:sp>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animBg="1"/>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470647" y="199869"/>
            <a:ext cx="10888717"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a:solidFill>
                  <a:schemeClr val="tx1"/>
                </a:solidFill>
                <a:latin typeface="Times New Roman" pitchFamily="18" charset="0"/>
                <a:cs typeface="Times New Roman" pitchFamily="18" charset="0"/>
              </a:rPr>
              <a:t>Câu </a:t>
            </a:r>
            <a:r>
              <a:rPr lang="en-GB" sz="3600" b="1">
                <a:solidFill>
                  <a:schemeClr val="tx1"/>
                </a:solidFill>
                <a:latin typeface="Times New Roman" pitchFamily="18" charset="0"/>
                <a:cs typeface="Times New Roman" pitchFamily="18" charset="0"/>
              </a:rPr>
              <a:t>1</a:t>
            </a:r>
            <a:r>
              <a:rPr lang="en-US" sz="3600" b="1">
                <a:solidFill>
                  <a:schemeClr val="tx1"/>
                </a:solidFill>
                <a:latin typeface="Times New Roman" pitchFamily="18" charset="0"/>
                <a:cs typeface="Times New Roman" pitchFamily="18" charset="0"/>
              </a:rPr>
              <a:t>. </a:t>
            </a:r>
            <a:r>
              <a:rPr lang="vi-VN" sz="3600" b="1">
                <a:solidFill>
                  <a:srgbClr val="333333"/>
                </a:solidFill>
                <a:latin typeface="Times New Roman" panose="02020603050405020304" pitchFamily="18" charset="0"/>
                <a:cs typeface="Times New Roman" panose="02020603050405020304" pitchFamily="18" charset="0"/>
              </a:rPr>
              <a:t>Môi trường trong cơ thể được tạo thành bởi thành phần nào?</a:t>
            </a:r>
            <a:endParaRPr lang="vi-VN" sz="3600" b="1" dirty="0">
              <a:solidFill>
                <a:schemeClr val="tx1"/>
              </a:solidFill>
              <a:latin typeface="Times New Roman" pitchFamily="18" charset="0"/>
              <a:cs typeface="Times New Roman"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a:solidFill>
                  <a:schemeClr val="tx1"/>
                </a:solidFill>
                <a:latin typeface="Times New Roman" pitchFamily="18" charset="0"/>
                <a:cs typeface="Times New Roman" pitchFamily="18" charset="0"/>
              </a:rPr>
              <a:t>A</a:t>
            </a:r>
            <a:r>
              <a:rPr lang="en-US" sz="3200" b="1">
                <a:solidFill>
                  <a:schemeClr val="tx1"/>
                </a:solidFill>
                <a:latin typeface="Times New Roman" pitchFamily="18" charset="0"/>
                <a:cs typeface="Times New Roman" pitchFamily="18" charset="0"/>
              </a:rPr>
              <a:t>. Máu</a:t>
            </a:r>
            <a:endParaRPr kumimoji="0" lang="vi-VN"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a:solidFill>
                  <a:schemeClr val="tx1"/>
                </a:solidFill>
                <a:latin typeface="Times New Roman" pitchFamily="18" charset="0"/>
                <a:cs typeface="Times New Roman" pitchFamily="18" charset="0"/>
              </a:rPr>
              <a:t>B</a:t>
            </a:r>
            <a:r>
              <a:rPr lang="en-US" sz="3200" b="1">
                <a:solidFill>
                  <a:schemeClr val="tx1"/>
                </a:solidFill>
                <a:latin typeface="Times New Roman" pitchFamily="18" charset="0"/>
                <a:cs typeface="Times New Roman" pitchFamily="18" charset="0"/>
              </a:rPr>
              <a:t>. Nước mô</a:t>
            </a:r>
            <a:endParaRPr kumimoji="0" lang="vi-VN"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a:solidFill>
                  <a:schemeClr val="tx1"/>
                </a:solidFill>
                <a:latin typeface="Times New Roman" pitchFamily="18" charset="0"/>
                <a:cs typeface="Times New Roman" pitchFamily="18" charset="0"/>
              </a:rPr>
              <a:t>C</a:t>
            </a:r>
            <a:r>
              <a:rPr lang="en-US" sz="3200" b="1">
                <a:solidFill>
                  <a:schemeClr val="tx1"/>
                </a:solidFill>
                <a:latin typeface="Times New Roman" pitchFamily="18" charset="0"/>
                <a:cs typeface="Times New Roman" pitchFamily="18" charset="0"/>
              </a:rPr>
              <a:t>. Bạch huyết</a:t>
            </a:r>
            <a:endParaRPr kumimoji="0" lang="vi-VN"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a:solidFill>
                  <a:schemeClr val="tx1"/>
                </a:solidFill>
                <a:latin typeface="Times New Roman" pitchFamily="18" charset="0"/>
                <a:cs typeface="Times New Roman" pitchFamily="18" charset="0"/>
              </a:rPr>
              <a:t>D</a:t>
            </a:r>
            <a:r>
              <a:rPr kumimoji="0" lang="vi-VN" sz="3200" b="1" i="0" u="none" strike="noStrike" kern="1200" cap="none" spc="0" normalizeH="0" baseline="0" noProof="0">
                <a:ln>
                  <a:noFill/>
                </a:ln>
                <a:solidFill>
                  <a:schemeClr val="tx1"/>
                </a:solidFill>
                <a:effectLst/>
                <a:uLnTx/>
                <a:uFillTx/>
                <a:latin typeface="Times New Roman" pitchFamily="18" charset="0"/>
                <a:cs typeface="Times New Roman" pitchFamily="18" charset="0"/>
              </a:rPr>
              <a:t>. </a:t>
            </a:r>
            <a:r>
              <a:rPr lang="en-US" sz="3200" b="1">
                <a:solidFill>
                  <a:schemeClr val="tx1"/>
                </a:solidFill>
                <a:latin typeface="Times New Roman" pitchFamily="18" charset="0"/>
                <a:cs typeface="Times New Roman" pitchFamily="18" charset="0"/>
              </a:rPr>
              <a:t>Tất cả các đáp án trên</a:t>
            </a:r>
            <a:endParaRPr kumimoji="0" lang="vi-VN"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4614" y="2902112"/>
            <a:ext cx="732404"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2915181"/>
            <a:ext cx="804742" cy="643793"/>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3"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
        <p:nvSpPr>
          <p:cNvPr id="17" name="TextBox 16"/>
          <p:cNvSpPr txBox="1"/>
          <p:nvPr/>
        </p:nvSpPr>
        <p:spPr>
          <a:xfrm>
            <a:off x="10361978" y="6562165"/>
            <a:ext cx="172692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p>
        </p:txBody>
      </p:sp>
    </p:spTree>
    <p:extLst>
      <p:ext uri="{BB962C8B-B14F-4D97-AF65-F5344CB8AC3E}">
        <p14:creationId xmlns:p14="http://schemas.microsoft.com/office/powerpoint/2010/main" val="12676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b="1">
              <a:solidFill>
                <a:schemeClr val="tx1"/>
              </a:solidFill>
              <a:latin typeface="Times New Roman" pitchFamily="18" charset="0"/>
              <a:cs typeface="Times New Roman" pitchFamily="18" charset="0"/>
            </a:endParaRPr>
          </a:p>
          <a:p>
            <a:pPr algn="ctr">
              <a:defRPr/>
            </a:pPr>
            <a:r>
              <a:rPr lang="en-US" sz="4000" b="1">
                <a:solidFill>
                  <a:schemeClr val="tx1"/>
                </a:solidFill>
                <a:latin typeface="Times New Roman" pitchFamily="18" charset="0"/>
                <a:cs typeface="Times New Roman" pitchFamily="18" charset="0"/>
              </a:rPr>
              <a:t>Câu </a:t>
            </a:r>
            <a:r>
              <a:rPr lang="vi-VN" sz="4000" b="1">
                <a:solidFill>
                  <a:schemeClr val="tx1"/>
                </a:solidFill>
                <a:latin typeface="Times New Roman" pitchFamily="18" charset="0"/>
                <a:cs typeface="Times New Roman" pitchFamily="18" charset="0"/>
              </a:rPr>
              <a:t>2</a:t>
            </a:r>
            <a:r>
              <a:rPr lang="en-US" sz="4000" b="1">
                <a:solidFill>
                  <a:schemeClr val="tx1"/>
                </a:solidFill>
                <a:latin typeface="Times New Roman" pitchFamily="18" charset="0"/>
                <a:cs typeface="Times New Roman" pitchFamily="18" charset="0"/>
              </a:rPr>
              <a:t>. </a:t>
            </a:r>
            <a:r>
              <a:rPr lang="vi-VN" sz="4000" b="1">
                <a:solidFill>
                  <a:srgbClr val="333333"/>
                </a:solidFill>
                <a:latin typeface="+mj-lt"/>
              </a:rPr>
              <a:t>Trong cơ thể sống, tế bào nằm chìm ngập trong loại dịch nào?</a:t>
            </a:r>
          </a:p>
          <a:p>
            <a:pPr algn="ctr">
              <a:defRPr/>
            </a:pPr>
            <a:endParaRPr kumimoji="0" lang="vi-VN" sz="4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a:solidFill>
                  <a:schemeClr val="tx1"/>
                </a:solidFill>
                <a:latin typeface="Times New Roman" pitchFamily="18" charset="0"/>
                <a:cs typeface="Times New Roman" pitchFamily="18" charset="0"/>
              </a:rPr>
              <a:t>A</a:t>
            </a:r>
            <a:r>
              <a:rPr lang="en-US" sz="3200" b="1">
                <a:solidFill>
                  <a:schemeClr val="tx1"/>
                </a:solidFill>
                <a:latin typeface="Times New Roman" pitchFamily="18" charset="0"/>
                <a:cs typeface="Times New Roman" pitchFamily="18" charset="0"/>
              </a:rPr>
              <a:t>. Nước mô	 </a:t>
            </a:r>
            <a:endParaRPr kumimoji="0" lang="vi-VN"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1" i="0" u="none" strike="noStrike" kern="1200" cap="none" spc="0" normalizeH="0" baseline="0" noProof="0" dirty="0">
                <a:ln>
                  <a:noFill/>
                </a:ln>
                <a:solidFill>
                  <a:prstClr val="black"/>
                </a:solidFill>
                <a:effectLst/>
                <a:uLnTx/>
                <a:uFillTx/>
                <a:latin typeface="+mj-lt"/>
              </a:rPr>
              <a:t>B</a:t>
            </a:r>
            <a:r>
              <a:rPr kumimoji="0" lang="vi-VN" sz="3200" b="1" i="0" u="none" strike="noStrike" kern="1200" cap="none" spc="0" normalizeH="0" baseline="0" noProof="0">
                <a:ln>
                  <a:noFill/>
                </a:ln>
                <a:solidFill>
                  <a:prstClr val="black"/>
                </a:solidFill>
                <a:effectLst/>
                <a:uLnTx/>
                <a:uFillTx/>
                <a:latin typeface="+mj-lt"/>
              </a:rPr>
              <a:t>. </a:t>
            </a:r>
            <a:r>
              <a:rPr lang="en-US" sz="3200" b="1">
                <a:solidFill>
                  <a:schemeClr val="tx1"/>
                </a:solidFill>
                <a:latin typeface="Times New Roman" pitchFamily="18" charset="0"/>
                <a:cs typeface="Times New Roman" pitchFamily="18" charset="0"/>
              </a:rPr>
              <a:t>Máu</a:t>
            </a:r>
            <a:endParaRPr kumimoji="0" lang="vi-VN" sz="3200" b="1" i="0" u="none" strike="noStrike" kern="1200" cap="none" spc="0" normalizeH="0" baseline="0" noProof="0" dirty="0">
              <a:ln>
                <a:noFill/>
              </a:ln>
              <a:solidFill>
                <a:prstClr val="black"/>
              </a:solidFill>
              <a:effectLst/>
              <a:uLnTx/>
              <a:uFillTx/>
              <a:latin typeface="+mj-lt"/>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C</a:t>
            </a:r>
            <a:r>
              <a:rPr kumimoji="0" lang="vi-VN" sz="3200" b="1" i="0" u="none" strike="noStrike" kern="1200" cap="none" spc="0" normalizeH="0" baseline="0" noProof="0">
                <a:ln>
                  <a:noFill/>
                </a:ln>
                <a:solidFill>
                  <a:prstClr val="black"/>
                </a:solidFill>
                <a:effectLst/>
                <a:uLnTx/>
                <a:uFillTx/>
                <a:latin typeface="Times New Roman" pitchFamily="18" charset="0"/>
                <a:cs typeface="Times New Roman" pitchFamily="18" charset="0"/>
              </a:rPr>
              <a:t>.</a:t>
            </a:r>
            <a:r>
              <a:rPr kumimoji="0" lang="en-US" sz="3200" b="1" i="0" u="none" strike="noStrike" kern="1200" cap="none" spc="0" normalizeH="0" baseline="0" noProof="0">
                <a:ln>
                  <a:noFill/>
                </a:ln>
                <a:solidFill>
                  <a:prstClr val="black"/>
                </a:solidFill>
                <a:effectLst/>
                <a:uLnTx/>
                <a:uFillTx/>
                <a:latin typeface="Times New Roman" pitchFamily="18" charset="0"/>
                <a:cs typeface="Times New Roman" pitchFamily="18" charset="0"/>
              </a:rPr>
              <a:t> Dịch</a:t>
            </a:r>
            <a:r>
              <a:rPr kumimoji="0" lang="en-US" sz="3200" b="1" i="0" u="none" strike="noStrike" kern="1200" cap="none" spc="0" normalizeH="0" noProof="0">
                <a:ln>
                  <a:noFill/>
                </a:ln>
                <a:solidFill>
                  <a:prstClr val="black"/>
                </a:solidFill>
                <a:effectLst/>
                <a:uLnTx/>
                <a:uFillTx/>
                <a:latin typeface="Times New Roman" pitchFamily="18" charset="0"/>
                <a:cs typeface="Times New Roman" pitchFamily="18" charset="0"/>
              </a:rPr>
              <a:t> b</a:t>
            </a:r>
            <a:r>
              <a:rPr lang="en-US" sz="3200" b="1">
                <a:solidFill>
                  <a:schemeClr val="tx1"/>
                </a:solidFill>
                <a:latin typeface="Times New Roman" pitchFamily="18" charset="0"/>
                <a:cs typeface="Times New Roman" pitchFamily="18" charset="0"/>
              </a:rPr>
              <a:t>ạch huyết</a:t>
            </a:r>
            <a:endParaRPr kumimoji="0" lang="vi-VN"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D</a:t>
            </a:r>
            <a:r>
              <a:rPr kumimoji="0" lang="vi-VN" sz="3200" b="1" i="0" u="none" strike="noStrike" kern="1200" cap="none" spc="0" normalizeH="0" baseline="0" noProof="0">
                <a:ln>
                  <a:noFill/>
                </a:ln>
                <a:solidFill>
                  <a:prstClr val="black"/>
                </a:solidFill>
                <a:effectLst/>
                <a:uLnTx/>
                <a:uFillTx/>
                <a:latin typeface="Times New Roman" pitchFamily="18" charset="0"/>
                <a:cs typeface="Times New Roman" pitchFamily="18" charset="0"/>
              </a:rPr>
              <a:t>. </a:t>
            </a:r>
            <a:r>
              <a:rPr lang="en-US" sz="3200" b="1">
                <a:solidFill>
                  <a:schemeClr val="tx1"/>
                </a:solidFill>
                <a:latin typeface="Times New Roman" pitchFamily="18" charset="0"/>
                <a:cs typeface="Times New Roman" pitchFamily="18" charset="0"/>
              </a:rPr>
              <a:t>Dịch nhân</a:t>
            </a:r>
            <a:endParaRPr kumimoji="0" lang="vi-VN"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37906"/>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77038" y="2883602"/>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57" name="Cloud 5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
        <p:nvSpPr>
          <p:cNvPr id="17" name="TextBox 16"/>
          <p:cNvSpPr txBox="1"/>
          <p:nvPr/>
        </p:nvSpPr>
        <p:spPr>
          <a:xfrm>
            <a:off x="10361978" y="6521824"/>
            <a:ext cx="172692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p>
        </p:txBody>
      </p:sp>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err="1">
                <a:solidFill>
                  <a:schemeClr val="tx1"/>
                </a:solidFill>
                <a:latin typeface="Times New Roman" pitchFamily="18" charset="0"/>
                <a:cs typeface="Times New Roman" pitchFamily="18" charset="0"/>
              </a:rPr>
              <a:t>Câu</a:t>
            </a:r>
            <a:r>
              <a:rPr lang="en-US" sz="4000" b="1" dirty="0">
                <a:solidFill>
                  <a:schemeClr val="tx1"/>
                </a:solidFill>
                <a:latin typeface="Times New Roman" pitchFamily="18" charset="0"/>
                <a:cs typeface="Times New Roman" pitchFamily="18" charset="0"/>
              </a:rPr>
              <a:t> </a:t>
            </a:r>
            <a:r>
              <a:rPr lang="en-GB" sz="4000" b="1" dirty="0">
                <a:solidFill>
                  <a:schemeClr val="tx1"/>
                </a:solidFill>
                <a:latin typeface="Times New Roman" pitchFamily="18" charset="0"/>
                <a:cs typeface="Times New Roman" pitchFamily="18" charset="0"/>
              </a:rPr>
              <a:t>3</a:t>
            </a:r>
            <a:r>
              <a:rPr lang="en-US" sz="4000" b="1">
                <a:solidFill>
                  <a:schemeClr val="tx1"/>
                </a:solidFill>
                <a:latin typeface="Times New Roman" pitchFamily="18" charset="0"/>
                <a:cs typeface="Times New Roman" pitchFamily="18" charset="0"/>
              </a:rPr>
              <a:t>. </a:t>
            </a:r>
            <a:r>
              <a:rPr lang="vi-VN" sz="4000" b="1">
                <a:solidFill>
                  <a:srgbClr val="333333"/>
                </a:solidFill>
                <a:latin typeface="Times New Roman" panose="02020603050405020304" pitchFamily="18" charset="0"/>
                <a:cs typeface="Times New Roman" panose="02020603050405020304" pitchFamily="18" charset="0"/>
              </a:rPr>
              <a:t>Môi trường trong cơ thể có vai trò chính là gì?</a:t>
            </a:r>
          </a:p>
        </p:txBody>
      </p:sp>
      <p:sp>
        <p:nvSpPr>
          <p:cNvPr id="26" name="Rectangle 25"/>
          <p:cNvSpPr/>
          <p:nvPr/>
        </p:nvSpPr>
        <p:spPr>
          <a:xfrm>
            <a:off x="977462" y="1949345"/>
            <a:ext cx="5039556"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b="1" dirty="0">
                <a:solidFill>
                  <a:schemeClr val="tx1"/>
                </a:solidFill>
                <a:latin typeface="Times New Roman" pitchFamily="18" charset="0"/>
                <a:cs typeface="Times New Roman" pitchFamily="18" charset="0"/>
              </a:rPr>
              <a:t>A</a:t>
            </a:r>
            <a:r>
              <a:rPr lang="en-US" sz="3200" b="1">
                <a:solidFill>
                  <a:schemeClr val="tx1"/>
                </a:solidFill>
                <a:latin typeface="Times New Roman" pitchFamily="18" charset="0"/>
                <a:cs typeface="Times New Roman" pitchFamily="18" charset="0"/>
              </a:rPr>
              <a:t>. </a:t>
            </a:r>
            <a:r>
              <a:rPr lang="vi-VN" sz="3200">
                <a:solidFill>
                  <a:srgbClr val="333333"/>
                </a:solidFill>
                <a:latin typeface="Times New Roman" panose="02020603050405020304" pitchFamily="18" charset="0"/>
                <a:cs typeface="Times New Roman" panose="02020603050405020304" pitchFamily="18" charset="0"/>
              </a:rPr>
              <a:t>Giúp tế bào thường xuyên trao đổi chất với môi trường ngoài.</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160040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b="1" dirty="0">
                <a:solidFill>
                  <a:schemeClr val="tx1"/>
                </a:solidFill>
                <a:latin typeface="Times New Roman" pitchFamily="18" charset="0"/>
                <a:cs typeface="Times New Roman" pitchFamily="18" charset="0"/>
              </a:rPr>
              <a:t>B</a:t>
            </a:r>
            <a:r>
              <a:rPr lang="en-US" sz="3200" b="1">
                <a:solidFill>
                  <a:schemeClr val="tx1"/>
                </a:solidFill>
                <a:latin typeface="Times New Roman" pitchFamily="18" charset="0"/>
                <a:cs typeface="Times New Roman" pitchFamily="18" charset="0"/>
              </a:rPr>
              <a:t>. </a:t>
            </a:r>
            <a:r>
              <a:rPr lang="vi-VN" sz="3200">
                <a:solidFill>
                  <a:srgbClr val="333333"/>
                </a:solidFill>
                <a:latin typeface="Times New Roman" panose="02020603050405020304" pitchFamily="18" charset="0"/>
                <a:cs typeface="Times New Roman" panose="02020603050405020304" pitchFamily="18" charset="0"/>
              </a:rPr>
              <a:t>Giúp tế bào có hình dạng ổn định</a:t>
            </a:r>
          </a:p>
        </p:txBody>
      </p:sp>
      <p:sp>
        <p:nvSpPr>
          <p:cNvPr id="43" name="Rectangle 42"/>
          <p:cNvSpPr/>
          <p:nvPr/>
        </p:nvSpPr>
        <p:spPr>
          <a:xfrm>
            <a:off x="977462" y="3975185"/>
            <a:ext cx="5039556"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a:solidFill>
                  <a:schemeClr val="tx1"/>
                </a:solidFill>
                <a:latin typeface="Times New Roman" pitchFamily="18" charset="0"/>
                <a:cs typeface="Times New Roman" pitchFamily="18" charset="0"/>
              </a:rPr>
              <a:t>C.</a:t>
            </a:r>
            <a:r>
              <a:rPr lang="vi-VN" sz="3200" b="1">
                <a:solidFill>
                  <a:schemeClr val="tx1"/>
                </a:solidFill>
                <a:latin typeface="Times New Roman" pitchFamily="18" charset="0"/>
                <a:cs typeface="Times New Roman" pitchFamily="18" charset="0"/>
              </a:rPr>
              <a:t> </a:t>
            </a:r>
            <a:r>
              <a:rPr lang="vi-VN" sz="3200">
                <a:solidFill>
                  <a:srgbClr val="333333"/>
                </a:solidFill>
                <a:latin typeface="Times New Roman" panose="02020603050405020304" pitchFamily="18" charset="0"/>
                <a:cs typeface="Times New Roman" panose="02020603050405020304" pitchFamily="18" charset="0"/>
              </a:rPr>
              <a:t>Giúp tế bào không bị xâm nhập bởi các tác nhân gây hại.</a:t>
            </a:r>
            <a:endParaRPr kumimoji="0" lang="vi-VN"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44" name="Rectangle 43"/>
          <p:cNvSpPr/>
          <p:nvPr/>
        </p:nvSpPr>
        <p:spPr>
          <a:xfrm>
            <a:off x="6240943" y="3975186"/>
            <a:ext cx="4906798" cy="159140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chemeClr val="tx1"/>
                </a:solidFill>
                <a:latin typeface="Times New Roman" pitchFamily="18" charset="0"/>
                <a:cs typeface="Times New Roman" pitchFamily="18" charset="0"/>
              </a:rPr>
              <a:t>D</a:t>
            </a:r>
            <a:r>
              <a:rPr lang="en-US" sz="3200" b="1">
                <a:solidFill>
                  <a:schemeClr val="tx1"/>
                </a:solidFill>
                <a:latin typeface="Times New Roman" pitchFamily="18" charset="0"/>
                <a:cs typeface="Times New Roman" pitchFamily="18" charset="0"/>
              </a:rPr>
              <a:t>. </a:t>
            </a:r>
            <a:r>
              <a:rPr lang="vi-VN" sz="3200">
                <a:solidFill>
                  <a:srgbClr val="333333"/>
                </a:solidFill>
                <a:latin typeface="Times New Roman" panose="02020603050405020304" pitchFamily="18" charset="0"/>
                <a:cs typeface="Times New Roman" panose="02020603050405020304" pitchFamily="18" charset="0"/>
              </a:rPr>
              <a:t>Sinh tổng hợp các chất cần thiết cho tế bào</a:t>
            </a:r>
            <a:endParaRPr kumimoji="0" lang="vi-VN"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31881" y="3975186"/>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07891" y="4045573"/>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14" action="ppaction://hlinksldjump"/>
          </p:cNvPr>
          <p:cNvSpPr/>
          <p:nvPr/>
        </p:nvSpPr>
        <p:spPr>
          <a:xfrm>
            <a:off x="4916394" y="5753100"/>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
        <p:nvSpPr>
          <p:cNvPr id="18" name="TextBox 17"/>
          <p:cNvSpPr txBox="1"/>
          <p:nvPr/>
        </p:nvSpPr>
        <p:spPr>
          <a:xfrm>
            <a:off x="10361978" y="6521824"/>
            <a:ext cx="172692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p>
        </p:txBody>
      </p:sp>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chemeClr val="tx1"/>
                </a:solidFill>
                <a:latin typeface="Times New Roman" pitchFamily="18" charset="0"/>
                <a:cs typeface="Times New Roman" pitchFamily="18" charset="0"/>
              </a:rPr>
              <a:t>Câu</a:t>
            </a:r>
            <a:r>
              <a:rPr lang="en-US" sz="4000" b="1" dirty="0">
                <a:solidFill>
                  <a:schemeClr val="tx1"/>
                </a:solidFill>
                <a:latin typeface="Times New Roman" pitchFamily="18" charset="0"/>
                <a:cs typeface="Times New Roman" pitchFamily="18" charset="0"/>
              </a:rPr>
              <a:t> </a:t>
            </a:r>
            <a:r>
              <a:rPr lang="en-GB" sz="4000" b="1" dirty="0">
                <a:solidFill>
                  <a:schemeClr val="tx1"/>
                </a:solidFill>
                <a:latin typeface="Times New Roman" pitchFamily="18" charset="0"/>
                <a:cs typeface="Times New Roman" pitchFamily="18" charset="0"/>
              </a:rPr>
              <a:t>4</a:t>
            </a:r>
            <a:r>
              <a:rPr lang="en-US" sz="4000" b="1">
                <a:solidFill>
                  <a:schemeClr val="tx1"/>
                </a:solidFill>
                <a:latin typeface="Times New Roman" pitchFamily="18" charset="0"/>
                <a:cs typeface="Times New Roman" pitchFamily="18" charset="0"/>
              </a:rPr>
              <a:t>. </a:t>
            </a:r>
            <a:r>
              <a:rPr lang="vi-VN" sz="4000" b="1">
                <a:solidFill>
                  <a:srgbClr val="333333"/>
                </a:solidFill>
                <a:latin typeface="Times New Roman" panose="02020603050405020304" pitchFamily="18" charset="0"/>
                <a:cs typeface="Times New Roman" panose="02020603050405020304" pitchFamily="18" charset="0"/>
              </a:rPr>
              <a:t>Nước mô không bao gồm thành phần nào dưới đây</a:t>
            </a:r>
            <a:endParaRPr kumimoji="0" lang="vi-VN" sz="4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a:solidFill>
                  <a:schemeClr val="tx1"/>
                </a:solidFill>
                <a:latin typeface="Times New Roman" pitchFamily="18" charset="0"/>
                <a:cs typeface="Times New Roman" pitchFamily="18" charset="0"/>
              </a:rPr>
              <a:t>A</a:t>
            </a:r>
            <a:r>
              <a:rPr lang="en-US" sz="3200" b="1">
                <a:solidFill>
                  <a:schemeClr val="tx1"/>
                </a:solidFill>
                <a:latin typeface="Times New Roman" pitchFamily="18" charset="0"/>
                <a:cs typeface="Times New Roman" pitchFamily="18" charset="0"/>
              </a:rPr>
              <a:t>. </a:t>
            </a:r>
            <a:r>
              <a:rPr lang="en-GB" sz="3200" b="1">
                <a:solidFill>
                  <a:schemeClr val="tx1"/>
                </a:solidFill>
                <a:latin typeface="Times New Roman" pitchFamily="18" charset="0"/>
                <a:cs typeface="Times New Roman" pitchFamily="18" charset="0"/>
              </a:rPr>
              <a:t>Huyết tương	</a:t>
            </a:r>
            <a:endParaRPr kumimoji="0" lang="vi-VN"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a:solidFill>
                  <a:schemeClr val="tx1"/>
                </a:solidFill>
                <a:latin typeface="Times New Roman" pitchFamily="18" charset="0"/>
                <a:cs typeface="Times New Roman" pitchFamily="18" charset="0"/>
              </a:rPr>
              <a:t>B</a:t>
            </a:r>
            <a:r>
              <a:rPr lang="en-US" sz="3200" b="1">
                <a:solidFill>
                  <a:schemeClr val="tx1"/>
                </a:solidFill>
                <a:latin typeface="Times New Roman" pitchFamily="18" charset="0"/>
                <a:cs typeface="Times New Roman" pitchFamily="18" charset="0"/>
              </a:rPr>
              <a:t>. Hồng cầu</a:t>
            </a:r>
            <a:endParaRPr kumimoji="0" lang="vi-VN"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a:solidFill>
                  <a:schemeClr val="tx1"/>
                </a:solidFill>
                <a:latin typeface="Times New Roman" pitchFamily="18" charset="0"/>
                <a:cs typeface="Times New Roman" pitchFamily="18" charset="0"/>
              </a:rPr>
              <a:t>C. Bạch cầu</a:t>
            </a:r>
            <a:endParaRPr kumimoji="0" lang="vi-VN"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a:solidFill>
                  <a:schemeClr val="tx1"/>
                </a:solidFill>
                <a:latin typeface="Times New Roman" pitchFamily="18" charset="0"/>
                <a:cs typeface="Times New Roman" pitchFamily="18" charset="0"/>
              </a:rPr>
              <a:t>D</a:t>
            </a:r>
            <a:r>
              <a:rPr lang="en-US" sz="3200" b="1">
                <a:solidFill>
                  <a:schemeClr val="tx1"/>
                </a:solidFill>
                <a:latin typeface="Times New Roman" pitchFamily="18" charset="0"/>
                <a:cs typeface="Times New Roman" pitchFamily="18" charset="0"/>
              </a:rPr>
              <a:t>. Tiểu cầu</a:t>
            </a:r>
            <a:endParaRPr kumimoji="0" lang="vi-VN"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2482" y="2902112"/>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3"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
        <p:nvSpPr>
          <p:cNvPr id="17" name="TextBox 16"/>
          <p:cNvSpPr txBox="1"/>
          <p:nvPr/>
        </p:nvSpPr>
        <p:spPr>
          <a:xfrm>
            <a:off x="10361978" y="6508377"/>
            <a:ext cx="172692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p>
        </p:txBody>
      </p:sp>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err="1">
                <a:solidFill>
                  <a:schemeClr val="tx1"/>
                </a:solidFill>
                <a:latin typeface="Times New Roman" pitchFamily="18" charset="0"/>
                <a:cs typeface="Times New Roman" pitchFamily="18" charset="0"/>
              </a:rPr>
              <a:t>Câu</a:t>
            </a:r>
            <a:r>
              <a:rPr lang="en-US" sz="4000" b="1">
                <a:solidFill>
                  <a:schemeClr val="tx1"/>
                </a:solidFill>
                <a:latin typeface="Times New Roman" pitchFamily="18" charset="0"/>
                <a:cs typeface="Times New Roman" pitchFamily="18" charset="0"/>
              </a:rPr>
              <a:t> </a:t>
            </a:r>
            <a:r>
              <a:rPr lang="en-GB" sz="4000" b="1">
                <a:solidFill>
                  <a:schemeClr val="tx1"/>
                </a:solidFill>
                <a:latin typeface="Times New Roman" pitchFamily="18" charset="0"/>
                <a:cs typeface="Times New Roman" pitchFamily="18" charset="0"/>
              </a:rPr>
              <a:t>5</a:t>
            </a:r>
            <a:r>
              <a:rPr lang="en-US" sz="4000" b="1">
                <a:solidFill>
                  <a:schemeClr val="tx1"/>
                </a:solidFill>
                <a:latin typeface="Times New Roman" pitchFamily="18" charset="0"/>
                <a:cs typeface="Times New Roman" pitchFamily="18" charset="0"/>
              </a:rPr>
              <a:t>. </a:t>
            </a:r>
            <a:r>
              <a:rPr lang="vi-VN" sz="4000" b="1">
                <a:solidFill>
                  <a:srgbClr val="333333"/>
                </a:solidFill>
                <a:latin typeface="Times New Roman" panose="02020603050405020304" pitchFamily="18" charset="0"/>
                <a:cs typeface="Times New Roman" panose="02020603050405020304" pitchFamily="18" charset="0"/>
              </a:rPr>
              <a:t>Thành phần của máu có đặc điểm màu vàng, lỏng là:</a:t>
            </a:r>
            <a:endParaRPr kumimoji="0" lang="vi-VN" sz="4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a:solidFill>
                  <a:schemeClr val="tx1"/>
                </a:solidFill>
                <a:latin typeface="Times New Roman" pitchFamily="18" charset="0"/>
                <a:cs typeface="Times New Roman" pitchFamily="18" charset="0"/>
              </a:rPr>
              <a:t>A</a:t>
            </a:r>
            <a:r>
              <a:rPr lang="en-US" sz="3200" b="1">
                <a:solidFill>
                  <a:schemeClr val="tx1"/>
                </a:solidFill>
                <a:latin typeface="Times New Roman" pitchFamily="18" charset="0"/>
                <a:cs typeface="Times New Roman" pitchFamily="18" charset="0"/>
              </a:rPr>
              <a:t>. Hồng cầu </a:t>
            </a:r>
            <a:r>
              <a:rPr lang="en-GB" sz="3200" b="1">
                <a:solidFill>
                  <a:schemeClr val="tx1"/>
                </a:solidFill>
                <a:latin typeface="Times New Roman" pitchFamily="18" charset="0"/>
                <a:cs typeface="Times New Roman" pitchFamily="18" charset="0"/>
              </a:rPr>
              <a:t>	</a:t>
            </a:r>
            <a:endParaRPr kumimoji="0" lang="vi-VN"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a:solidFill>
                  <a:schemeClr val="tx1"/>
                </a:solidFill>
                <a:latin typeface="Times New Roman" pitchFamily="18" charset="0"/>
                <a:cs typeface="Times New Roman" pitchFamily="18" charset="0"/>
              </a:rPr>
              <a:t>B. Bạch cầu </a:t>
            </a:r>
            <a:endParaRPr kumimoji="0" lang="vi-VN"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a:solidFill>
                  <a:schemeClr val="tx1"/>
                </a:solidFill>
                <a:latin typeface="Times New Roman" pitchFamily="18" charset="0"/>
                <a:cs typeface="Times New Roman" pitchFamily="18" charset="0"/>
              </a:rPr>
              <a:t>C. </a:t>
            </a:r>
            <a:r>
              <a:rPr lang="en-GB" sz="3200" b="1">
                <a:solidFill>
                  <a:schemeClr val="tx1"/>
                </a:solidFill>
                <a:latin typeface="Times New Roman" pitchFamily="18" charset="0"/>
                <a:cs typeface="Times New Roman" pitchFamily="18" charset="0"/>
              </a:rPr>
              <a:t>Huyết tương</a:t>
            </a:r>
            <a:endParaRPr kumimoji="0" lang="vi-VN"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a:solidFill>
                  <a:schemeClr val="tx1"/>
                </a:solidFill>
                <a:latin typeface="Times New Roman" pitchFamily="18" charset="0"/>
                <a:cs typeface="Times New Roman" pitchFamily="18" charset="0"/>
              </a:rPr>
              <a:t>D</a:t>
            </a:r>
            <a:r>
              <a:rPr lang="en-US" sz="3200" b="1">
                <a:solidFill>
                  <a:schemeClr val="tx1"/>
                </a:solidFill>
                <a:latin typeface="Times New Roman" pitchFamily="18" charset="0"/>
                <a:cs typeface="Times New Roman" pitchFamily="18" charset="0"/>
              </a:rPr>
              <a:t>. Tiểu cầu</a:t>
            </a:r>
            <a:endParaRPr kumimoji="0" lang="vi-VN"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2482" y="2902112"/>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3"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
        <p:nvSpPr>
          <p:cNvPr id="17" name="TextBox 16"/>
          <p:cNvSpPr txBox="1"/>
          <p:nvPr/>
        </p:nvSpPr>
        <p:spPr>
          <a:xfrm>
            <a:off x="10361978" y="6508377"/>
            <a:ext cx="172692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p>
        </p:txBody>
      </p:sp>
    </p:spTree>
    <p:extLst>
      <p:ext uri="{BB962C8B-B14F-4D97-AF65-F5344CB8AC3E}">
        <p14:creationId xmlns:p14="http://schemas.microsoft.com/office/powerpoint/2010/main" val="300771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470647" y="199869"/>
            <a:ext cx="10888717"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schemeClr val="tx1"/>
                </a:solidFill>
                <a:latin typeface="Times New Roman" pitchFamily="18" charset="0"/>
                <a:cs typeface="Times New Roman" pitchFamily="18" charset="0"/>
              </a:rPr>
              <a:t>Câu</a:t>
            </a:r>
            <a:r>
              <a:rPr lang="en-US" sz="3600" b="1" dirty="0">
                <a:solidFill>
                  <a:schemeClr val="tx1"/>
                </a:solidFill>
                <a:latin typeface="Times New Roman" pitchFamily="18" charset="0"/>
                <a:cs typeface="Times New Roman" pitchFamily="18" charset="0"/>
              </a:rPr>
              <a:t> </a:t>
            </a:r>
            <a:r>
              <a:rPr lang="en-GB" sz="3600" b="1" dirty="0">
                <a:solidFill>
                  <a:schemeClr val="tx1"/>
                </a:solidFill>
                <a:latin typeface="Times New Roman" pitchFamily="18" charset="0"/>
                <a:cs typeface="Times New Roman" pitchFamily="18" charset="0"/>
              </a:rPr>
              <a:t>6</a:t>
            </a:r>
            <a:r>
              <a:rPr lang="en-US" sz="3600" b="1">
                <a:solidFill>
                  <a:schemeClr val="tx1"/>
                </a:solidFill>
                <a:latin typeface="Times New Roman" pitchFamily="18" charset="0"/>
                <a:cs typeface="Times New Roman" pitchFamily="18" charset="0"/>
              </a:rPr>
              <a:t>. Chúng ta sẽ bị mất nhiều nước trong trường hợp nào dưới đây?</a:t>
            </a:r>
            <a:endParaRPr kumimoji="0" lang="vi-VN" sz="36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a:solidFill>
                  <a:schemeClr val="tx1"/>
                </a:solidFill>
                <a:latin typeface="Times New Roman" pitchFamily="18" charset="0"/>
                <a:cs typeface="Times New Roman" pitchFamily="18" charset="0"/>
              </a:rPr>
              <a:t>A</a:t>
            </a:r>
            <a:r>
              <a:rPr lang="en-US" sz="3200" b="1">
                <a:solidFill>
                  <a:schemeClr val="tx1"/>
                </a:solidFill>
                <a:latin typeface="Times New Roman" pitchFamily="18" charset="0"/>
                <a:cs typeface="Times New Roman" pitchFamily="18" charset="0"/>
              </a:rPr>
              <a:t>. Tiêu chảy</a:t>
            </a:r>
            <a:endParaRPr kumimoji="0" lang="vi-VN"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a:solidFill>
                  <a:schemeClr val="tx1"/>
                </a:solidFill>
                <a:latin typeface="Times New Roman" pitchFamily="18" charset="0"/>
                <a:cs typeface="Times New Roman" pitchFamily="18" charset="0"/>
              </a:rPr>
              <a:t>B</a:t>
            </a:r>
            <a:r>
              <a:rPr lang="en-US" sz="3200" b="1">
                <a:solidFill>
                  <a:schemeClr val="tx1"/>
                </a:solidFill>
                <a:latin typeface="Times New Roman" pitchFamily="18" charset="0"/>
                <a:cs typeface="Times New Roman" pitchFamily="18" charset="0"/>
              </a:rPr>
              <a:t>. Lao động nặng</a:t>
            </a:r>
            <a:endParaRPr kumimoji="0" lang="vi-VN"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a:solidFill>
                  <a:schemeClr val="tx1"/>
                </a:solidFill>
                <a:latin typeface="Times New Roman" pitchFamily="18" charset="0"/>
                <a:cs typeface="Times New Roman" pitchFamily="18" charset="0"/>
              </a:rPr>
              <a:t>C</a:t>
            </a:r>
            <a:r>
              <a:rPr lang="en-US" sz="3200" b="1">
                <a:solidFill>
                  <a:schemeClr val="tx1"/>
                </a:solidFill>
                <a:latin typeface="Times New Roman" pitchFamily="18" charset="0"/>
                <a:cs typeface="Times New Roman" pitchFamily="18" charset="0"/>
              </a:rPr>
              <a:t>. Sốt cao</a:t>
            </a:r>
            <a:endParaRPr kumimoji="0" lang="vi-VN"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a:solidFill>
                  <a:schemeClr val="tx1"/>
                </a:solidFill>
                <a:latin typeface="Times New Roman" pitchFamily="18" charset="0"/>
                <a:cs typeface="Times New Roman" pitchFamily="18" charset="0"/>
              </a:rPr>
              <a:t>D</a:t>
            </a:r>
            <a:r>
              <a:rPr kumimoji="0" lang="vi-VN" sz="3200" b="1" i="0" u="none" strike="noStrike" kern="1200" cap="none" spc="0" normalizeH="0" baseline="0" noProof="0">
                <a:ln>
                  <a:noFill/>
                </a:ln>
                <a:solidFill>
                  <a:schemeClr val="tx1"/>
                </a:solidFill>
                <a:effectLst/>
                <a:uLnTx/>
                <a:uFillTx/>
                <a:latin typeface="Times New Roman" pitchFamily="18" charset="0"/>
                <a:cs typeface="Times New Roman" pitchFamily="18" charset="0"/>
              </a:rPr>
              <a:t>. </a:t>
            </a:r>
            <a:r>
              <a:rPr lang="en-US" sz="3200" b="1">
                <a:solidFill>
                  <a:schemeClr val="tx1"/>
                </a:solidFill>
                <a:latin typeface="Times New Roman" pitchFamily="18" charset="0"/>
                <a:cs typeface="Times New Roman" pitchFamily="18" charset="0"/>
              </a:rPr>
              <a:t>Tất cả các đáp án trên</a:t>
            </a:r>
            <a:endParaRPr kumimoji="0" lang="vi-VN"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4614" y="2902112"/>
            <a:ext cx="732404"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2915181"/>
            <a:ext cx="804742" cy="643793"/>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3"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
        <p:nvSpPr>
          <p:cNvPr id="17" name="TextBox 16"/>
          <p:cNvSpPr txBox="1"/>
          <p:nvPr/>
        </p:nvSpPr>
        <p:spPr>
          <a:xfrm>
            <a:off x="10361978" y="6562165"/>
            <a:ext cx="172692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p>
        </p:txBody>
      </p:sp>
    </p:spTree>
    <p:extLst>
      <p:ext uri="{BB962C8B-B14F-4D97-AF65-F5344CB8AC3E}">
        <p14:creationId xmlns:p14="http://schemas.microsoft.com/office/powerpoint/2010/main" val="28550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22A544-7755-414E-A9C3-4D378AF6C8FC}"/>
              </a:ext>
            </a:extLst>
          </p:cNvPr>
          <p:cNvSpPr txBox="1"/>
          <p:nvPr/>
        </p:nvSpPr>
        <p:spPr>
          <a:xfrm>
            <a:off x="2687782" y="1328452"/>
            <a:ext cx="8575964" cy="1232197"/>
          </a:xfrm>
          <a:prstGeom prst="rect">
            <a:avLst/>
          </a:prstGeom>
          <a:noFill/>
        </p:spPr>
        <p:txBody>
          <a:bodyPr wrap="square">
            <a:spAutoFit/>
          </a:bodyPr>
          <a:lstStyle/>
          <a:p>
            <a:pPr algn="just">
              <a:lnSpc>
                <a:spcPct val="120000"/>
              </a:lnSpc>
              <a:spcBef>
                <a:spcPts val="600"/>
              </a:spcBef>
              <a:spcAft>
                <a:spcPts val="800"/>
              </a:spcAft>
            </a:pPr>
            <a:r>
              <a:rPr lang="vi-VN" sz="3200" b="1" kern="100">
                <a:effectLst/>
                <a:latin typeface="Times New Roman" panose="02020603050405020304" pitchFamily="18" charset="0"/>
                <a:ea typeface="Arial" panose="020B0604020202020204" pitchFamily="34" charset="0"/>
                <a:cs typeface="Times New Roman" panose="02020603050405020304" pitchFamily="18" charset="0"/>
              </a:rPr>
              <a:t>Tìm hiểu một số</a:t>
            </a:r>
            <a:r>
              <a:rPr lang="en-US" sz="3200" b="1" kern="100">
                <a:effectLst/>
                <a:latin typeface="Times New Roman" panose="02020603050405020304" pitchFamily="18" charset="0"/>
                <a:ea typeface="Arial" panose="020B0604020202020204" pitchFamily="34" charset="0"/>
                <a:cs typeface="Times New Roman" panose="02020603050405020304" pitchFamily="18" charset="0"/>
              </a:rPr>
              <a:t> biện pháp điều hòa thân nhiệt, điều hòa lượng đường trong máu ở người.</a:t>
            </a:r>
            <a:endParaRPr lang="vi-VN" sz="3200" b="1"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E4CFAA62-27A2-4A67-844F-79D1550CBA6B}"/>
              </a:ext>
            </a:extLst>
          </p:cNvPr>
          <p:cNvSpPr/>
          <p:nvPr/>
        </p:nvSpPr>
        <p:spPr>
          <a:xfrm>
            <a:off x="4186245" y="151564"/>
            <a:ext cx="3413114" cy="923330"/>
          </a:xfrm>
          <a:prstGeom prst="rect">
            <a:avLst/>
          </a:prstGeom>
          <a:noFill/>
        </p:spPr>
        <p:txBody>
          <a:bodyPr wrap="none" lIns="91440" tIns="45720" rIns="91440" bIns="45720">
            <a:spAutoFit/>
          </a:bodyPr>
          <a:lstStyle/>
          <a:p>
            <a:pPr algn="ctr"/>
            <a:r>
              <a:rPr lang="en-US" sz="5400" b="1" cap="none" spc="0">
                <a:ln w="22225">
                  <a:solidFill>
                    <a:schemeClr val="accent2"/>
                  </a:solidFill>
                  <a:prstDash val="solid"/>
                </a:ln>
                <a:solidFill>
                  <a:schemeClr val="accent2">
                    <a:lumMod val="40000"/>
                    <a:lumOff val="60000"/>
                  </a:schemeClr>
                </a:solidFill>
                <a:effectLst/>
              </a:rPr>
              <a:t>VẬN DỤNG</a:t>
            </a:r>
          </a:p>
        </p:txBody>
      </p:sp>
      <p:pic>
        <p:nvPicPr>
          <p:cNvPr id="1026" name="Picture 2" descr="Máy tính Biểu tượng biểu tượng Chia sẻ ý Tưởng - kiến thức biểu tượng chia  sẻ png tải về - Miễn phí trong suốt Văn Bản png Tải về.">
            <a:extLst>
              <a:ext uri="{FF2B5EF4-FFF2-40B4-BE49-F238E27FC236}">
                <a16:creationId xmlns:a16="http://schemas.microsoft.com/office/drawing/2014/main" id="{799B7F10-A344-4709-93A7-5C148EB712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581" y="873442"/>
            <a:ext cx="1700809" cy="17910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Nhiệt Kế đo Nhiệt độ Nhiệt Kế Nhiệt độ PNG , Nhiệt Kế, Nhiệt Kế,  đo Nhiệt độ PNG miễn phí tải tập tin PSDComment và Vector">
            <a:extLst>
              <a:ext uri="{FF2B5EF4-FFF2-40B4-BE49-F238E27FC236}">
                <a16:creationId xmlns:a16="http://schemas.microsoft.com/office/drawing/2014/main" id="{A3C33D34-CF5F-43A8-A6F7-193D50F007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7745" y="3021898"/>
            <a:ext cx="4003964" cy="38178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ơ chế điều hòa lượng đường trong máu của glucagon">
            <a:extLst>
              <a:ext uri="{FF2B5EF4-FFF2-40B4-BE49-F238E27FC236}">
                <a16:creationId xmlns:a16="http://schemas.microsoft.com/office/drawing/2014/main" id="{9068D830-5734-4401-B694-83BC06D8F7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2802" y="2918052"/>
            <a:ext cx="6096000" cy="3939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97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1000"/>
                                        <p:tgtEl>
                                          <p:spTgt spid="1028"/>
                                        </p:tgtEl>
                                      </p:cBhvr>
                                    </p:animEffect>
                                    <p:anim calcmode="lin" valueType="num">
                                      <p:cBhvr>
                                        <p:cTn id="24" dur="1000" fill="hold"/>
                                        <p:tgtEl>
                                          <p:spTgt spid="1028"/>
                                        </p:tgtEl>
                                        <p:attrNameLst>
                                          <p:attrName>ppt_x</p:attrName>
                                        </p:attrNameLst>
                                      </p:cBhvr>
                                      <p:tavLst>
                                        <p:tav tm="0">
                                          <p:val>
                                            <p:strVal val="#ppt_x"/>
                                          </p:val>
                                        </p:tav>
                                        <p:tav tm="100000">
                                          <p:val>
                                            <p:strVal val="#ppt_x"/>
                                          </p:val>
                                        </p:tav>
                                      </p:tavLst>
                                    </p:anim>
                                    <p:anim calcmode="lin" valueType="num">
                                      <p:cBhvr>
                                        <p:cTn id="25" dur="1000" fill="hold"/>
                                        <p:tgtEl>
                                          <p:spTgt spid="102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fade">
                                      <p:cBhvr>
                                        <p:cTn id="28" dur="1000"/>
                                        <p:tgtEl>
                                          <p:spTgt spid="1030"/>
                                        </p:tgtEl>
                                      </p:cBhvr>
                                    </p:animEffect>
                                    <p:anim calcmode="lin" valueType="num">
                                      <p:cBhvr>
                                        <p:cTn id="29" dur="1000" fill="hold"/>
                                        <p:tgtEl>
                                          <p:spTgt spid="1030"/>
                                        </p:tgtEl>
                                        <p:attrNameLst>
                                          <p:attrName>ppt_x</p:attrName>
                                        </p:attrNameLst>
                                      </p:cBhvr>
                                      <p:tavLst>
                                        <p:tav tm="0">
                                          <p:val>
                                            <p:strVal val="#ppt_x"/>
                                          </p:val>
                                        </p:tav>
                                        <p:tav tm="100000">
                                          <p:val>
                                            <p:strVal val="#ppt_x"/>
                                          </p:val>
                                        </p:tav>
                                      </p:tavLst>
                                    </p:anim>
                                    <p:anim calcmode="lin" valueType="num">
                                      <p:cBhvr>
                                        <p:cTn id="30"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iải SGK Khoa học tự nhiên 8 Bài 36 (Kết nối tri thức): Điều hòa môi trường  trong của cơ thể người">
            <a:extLst>
              <a:ext uri="{FF2B5EF4-FFF2-40B4-BE49-F238E27FC236}">
                <a16:creationId xmlns:a16="http://schemas.microsoft.com/office/drawing/2014/main" id="{CD1E55EC-5CFC-469D-9443-AEDEAB74A8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54" y="640159"/>
            <a:ext cx="5136243" cy="5577681"/>
          </a:xfrm>
          <a:prstGeom prst="rect">
            <a:avLst/>
          </a:prstGeom>
          <a:noFill/>
          <a:ln w="6350">
            <a:solidFill>
              <a:schemeClr val="tx2"/>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EDC776F-C202-443F-BE1B-FCFD63920608}"/>
              </a:ext>
            </a:extLst>
          </p:cNvPr>
          <p:cNvSpPr txBox="1"/>
          <p:nvPr/>
        </p:nvSpPr>
        <p:spPr>
          <a:xfrm>
            <a:off x="5494481" y="1116472"/>
            <a:ext cx="6475845" cy="2837956"/>
          </a:xfrm>
          <a:prstGeom prst="rect">
            <a:avLst/>
          </a:prstGeom>
          <a:noFill/>
        </p:spPr>
        <p:txBody>
          <a:bodyPr wrap="square">
            <a:spAutoFit/>
          </a:bodyPr>
          <a:lstStyle/>
          <a:p>
            <a:pPr algn="just">
              <a:lnSpc>
                <a:spcPct val="115000"/>
              </a:lnSpc>
              <a:spcBef>
                <a:spcPts val="600"/>
              </a:spcBef>
              <a:spcAft>
                <a:spcPts val="6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Hãy quan sát hình ảnh và </a:t>
            </a:r>
            <a:r>
              <a:rPr lang="vi-VN" sz="2800">
                <a:effectLst/>
                <a:latin typeface="Times New Roman" panose="02020603050405020304" pitchFamily="18" charset="0"/>
                <a:ea typeface="Calibri" panose="020F0502020204030204" pitchFamily="34" charset="0"/>
                <a:cs typeface="Times New Roman" panose="02020603050405020304" pitchFamily="18" charset="0"/>
              </a:rPr>
              <a:t>trả lời câu hỏi sau: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1. Nêu các biểu hiện của người bị bệnh gout ở trong hình.</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2. Nguyên nhân gây ra bệnh gout ở người.</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513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iải SGK Khoa học tự nhiên 8 Bài 36 (Kết nối tri thức): Điều hòa môi trường  trong của cơ thể người">
            <a:extLst>
              <a:ext uri="{FF2B5EF4-FFF2-40B4-BE49-F238E27FC236}">
                <a16:creationId xmlns:a16="http://schemas.microsoft.com/office/drawing/2014/main" id="{5660F41E-F734-4DD2-989B-CBE4E0EA37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54" y="640159"/>
            <a:ext cx="5136243" cy="5577681"/>
          </a:xfrm>
          <a:prstGeom prst="rect">
            <a:avLst/>
          </a:prstGeom>
          <a:noFill/>
          <a:ln w="6350">
            <a:solidFill>
              <a:schemeClr val="tx2"/>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5BCF45B-3468-4ADF-8C61-E86845645EE2}"/>
              </a:ext>
            </a:extLst>
          </p:cNvPr>
          <p:cNvSpPr txBox="1"/>
          <p:nvPr/>
        </p:nvSpPr>
        <p:spPr>
          <a:xfrm>
            <a:off x="5486399" y="971600"/>
            <a:ext cx="6470073" cy="3700757"/>
          </a:xfrm>
          <a:prstGeom prst="rect">
            <a:avLst/>
          </a:prstGeom>
          <a:noFill/>
        </p:spPr>
        <p:txBody>
          <a:bodyPr wrap="square">
            <a:spAutoFit/>
          </a:bodyPr>
          <a:lstStyle/>
          <a:p>
            <a:pPr algn="just">
              <a:lnSpc>
                <a:spcPct val="115000"/>
              </a:lnSpc>
              <a:spcBef>
                <a:spcPts val="600"/>
              </a:spcBef>
              <a:spcAft>
                <a:spcPts val="800"/>
              </a:spcAft>
            </a:pPr>
            <a:r>
              <a:rPr lang="en-US" sz="2800" kern="100">
                <a:effectLst/>
                <a:latin typeface="Times New Roman" panose="02020603050405020304" pitchFamily="18" charset="0"/>
                <a:ea typeface="Times New Roman" panose="02020603050405020304" pitchFamily="18" charset="0"/>
                <a:cs typeface="Times New Roman" panose="02020603050405020304" pitchFamily="18" charset="0"/>
              </a:rPr>
              <a:t>1. Biểu hiện người bị bệnh gout trong hình ảnh: </a:t>
            </a:r>
            <a:r>
              <a:rPr lang="en-US" sz="28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 khớp sưng to, đỏ, phù, căng bóng, đau dữ dội và ngày càng tăng.</a:t>
            </a:r>
          </a:p>
          <a:p>
            <a:pPr algn="just">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2. Nguyên nhân gây ra bệnh gout ở người: Một trong những nguyên nhân gây bệnh gout là do rối loạn môi trường trong của cơ thể (tăng nồng độ uric acid trong máu).</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535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5BF7DD-AE8A-490D-AF1B-70A066975359}"/>
              </a:ext>
            </a:extLst>
          </p:cNvPr>
          <p:cNvSpPr txBox="1"/>
          <p:nvPr/>
        </p:nvSpPr>
        <p:spPr>
          <a:xfrm>
            <a:off x="193963" y="114511"/>
            <a:ext cx="7703128"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I. MÔI TRƯỜNG TRONG CỦA CƠ THỂ</a:t>
            </a:r>
            <a:endParaRPr lang="vi-VN" sz="2800" b="1">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CA3DA68-053D-45FE-B01F-B66A5F3C5D2F}"/>
              </a:ext>
            </a:extLst>
          </p:cNvPr>
          <p:cNvSpPr txBox="1"/>
          <p:nvPr/>
        </p:nvSpPr>
        <p:spPr>
          <a:xfrm>
            <a:off x="595744" y="665441"/>
            <a:ext cx="11402293" cy="1051955"/>
          </a:xfrm>
          <a:prstGeom prst="rect">
            <a:avLst/>
          </a:prstGeom>
          <a:noFill/>
        </p:spPr>
        <p:txBody>
          <a:bodyPr wrap="square">
            <a:spAutoFit/>
          </a:bodyPr>
          <a:lstStyle/>
          <a:p>
            <a:pPr algn="just">
              <a:lnSpc>
                <a:spcPct val="115000"/>
              </a:lnSpc>
              <a:spcBef>
                <a:spcPts val="600"/>
              </a:spcBef>
              <a:spcAft>
                <a:spcPts val="800"/>
              </a:spcAft>
            </a:pPr>
            <a:r>
              <a:rPr lang="de-DE" sz="2800" kern="100">
                <a:effectLst/>
                <a:latin typeface="Times New Roman" panose="02020603050405020304" pitchFamily="18" charset="0"/>
                <a:ea typeface="Calibri" panose="020F0502020204030204" pitchFamily="34" charset="0"/>
                <a:cs typeface="Times New Roman" panose="02020603050405020304" pitchFamily="18" charset="0"/>
              </a:rPr>
              <a:t>Học sinh </a:t>
            </a:r>
            <a:r>
              <a:rPr lang="de-DE" sz="2800" kern="100">
                <a:latin typeface="Times New Roman" panose="02020603050405020304" pitchFamily="18" charset="0"/>
                <a:ea typeface="Calibri" panose="020F0502020204030204" pitchFamily="34" charset="0"/>
                <a:cs typeface="Times New Roman" panose="02020603050405020304" pitchFamily="18" charset="0"/>
              </a:rPr>
              <a:t>đọc </a:t>
            </a:r>
            <a:r>
              <a:rPr lang="de-DE" sz="2800" kern="100">
                <a:effectLst/>
                <a:latin typeface="Times New Roman" panose="02020603050405020304" pitchFamily="18" charset="0"/>
                <a:ea typeface="Calibri" panose="020F0502020204030204" pitchFamily="34" charset="0"/>
                <a:cs typeface="Times New Roman" panose="02020603050405020304" pitchFamily="18" charset="0"/>
              </a:rPr>
              <a:t>thông tin SGK, quan sát H36.1 và hoàn thành trò chơi tìm chữ trong thời gian 4 phút:</a:t>
            </a:r>
            <a:r>
              <a:rPr lang="de-DE" sz="2800" kern="100">
                <a:effectLst/>
                <a:latin typeface="Calibri" panose="020F0502020204030204" pitchFamily="34" charset="0"/>
                <a:ea typeface="Calibri" panose="020F0502020204030204" pitchFamily="34" charset="0"/>
                <a:cs typeface="Times New Roman" panose="02020603050405020304" pitchFamily="18" charset="0"/>
              </a:rPr>
              <a:t> </a:t>
            </a:r>
            <a:endParaRPr lang="vi-VN" sz="2800" kern="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AECDFF82-D421-497A-BC1C-FE7D0C34729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258291" y="1717396"/>
            <a:ext cx="7458508" cy="5026093"/>
          </a:xfrm>
          <a:prstGeom prst="rect">
            <a:avLst/>
          </a:prstGeom>
          <a:noFill/>
          <a:ln>
            <a:noFill/>
          </a:ln>
        </p:spPr>
      </p:pic>
    </p:spTree>
    <p:extLst>
      <p:ext uri="{BB962C8B-B14F-4D97-AF65-F5344CB8AC3E}">
        <p14:creationId xmlns:p14="http://schemas.microsoft.com/office/powerpoint/2010/main" val="272615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258B2C-0880-4BDE-8DAD-6C1A9ADA03F5}"/>
              </a:ext>
            </a:extLst>
          </p:cNvPr>
          <p:cNvSpPr txBox="1"/>
          <p:nvPr/>
        </p:nvSpPr>
        <p:spPr>
          <a:xfrm>
            <a:off x="533398" y="235527"/>
            <a:ext cx="5188529" cy="556434"/>
          </a:xfrm>
          <a:prstGeom prst="rect">
            <a:avLst/>
          </a:prstGeom>
          <a:noFill/>
        </p:spPr>
        <p:txBody>
          <a:bodyPr wrap="square">
            <a:spAutoFit/>
          </a:bodyPr>
          <a:lstStyle/>
          <a:p>
            <a:pPr algn="just">
              <a:lnSpc>
                <a:spcPct val="115000"/>
              </a:lnSpc>
              <a:spcBef>
                <a:spcPts val="600"/>
              </a:spcBef>
              <a:spcAft>
                <a:spcPts val="800"/>
              </a:spcAft>
            </a:pPr>
            <a:r>
              <a:rPr lang="de-DE" sz="2800" kern="100">
                <a:effectLst/>
                <a:latin typeface="Times New Roman" panose="02020603050405020304" pitchFamily="18" charset="0"/>
                <a:ea typeface="Calibri" panose="020F0502020204030204" pitchFamily="34" charset="0"/>
                <a:cs typeface="Times New Roman" panose="02020603050405020304" pitchFamily="18" charset="0"/>
              </a:rPr>
              <a:t>Kết quả các từ có trong hình:</a:t>
            </a:r>
            <a:endParaRPr lang="vi-VN" sz="2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09FB60DE-6412-472B-BD01-EA16223D8F9A}"/>
              </a:ext>
            </a:extLst>
          </p:cNvPr>
          <p:cNvSpPr txBox="1"/>
          <p:nvPr/>
        </p:nvSpPr>
        <p:spPr>
          <a:xfrm>
            <a:off x="8188036" y="4586784"/>
            <a:ext cx="2951018" cy="402546"/>
          </a:xfrm>
          <a:prstGeom prst="rect">
            <a:avLst/>
          </a:prstGeom>
          <a:noFill/>
        </p:spPr>
        <p:txBody>
          <a:bodyPr wrap="square">
            <a:spAutoFit/>
          </a:bodyPr>
          <a:lstStyle/>
          <a:p>
            <a:pPr algn="just">
              <a:lnSpc>
                <a:spcPct val="120000"/>
              </a:lnSpc>
              <a:spcBef>
                <a:spcPts val="500"/>
              </a:spcBef>
              <a:spcAft>
                <a:spcPts val="800"/>
              </a:spcAft>
            </a:pPr>
            <a:endParaRPr lang="vi-VN" sz="1800" kern="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6BA9A862-5BEB-4FB2-966D-9118CA26C276}"/>
              </a:ext>
            </a:extLst>
          </p:cNvPr>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219200" y="791961"/>
            <a:ext cx="9919854" cy="6066039"/>
          </a:xfrm>
          <a:prstGeom prst="rect">
            <a:avLst/>
          </a:prstGeom>
          <a:noFill/>
          <a:ln>
            <a:solidFill>
              <a:schemeClr val="accent1"/>
            </a:solidFill>
          </a:ln>
        </p:spPr>
      </p:pic>
    </p:spTree>
    <p:extLst>
      <p:ext uri="{BB962C8B-B14F-4D97-AF65-F5344CB8AC3E}">
        <p14:creationId xmlns:p14="http://schemas.microsoft.com/office/powerpoint/2010/main" val="124261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iải SGK Khoa học tự nhiên 8 Bài 36 (Kết nối tri thức): Điều hòa môi trường  trong của cơ thể người">
            <a:extLst>
              <a:ext uri="{FF2B5EF4-FFF2-40B4-BE49-F238E27FC236}">
                <a16:creationId xmlns:a16="http://schemas.microsoft.com/office/drawing/2014/main" id="{9CA70F7E-3B59-4E03-B51F-464E6D9C35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82" y="318655"/>
            <a:ext cx="6442363" cy="5929746"/>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sp>
        <p:nvSpPr>
          <p:cNvPr id="3" name="Thought Bubble: Cloud 2">
            <a:extLst>
              <a:ext uri="{FF2B5EF4-FFF2-40B4-BE49-F238E27FC236}">
                <a16:creationId xmlns:a16="http://schemas.microsoft.com/office/drawing/2014/main" id="{F75DF076-A0C2-424B-B31A-47A85786918B}"/>
              </a:ext>
            </a:extLst>
          </p:cNvPr>
          <p:cNvSpPr/>
          <p:nvPr/>
        </p:nvSpPr>
        <p:spPr>
          <a:xfrm>
            <a:off x="7924800" y="2253"/>
            <a:ext cx="4128656" cy="3426748"/>
          </a:xfrm>
          <a:prstGeom prst="cloudCallout">
            <a:avLst>
              <a:gd name="adj1" fmla="val -69924"/>
              <a:gd name="adj2" fmla="val 64038"/>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00FF"/>
                </a:solidFill>
                <a:latin typeface="Times New Roman" panose="02020603050405020304" pitchFamily="18" charset="0"/>
                <a:cs typeface="Times New Roman" panose="02020603050405020304" pitchFamily="18" charset="0"/>
              </a:rPr>
              <a:t>Môi trường trong của cơ thể gồm những thành phần gì?</a:t>
            </a:r>
            <a:endParaRPr lang="vi-VN" sz="2800" b="1">
              <a:solidFill>
                <a:srgbClr val="0000FF"/>
              </a:solidFill>
              <a:latin typeface="Times New Roman" panose="02020603050405020304" pitchFamily="18" charset="0"/>
              <a:cs typeface="Times New Roman" panose="02020603050405020304" pitchFamily="18" charset="0"/>
            </a:endParaRPr>
          </a:p>
        </p:txBody>
      </p:sp>
      <p:sp>
        <p:nvSpPr>
          <p:cNvPr id="4" name="Cloud 3">
            <a:extLst>
              <a:ext uri="{FF2B5EF4-FFF2-40B4-BE49-F238E27FC236}">
                <a16:creationId xmlns:a16="http://schemas.microsoft.com/office/drawing/2014/main" id="{CE48DC4F-2EB8-4BBC-B088-CE15D0C8D907}"/>
              </a:ext>
            </a:extLst>
          </p:cNvPr>
          <p:cNvSpPr/>
          <p:nvPr/>
        </p:nvSpPr>
        <p:spPr>
          <a:xfrm>
            <a:off x="7924799" y="3322939"/>
            <a:ext cx="4267201" cy="2930235"/>
          </a:xfrm>
          <a:prstGeom prst="cloud">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500"/>
              </a:spcBef>
              <a:spcAft>
                <a:spcPts val="800"/>
              </a:spcAft>
            </a:pPr>
            <a:r>
              <a:rPr lang="en-US" sz="2600" b="1" i="1"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Môi trường trong của cơ thể bao gồm máu, nước mô và bạch huyết.</a:t>
            </a:r>
            <a:endParaRPr lang="vi-VN" sz="26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677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1"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Media VietJack">
            <a:extLst>
              <a:ext uri="{FF2B5EF4-FFF2-40B4-BE49-F238E27FC236}">
                <a16:creationId xmlns:a16="http://schemas.microsoft.com/office/drawing/2014/main" id="{101F3A67-4E23-4801-818C-32FC4EC121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14153"/>
            <a:ext cx="12192000" cy="44265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9F769F6-5631-4803-BDD7-50F827EEB41C}"/>
              </a:ext>
            </a:extLst>
          </p:cNvPr>
          <p:cNvSpPr/>
          <p:nvPr/>
        </p:nvSpPr>
        <p:spPr>
          <a:xfrm>
            <a:off x="2410691" y="6248400"/>
            <a:ext cx="1413164"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174" name="Picture 6" descr="Hình Ảnh Dấu Chấm Hỏi Đẹp Độc Đáo Nhất [vẽ, biểu tượng]">
            <a:extLst>
              <a:ext uri="{FF2B5EF4-FFF2-40B4-BE49-F238E27FC236}">
                <a16:creationId xmlns:a16="http://schemas.microsoft.com/office/drawing/2014/main" id="{9F525A2F-A281-431F-8812-429C65C816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964" y="212559"/>
            <a:ext cx="1461654" cy="9235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21936D1-D6FB-4BAE-A382-D7AF4A4E90EE}"/>
              </a:ext>
            </a:extLst>
          </p:cNvPr>
          <p:cNvSpPr txBox="1"/>
          <p:nvPr/>
        </p:nvSpPr>
        <p:spPr>
          <a:xfrm>
            <a:off x="1406236" y="359902"/>
            <a:ext cx="1019001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Nhờ đâu môi trường trong cơ thể liên hệ được với môi trường ngoài?</a:t>
            </a:r>
            <a:endParaRPr lang="vi-VN" sz="280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5C6262D-A574-4A30-9880-085D231E476B}"/>
              </a:ext>
            </a:extLst>
          </p:cNvPr>
          <p:cNvSpPr txBox="1"/>
          <p:nvPr/>
        </p:nvSpPr>
        <p:spPr>
          <a:xfrm>
            <a:off x="1170708" y="1171584"/>
            <a:ext cx="10190018" cy="954107"/>
          </a:xfrm>
          <a:prstGeom prst="rect">
            <a:avLst/>
          </a:prstGeom>
          <a:noFill/>
        </p:spPr>
        <p:txBody>
          <a:bodyPr wrap="square" rtlCol="0">
            <a:spAutoFit/>
          </a:bodyPr>
          <a:lstStyle/>
          <a:p>
            <a:r>
              <a:rPr lang="en-US" sz="2800">
                <a:solidFill>
                  <a:srgbClr val="0000FF"/>
                </a:solidFill>
                <a:latin typeface="Times New Roman" panose="02020603050405020304" pitchFamily="18" charset="0"/>
                <a:cs typeface="Times New Roman" panose="02020603050405020304" pitchFamily="18" charset="0"/>
              </a:rPr>
              <a:t>Môi trường trong cơ thể liên hệ với môi trường ngoài thông qua các hệ cơ quan như hệ tiêu hóa, hệ hô hấp, hệ tuần hoàn, hệ bài tiết, da, …</a:t>
            </a:r>
            <a:endParaRPr lang="vi-VN" sz="280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076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7174"/>
                                        </p:tgtEl>
                                        <p:attrNameLst>
                                          <p:attrName>style.visibility</p:attrName>
                                        </p:attrNameLst>
                                      </p:cBhvr>
                                      <p:to>
                                        <p:strVal val="visible"/>
                                      </p:to>
                                    </p:set>
                                    <p:anim calcmode="lin" valueType="num">
                                      <p:cBhvr>
                                        <p:cTn id="12" dur="500" fill="hold"/>
                                        <p:tgtEl>
                                          <p:spTgt spid="7174"/>
                                        </p:tgtEl>
                                        <p:attrNameLst>
                                          <p:attrName>ppt_w</p:attrName>
                                        </p:attrNameLst>
                                      </p:cBhvr>
                                      <p:tavLst>
                                        <p:tav tm="0">
                                          <p:val>
                                            <p:fltVal val="0"/>
                                          </p:val>
                                        </p:tav>
                                        <p:tav tm="100000">
                                          <p:val>
                                            <p:strVal val="#ppt_w"/>
                                          </p:val>
                                        </p:tav>
                                      </p:tavLst>
                                    </p:anim>
                                    <p:anim calcmode="lin" valueType="num">
                                      <p:cBhvr>
                                        <p:cTn id="13" dur="500" fill="hold"/>
                                        <p:tgtEl>
                                          <p:spTgt spid="7174"/>
                                        </p:tgtEl>
                                        <p:attrNameLst>
                                          <p:attrName>ppt_h</p:attrName>
                                        </p:attrNameLst>
                                      </p:cBhvr>
                                      <p:tavLst>
                                        <p:tav tm="0">
                                          <p:val>
                                            <p:fltVal val="0"/>
                                          </p:val>
                                        </p:tav>
                                        <p:tav tm="100000">
                                          <p:val>
                                            <p:strVal val="#ppt_h"/>
                                          </p:val>
                                        </p:tav>
                                      </p:tavLst>
                                    </p:anim>
                                    <p:animEffect transition="in" filter="fade">
                                      <p:cBhvr>
                                        <p:cTn id="14" dur="500"/>
                                        <p:tgtEl>
                                          <p:spTgt spid="7174"/>
                                        </p:tgtEl>
                                      </p:cBhvr>
                                    </p:animEffect>
                                  </p:childTnLst>
                                </p:cTn>
                              </p:par>
                              <p:par>
                                <p:cTn id="15" presetID="2" presetClass="entr" presetSubtype="4" fill="hold" nodeType="withEffect">
                                  <p:stCondLst>
                                    <p:cond delay="0"/>
                                  </p:stCondLst>
                                  <p:childTnLst>
                                    <p:set>
                                      <p:cBhvr>
                                        <p:cTn id="16" dur="1" fill="hold">
                                          <p:stCondLst>
                                            <p:cond delay="0"/>
                                          </p:stCondLst>
                                        </p:cTn>
                                        <p:tgtEl>
                                          <p:spTgt spid="7170"/>
                                        </p:tgtEl>
                                        <p:attrNameLst>
                                          <p:attrName>style.visibility</p:attrName>
                                        </p:attrNameLst>
                                      </p:cBhvr>
                                      <p:to>
                                        <p:strVal val="visible"/>
                                      </p:to>
                                    </p:set>
                                    <p:anim calcmode="lin" valueType="num">
                                      <p:cBhvr additive="base">
                                        <p:cTn id="17" dur="500" fill="hold"/>
                                        <p:tgtEl>
                                          <p:spTgt spid="7170"/>
                                        </p:tgtEl>
                                        <p:attrNameLst>
                                          <p:attrName>ppt_x</p:attrName>
                                        </p:attrNameLst>
                                      </p:cBhvr>
                                      <p:tavLst>
                                        <p:tav tm="0">
                                          <p:val>
                                            <p:strVal val="#ppt_x"/>
                                          </p:val>
                                        </p:tav>
                                        <p:tav tm="100000">
                                          <p:val>
                                            <p:strVal val="#ppt_x"/>
                                          </p:val>
                                        </p:tav>
                                      </p:tavLst>
                                    </p:anim>
                                    <p:anim calcmode="lin" valueType="num">
                                      <p:cBhvr additive="base">
                                        <p:cTn id="1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2"/>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680BD7-6A13-4CCC-BD56-430F427C1488}"/>
              </a:ext>
            </a:extLst>
          </p:cNvPr>
          <p:cNvSpPr txBox="1"/>
          <p:nvPr/>
        </p:nvSpPr>
        <p:spPr>
          <a:xfrm>
            <a:off x="193963" y="114511"/>
            <a:ext cx="10861964"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II. CÂN BẰNG MÔI TRƯỜNG TRONG CỦA CƠ THỂ</a:t>
            </a:r>
            <a:endParaRPr lang="vi-VN" sz="2800" b="1">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742E473-AE7B-479C-BBC5-FB900E336DD6}"/>
              </a:ext>
            </a:extLst>
          </p:cNvPr>
          <p:cNvSpPr txBox="1"/>
          <p:nvPr/>
        </p:nvSpPr>
        <p:spPr>
          <a:xfrm>
            <a:off x="484908" y="845593"/>
            <a:ext cx="10861964" cy="4510850"/>
          </a:xfrm>
          <a:prstGeom prst="rect">
            <a:avLst/>
          </a:prstGeom>
          <a:noFill/>
        </p:spPr>
        <p:txBody>
          <a:bodyPr wrap="square">
            <a:spAutoFit/>
          </a:bodyPr>
          <a:lstStyle/>
          <a:p>
            <a:pPr algn="just">
              <a:lnSpc>
                <a:spcPct val="120000"/>
              </a:lnSpc>
              <a:spcBef>
                <a:spcPts val="500"/>
              </a:spcBef>
              <a:spcAft>
                <a:spcPts val="800"/>
              </a:spcAft>
            </a:pPr>
            <a:r>
              <a:rPr lang="vi-VN" sz="2800" kern="100">
                <a:effectLst/>
                <a:latin typeface="Times New Roman" panose="02020603050405020304" pitchFamily="18" charset="0"/>
                <a:ea typeface="Calibri" panose="020F0502020204030204" pitchFamily="34" charset="0"/>
                <a:cs typeface="Times New Roman" panose="02020603050405020304" pitchFamily="18" charset="0"/>
              </a:rPr>
              <a:t>GV </a:t>
            </a: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chia lớp thành 8 nhóm: Dãy 1 gồm nhóm 1,2; Dãy 2 gồm nhóm 3,4; Dãy 3 gồm nhóm 5,6; Dãy 4 gồm nhóm 7,8.</a:t>
            </a:r>
          </a:p>
          <a:p>
            <a:pPr algn="just">
              <a:lnSpc>
                <a:spcPct val="120000"/>
              </a:lnSpc>
              <a:spcBef>
                <a:spcPts val="500"/>
              </a:spcBef>
              <a:spcAft>
                <a:spcPts val="800"/>
              </a:spcAft>
            </a:pPr>
            <a:r>
              <a:rPr lang="en-US" sz="2800" kern="100">
                <a:latin typeface="Times New Roman" panose="02020603050405020304" pitchFamily="18" charset="0"/>
                <a:ea typeface="Calibri" panose="020F0502020204030204" pitchFamily="34" charset="0"/>
                <a:cs typeface="Times New Roman" panose="02020603050405020304" pitchFamily="18" charset="0"/>
              </a:rPr>
              <a:t>- N</a:t>
            </a: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hóm 1,2 làm PHT số 1</a:t>
            </a:r>
            <a:r>
              <a:rPr lang="en-US" sz="2800" kern="10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Bef>
                <a:spcPts val="500"/>
              </a:spcBef>
              <a:spcAft>
                <a:spcPts val="80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Nhóm 3,4 làm PHT số 2.</a:t>
            </a:r>
          </a:p>
          <a:p>
            <a:pPr algn="just">
              <a:lnSpc>
                <a:spcPct val="120000"/>
              </a:lnSpc>
              <a:spcBef>
                <a:spcPts val="500"/>
              </a:spcBef>
              <a:spcAft>
                <a:spcPts val="800"/>
              </a:spcAft>
            </a:pPr>
            <a:r>
              <a:rPr lang="en-US" sz="2800" kern="100">
                <a:latin typeface="Times New Roman" panose="02020603050405020304" pitchFamily="18" charset="0"/>
                <a:ea typeface="Calibri" panose="020F0502020204030204" pitchFamily="34" charset="0"/>
                <a:cs typeface="Times New Roman" panose="02020603050405020304" pitchFamily="18" charset="0"/>
              </a:rPr>
              <a:t>- N</a:t>
            </a: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hóm 5, 6 làm PHT số 3.</a:t>
            </a:r>
          </a:p>
          <a:p>
            <a:pPr algn="just">
              <a:lnSpc>
                <a:spcPct val="120000"/>
              </a:lnSpc>
              <a:spcBef>
                <a:spcPts val="500"/>
              </a:spcBef>
              <a:spcAft>
                <a:spcPts val="800"/>
              </a:spcAft>
            </a:pPr>
            <a:r>
              <a:rPr lang="en-US" sz="2800" kern="100">
                <a:latin typeface="Times New Roman" panose="02020603050405020304" pitchFamily="18" charset="0"/>
                <a:ea typeface="Calibri" panose="020F0502020204030204" pitchFamily="34" charset="0"/>
                <a:cs typeface="Times New Roman" panose="02020603050405020304" pitchFamily="18" charset="0"/>
              </a:rPr>
              <a:t>- N</a:t>
            </a: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hóm 7, 8 làm PHT số 4.</a:t>
            </a:r>
          </a:p>
          <a:p>
            <a:pPr algn="just">
              <a:lnSpc>
                <a:spcPct val="120000"/>
              </a:lnSpc>
              <a:spcBef>
                <a:spcPts val="500"/>
              </a:spcBef>
              <a:spcAft>
                <a:spcPts val="800"/>
              </a:spcAft>
            </a:pPr>
            <a:r>
              <a:rPr lang="en-US" sz="2800" kern="100">
                <a:latin typeface="Times New Roman" panose="02020603050405020304" pitchFamily="18" charset="0"/>
                <a:ea typeface="Calibri" panose="020F0502020204030204" pitchFamily="34" charset="0"/>
                <a:cs typeface="Times New Roman" panose="02020603050405020304" pitchFamily="18" charset="0"/>
              </a:rPr>
              <a:t>Các nhóm hoàn thành PHT trong thời gian 5 phút</a:t>
            </a:r>
            <a:endParaRPr lang="vi-VN" sz="28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915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1"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2"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1"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4" grpId="0"/>
      <p:bldP spid="4"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1180</TotalTime>
  <Words>1755</Words>
  <Application>Microsoft Office PowerPoint</Application>
  <PresentationFormat>Widescreen</PresentationFormat>
  <Paragraphs>202</Paragraphs>
  <Slides>28</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Cambria Math</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Luật chơi: HS chọn một câu hỏi bất kì để trả lời, trả lời đúng HS được quay vòng quay may mắn. Vào ô điểm, HS có quyền lấy điểm hoặc không lấy điểm!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41</cp:revision>
  <dcterms:created xsi:type="dcterms:W3CDTF">2023-07-11T01:31:42Z</dcterms:created>
  <dcterms:modified xsi:type="dcterms:W3CDTF">2023-09-04T15:18:02Z</dcterms:modified>
</cp:coreProperties>
</file>