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 id="2147483673" r:id="rId3"/>
    <p:sldMasterId id="2147483685" r:id="rId4"/>
    <p:sldMasterId id="2147483691" r:id="rId5"/>
  </p:sldMasterIdLst>
  <p:notesMasterIdLst>
    <p:notesMasterId r:id="rId64"/>
  </p:notesMasterIdLst>
  <p:sldIdLst>
    <p:sldId id="294" r:id="rId6"/>
    <p:sldId id="329" r:id="rId7"/>
    <p:sldId id="541" r:id="rId8"/>
    <p:sldId id="542" r:id="rId9"/>
    <p:sldId id="309" r:id="rId10"/>
    <p:sldId id="354" r:id="rId11"/>
    <p:sldId id="326" r:id="rId12"/>
    <p:sldId id="544" r:id="rId13"/>
    <p:sldId id="545" r:id="rId14"/>
    <p:sldId id="357" r:id="rId15"/>
    <p:sldId id="547" r:id="rId16"/>
    <p:sldId id="324" r:id="rId17"/>
    <p:sldId id="362" r:id="rId18"/>
    <p:sldId id="322" r:id="rId19"/>
    <p:sldId id="521" r:id="rId20"/>
    <p:sldId id="522" r:id="rId21"/>
    <p:sldId id="333" r:id="rId22"/>
    <p:sldId id="514" r:id="rId23"/>
    <p:sldId id="321" r:id="rId24"/>
    <p:sldId id="524" r:id="rId25"/>
    <p:sldId id="366" r:id="rId26"/>
    <p:sldId id="525" r:id="rId27"/>
    <p:sldId id="527" r:id="rId28"/>
    <p:sldId id="546" r:id="rId29"/>
    <p:sldId id="528" r:id="rId30"/>
    <p:sldId id="348" r:id="rId31"/>
    <p:sldId id="530" r:id="rId32"/>
    <p:sldId id="369" r:id="rId33"/>
    <p:sldId id="531" r:id="rId34"/>
    <p:sldId id="532" r:id="rId35"/>
    <p:sldId id="533" r:id="rId36"/>
    <p:sldId id="534" r:id="rId37"/>
    <p:sldId id="262" r:id="rId38"/>
    <p:sldId id="535" r:id="rId39"/>
    <p:sldId id="536" r:id="rId40"/>
    <p:sldId id="281" r:id="rId41"/>
    <p:sldId id="295" r:id="rId42"/>
    <p:sldId id="282" r:id="rId43"/>
    <p:sldId id="285" r:id="rId44"/>
    <p:sldId id="286" r:id="rId45"/>
    <p:sldId id="287" r:id="rId46"/>
    <p:sldId id="284" r:id="rId47"/>
    <p:sldId id="261" r:id="rId48"/>
    <p:sldId id="538" r:id="rId49"/>
    <p:sldId id="263" r:id="rId50"/>
    <p:sldId id="264" r:id="rId51"/>
    <p:sldId id="539" r:id="rId52"/>
    <p:sldId id="320" r:id="rId53"/>
    <p:sldId id="325" r:id="rId54"/>
    <p:sldId id="308" r:id="rId55"/>
    <p:sldId id="297" r:id="rId56"/>
    <p:sldId id="311" r:id="rId57"/>
    <p:sldId id="312" r:id="rId58"/>
    <p:sldId id="313" r:id="rId59"/>
    <p:sldId id="314" r:id="rId60"/>
    <p:sldId id="315" r:id="rId61"/>
    <p:sldId id="316" r:id="rId62"/>
    <p:sldId id="29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E5F69B-8705-4A76-AD3D-4329C40DC260}">
          <p14:sldIdLst>
            <p14:sldId id="294"/>
            <p14:sldId id="329"/>
            <p14:sldId id="541"/>
            <p14:sldId id="542"/>
            <p14:sldId id="309"/>
            <p14:sldId id="354"/>
          </p14:sldIdLst>
        </p14:section>
        <p14:section name="Phần 1" id="{081AC51C-884A-47FD-965D-089F1651BB3F}">
          <p14:sldIdLst>
            <p14:sldId id="326"/>
            <p14:sldId id="544"/>
            <p14:sldId id="545"/>
            <p14:sldId id="357"/>
            <p14:sldId id="547"/>
            <p14:sldId id="324"/>
            <p14:sldId id="362"/>
          </p14:sldIdLst>
        </p14:section>
        <p14:section name="Phần 2" id="{581CC67A-799E-4ED6-A442-AA5563D4AFC2}">
          <p14:sldIdLst>
            <p14:sldId id="322"/>
            <p14:sldId id="521"/>
            <p14:sldId id="522"/>
            <p14:sldId id="333"/>
            <p14:sldId id="514"/>
            <p14:sldId id="321"/>
            <p14:sldId id="524"/>
            <p14:sldId id="366"/>
            <p14:sldId id="525"/>
            <p14:sldId id="527"/>
            <p14:sldId id="546"/>
            <p14:sldId id="528"/>
            <p14:sldId id="348"/>
            <p14:sldId id="530"/>
            <p14:sldId id="369"/>
            <p14:sldId id="531"/>
            <p14:sldId id="532"/>
            <p14:sldId id="533"/>
            <p14:sldId id="534"/>
            <p14:sldId id="262"/>
            <p14:sldId id="535"/>
            <p14:sldId id="536"/>
            <p14:sldId id="281"/>
            <p14:sldId id="295"/>
            <p14:sldId id="282"/>
            <p14:sldId id="285"/>
            <p14:sldId id="286"/>
            <p14:sldId id="287"/>
            <p14:sldId id="284"/>
            <p14:sldId id="261"/>
            <p14:sldId id="538"/>
            <p14:sldId id="263"/>
            <p14:sldId id="264"/>
            <p14:sldId id="539"/>
          </p14:sldIdLst>
        </p14:section>
        <p14:section name="Câu hỏi SGK" id="{8A93AAEE-DE76-4B36-8004-68874112E1A3}">
          <p14:sldIdLst>
            <p14:sldId id="320"/>
            <p14:sldId id="325"/>
          </p14:sldIdLst>
        </p14:section>
        <p14:section name="Trắc nghiệm" id="{517C9981-82E1-4357-84C1-815535428390}">
          <p14:sldIdLst>
            <p14:sldId id="308"/>
            <p14:sldId id="297"/>
            <p14:sldId id="311"/>
            <p14:sldId id="312"/>
            <p14:sldId id="313"/>
            <p14:sldId id="314"/>
            <p14:sldId id="315"/>
            <p14:sldId id="316"/>
            <p14:sldId id="2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655C"/>
    <a:srgbClr val="FFFFFF"/>
    <a:srgbClr val="FFE298"/>
    <a:srgbClr val="FDA897"/>
    <a:srgbClr val="F499A3"/>
    <a:srgbClr val="F5C064"/>
    <a:srgbClr val="E6E6E6"/>
    <a:srgbClr val="D61E6A"/>
    <a:srgbClr val="26262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3849" autoAdjust="0"/>
  </p:normalViewPr>
  <p:slideViewPr>
    <p:cSldViewPr showGuides="1">
      <p:cViewPr varScale="1">
        <p:scale>
          <a:sx n="87" d="100"/>
          <a:sy n="87" d="100"/>
        </p:scale>
        <p:origin x="120" y="156"/>
      </p:cViewPr>
      <p:guideLst>
        <p:guide orient="horz" pos="2160"/>
        <p:guide pos="3840"/>
      </p:guideLst>
    </p:cSldViewPr>
  </p:slideViewPr>
  <p:notesTextViewPr>
    <p:cViewPr>
      <p:scale>
        <a:sx n="1" d="1"/>
        <a:sy n="1" d="1"/>
      </p:scale>
      <p:origin x="0" y="0"/>
    </p:cViewPr>
  </p:notesTextViewPr>
  <p:sorterViewPr>
    <p:cViewPr>
      <p:scale>
        <a:sx n="100" d="100"/>
        <a:sy n="100" d="100"/>
      </p:scale>
      <p:origin x="0" y="-5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D162E-BBE8-40F0-92A5-380A994F64EB}"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26DC9-62A4-4489-B62F-3D48F119287F}" type="slidenum">
              <a:rPr lang="en-US" smtClean="0"/>
              <a:t>‹#›</a:t>
            </a:fld>
            <a:endParaRPr lang="en-US"/>
          </a:p>
        </p:txBody>
      </p:sp>
    </p:spTree>
    <p:extLst>
      <p:ext uri="{BB962C8B-B14F-4D97-AF65-F5344CB8AC3E}">
        <p14:creationId xmlns:p14="http://schemas.microsoft.com/office/powerpoint/2010/main" val="4101280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9/7/2023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220237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796848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623750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614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347269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072266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144544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834943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0427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DCB4-FCB8-47D9-A425-497F1B6870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6C171-0E58-43A1-8F6C-4DB8F64D80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301CB5-6CE1-40DA-9DF1-E240CC5C1CB0}"/>
              </a:ext>
            </a:extLst>
          </p:cNvPr>
          <p:cNvSpPr>
            <a:spLocks noGrp="1"/>
          </p:cNvSpPr>
          <p:nvPr>
            <p:ph type="dt" sz="half" idx="10"/>
          </p:nvPr>
        </p:nvSpPr>
        <p:spPr/>
        <p:txBody>
          <a:bodyPr/>
          <a:lstStyle/>
          <a:p>
            <a:fld id="{56BDBE20-7319-4CF5-BB85-9FDB76724AF4}" type="datetimeFigureOut">
              <a:rPr lang="en-US" smtClean="0"/>
              <a:t>9/7/2023</a:t>
            </a:fld>
            <a:endParaRPr lang="en-US"/>
          </a:p>
        </p:txBody>
      </p:sp>
      <p:sp>
        <p:nvSpPr>
          <p:cNvPr id="5" name="Footer Placeholder 4">
            <a:extLst>
              <a:ext uri="{FF2B5EF4-FFF2-40B4-BE49-F238E27FC236}">
                <a16:creationId xmlns:a16="http://schemas.microsoft.com/office/drawing/2014/main" id="{51B5E2EE-A81D-4E9C-9FEA-0C61E918A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117C7-36B7-407B-AB41-FB3D639CA484}"/>
              </a:ext>
            </a:extLst>
          </p:cNvPr>
          <p:cNvSpPr>
            <a:spLocks noGrp="1"/>
          </p:cNvSpPr>
          <p:nvPr>
            <p:ph type="sldNum" sz="quarter" idx="12"/>
          </p:nvPr>
        </p:nvSpPr>
        <p:spPr/>
        <p:txBody>
          <a:bodyPr/>
          <a:lstStyle/>
          <a:p>
            <a:fld id="{F2AC94A8-7D48-4D02-812B-ADFE1C7C9894}" type="slidenum">
              <a:rPr lang="en-US" smtClean="0"/>
              <a:t>‹#›</a:t>
            </a:fld>
            <a:endParaRPr lang="en-US"/>
          </a:p>
        </p:txBody>
      </p:sp>
    </p:spTree>
    <p:extLst>
      <p:ext uri="{BB962C8B-B14F-4D97-AF65-F5344CB8AC3E}">
        <p14:creationId xmlns:p14="http://schemas.microsoft.com/office/powerpoint/2010/main" val="4171029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9/7/2023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7E8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AFE9-BE15-44F3-A299-4B8DAE8201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C3E3F3-4FEB-40A1-9DBF-0FF100B54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F618D-517D-487E-AACE-4286EF80082F}"/>
              </a:ext>
            </a:extLst>
          </p:cNvPr>
          <p:cNvSpPr>
            <a:spLocks noGrp="1"/>
          </p:cNvSpPr>
          <p:nvPr>
            <p:ph type="dt" sz="half" idx="10"/>
          </p:nvPr>
        </p:nvSpPr>
        <p:spPr/>
        <p:txBody>
          <a:bodyPr/>
          <a:lstStyle/>
          <a:p>
            <a:fld id="{56BDBE20-7319-4CF5-BB85-9FDB76724AF4}" type="datetimeFigureOut">
              <a:rPr lang="en-US" smtClean="0"/>
              <a:t>9/7/2023</a:t>
            </a:fld>
            <a:endParaRPr lang="en-US"/>
          </a:p>
        </p:txBody>
      </p:sp>
      <p:sp>
        <p:nvSpPr>
          <p:cNvPr id="5" name="Footer Placeholder 4">
            <a:extLst>
              <a:ext uri="{FF2B5EF4-FFF2-40B4-BE49-F238E27FC236}">
                <a16:creationId xmlns:a16="http://schemas.microsoft.com/office/drawing/2014/main" id="{8F323FA8-AAE4-41FD-A128-97D1CA75F5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F30D87-803C-4954-8BE0-4451B4DB207D}"/>
              </a:ext>
            </a:extLst>
          </p:cNvPr>
          <p:cNvSpPr>
            <a:spLocks noGrp="1"/>
          </p:cNvSpPr>
          <p:nvPr>
            <p:ph type="sldNum" sz="quarter" idx="12"/>
          </p:nvPr>
        </p:nvSpPr>
        <p:spPr/>
        <p:txBody>
          <a:bodyPr/>
          <a:lstStyle/>
          <a:p>
            <a:fld id="{F2AC94A8-7D48-4D02-812B-ADFE1C7C9894}" type="slidenum">
              <a:rPr lang="en-US" smtClean="0"/>
              <a:t>‹#›</a:t>
            </a:fld>
            <a:endParaRPr lang="en-US"/>
          </a:p>
        </p:txBody>
      </p:sp>
    </p:spTree>
    <p:extLst>
      <p:ext uri="{BB962C8B-B14F-4D97-AF65-F5344CB8AC3E}">
        <p14:creationId xmlns:p14="http://schemas.microsoft.com/office/powerpoint/2010/main" val="1098002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2F60D-EA7C-4FEB-B9CC-73F621A8E8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DF0BE4-B583-418D-9F3B-D3939840F4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E758FC-815B-4CE2-8174-1A2CEE64286E}"/>
              </a:ext>
            </a:extLst>
          </p:cNvPr>
          <p:cNvSpPr>
            <a:spLocks noGrp="1"/>
          </p:cNvSpPr>
          <p:nvPr>
            <p:ph type="dt" sz="half" idx="10"/>
          </p:nvPr>
        </p:nvSpPr>
        <p:spPr/>
        <p:txBody>
          <a:bodyPr/>
          <a:lstStyle/>
          <a:p>
            <a:fld id="{56BDBE20-7319-4CF5-BB85-9FDB76724AF4}" type="datetimeFigureOut">
              <a:rPr lang="en-US" smtClean="0"/>
              <a:t>9/7/2023</a:t>
            </a:fld>
            <a:endParaRPr lang="en-US"/>
          </a:p>
        </p:txBody>
      </p:sp>
      <p:sp>
        <p:nvSpPr>
          <p:cNvPr id="5" name="Footer Placeholder 4">
            <a:extLst>
              <a:ext uri="{FF2B5EF4-FFF2-40B4-BE49-F238E27FC236}">
                <a16:creationId xmlns:a16="http://schemas.microsoft.com/office/drawing/2014/main" id="{92A1C229-9D2B-4B4A-930A-31F6D47D9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7A85D-7FB1-4AE9-AE1F-53A623F76999}"/>
              </a:ext>
            </a:extLst>
          </p:cNvPr>
          <p:cNvSpPr>
            <a:spLocks noGrp="1"/>
          </p:cNvSpPr>
          <p:nvPr>
            <p:ph type="sldNum" sz="quarter" idx="12"/>
          </p:nvPr>
        </p:nvSpPr>
        <p:spPr/>
        <p:txBody>
          <a:bodyPr/>
          <a:lstStyle/>
          <a:p>
            <a:fld id="{F2AC94A8-7D48-4D02-812B-ADFE1C7C9894}" type="slidenum">
              <a:rPr lang="en-US" smtClean="0"/>
              <a:t>‹#›</a:t>
            </a:fld>
            <a:endParaRPr lang="en-US"/>
          </a:p>
        </p:txBody>
      </p:sp>
    </p:spTree>
    <p:extLst>
      <p:ext uri="{BB962C8B-B14F-4D97-AF65-F5344CB8AC3E}">
        <p14:creationId xmlns:p14="http://schemas.microsoft.com/office/powerpoint/2010/main" val="1161491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8FECE-330C-4599-A310-867230ED74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A818D-CDD9-4575-8392-A0E41726CA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EB562F-51B0-471B-AFD5-4DFC08D80D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9EDF09-9BBF-4AF4-9BA0-BB1092071F62}"/>
              </a:ext>
            </a:extLst>
          </p:cNvPr>
          <p:cNvSpPr>
            <a:spLocks noGrp="1"/>
          </p:cNvSpPr>
          <p:nvPr>
            <p:ph type="dt" sz="half" idx="10"/>
          </p:nvPr>
        </p:nvSpPr>
        <p:spPr/>
        <p:txBody>
          <a:bodyPr/>
          <a:lstStyle/>
          <a:p>
            <a:fld id="{56BDBE20-7319-4CF5-BB85-9FDB76724AF4}" type="datetimeFigureOut">
              <a:rPr lang="en-US" smtClean="0"/>
              <a:t>9/7/2023</a:t>
            </a:fld>
            <a:endParaRPr lang="en-US"/>
          </a:p>
        </p:txBody>
      </p:sp>
      <p:sp>
        <p:nvSpPr>
          <p:cNvPr id="6" name="Footer Placeholder 5">
            <a:extLst>
              <a:ext uri="{FF2B5EF4-FFF2-40B4-BE49-F238E27FC236}">
                <a16:creationId xmlns:a16="http://schemas.microsoft.com/office/drawing/2014/main" id="{932BC446-48A0-4D2C-9440-8E8E451C1D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401FFA-87BB-4DC2-B7B3-24536E9E4D54}"/>
              </a:ext>
            </a:extLst>
          </p:cNvPr>
          <p:cNvSpPr>
            <a:spLocks noGrp="1"/>
          </p:cNvSpPr>
          <p:nvPr>
            <p:ph type="sldNum" sz="quarter" idx="12"/>
          </p:nvPr>
        </p:nvSpPr>
        <p:spPr/>
        <p:txBody>
          <a:bodyPr/>
          <a:lstStyle/>
          <a:p>
            <a:fld id="{F2AC94A8-7D48-4D02-812B-ADFE1C7C9894}" type="slidenum">
              <a:rPr lang="en-US" smtClean="0"/>
              <a:t>‹#›</a:t>
            </a:fld>
            <a:endParaRPr lang="en-US"/>
          </a:p>
        </p:txBody>
      </p:sp>
    </p:spTree>
    <p:extLst>
      <p:ext uri="{BB962C8B-B14F-4D97-AF65-F5344CB8AC3E}">
        <p14:creationId xmlns:p14="http://schemas.microsoft.com/office/powerpoint/2010/main" val="4270338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5BA53-8238-4B33-92A4-2ACFF91B4D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F96241-BCCD-4A97-84C5-79149691B1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AED52-2C56-4D77-85A4-CBD58EDCC1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CA1D46-A926-49B1-BFDC-47EAFFFCB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C84C26-59A3-4D3B-9EC1-3345970C4A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47DA14-AE8B-4AAA-883F-BA999262B3C4}"/>
              </a:ext>
            </a:extLst>
          </p:cNvPr>
          <p:cNvSpPr>
            <a:spLocks noGrp="1"/>
          </p:cNvSpPr>
          <p:nvPr>
            <p:ph type="dt" sz="half" idx="10"/>
          </p:nvPr>
        </p:nvSpPr>
        <p:spPr/>
        <p:txBody>
          <a:bodyPr/>
          <a:lstStyle/>
          <a:p>
            <a:fld id="{56BDBE20-7319-4CF5-BB85-9FDB76724AF4}" type="datetimeFigureOut">
              <a:rPr lang="en-US" smtClean="0"/>
              <a:t>9/7/2023</a:t>
            </a:fld>
            <a:endParaRPr lang="en-US"/>
          </a:p>
        </p:txBody>
      </p:sp>
      <p:sp>
        <p:nvSpPr>
          <p:cNvPr id="8" name="Footer Placeholder 7">
            <a:extLst>
              <a:ext uri="{FF2B5EF4-FFF2-40B4-BE49-F238E27FC236}">
                <a16:creationId xmlns:a16="http://schemas.microsoft.com/office/drawing/2014/main" id="{D2776A77-4BD4-47CD-863D-2745415F79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2776D1-81EB-4E63-BB7D-B2568B641D90}"/>
              </a:ext>
            </a:extLst>
          </p:cNvPr>
          <p:cNvSpPr>
            <a:spLocks noGrp="1"/>
          </p:cNvSpPr>
          <p:nvPr>
            <p:ph type="sldNum" sz="quarter" idx="12"/>
          </p:nvPr>
        </p:nvSpPr>
        <p:spPr/>
        <p:txBody>
          <a:bodyPr/>
          <a:lstStyle/>
          <a:p>
            <a:fld id="{F2AC94A8-7D48-4D02-812B-ADFE1C7C9894}" type="slidenum">
              <a:rPr lang="en-US" smtClean="0"/>
              <a:t>‹#›</a:t>
            </a:fld>
            <a:endParaRPr lang="en-US"/>
          </a:p>
        </p:txBody>
      </p:sp>
    </p:spTree>
    <p:extLst>
      <p:ext uri="{BB962C8B-B14F-4D97-AF65-F5344CB8AC3E}">
        <p14:creationId xmlns:p14="http://schemas.microsoft.com/office/powerpoint/2010/main" val="1534523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9C4D-2371-42F8-88B0-13161F4A6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2B7118-E8EA-43D3-B6BE-EAFF2C4530DD}"/>
              </a:ext>
            </a:extLst>
          </p:cNvPr>
          <p:cNvSpPr>
            <a:spLocks noGrp="1"/>
          </p:cNvSpPr>
          <p:nvPr>
            <p:ph type="dt" sz="half" idx="10"/>
          </p:nvPr>
        </p:nvSpPr>
        <p:spPr/>
        <p:txBody>
          <a:bodyPr/>
          <a:lstStyle/>
          <a:p>
            <a:fld id="{56BDBE20-7319-4CF5-BB85-9FDB76724AF4}" type="datetimeFigureOut">
              <a:rPr lang="en-US" smtClean="0"/>
              <a:t>9/7/2023</a:t>
            </a:fld>
            <a:endParaRPr lang="en-US"/>
          </a:p>
        </p:txBody>
      </p:sp>
      <p:sp>
        <p:nvSpPr>
          <p:cNvPr id="4" name="Footer Placeholder 3">
            <a:extLst>
              <a:ext uri="{FF2B5EF4-FFF2-40B4-BE49-F238E27FC236}">
                <a16:creationId xmlns:a16="http://schemas.microsoft.com/office/drawing/2014/main" id="{8203ABA0-2C55-4E7E-B654-FF9F9629BF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F4C3A9-D902-407E-957D-183E32B7FB9F}"/>
              </a:ext>
            </a:extLst>
          </p:cNvPr>
          <p:cNvSpPr>
            <a:spLocks noGrp="1"/>
          </p:cNvSpPr>
          <p:nvPr>
            <p:ph type="sldNum" sz="quarter" idx="12"/>
          </p:nvPr>
        </p:nvSpPr>
        <p:spPr/>
        <p:txBody>
          <a:bodyPr/>
          <a:lstStyle/>
          <a:p>
            <a:fld id="{F2AC94A8-7D48-4D02-812B-ADFE1C7C9894}" type="slidenum">
              <a:rPr lang="en-US" smtClean="0"/>
              <a:t>‹#›</a:t>
            </a:fld>
            <a:endParaRPr lang="en-US"/>
          </a:p>
        </p:txBody>
      </p:sp>
    </p:spTree>
    <p:extLst>
      <p:ext uri="{BB962C8B-B14F-4D97-AF65-F5344CB8AC3E}">
        <p14:creationId xmlns:p14="http://schemas.microsoft.com/office/powerpoint/2010/main" val="3798722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190457-D032-45E1-BD56-87D8E0F1A34D}"/>
              </a:ext>
            </a:extLst>
          </p:cNvPr>
          <p:cNvSpPr>
            <a:spLocks noGrp="1"/>
          </p:cNvSpPr>
          <p:nvPr>
            <p:ph type="dt" sz="half" idx="10"/>
          </p:nvPr>
        </p:nvSpPr>
        <p:spPr/>
        <p:txBody>
          <a:bodyPr/>
          <a:lstStyle/>
          <a:p>
            <a:fld id="{56BDBE20-7319-4CF5-BB85-9FDB76724AF4}" type="datetimeFigureOut">
              <a:rPr lang="en-US" smtClean="0"/>
              <a:t>9/7/2023</a:t>
            </a:fld>
            <a:endParaRPr lang="en-US"/>
          </a:p>
        </p:txBody>
      </p:sp>
      <p:sp>
        <p:nvSpPr>
          <p:cNvPr id="3" name="Footer Placeholder 2">
            <a:extLst>
              <a:ext uri="{FF2B5EF4-FFF2-40B4-BE49-F238E27FC236}">
                <a16:creationId xmlns:a16="http://schemas.microsoft.com/office/drawing/2014/main" id="{E92EA84C-D403-4F77-A477-FAAF2EBDA5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25EF8D-1D9D-4738-9C1B-57FD06664BB9}"/>
              </a:ext>
            </a:extLst>
          </p:cNvPr>
          <p:cNvSpPr>
            <a:spLocks noGrp="1"/>
          </p:cNvSpPr>
          <p:nvPr>
            <p:ph type="sldNum" sz="quarter" idx="12"/>
          </p:nvPr>
        </p:nvSpPr>
        <p:spPr/>
        <p:txBody>
          <a:bodyPr/>
          <a:lstStyle/>
          <a:p>
            <a:fld id="{F2AC94A8-7D48-4D02-812B-ADFE1C7C9894}" type="slidenum">
              <a:rPr lang="en-US" smtClean="0"/>
              <a:t>‹#›</a:t>
            </a:fld>
            <a:endParaRPr lang="en-US"/>
          </a:p>
        </p:txBody>
      </p:sp>
    </p:spTree>
    <p:extLst>
      <p:ext uri="{BB962C8B-B14F-4D97-AF65-F5344CB8AC3E}">
        <p14:creationId xmlns:p14="http://schemas.microsoft.com/office/powerpoint/2010/main" val="1616761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BBD7-4F7B-4E02-81C7-78E3E272D7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55F062-80FD-40D3-9FD1-ECEF48E3CD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330733-D407-4406-AE50-0BEE98ABD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9B9720-97D7-4C95-B5E9-789C1E1592FC}"/>
              </a:ext>
            </a:extLst>
          </p:cNvPr>
          <p:cNvSpPr>
            <a:spLocks noGrp="1"/>
          </p:cNvSpPr>
          <p:nvPr>
            <p:ph type="dt" sz="half" idx="10"/>
          </p:nvPr>
        </p:nvSpPr>
        <p:spPr/>
        <p:txBody>
          <a:bodyPr/>
          <a:lstStyle/>
          <a:p>
            <a:fld id="{56BDBE20-7319-4CF5-BB85-9FDB76724AF4}" type="datetimeFigureOut">
              <a:rPr lang="en-US" smtClean="0"/>
              <a:t>9/7/2023</a:t>
            </a:fld>
            <a:endParaRPr lang="en-US"/>
          </a:p>
        </p:txBody>
      </p:sp>
      <p:sp>
        <p:nvSpPr>
          <p:cNvPr id="6" name="Footer Placeholder 5">
            <a:extLst>
              <a:ext uri="{FF2B5EF4-FFF2-40B4-BE49-F238E27FC236}">
                <a16:creationId xmlns:a16="http://schemas.microsoft.com/office/drawing/2014/main" id="{B50E9C85-AB8A-4B9C-A8CD-2B7A636295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3DFDC7-9802-453F-81A8-CB41AC1169E5}"/>
              </a:ext>
            </a:extLst>
          </p:cNvPr>
          <p:cNvSpPr>
            <a:spLocks noGrp="1"/>
          </p:cNvSpPr>
          <p:nvPr>
            <p:ph type="sldNum" sz="quarter" idx="12"/>
          </p:nvPr>
        </p:nvSpPr>
        <p:spPr/>
        <p:txBody>
          <a:bodyPr/>
          <a:lstStyle/>
          <a:p>
            <a:fld id="{F2AC94A8-7D48-4D02-812B-ADFE1C7C9894}" type="slidenum">
              <a:rPr lang="en-US" smtClean="0"/>
              <a:t>‹#›</a:t>
            </a:fld>
            <a:endParaRPr lang="en-US"/>
          </a:p>
        </p:txBody>
      </p:sp>
    </p:spTree>
    <p:extLst>
      <p:ext uri="{BB962C8B-B14F-4D97-AF65-F5344CB8AC3E}">
        <p14:creationId xmlns:p14="http://schemas.microsoft.com/office/powerpoint/2010/main" val="4271152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5708-CA7B-4E2B-B3DD-2A0E7592E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41FE18-10D0-4F2D-8396-02773A10E3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A692E0-F53B-494C-898D-F50F5C3A6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5B770C-0736-4022-943C-7D07260E5073}"/>
              </a:ext>
            </a:extLst>
          </p:cNvPr>
          <p:cNvSpPr>
            <a:spLocks noGrp="1"/>
          </p:cNvSpPr>
          <p:nvPr>
            <p:ph type="dt" sz="half" idx="10"/>
          </p:nvPr>
        </p:nvSpPr>
        <p:spPr/>
        <p:txBody>
          <a:bodyPr/>
          <a:lstStyle/>
          <a:p>
            <a:fld id="{56BDBE20-7319-4CF5-BB85-9FDB76724AF4}" type="datetimeFigureOut">
              <a:rPr lang="en-US" smtClean="0"/>
              <a:t>9/7/2023</a:t>
            </a:fld>
            <a:endParaRPr lang="en-US"/>
          </a:p>
        </p:txBody>
      </p:sp>
      <p:sp>
        <p:nvSpPr>
          <p:cNvPr id="6" name="Footer Placeholder 5">
            <a:extLst>
              <a:ext uri="{FF2B5EF4-FFF2-40B4-BE49-F238E27FC236}">
                <a16:creationId xmlns:a16="http://schemas.microsoft.com/office/drawing/2014/main" id="{5AC9C53D-9CEA-4BF0-A54C-0AC876B5CA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4350A8-BDE7-496E-81B7-9D1600321A9B}"/>
              </a:ext>
            </a:extLst>
          </p:cNvPr>
          <p:cNvSpPr>
            <a:spLocks noGrp="1"/>
          </p:cNvSpPr>
          <p:nvPr>
            <p:ph type="sldNum" sz="quarter" idx="12"/>
          </p:nvPr>
        </p:nvSpPr>
        <p:spPr/>
        <p:txBody>
          <a:bodyPr/>
          <a:lstStyle/>
          <a:p>
            <a:fld id="{F2AC94A8-7D48-4D02-812B-ADFE1C7C9894}" type="slidenum">
              <a:rPr lang="en-US" smtClean="0"/>
              <a:t>‹#›</a:t>
            </a:fld>
            <a:endParaRPr lang="en-US"/>
          </a:p>
        </p:txBody>
      </p:sp>
    </p:spTree>
    <p:extLst>
      <p:ext uri="{BB962C8B-B14F-4D97-AF65-F5344CB8AC3E}">
        <p14:creationId xmlns:p14="http://schemas.microsoft.com/office/powerpoint/2010/main" val="1624771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0AD95-CD0E-4F9C-87B8-2F0C0D7ED5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2E763-18F4-4558-8660-12B76ADF90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2E48D-7088-450F-A1FF-C092D5565395}"/>
              </a:ext>
            </a:extLst>
          </p:cNvPr>
          <p:cNvSpPr>
            <a:spLocks noGrp="1"/>
          </p:cNvSpPr>
          <p:nvPr>
            <p:ph type="dt" sz="half" idx="10"/>
          </p:nvPr>
        </p:nvSpPr>
        <p:spPr/>
        <p:txBody>
          <a:bodyPr/>
          <a:lstStyle/>
          <a:p>
            <a:fld id="{56BDBE20-7319-4CF5-BB85-9FDB76724AF4}" type="datetimeFigureOut">
              <a:rPr lang="en-US" smtClean="0"/>
              <a:t>9/7/2023</a:t>
            </a:fld>
            <a:endParaRPr lang="en-US"/>
          </a:p>
        </p:txBody>
      </p:sp>
      <p:sp>
        <p:nvSpPr>
          <p:cNvPr id="5" name="Footer Placeholder 4">
            <a:extLst>
              <a:ext uri="{FF2B5EF4-FFF2-40B4-BE49-F238E27FC236}">
                <a16:creationId xmlns:a16="http://schemas.microsoft.com/office/drawing/2014/main" id="{E05B472A-EE40-42E2-A250-E075B07BF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861C8-DD39-4D95-8BD7-46318008D546}"/>
              </a:ext>
            </a:extLst>
          </p:cNvPr>
          <p:cNvSpPr>
            <a:spLocks noGrp="1"/>
          </p:cNvSpPr>
          <p:nvPr>
            <p:ph type="sldNum" sz="quarter" idx="12"/>
          </p:nvPr>
        </p:nvSpPr>
        <p:spPr/>
        <p:txBody>
          <a:bodyPr/>
          <a:lstStyle/>
          <a:p>
            <a:fld id="{F2AC94A8-7D48-4D02-812B-ADFE1C7C9894}" type="slidenum">
              <a:rPr lang="en-US" smtClean="0"/>
              <a:t>‹#›</a:t>
            </a:fld>
            <a:endParaRPr lang="en-US"/>
          </a:p>
        </p:txBody>
      </p:sp>
    </p:spTree>
    <p:extLst>
      <p:ext uri="{BB962C8B-B14F-4D97-AF65-F5344CB8AC3E}">
        <p14:creationId xmlns:p14="http://schemas.microsoft.com/office/powerpoint/2010/main" val="512497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633269-DCBD-4C07-AC5D-40996C8A45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7AC425-5DAF-4955-BEEA-9091188311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7A52BB-8797-4DC6-A248-71836C7F25DC}"/>
              </a:ext>
            </a:extLst>
          </p:cNvPr>
          <p:cNvSpPr>
            <a:spLocks noGrp="1"/>
          </p:cNvSpPr>
          <p:nvPr>
            <p:ph type="dt" sz="half" idx="10"/>
          </p:nvPr>
        </p:nvSpPr>
        <p:spPr/>
        <p:txBody>
          <a:bodyPr/>
          <a:lstStyle/>
          <a:p>
            <a:fld id="{56BDBE20-7319-4CF5-BB85-9FDB76724AF4}" type="datetimeFigureOut">
              <a:rPr lang="en-US" smtClean="0"/>
              <a:t>9/7/2023</a:t>
            </a:fld>
            <a:endParaRPr lang="en-US"/>
          </a:p>
        </p:txBody>
      </p:sp>
      <p:sp>
        <p:nvSpPr>
          <p:cNvPr id="5" name="Footer Placeholder 4">
            <a:extLst>
              <a:ext uri="{FF2B5EF4-FFF2-40B4-BE49-F238E27FC236}">
                <a16:creationId xmlns:a16="http://schemas.microsoft.com/office/drawing/2014/main" id="{4E5AEEDB-6107-4F39-81E9-5AE0F3DEF7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BB059-6EDC-4925-B6B6-A3D223E2B38A}"/>
              </a:ext>
            </a:extLst>
          </p:cNvPr>
          <p:cNvSpPr>
            <a:spLocks noGrp="1"/>
          </p:cNvSpPr>
          <p:nvPr>
            <p:ph type="sldNum" sz="quarter" idx="12"/>
          </p:nvPr>
        </p:nvSpPr>
        <p:spPr/>
        <p:txBody>
          <a:bodyPr/>
          <a:lstStyle/>
          <a:p>
            <a:fld id="{F2AC94A8-7D48-4D02-812B-ADFE1C7C9894}" type="slidenum">
              <a:rPr lang="en-US" smtClean="0"/>
              <a:t>‹#›</a:t>
            </a:fld>
            <a:endParaRPr lang="en-US"/>
          </a:p>
        </p:txBody>
      </p:sp>
    </p:spTree>
    <p:extLst>
      <p:ext uri="{BB962C8B-B14F-4D97-AF65-F5344CB8AC3E}">
        <p14:creationId xmlns:p14="http://schemas.microsoft.com/office/powerpoint/2010/main" val="222029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9/7/2023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9/7/2023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250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9/7/2023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0660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9/7/2023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9872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9/7/2023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3441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9/7/2023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991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DBA91-F267-B14D-AD69-560A892046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260A7127-9364-6242-8A68-4A6AA00FF1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8B89FEDF-58CC-C24B-BBEF-30FAAB7539FA}"/>
              </a:ext>
            </a:extLst>
          </p:cNvPr>
          <p:cNvSpPr>
            <a:spLocks noGrp="1"/>
          </p:cNvSpPr>
          <p:nvPr>
            <p:ph type="dt" sz="half" idx="10"/>
          </p:nvPr>
        </p:nvSpPr>
        <p:spPr/>
        <p:txBody>
          <a:bodyPr/>
          <a:lstStyle/>
          <a:p>
            <a:fld id="{DEB5CFC2-1167-094A-A035-3048777ABDD1}" type="datetimeFigureOut">
              <a:rPr lang="en-VN" smtClean="0"/>
              <a:t>09/07/2023</a:t>
            </a:fld>
            <a:endParaRPr lang="en-VN"/>
          </a:p>
        </p:txBody>
      </p:sp>
      <p:sp>
        <p:nvSpPr>
          <p:cNvPr id="5" name="Footer Placeholder 4">
            <a:extLst>
              <a:ext uri="{FF2B5EF4-FFF2-40B4-BE49-F238E27FC236}">
                <a16:creationId xmlns:a16="http://schemas.microsoft.com/office/drawing/2014/main" id="{C9CB24D1-BD19-EF4D-A357-7BFD8C09017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5533FDA-3697-5D42-909D-6C62B6B0BDCF}"/>
              </a:ext>
            </a:extLst>
          </p:cNvPr>
          <p:cNvSpPr>
            <a:spLocks noGrp="1"/>
          </p:cNvSpPr>
          <p:nvPr>
            <p:ph type="sldNum" sz="quarter" idx="12"/>
          </p:nvPr>
        </p:nvSpPr>
        <p:spPr/>
        <p:txBody>
          <a:bodyPr/>
          <a:lstStyle/>
          <a:p>
            <a:fld id="{45A87DFD-7263-6243-974B-CBB3D84CF52C}" type="slidenum">
              <a:rPr lang="en-VN" smtClean="0"/>
              <a:t>‹#›</a:t>
            </a:fld>
            <a:endParaRPr lang="en-VN"/>
          </a:p>
        </p:txBody>
      </p:sp>
    </p:spTree>
    <p:extLst>
      <p:ext uri="{BB962C8B-B14F-4D97-AF65-F5344CB8AC3E}">
        <p14:creationId xmlns:p14="http://schemas.microsoft.com/office/powerpoint/2010/main" val="3724951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5E00-71C4-A846-8DB4-586BE330716C}"/>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B1981D1-A733-0742-AB3C-A40FD77121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DB5E895-B9EC-9F4A-A7A1-A9F14A0C041F}"/>
              </a:ext>
            </a:extLst>
          </p:cNvPr>
          <p:cNvSpPr>
            <a:spLocks noGrp="1"/>
          </p:cNvSpPr>
          <p:nvPr>
            <p:ph type="dt" sz="half" idx="10"/>
          </p:nvPr>
        </p:nvSpPr>
        <p:spPr/>
        <p:txBody>
          <a:bodyPr/>
          <a:lstStyle/>
          <a:p>
            <a:fld id="{DEB5CFC2-1167-094A-A035-3048777ABDD1}" type="datetimeFigureOut">
              <a:rPr lang="en-VN" smtClean="0"/>
              <a:t>09/07/2023</a:t>
            </a:fld>
            <a:endParaRPr lang="en-VN"/>
          </a:p>
        </p:txBody>
      </p:sp>
      <p:sp>
        <p:nvSpPr>
          <p:cNvPr id="5" name="Footer Placeholder 4">
            <a:extLst>
              <a:ext uri="{FF2B5EF4-FFF2-40B4-BE49-F238E27FC236}">
                <a16:creationId xmlns:a16="http://schemas.microsoft.com/office/drawing/2014/main" id="{1571942C-514F-4F4C-8521-71FCE9D4114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CD31693-E9BC-D946-9C5E-BE2FAF63790F}"/>
              </a:ext>
            </a:extLst>
          </p:cNvPr>
          <p:cNvSpPr>
            <a:spLocks noGrp="1"/>
          </p:cNvSpPr>
          <p:nvPr>
            <p:ph type="sldNum" sz="quarter" idx="12"/>
          </p:nvPr>
        </p:nvSpPr>
        <p:spPr/>
        <p:txBody>
          <a:bodyPr/>
          <a:lstStyle/>
          <a:p>
            <a:fld id="{45A87DFD-7263-6243-974B-CBB3D84CF52C}" type="slidenum">
              <a:rPr lang="en-VN" smtClean="0"/>
              <a:t>‹#›</a:t>
            </a:fld>
            <a:endParaRPr lang="en-VN"/>
          </a:p>
        </p:txBody>
      </p:sp>
    </p:spTree>
    <p:extLst>
      <p:ext uri="{BB962C8B-B14F-4D97-AF65-F5344CB8AC3E}">
        <p14:creationId xmlns:p14="http://schemas.microsoft.com/office/powerpoint/2010/main" val="845820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A15D-CD9D-514A-A212-AAF6DC5C1E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6C3D42FF-B710-3B4D-9409-0F81C4C199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F3E396-6AFC-4445-8153-EB6CBFE419E7}"/>
              </a:ext>
            </a:extLst>
          </p:cNvPr>
          <p:cNvSpPr>
            <a:spLocks noGrp="1"/>
          </p:cNvSpPr>
          <p:nvPr>
            <p:ph type="dt" sz="half" idx="10"/>
          </p:nvPr>
        </p:nvSpPr>
        <p:spPr/>
        <p:txBody>
          <a:bodyPr/>
          <a:lstStyle/>
          <a:p>
            <a:fld id="{DEB5CFC2-1167-094A-A035-3048777ABDD1}" type="datetimeFigureOut">
              <a:rPr lang="en-VN" smtClean="0"/>
              <a:t>09/07/2023</a:t>
            </a:fld>
            <a:endParaRPr lang="en-VN"/>
          </a:p>
        </p:txBody>
      </p:sp>
      <p:sp>
        <p:nvSpPr>
          <p:cNvPr id="5" name="Footer Placeholder 4">
            <a:extLst>
              <a:ext uri="{FF2B5EF4-FFF2-40B4-BE49-F238E27FC236}">
                <a16:creationId xmlns:a16="http://schemas.microsoft.com/office/drawing/2014/main" id="{FFF89411-BC30-3C4B-81C6-313B7E54BEA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A8AEE15-E75B-694F-AFC9-CC11659330F6}"/>
              </a:ext>
            </a:extLst>
          </p:cNvPr>
          <p:cNvSpPr>
            <a:spLocks noGrp="1"/>
          </p:cNvSpPr>
          <p:nvPr>
            <p:ph type="sldNum" sz="quarter" idx="12"/>
          </p:nvPr>
        </p:nvSpPr>
        <p:spPr/>
        <p:txBody>
          <a:bodyPr/>
          <a:lstStyle/>
          <a:p>
            <a:fld id="{45A87DFD-7263-6243-974B-CBB3D84CF52C}" type="slidenum">
              <a:rPr lang="en-VN" smtClean="0"/>
              <a:t>‹#›</a:t>
            </a:fld>
            <a:endParaRPr lang="en-VN"/>
          </a:p>
        </p:txBody>
      </p:sp>
    </p:spTree>
    <p:extLst>
      <p:ext uri="{BB962C8B-B14F-4D97-AF65-F5344CB8AC3E}">
        <p14:creationId xmlns:p14="http://schemas.microsoft.com/office/powerpoint/2010/main" val="985140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3B15-2A87-9A4D-85CF-28C1F9D6B7B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76988B01-CFF3-0C48-A2B8-DA8E4EDE57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42096E46-BA6C-0D43-9B79-687555910A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3E28B473-F688-914D-841B-258E51616DE9}"/>
              </a:ext>
            </a:extLst>
          </p:cNvPr>
          <p:cNvSpPr>
            <a:spLocks noGrp="1"/>
          </p:cNvSpPr>
          <p:nvPr>
            <p:ph type="dt" sz="half" idx="10"/>
          </p:nvPr>
        </p:nvSpPr>
        <p:spPr/>
        <p:txBody>
          <a:bodyPr/>
          <a:lstStyle/>
          <a:p>
            <a:fld id="{DEB5CFC2-1167-094A-A035-3048777ABDD1}" type="datetimeFigureOut">
              <a:rPr lang="en-VN" smtClean="0"/>
              <a:t>09/07/2023</a:t>
            </a:fld>
            <a:endParaRPr lang="en-VN"/>
          </a:p>
        </p:txBody>
      </p:sp>
      <p:sp>
        <p:nvSpPr>
          <p:cNvPr id="6" name="Footer Placeholder 5">
            <a:extLst>
              <a:ext uri="{FF2B5EF4-FFF2-40B4-BE49-F238E27FC236}">
                <a16:creationId xmlns:a16="http://schemas.microsoft.com/office/drawing/2014/main" id="{66525A6A-484C-2741-BD7B-E12D5746240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682C767-236A-1E44-AE88-2BD650A2AAE6}"/>
              </a:ext>
            </a:extLst>
          </p:cNvPr>
          <p:cNvSpPr>
            <a:spLocks noGrp="1"/>
          </p:cNvSpPr>
          <p:nvPr>
            <p:ph type="sldNum" sz="quarter" idx="12"/>
          </p:nvPr>
        </p:nvSpPr>
        <p:spPr/>
        <p:txBody>
          <a:bodyPr/>
          <a:lstStyle/>
          <a:p>
            <a:fld id="{45A87DFD-7263-6243-974B-CBB3D84CF52C}" type="slidenum">
              <a:rPr lang="en-VN" smtClean="0"/>
              <a:t>‹#›</a:t>
            </a:fld>
            <a:endParaRPr lang="en-VN"/>
          </a:p>
        </p:txBody>
      </p:sp>
    </p:spTree>
    <p:extLst>
      <p:ext uri="{BB962C8B-B14F-4D97-AF65-F5344CB8AC3E}">
        <p14:creationId xmlns:p14="http://schemas.microsoft.com/office/powerpoint/2010/main" val="3834967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0F14F-BDA5-CD40-8B62-111228729471}"/>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B4FE4722-F2E2-EE44-B034-F3CFA4DA1B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C80A36-1D57-E847-8CAD-62BD46F8AF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15B86030-F8C6-7145-91D3-9F71E21F25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851F3F-BCF7-9A4B-B255-5BF9DB75CC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5EF1442A-C3FD-DD4B-8147-BA02607B7603}"/>
              </a:ext>
            </a:extLst>
          </p:cNvPr>
          <p:cNvSpPr>
            <a:spLocks noGrp="1"/>
          </p:cNvSpPr>
          <p:nvPr>
            <p:ph type="dt" sz="half" idx="10"/>
          </p:nvPr>
        </p:nvSpPr>
        <p:spPr/>
        <p:txBody>
          <a:bodyPr/>
          <a:lstStyle/>
          <a:p>
            <a:fld id="{DEB5CFC2-1167-094A-A035-3048777ABDD1}" type="datetimeFigureOut">
              <a:rPr lang="en-VN" smtClean="0"/>
              <a:t>09/07/2023</a:t>
            </a:fld>
            <a:endParaRPr lang="en-VN"/>
          </a:p>
        </p:txBody>
      </p:sp>
      <p:sp>
        <p:nvSpPr>
          <p:cNvPr id="8" name="Footer Placeholder 7">
            <a:extLst>
              <a:ext uri="{FF2B5EF4-FFF2-40B4-BE49-F238E27FC236}">
                <a16:creationId xmlns:a16="http://schemas.microsoft.com/office/drawing/2014/main" id="{24B1152D-4AA7-4941-8E0D-17F18CC77DF8}"/>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D1B20DD8-1CF9-B64F-83EC-7378E7C1ADE0}"/>
              </a:ext>
            </a:extLst>
          </p:cNvPr>
          <p:cNvSpPr>
            <a:spLocks noGrp="1"/>
          </p:cNvSpPr>
          <p:nvPr>
            <p:ph type="sldNum" sz="quarter" idx="12"/>
          </p:nvPr>
        </p:nvSpPr>
        <p:spPr/>
        <p:txBody>
          <a:bodyPr/>
          <a:lstStyle/>
          <a:p>
            <a:fld id="{45A87DFD-7263-6243-974B-CBB3D84CF52C}" type="slidenum">
              <a:rPr lang="en-VN" smtClean="0"/>
              <a:t>‹#›</a:t>
            </a:fld>
            <a:endParaRPr lang="en-VN"/>
          </a:p>
        </p:txBody>
      </p:sp>
    </p:spTree>
    <p:extLst>
      <p:ext uri="{BB962C8B-B14F-4D97-AF65-F5344CB8AC3E}">
        <p14:creationId xmlns:p14="http://schemas.microsoft.com/office/powerpoint/2010/main" val="1276618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9/7/2023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8D09-3183-C245-ADCB-21BF0D89FE0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ABED67C8-51F5-0A4C-9D02-E66AD09EDE5E}"/>
              </a:ext>
            </a:extLst>
          </p:cNvPr>
          <p:cNvSpPr>
            <a:spLocks noGrp="1"/>
          </p:cNvSpPr>
          <p:nvPr>
            <p:ph type="dt" sz="half" idx="10"/>
          </p:nvPr>
        </p:nvSpPr>
        <p:spPr/>
        <p:txBody>
          <a:bodyPr/>
          <a:lstStyle/>
          <a:p>
            <a:fld id="{DEB5CFC2-1167-094A-A035-3048777ABDD1}" type="datetimeFigureOut">
              <a:rPr lang="en-VN" smtClean="0"/>
              <a:t>09/07/2023</a:t>
            </a:fld>
            <a:endParaRPr lang="en-VN"/>
          </a:p>
        </p:txBody>
      </p:sp>
      <p:sp>
        <p:nvSpPr>
          <p:cNvPr id="4" name="Footer Placeholder 3">
            <a:extLst>
              <a:ext uri="{FF2B5EF4-FFF2-40B4-BE49-F238E27FC236}">
                <a16:creationId xmlns:a16="http://schemas.microsoft.com/office/drawing/2014/main" id="{6AFDDE87-81AD-FA4A-A030-410535713007}"/>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3BE77FDF-858D-6A47-A9D3-70358E9D782D}"/>
              </a:ext>
            </a:extLst>
          </p:cNvPr>
          <p:cNvSpPr>
            <a:spLocks noGrp="1"/>
          </p:cNvSpPr>
          <p:nvPr>
            <p:ph type="sldNum" sz="quarter" idx="12"/>
          </p:nvPr>
        </p:nvSpPr>
        <p:spPr/>
        <p:txBody>
          <a:bodyPr/>
          <a:lstStyle/>
          <a:p>
            <a:fld id="{45A87DFD-7263-6243-974B-CBB3D84CF52C}" type="slidenum">
              <a:rPr lang="en-VN" smtClean="0"/>
              <a:t>‹#›</a:t>
            </a:fld>
            <a:endParaRPr lang="en-VN"/>
          </a:p>
        </p:txBody>
      </p:sp>
    </p:spTree>
    <p:extLst>
      <p:ext uri="{BB962C8B-B14F-4D97-AF65-F5344CB8AC3E}">
        <p14:creationId xmlns:p14="http://schemas.microsoft.com/office/powerpoint/2010/main" val="15747742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5606C8-1E75-6F46-B91F-379EAA6F2D05}"/>
              </a:ext>
            </a:extLst>
          </p:cNvPr>
          <p:cNvSpPr>
            <a:spLocks noGrp="1"/>
          </p:cNvSpPr>
          <p:nvPr>
            <p:ph type="dt" sz="half" idx="10"/>
          </p:nvPr>
        </p:nvSpPr>
        <p:spPr/>
        <p:txBody>
          <a:bodyPr/>
          <a:lstStyle/>
          <a:p>
            <a:fld id="{DEB5CFC2-1167-094A-A035-3048777ABDD1}" type="datetimeFigureOut">
              <a:rPr lang="en-VN" smtClean="0"/>
              <a:t>09/07/2023</a:t>
            </a:fld>
            <a:endParaRPr lang="en-VN"/>
          </a:p>
        </p:txBody>
      </p:sp>
      <p:sp>
        <p:nvSpPr>
          <p:cNvPr id="3" name="Footer Placeholder 2">
            <a:extLst>
              <a:ext uri="{FF2B5EF4-FFF2-40B4-BE49-F238E27FC236}">
                <a16:creationId xmlns:a16="http://schemas.microsoft.com/office/drawing/2014/main" id="{27957C20-40B2-4640-860F-451B132E14C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33BA0B77-4144-4B46-8657-03FAE2103D88}"/>
              </a:ext>
            </a:extLst>
          </p:cNvPr>
          <p:cNvSpPr>
            <a:spLocks noGrp="1"/>
          </p:cNvSpPr>
          <p:nvPr>
            <p:ph type="sldNum" sz="quarter" idx="12"/>
          </p:nvPr>
        </p:nvSpPr>
        <p:spPr/>
        <p:txBody>
          <a:bodyPr/>
          <a:lstStyle/>
          <a:p>
            <a:fld id="{45A87DFD-7263-6243-974B-CBB3D84CF52C}" type="slidenum">
              <a:rPr lang="en-VN" smtClean="0"/>
              <a:t>‹#›</a:t>
            </a:fld>
            <a:endParaRPr lang="en-VN"/>
          </a:p>
        </p:txBody>
      </p:sp>
    </p:spTree>
    <p:extLst>
      <p:ext uri="{BB962C8B-B14F-4D97-AF65-F5344CB8AC3E}">
        <p14:creationId xmlns:p14="http://schemas.microsoft.com/office/powerpoint/2010/main" val="2159161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D6A36-CEF7-4147-A4FD-317970B6E0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67353441-6016-C943-9DAC-652611CD3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4CCDC76-D4B7-774E-82F9-866251363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8BA947-30CF-9846-9355-F4FAF1061728}"/>
              </a:ext>
            </a:extLst>
          </p:cNvPr>
          <p:cNvSpPr>
            <a:spLocks noGrp="1"/>
          </p:cNvSpPr>
          <p:nvPr>
            <p:ph type="dt" sz="half" idx="10"/>
          </p:nvPr>
        </p:nvSpPr>
        <p:spPr/>
        <p:txBody>
          <a:bodyPr/>
          <a:lstStyle/>
          <a:p>
            <a:fld id="{DEB5CFC2-1167-094A-A035-3048777ABDD1}" type="datetimeFigureOut">
              <a:rPr lang="en-VN" smtClean="0"/>
              <a:t>09/07/2023</a:t>
            </a:fld>
            <a:endParaRPr lang="en-VN"/>
          </a:p>
        </p:txBody>
      </p:sp>
      <p:sp>
        <p:nvSpPr>
          <p:cNvPr id="6" name="Footer Placeholder 5">
            <a:extLst>
              <a:ext uri="{FF2B5EF4-FFF2-40B4-BE49-F238E27FC236}">
                <a16:creationId xmlns:a16="http://schemas.microsoft.com/office/drawing/2014/main" id="{8310E314-A80F-094A-AE91-BB6E97B8C6C5}"/>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E435BD99-5DEE-4F4C-AB11-4A3D486B1FA5}"/>
              </a:ext>
            </a:extLst>
          </p:cNvPr>
          <p:cNvSpPr>
            <a:spLocks noGrp="1"/>
          </p:cNvSpPr>
          <p:nvPr>
            <p:ph type="sldNum" sz="quarter" idx="12"/>
          </p:nvPr>
        </p:nvSpPr>
        <p:spPr/>
        <p:txBody>
          <a:bodyPr/>
          <a:lstStyle/>
          <a:p>
            <a:fld id="{45A87DFD-7263-6243-974B-CBB3D84CF52C}" type="slidenum">
              <a:rPr lang="en-VN" smtClean="0"/>
              <a:t>‹#›</a:t>
            </a:fld>
            <a:endParaRPr lang="en-VN"/>
          </a:p>
        </p:txBody>
      </p:sp>
    </p:spTree>
    <p:extLst>
      <p:ext uri="{BB962C8B-B14F-4D97-AF65-F5344CB8AC3E}">
        <p14:creationId xmlns:p14="http://schemas.microsoft.com/office/powerpoint/2010/main" val="3445987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9160E-7F4F-514E-A9D3-3C1EDF7F80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A898293D-0CBE-234E-A7C7-E9BAF99050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94D4AF8D-C4CC-8C4C-8E79-E162B2A8E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993C79-045C-524B-AFFE-59A9005AC624}"/>
              </a:ext>
            </a:extLst>
          </p:cNvPr>
          <p:cNvSpPr>
            <a:spLocks noGrp="1"/>
          </p:cNvSpPr>
          <p:nvPr>
            <p:ph type="dt" sz="half" idx="10"/>
          </p:nvPr>
        </p:nvSpPr>
        <p:spPr/>
        <p:txBody>
          <a:bodyPr/>
          <a:lstStyle/>
          <a:p>
            <a:fld id="{DEB5CFC2-1167-094A-A035-3048777ABDD1}" type="datetimeFigureOut">
              <a:rPr lang="en-VN" smtClean="0"/>
              <a:t>09/07/2023</a:t>
            </a:fld>
            <a:endParaRPr lang="en-VN"/>
          </a:p>
        </p:txBody>
      </p:sp>
      <p:sp>
        <p:nvSpPr>
          <p:cNvPr id="6" name="Footer Placeholder 5">
            <a:extLst>
              <a:ext uri="{FF2B5EF4-FFF2-40B4-BE49-F238E27FC236}">
                <a16:creationId xmlns:a16="http://schemas.microsoft.com/office/drawing/2014/main" id="{36195051-A8C4-234D-80DB-81BF0BCF58B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827A6F51-0882-5F41-9693-C0A3FF43EB39}"/>
              </a:ext>
            </a:extLst>
          </p:cNvPr>
          <p:cNvSpPr>
            <a:spLocks noGrp="1"/>
          </p:cNvSpPr>
          <p:nvPr>
            <p:ph type="sldNum" sz="quarter" idx="12"/>
          </p:nvPr>
        </p:nvSpPr>
        <p:spPr/>
        <p:txBody>
          <a:bodyPr/>
          <a:lstStyle/>
          <a:p>
            <a:fld id="{45A87DFD-7263-6243-974B-CBB3D84CF52C}" type="slidenum">
              <a:rPr lang="en-VN" smtClean="0"/>
              <a:t>‹#›</a:t>
            </a:fld>
            <a:endParaRPr lang="en-VN"/>
          </a:p>
        </p:txBody>
      </p:sp>
    </p:spTree>
    <p:extLst>
      <p:ext uri="{BB962C8B-B14F-4D97-AF65-F5344CB8AC3E}">
        <p14:creationId xmlns:p14="http://schemas.microsoft.com/office/powerpoint/2010/main" val="24440438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DC061-2B94-BF4B-9536-3E7B031015D1}"/>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A976129-F311-0044-8B3B-D3A1A7DBFE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DC6EC20-305F-1C47-9D96-ADCFEF72619E}"/>
              </a:ext>
            </a:extLst>
          </p:cNvPr>
          <p:cNvSpPr>
            <a:spLocks noGrp="1"/>
          </p:cNvSpPr>
          <p:nvPr>
            <p:ph type="dt" sz="half" idx="10"/>
          </p:nvPr>
        </p:nvSpPr>
        <p:spPr/>
        <p:txBody>
          <a:bodyPr/>
          <a:lstStyle/>
          <a:p>
            <a:fld id="{DEB5CFC2-1167-094A-A035-3048777ABDD1}" type="datetimeFigureOut">
              <a:rPr lang="en-VN" smtClean="0"/>
              <a:t>09/07/2023</a:t>
            </a:fld>
            <a:endParaRPr lang="en-VN"/>
          </a:p>
        </p:txBody>
      </p:sp>
      <p:sp>
        <p:nvSpPr>
          <p:cNvPr id="5" name="Footer Placeholder 4">
            <a:extLst>
              <a:ext uri="{FF2B5EF4-FFF2-40B4-BE49-F238E27FC236}">
                <a16:creationId xmlns:a16="http://schemas.microsoft.com/office/drawing/2014/main" id="{6A5500EF-BD1F-3F42-B2DC-110A28EB35D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62EA225-84C3-2D45-900B-83C367A00731}"/>
              </a:ext>
            </a:extLst>
          </p:cNvPr>
          <p:cNvSpPr>
            <a:spLocks noGrp="1"/>
          </p:cNvSpPr>
          <p:nvPr>
            <p:ph type="sldNum" sz="quarter" idx="12"/>
          </p:nvPr>
        </p:nvSpPr>
        <p:spPr/>
        <p:txBody>
          <a:bodyPr/>
          <a:lstStyle/>
          <a:p>
            <a:fld id="{45A87DFD-7263-6243-974B-CBB3D84CF52C}" type="slidenum">
              <a:rPr lang="en-VN" smtClean="0"/>
              <a:t>‹#›</a:t>
            </a:fld>
            <a:endParaRPr lang="en-VN"/>
          </a:p>
        </p:txBody>
      </p:sp>
    </p:spTree>
    <p:extLst>
      <p:ext uri="{BB962C8B-B14F-4D97-AF65-F5344CB8AC3E}">
        <p14:creationId xmlns:p14="http://schemas.microsoft.com/office/powerpoint/2010/main" val="566114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5768F7-2E99-B349-9105-5BF6E7C91A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6DD16422-B2C4-714A-BB8F-BB1A399AD4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B9C5FBF-8BE8-2B49-8C1B-24A385C1E1B1}"/>
              </a:ext>
            </a:extLst>
          </p:cNvPr>
          <p:cNvSpPr>
            <a:spLocks noGrp="1"/>
          </p:cNvSpPr>
          <p:nvPr>
            <p:ph type="dt" sz="half" idx="10"/>
          </p:nvPr>
        </p:nvSpPr>
        <p:spPr/>
        <p:txBody>
          <a:bodyPr/>
          <a:lstStyle/>
          <a:p>
            <a:fld id="{DEB5CFC2-1167-094A-A035-3048777ABDD1}" type="datetimeFigureOut">
              <a:rPr lang="en-VN" smtClean="0"/>
              <a:t>09/07/2023</a:t>
            </a:fld>
            <a:endParaRPr lang="en-VN"/>
          </a:p>
        </p:txBody>
      </p:sp>
      <p:sp>
        <p:nvSpPr>
          <p:cNvPr id="5" name="Footer Placeholder 4">
            <a:extLst>
              <a:ext uri="{FF2B5EF4-FFF2-40B4-BE49-F238E27FC236}">
                <a16:creationId xmlns:a16="http://schemas.microsoft.com/office/drawing/2014/main" id="{6402AC9B-40D9-0E43-8C11-214A8080E5B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D348FF3-1B79-2D40-AA54-4C77400FD585}"/>
              </a:ext>
            </a:extLst>
          </p:cNvPr>
          <p:cNvSpPr>
            <a:spLocks noGrp="1"/>
          </p:cNvSpPr>
          <p:nvPr>
            <p:ph type="sldNum" sz="quarter" idx="12"/>
          </p:nvPr>
        </p:nvSpPr>
        <p:spPr/>
        <p:txBody>
          <a:bodyPr/>
          <a:lstStyle/>
          <a:p>
            <a:fld id="{45A87DFD-7263-6243-974B-CBB3D84CF52C}" type="slidenum">
              <a:rPr lang="en-VN" smtClean="0"/>
              <a:t>‹#›</a:t>
            </a:fld>
            <a:endParaRPr lang="en-VN"/>
          </a:p>
        </p:txBody>
      </p:sp>
    </p:spTree>
    <p:extLst>
      <p:ext uri="{BB962C8B-B14F-4D97-AF65-F5344CB8AC3E}">
        <p14:creationId xmlns:p14="http://schemas.microsoft.com/office/powerpoint/2010/main" val="3318497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9/7/2023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167112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087132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345056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402613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1.jp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2.xml"/><Relationship Id="rId7" Type="http://schemas.openxmlformats.org/officeDocument/2006/relationships/tags" Target="../tags/tag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4.xml"/><Relationship Id="rId5" Type="http://schemas.openxmlformats.org/officeDocument/2006/relationships/slideLayout" Target="../slideLayouts/slideLayout34.xml"/><Relationship Id="rId10" Type="http://schemas.openxmlformats.org/officeDocument/2006/relationships/image" Target="../media/image2.jpeg"/><Relationship Id="rId4" Type="http://schemas.openxmlformats.org/officeDocument/2006/relationships/slideLayout" Target="../slideLayouts/slideLayout33.xml"/><Relationship Id="rId9" Type="http://schemas.openxmlformats.org/officeDocument/2006/relationships/tags" Target="../tags/tag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id="{4C93FFEF-82AF-418A-9BD6-A01F71CE132B}"/>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9/7/2023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7437481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326032-B1F7-47A8-A385-38EB506CFA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D6009D-DD79-4857-B297-D45686E44F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D63AE-BF76-4622-80B0-AA0D86510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DBE20-7319-4CF5-BB85-9FDB76724AF4}" type="datetimeFigureOut">
              <a:rPr lang="en-US" smtClean="0"/>
              <a:t>9/7/2023</a:t>
            </a:fld>
            <a:endParaRPr lang="en-US"/>
          </a:p>
        </p:txBody>
      </p:sp>
      <p:sp>
        <p:nvSpPr>
          <p:cNvPr id="5" name="Footer Placeholder 4">
            <a:extLst>
              <a:ext uri="{FF2B5EF4-FFF2-40B4-BE49-F238E27FC236}">
                <a16:creationId xmlns:a16="http://schemas.microsoft.com/office/drawing/2014/main" id="{B7D7EAF7-9ABC-493C-8E9F-20A21ED1C6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C02BE9-50DD-4290-9688-C97FC200F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C94A8-7D48-4D02-812B-ADFE1C7C9894}" type="slidenum">
              <a:rPr lang="en-US" smtClean="0"/>
              <a:t>‹#›</a:t>
            </a:fld>
            <a:endParaRPr lang="en-US"/>
          </a:p>
        </p:txBody>
      </p:sp>
    </p:spTree>
    <p:extLst>
      <p:ext uri="{BB962C8B-B14F-4D97-AF65-F5344CB8AC3E}">
        <p14:creationId xmlns:p14="http://schemas.microsoft.com/office/powerpoint/2010/main" val="16763174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29D1B762-5F88-4B27-93EA-25BA873262B6}"/>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9/7/2023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descr="Beige leafy watercolor background vector | premium image by rawpixel.com /  Aum | Watercolor desktop wallpaper, Watercolor background, Wallpaper  backgrounds">
            <a:extLst>
              <a:ext uri="{FF2B5EF4-FFF2-40B4-BE49-F238E27FC236}">
                <a16:creationId xmlns:a16="http://schemas.microsoft.com/office/drawing/2014/main" id="{736233FF-9435-45E1-8F43-D4E6FD91912A}"/>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7547" b="754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392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CDCB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8D9B5D-3F33-C24C-AFDC-42D1AC54C7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27A7A46-6A1C-794D-939D-4E4220C558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F2F4594-BC28-CD42-9B1A-FEBCE127D9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5CFC2-1167-094A-A035-3048777ABDD1}" type="datetimeFigureOut">
              <a:rPr lang="en-VN" smtClean="0"/>
              <a:t>09/07/2023</a:t>
            </a:fld>
            <a:endParaRPr lang="en-VN"/>
          </a:p>
        </p:txBody>
      </p:sp>
      <p:sp>
        <p:nvSpPr>
          <p:cNvPr id="5" name="Footer Placeholder 4">
            <a:extLst>
              <a:ext uri="{FF2B5EF4-FFF2-40B4-BE49-F238E27FC236}">
                <a16:creationId xmlns:a16="http://schemas.microsoft.com/office/drawing/2014/main" id="{D84BA9D6-E7F7-6348-ABE8-45C848D348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071F92ED-03EF-4740-9BA4-56DE19B649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87DFD-7263-6243-974B-CBB3D84CF52C}" type="slidenum">
              <a:rPr lang="en-VN" smtClean="0"/>
              <a:t>‹#›</a:t>
            </a:fld>
            <a:endParaRPr lang="en-VN"/>
          </a:p>
        </p:txBody>
      </p:sp>
    </p:spTree>
    <p:extLst>
      <p:ext uri="{BB962C8B-B14F-4D97-AF65-F5344CB8AC3E}">
        <p14:creationId xmlns:p14="http://schemas.microsoft.com/office/powerpoint/2010/main" val="183152212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tdRIpScHy-s" TargetMode="Externa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30.xml"/><Relationship Id="rId5" Type="http://schemas.openxmlformats.org/officeDocument/2006/relationships/image" Target="../media/image2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1.xml"/><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30.xml"/><Relationship Id="rId5" Type="http://schemas.openxmlformats.org/officeDocument/2006/relationships/image" Target="../media/image18.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3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1.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1.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9.png"/><Relationship Id="rId1" Type="http://schemas.openxmlformats.org/officeDocument/2006/relationships/slideLayout" Target="../slideLayouts/slideLayout41.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1.xml"/><Relationship Id="rId5" Type="http://schemas.openxmlformats.org/officeDocument/2006/relationships/image" Target="../media/image39.png"/><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1.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gif"/><Relationship Id="rId1" Type="http://schemas.openxmlformats.org/officeDocument/2006/relationships/slideLayout" Target="../slideLayouts/slideLayout1.xml"/><Relationship Id="rId4" Type="http://schemas.openxmlformats.org/officeDocument/2006/relationships/image" Target="../media/image61.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477CCF-B2E5-46D4-9E0E-5F624825CD2B}"/>
              </a:ext>
            </a:extLst>
          </p:cNvPr>
          <p:cNvSpPr/>
          <p:nvPr/>
        </p:nvSpPr>
        <p:spPr>
          <a:xfrm>
            <a:off x="-660520" y="3200400"/>
            <a:ext cx="322568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lt1">
                    <a:alpha val="0"/>
                  </a:schemeClr>
                </a:solidFill>
              </a:rPr>
              <a:t>1</a:t>
            </a:r>
          </a:p>
        </p:txBody>
      </p:sp>
      <p:sp>
        <p:nvSpPr>
          <p:cNvPr id="4" name="Rectangle 3">
            <a:extLst>
              <a:ext uri="{FF2B5EF4-FFF2-40B4-BE49-F238E27FC236}">
                <a16:creationId xmlns:a16="http://schemas.microsoft.com/office/drawing/2014/main" id="{0DD655F2-A7D7-4B7C-B382-80934AA2D1C0}"/>
              </a:ext>
            </a:extLst>
          </p:cNvPr>
          <p:cNvSpPr/>
          <p:nvPr/>
        </p:nvSpPr>
        <p:spPr>
          <a:xfrm>
            <a:off x="-19140" y="3200400"/>
            <a:ext cx="322568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lt1">
                    <a:alpha val="0"/>
                  </a:schemeClr>
                </a:solidFill>
              </a:rPr>
              <a:t>2</a:t>
            </a:r>
          </a:p>
        </p:txBody>
      </p:sp>
      <p:sp>
        <p:nvSpPr>
          <p:cNvPr id="5" name="Rectangle 4">
            <a:extLst>
              <a:ext uri="{FF2B5EF4-FFF2-40B4-BE49-F238E27FC236}">
                <a16:creationId xmlns:a16="http://schemas.microsoft.com/office/drawing/2014/main" id="{1F89B10B-8C46-48B3-B4D0-01EDBCFF852B}"/>
              </a:ext>
            </a:extLst>
          </p:cNvPr>
          <p:cNvSpPr/>
          <p:nvPr/>
        </p:nvSpPr>
        <p:spPr>
          <a:xfrm>
            <a:off x="622240" y="3200400"/>
            <a:ext cx="322568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lt1">
                    <a:alpha val="0"/>
                  </a:schemeClr>
                </a:solidFill>
              </a:rPr>
              <a:t>3</a:t>
            </a:r>
          </a:p>
        </p:txBody>
      </p:sp>
      <p:sp>
        <p:nvSpPr>
          <p:cNvPr id="6" name="Rectangle 5">
            <a:extLst>
              <a:ext uri="{FF2B5EF4-FFF2-40B4-BE49-F238E27FC236}">
                <a16:creationId xmlns:a16="http://schemas.microsoft.com/office/drawing/2014/main" id="{C28EE651-3C48-4A51-82D3-FAD690B0A2B3}"/>
              </a:ext>
            </a:extLst>
          </p:cNvPr>
          <p:cNvSpPr/>
          <p:nvPr/>
        </p:nvSpPr>
        <p:spPr>
          <a:xfrm>
            <a:off x="1263620" y="3200400"/>
            <a:ext cx="322568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lt1">
                    <a:alpha val="0"/>
                  </a:schemeClr>
                </a:solidFill>
              </a:rPr>
              <a:t>4</a:t>
            </a:r>
          </a:p>
        </p:txBody>
      </p:sp>
      <p:sp>
        <p:nvSpPr>
          <p:cNvPr id="7" name="Rectangle 6">
            <a:extLst>
              <a:ext uri="{FF2B5EF4-FFF2-40B4-BE49-F238E27FC236}">
                <a16:creationId xmlns:a16="http://schemas.microsoft.com/office/drawing/2014/main" id="{F1AF2FF9-84B9-4B73-930C-0F103428D933}"/>
              </a:ext>
            </a:extLst>
          </p:cNvPr>
          <p:cNvSpPr/>
          <p:nvPr/>
        </p:nvSpPr>
        <p:spPr>
          <a:xfrm>
            <a:off x="1905000" y="3200400"/>
            <a:ext cx="322568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lt1">
                    <a:alpha val="0"/>
                  </a:schemeClr>
                </a:solidFill>
              </a:rPr>
              <a:t>5</a:t>
            </a:r>
          </a:p>
        </p:txBody>
      </p:sp>
      <p:sp>
        <p:nvSpPr>
          <p:cNvPr id="22" name="Rectangle: Rounded Corners 21">
            <a:extLst>
              <a:ext uri="{FF2B5EF4-FFF2-40B4-BE49-F238E27FC236}">
                <a16:creationId xmlns:a16="http://schemas.microsoft.com/office/drawing/2014/main" id="{E783F699-5165-45B6-97BE-58998D74BE32}"/>
              </a:ext>
            </a:extLst>
          </p:cNvPr>
          <p:cNvSpPr/>
          <p:nvPr/>
        </p:nvSpPr>
        <p:spPr>
          <a:xfrm>
            <a:off x="1639207" y="2211335"/>
            <a:ext cx="8913586" cy="18789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dirty="0" err="1">
                <a:solidFill>
                  <a:srgbClr val="D61E6A"/>
                </a:solidFill>
                <a:latin typeface="+mj-lt"/>
                <a:ea typeface="#9Slide03 Roboto Condensed" panose="02000000000000000000" pitchFamily="2" charset="0"/>
                <a:cs typeface="Arial" panose="020B0604020202020204" pitchFamily="34" charset="0"/>
              </a:rPr>
              <a:t>Kính</a:t>
            </a:r>
            <a:r>
              <a:rPr lang="en-US" sz="6400" dirty="0">
                <a:solidFill>
                  <a:srgbClr val="D61E6A"/>
                </a:solidFill>
                <a:latin typeface="+mj-lt"/>
                <a:ea typeface="#9Slide03 Roboto Condensed" panose="02000000000000000000" pitchFamily="2" charset="0"/>
                <a:cs typeface="Arial" panose="020B0604020202020204" pitchFamily="34" charset="0"/>
              </a:rPr>
              <a:t> </a:t>
            </a:r>
            <a:r>
              <a:rPr lang="en-US" sz="6400" dirty="0" err="1">
                <a:solidFill>
                  <a:srgbClr val="D61E6A"/>
                </a:solidFill>
                <a:latin typeface="+mj-lt"/>
                <a:ea typeface="#9Slide03 Roboto Condensed" panose="02000000000000000000" pitchFamily="2" charset="0"/>
                <a:cs typeface="Arial" panose="020B0604020202020204" pitchFamily="34" charset="0"/>
              </a:rPr>
              <a:t>chào</a:t>
            </a:r>
            <a:r>
              <a:rPr lang="en-US" sz="6400" dirty="0">
                <a:solidFill>
                  <a:srgbClr val="D61E6A"/>
                </a:solidFill>
                <a:latin typeface="+mj-lt"/>
                <a:ea typeface="#9Slide03 Roboto Condensed" panose="02000000000000000000" pitchFamily="2" charset="0"/>
                <a:cs typeface="Arial" panose="020B0604020202020204" pitchFamily="34" charset="0"/>
              </a:rPr>
              <a:t> </a:t>
            </a:r>
            <a:r>
              <a:rPr lang="en-US" sz="6400" dirty="0" err="1">
                <a:solidFill>
                  <a:srgbClr val="D61E6A"/>
                </a:solidFill>
                <a:latin typeface="+mj-lt"/>
                <a:ea typeface="#9Slide03 Roboto Condensed" panose="02000000000000000000" pitchFamily="2" charset="0"/>
                <a:cs typeface="Arial" panose="020B0604020202020204" pitchFamily="34" charset="0"/>
              </a:rPr>
              <a:t>thầy</a:t>
            </a:r>
            <a:r>
              <a:rPr lang="en-US" sz="6400" dirty="0">
                <a:solidFill>
                  <a:srgbClr val="D61E6A"/>
                </a:solidFill>
                <a:latin typeface="+mj-lt"/>
                <a:ea typeface="#9Slide03 Roboto Condensed" panose="02000000000000000000" pitchFamily="2" charset="0"/>
                <a:cs typeface="Arial" panose="020B0604020202020204" pitchFamily="34" charset="0"/>
              </a:rPr>
              <a:t> </a:t>
            </a:r>
            <a:r>
              <a:rPr lang="en-US" sz="6400" dirty="0" err="1">
                <a:solidFill>
                  <a:srgbClr val="D61E6A"/>
                </a:solidFill>
                <a:latin typeface="+mj-lt"/>
                <a:ea typeface="#9Slide03 Roboto Condensed" panose="02000000000000000000" pitchFamily="2" charset="0"/>
                <a:cs typeface="Arial" panose="020B0604020202020204" pitchFamily="34" charset="0"/>
              </a:rPr>
              <a:t>cô</a:t>
            </a:r>
            <a:endParaRPr lang="en-US" sz="6400" dirty="0">
              <a:solidFill>
                <a:srgbClr val="D61E6A"/>
              </a:solidFill>
              <a:latin typeface="+mj-lt"/>
              <a:ea typeface="#9Slide03 Roboto Condensed" panose="02000000000000000000" pitchFamily="2" charset="0"/>
              <a:cs typeface="Arial" panose="020B0604020202020204" pitchFamily="34" charset="0"/>
            </a:endParaRPr>
          </a:p>
          <a:p>
            <a:pPr algn="ctr"/>
            <a:r>
              <a:rPr lang="en-US" sz="6400" dirty="0" err="1">
                <a:solidFill>
                  <a:srgbClr val="D61E6A"/>
                </a:solidFill>
                <a:latin typeface="+mj-lt"/>
                <a:ea typeface="#9Slide03 Roboto Condensed" panose="02000000000000000000" pitchFamily="2" charset="0"/>
                <a:cs typeface="Arial" panose="020B0604020202020204" pitchFamily="34" charset="0"/>
              </a:rPr>
              <a:t>cùng</a:t>
            </a:r>
            <a:r>
              <a:rPr lang="en-US" sz="6400" dirty="0">
                <a:solidFill>
                  <a:srgbClr val="D61E6A"/>
                </a:solidFill>
                <a:latin typeface="+mj-lt"/>
                <a:ea typeface="#9Slide03 Roboto Condensed" panose="02000000000000000000" pitchFamily="2" charset="0"/>
                <a:cs typeface="Arial" panose="020B0604020202020204" pitchFamily="34" charset="0"/>
              </a:rPr>
              <a:t> </a:t>
            </a:r>
            <a:r>
              <a:rPr lang="en-US" sz="6400" dirty="0" err="1">
                <a:solidFill>
                  <a:srgbClr val="D61E6A"/>
                </a:solidFill>
                <a:latin typeface="+mj-lt"/>
                <a:ea typeface="#9Slide03 Roboto Condensed" panose="02000000000000000000" pitchFamily="2" charset="0"/>
                <a:cs typeface="Arial" panose="020B0604020202020204" pitchFamily="34" charset="0"/>
              </a:rPr>
              <a:t>các</a:t>
            </a:r>
            <a:r>
              <a:rPr lang="en-US" sz="6400" dirty="0">
                <a:solidFill>
                  <a:srgbClr val="D61E6A"/>
                </a:solidFill>
                <a:latin typeface="+mj-lt"/>
                <a:ea typeface="#9Slide03 Roboto Condensed" panose="02000000000000000000" pitchFamily="2" charset="0"/>
                <a:cs typeface="Arial" panose="020B0604020202020204" pitchFamily="34" charset="0"/>
              </a:rPr>
              <a:t> </a:t>
            </a:r>
            <a:r>
              <a:rPr lang="en-US" sz="6400" dirty="0" err="1">
                <a:solidFill>
                  <a:srgbClr val="D61E6A"/>
                </a:solidFill>
                <a:latin typeface="+mj-lt"/>
                <a:ea typeface="#9Slide03 Roboto Condensed" panose="02000000000000000000" pitchFamily="2" charset="0"/>
                <a:cs typeface="Arial" panose="020B0604020202020204" pitchFamily="34" charset="0"/>
              </a:rPr>
              <a:t>em</a:t>
            </a:r>
            <a:r>
              <a:rPr lang="en-US" sz="6400" dirty="0">
                <a:solidFill>
                  <a:srgbClr val="D61E6A"/>
                </a:solidFill>
                <a:latin typeface="+mj-lt"/>
                <a:ea typeface="#9Slide03 Roboto Condensed" panose="02000000000000000000" pitchFamily="2" charset="0"/>
                <a:cs typeface="Arial" panose="020B0604020202020204" pitchFamily="34" charset="0"/>
              </a:rPr>
              <a:t> </a:t>
            </a:r>
            <a:r>
              <a:rPr lang="en-US" sz="6400" dirty="0" err="1">
                <a:solidFill>
                  <a:srgbClr val="D61E6A"/>
                </a:solidFill>
                <a:latin typeface="+mj-lt"/>
                <a:ea typeface="#9Slide03 Roboto Condensed" panose="02000000000000000000" pitchFamily="2" charset="0"/>
                <a:cs typeface="Arial" panose="020B0604020202020204" pitchFamily="34" charset="0"/>
              </a:rPr>
              <a:t>học</a:t>
            </a:r>
            <a:r>
              <a:rPr lang="en-US" sz="6400" dirty="0">
                <a:solidFill>
                  <a:srgbClr val="D61E6A"/>
                </a:solidFill>
                <a:latin typeface="+mj-lt"/>
                <a:ea typeface="#9Slide03 Roboto Condensed" panose="02000000000000000000" pitchFamily="2" charset="0"/>
                <a:cs typeface="Arial" panose="020B0604020202020204" pitchFamily="34" charset="0"/>
              </a:rPr>
              <a:t> </a:t>
            </a:r>
            <a:r>
              <a:rPr lang="en-US" sz="6400" dirty="0" err="1">
                <a:solidFill>
                  <a:srgbClr val="D61E6A"/>
                </a:solidFill>
                <a:latin typeface="+mj-lt"/>
                <a:ea typeface="#9Slide03 Roboto Condensed" panose="02000000000000000000" pitchFamily="2" charset="0"/>
                <a:cs typeface="Arial" panose="020B0604020202020204" pitchFamily="34" charset="0"/>
              </a:rPr>
              <a:t>sinh</a:t>
            </a:r>
            <a:endParaRPr lang="en-US" sz="6400" dirty="0">
              <a:solidFill>
                <a:srgbClr val="D61E6A"/>
              </a:solidFill>
              <a:latin typeface="+mj-lt"/>
              <a:ea typeface="#9Slide03 Roboto Condensed"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6B38304-667A-4DCC-A5BF-C8598C64EBD1}"/>
              </a:ext>
            </a:extLst>
          </p:cNvPr>
          <p:cNvSpPr/>
          <p:nvPr/>
        </p:nvSpPr>
        <p:spPr>
          <a:xfrm>
            <a:off x="2139103" y="3729642"/>
            <a:ext cx="7766898" cy="3031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2">
                    <a:lumMod val="25000"/>
                  </a:schemeClr>
                </a:solidFill>
                <a:latin typeface="+mj-lt"/>
              </a:rPr>
              <a:t>Giáo</a:t>
            </a:r>
            <a:r>
              <a:rPr lang="en-US" sz="3600" dirty="0">
                <a:solidFill>
                  <a:schemeClr val="bg2">
                    <a:lumMod val="25000"/>
                  </a:schemeClr>
                </a:solidFill>
                <a:latin typeface="+mj-lt"/>
              </a:rPr>
              <a:t> </a:t>
            </a:r>
            <a:r>
              <a:rPr lang="en-US" sz="3600" dirty="0" err="1">
                <a:solidFill>
                  <a:schemeClr val="bg2">
                    <a:lumMod val="25000"/>
                  </a:schemeClr>
                </a:solidFill>
                <a:latin typeface="+mj-lt"/>
              </a:rPr>
              <a:t>viên</a:t>
            </a:r>
            <a:r>
              <a:rPr lang="en-US" sz="3600" dirty="0">
                <a:solidFill>
                  <a:schemeClr val="bg2">
                    <a:lumMod val="25000"/>
                  </a:schemeClr>
                </a:solidFill>
                <a:latin typeface="+mj-lt"/>
              </a:rPr>
              <a:t>:</a:t>
            </a:r>
          </a:p>
          <a:p>
            <a:pPr algn="ctr"/>
            <a:r>
              <a:rPr lang="en-US" sz="3600" dirty="0" err="1">
                <a:solidFill>
                  <a:schemeClr val="bg2">
                    <a:lumMod val="25000"/>
                  </a:schemeClr>
                </a:solidFill>
                <a:latin typeface="+mj-lt"/>
              </a:rPr>
              <a:t>Môn</a:t>
            </a:r>
            <a:r>
              <a:rPr lang="en-US" sz="3600" dirty="0">
                <a:solidFill>
                  <a:schemeClr val="bg2">
                    <a:lumMod val="25000"/>
                  </a:schemeClr>
                </a:solidFill>
                <a:latin typeface="+mj-lt"/>
              </a:rPr>
              <a:t> </a:t>
            </a:r>
            <a:r>
              <a:rPr lang="en-US" sz="3600" dirty="0" err="1">
                <a:solidFill>
                  <a:schemeClr val="bg2">
                    <a:lumMod val="25000"/>
                  </a:schemeClr>
                </a:solidFill>
                <a:latin typeface="+mj-lt"/>
              </a:rPr>
              <a:t>học</a:t>
            </a:r>
            <a:r>
              <a:rPr lang="en-US" sz="3600" dirty="0">
                <a:solidFill>
                  <a:schemeClr val="bg2">
                    <a:lumMod val="25000"/>
                  </a:schemeClr>
                </a:solidFill>
                <a:latin typeface="+mj-lt"/>
              </a:rPr>
              <a:t>: KHTN 8</a:t>
            </a:r>
          </a:p>
          <a:p>
            <a:pPr algn="ctr"/>
            <a:r>
              <a:rPr lang="en-US" sz="3600" dirty="0" err="1">
                <a:solidFill>
                  <a:schemeClr val="bg2">
                    <a:lumMod val="25000"/>
                  </a:schemeClr>
                </a:solidFill>
                <a:latin typeface="+mj-lt"/>
              </a:rPr>
              <a:t>Trường</a:t>
            </a:r>
            <a:r>
              <a:rPr lang="en-US" sz="3600" dirty="0">
                <a:solidFill>
                  <a:schemeClr val="bg2">
                    <a:lumMod val="25000"/>
                  </a:schemeClr>
                </a:solidFill>
                <a:latin typeface="+mj-lt"/>
              </a:rPr>
              <a:t>: </a:t>
            </a:r>
          </a:p>
        </p:txBody>
      </p:sp>
      <p:pic>
        <p:nvPicPr>
          <p:cNvPr id="3082" name="Picture 10" descr="Download Floral Png - Floral Invitation Template Png PNG Image with No  Background - PNGkey.com">
            <a:extLst>
              <a:ext uri="{FF2B5EF4-FFF2-40B4-BE49-F238E27FC236}">
                <a16:creationId xmlns:a16="http://schemas.microsoft.com/office/drawing/2014/main" id="{63FAACCA-6964-4066-99A8-417CD8E8A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057" y="-1594649"/>
            <a:ext cx="10592932"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inese Flower PNG File, Transparent Png Image - PngNice">
            <a:extLst>
              <a:ext uri="{FF2B5EF4-FFF2-40B4-BE49-F238E27FC236}">
                <a16:creationId xmlns:a16="http://schemas.microsoft.com/office/drawing/2014/main" id="{7242B6F5-60D4-42D6-875E-7514A4611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700000">
            <a:off x="-5983408" y="3040319"/>
            <a:ext cx="102647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hinese Flower PNG File, Transparent Png Image - PngNice">
            <a:extLst>
              <a:ext uri="{FF2B5EF4-FFF2-40B4-BE49-F238E27FC236}">
                <a16:creationId xmlns:a16="http://schemas.microsoft.com/office/drawing/2014/main" id="{3B03EB35-DFED-4FB6-B23B-5C6AD917F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900000" flipH="1">
            <a:off x="7910634" y="3040319"/>
            <a:ext cx="10264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848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2205" y="273750"/>
            <a:ext cx="12187592" cy="714804"/>
            <a:chOff x="0" y="661344"/>
            <a:chExt cx="12190413" cy="714969"/>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B17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Calibri"/>
                <a:ea typeface="宋体" panose="02010600030101010101" pitchFamily="2" charset="-122"/>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449524" y="661344"/>
              <a:ext cx="83040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914217"/>
              <a:r>
                <a:rPr lang="en-US" altLang="zh-CN" sz="3599"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rPr>
                <a:t>HỆ SINH DỤC</a:t>
              </a:r>
              <a:endParaRPr lang="zh-CN" altLang="en-US" sz="3599" dirty="0">
                <a:solidFill>
                  <a:srgbClr val="002060"/>
                </a:solidFill>
                <a:latin typeface="Times" panose="020B0500000000000000" pitchFamily="34" charset="0"/>
                <a:ea typeface="Times" panose="020B0500000000000000" pitchFamily="34" charset="0"/>
                <a:cs typeface="Times" panose="020B0500000000000000" pitchFamily="34" charset="0"/>
                <a:sym typeface="Arial" panose="020B0604020202020204" pitchFamily="34" charset="0"/>
              </a:endParaRPr>
            </a:p>
          </p:txBody>
        </p:sp>
      </p:grpSp>
      <p:graphicFrame>
        <p:nvGraphicFramePr>
          <p:cNvPr id="3" name="Table 2">
            <a:extLst>
              <a:ext uri="{FF2B5EF4-FFF2-40B4-BE49-F238E27FC236}">
                <a16:creationId xmlns:a16="http://schemas.microsoft.com/office/drawing/2014/main" id="{48C9FA34-82FB-EBBA-880A-829D4BE69BDC}"/>
              </a:ext>
            </a:extLst>
          </p:cNvPr>
          <p:cNvGraphicFramePr>
            <a:graphicFrameLocks noGrp="1"/>
          </p:cNvGraphicFramePr>
          <p:nvPr>
            <p:extLst>
              <p:ext uri="{D42A27DB-BD31-4B8C-83A1-F6EECF244321}">
                <p14:modId xmlns:p14="http://schemas.microsoft.com/office/powerpoint/2010/main" val="3677845822"/>
              </p:ext>
            </p:extLst>
          </p:nvPr>
        </p:nvGraphicFramePr>
        <p:xfrm>
          <a:off x="1098910" y="1019034"/>
          <a:ext cx="9873890" cy="4139306"/>
        </p:xfrm>
        <a:graphic>
          <a:graphicData uri="http://schemas.openxmlformats.org/drawingml/2006/table">
            <a:tbl>
              <a:tblPr firstRow="1" firstCol="1" bandRow="1">
                <a:tableStyleId>{5940675A-B579-460E-94D1-54222C63F5DA}</a:tableStyleId>
              </a:tblPr>
              <a:tblGrid>
                <a:gridCol w="9873890">
                  <a:extLst>
                    <a:ext uri="{9D8B030D-6E8A-4147-A177-3AD203B41FA5}">
                      <a16:colId xmlns:a16="http://schemas.microsoft.com/office/drawing/2014/main" val="3847880380"/>
                    </a:ext>
                  </a:extLst>
                </a:gridCol>
              </a:tblGrid>
              <a:tr h="4139306">
                <a:tc>
                  <a:txBody>
                    <a:bodyPr/>
                    <a:lstStyle/>
                    <a:p>
                      <a:pPr algn="ctr">
                        <a:lnSpc>
                          <a:spcPct val="107000"/>
                        </a:lnSpc>
                        <a:spcAft>
                          <a:spcPts val="800"/>
                        </a:spcAft>
                      </a:pPr>
                      <a:r>
                        <a:rPr lang="en-US" sz="2800" dirty="0" err="1">
                          <a:solidFill>
                            <a:srgbClr val="C00000"/>
                          </a:solidFill>
                          <a:effectLst/>
                        </a:rPr>
                        <a:t>Phiếu</a:t>
                      </a:r>
                      <a:r>
                        <a:rPr lang="en-US" sz="2800" dirty="0">
                          <a:solidFill>
                            <a:srgbClr val="C00000"/>
                          </a:solidFill>
                          <a:effectLst/>
                        </a:rPr>
                        <a:t> </a:t>
                      </a:r>
                      <a:r>
                        <a:rPr lang="en-US" sz="2800" dirty="0" err="1">
                          <a:solidFill>
                            <a:srgbClr val="C00000"/>
                          </a:solidFill>
                          <a:effectLst/>
                        </a:rPr>
                        <a:t>học</a:t>
                      </a:r>
                      <a:r>
                        <a:rPr lang="en-US" sz="2800" dirty="0">
                          <a:solidFill>
                            <a:srgbClr val="C00000"/>
                          </a:solidFill>
                          <a:effectLst/>
                        </a:rPr>
                        <a:t> </a:t>
                      </a:r>
                      <a:r>
                        <a:rPr lang="en-US" sz="2800" dirty="0" err="1">
                          <a:solidFill>
                            <a:srgbClr val="C00000"/>
                          </a:solidFill>
                          <a:effectLst/>
                        </a:rPr>
                        <a:t>tập</a:t>
                      </a:r>
                      <a:r>
                        <a:rPr lang="en-US" sz="2800" dirty="0">
                          <a:solidFill>
                            <a:srgbClr val="C00000"/>
                          </a:solidFill>
                          <a:effectLst/>
                        </a:rPr>
                        <a:t> 1:</a:t>
                      </a:r>
                    </a:p>
                    <a:p>
                      <a:pPr marL="0" marR="0" algn="just">
                        <a:lnSpc>
                          <a:spcPct val="107000"/>
                        </a:lnSpc>
                        <a:spcBef>
                          <a:spcPts val="600"/>
                        </a:spcBef>
                        <a:spcAft>
                          <a:spcPts val="600"/>
                        </a:spcAft>
                      </a:pPr>
                      <a:r>
                        <a:rPr lang="vi-VN" sz="2800" spc="-50" dirty="0">
                          <a:solidFill>
                            <a:srgbClr val="002060"/>
                          </a:solidFill>
                          <a:effectLst/>
                          <a:latin typeface="+mj-lt"/>
                        </a:rPr>
                        <a:t>Quan sát hình </a:t>
                      </a:r>
                      <a:r>
                        <a:rPr lang="en-US" sz="2800" spc="-50" dirty="0" err="1">
                          <a:solidFill>
                            <a:srgbClr val="002060"/>
                          </a:solidFill>
                          <a:effectLst/>
                          <a:latin typeface="+mj-lt"/>
                        </a:rPr>
                        <a:t>Cơ</a:t>
                      </a:r>
                      <a:r>
                        <a:rPr lang="en-US" sz="2800" spc="-50" dirty="0">
                          <a:solidFill>
                            <a:srgbClr val="002060"/>
                          </a:solidFill>
                          <a:effectLst/>
                          <a:latin typeface="+mj-lt"/>
                        </a:rPr>
                        <a:t> </a:t>
                      </a:r>
                      <a:r>
                        <a:rPr lang="en-US" sz="2800" spc="-50" dirty="0" err="1">
                          <a:solidFill>
                            <a:srgbClr val="002060"/>
                          </a:solidFill>
                          <a:effectLst/>
                          <a:latin typeface="+mj-lt"/>
                        </a:rPr>
                        <a:t>quan</a:t>
                      </a:r>
                      <a:r>
                        <a:rPr lang="en-US" sz="2800" spc="-50" dirty="0">
                          <a:solidFill>
                            <a:srgbClr val="002060"/>
                          </a:solidFill>
                          <a:effectLst/>
                          <a:latin typeface="+mj-lt"/>
                        </a:rPr>
                        <a:t> </a:t>
                      </a:r>
                      <a:r>
                        <a:rPr lang="en-US" sz="2800" spc="-50" dirty="0" err="1">
                          <a:solidFill>
                            <a:srgbClr val="002060"/>
                          </a:solidFill>
                          <a:effectLst/>
                          <a:latin typeface="+mj-lt"/>
                        </a:rPr>
                        <a:t>sinh</a:t>
                      </a:r>
                      <a:r>
                        <a:rPr lang="en-US" sz="2800" spc="-50" dirty="0">
                          <a:solidFill>
                            <a:srgbClr val="002060"/>
                          </a:solidFill>
                          <a:effectLst/>
                          <a:latin typeface="+mj-lt"/>
                        </a:rPr>
                        <a:t> </a:t>
                      </a:r>
                      <a:r>
                        <a:rPr lang="en-US" sz="2800" spc="-50" dirty="0" err="1">
                          <a:solidFill>
                            <a:srgbClr val="002060"/>
                          </a:solidFill>
                          <a:effectLst/>
                          <a:latin typeface="+mj-lt"/>
                        </a:rPr>
                        <a:t>dục</a:t>
                      </a:r>
                      <a:r>
                        <a:rPr lang="en-US" sz="2800" spc="-50" dirty="0">
                          <a:solidFill>
                            <a:srgbClr val="002060"/>
                          </a:solidFill>
                          <a:effectLst/>
                          <a:latin typeface="+mj-lt"/>
                        </a:rPr>
                        <a:t> </a:t>
                      </a:r>
                      <a:r>
                        <a:rPr lang="en-US" sz="2800" spc="-50" dirty="0" err="1">
                          <a:solidFill>
                            <a:srgbClr val="002060"/>
                          </a:solidFill>
                          <a:effectLst/>
                          <a:latin typeface="+mj-lt"/>
                        </a:rPr>
                        <a:t>nam</a:t>
                      </a:r>
                      <a:r>
                        <a:rPr lang="en-US" sz="2800" spc="-50" dirty="0">
                          <a:solidFill>
                            <a:srgbClr val="002060"/>
                          </a:solidFill>
                          <a:effectLst/>
                          <a:latin typeface="+mj-lt"/>
                        </a:rPr>
                        <a:t>, </a:t>
                      </a:r>
                      <a:r>
                        <a:rPr lang="en-US" sz="2800" spc="-50" dirty="0" err="1">
                          <a:solidFill>
                            <a:srgbClr val="002060"/>
                          </a:solidFill>
                          <a:effectLst/>
                          <a:latin typeface="+mj-lt"/>
                        </a:rPr>
                        <a:t>Cơ</a:t>
                      </a:r>
                      <a:r>
                        <a:rPr lang="en-US" sz="2800" spc="-50" dirty="0">
                          <a:solidFill>
                            <a:srgbClr val="002060"/>
                          </a:solidFill>
                          <a:effectLst/>
                          <a:latin typeface="+mj-lt"/>
                        </a:rPr>
                        <a:t> </a:t>
                      </a:r>
                      <a:r>
                        <a:rPr lang="en-US" sz="2800" spc="-50" dirty="0" err="1">
                          <a:solidFill>
                            <a:srgbClr val="002060"/>
                          </a:solidFill>
                          <a:effectLst/>
                          <a:latin typeface="+mj-lt"/>
                        </a:rPr>
                        <a:t>quan</a:t>
                      </a:r>
                      <a:r>
                        <a:rPr lang="en-US" sz="2800" spc="-50" dirty="0">
                          <a:solidFill>
                            <a:srgbClr val="002060"/>
                          </a:solidFill>
                          <a:effectLst/>
                          <a:latin typeface="+mj-lt"/>
                        </a:rPr>
                        <a:t> </a:t>
                      </a:r>
                      <a:r>
                        <a:rPr lang="en-US" sz="2800" spc="-50" dirty="0" err="1">
                          <a:solidFill>
                            <a:srgbClr val="002060"/>
                          </a:solidFill>
                          <a:effectLst/>
                          <a:latin typeface="+mj-lt"/>
                        </a:rPr>
                        <a:t>sinh</a:t>
                      </a:r>
                      <a:r>
                        <a:rPr lang="en-US" sz="2800" spc="-50" dirty="0">
                          <a:solidFill>
                            <a:srgbClr val="002060"/>
                          </a:solidFill>
                          <a:effectLst/>
                          <a:latin typeface="+mj-lt"/>
                        </a:rPr>
                        <a:t> </a:t>
                      </a:r>
                      <a:r>
                        <a:rPr lang="en-US" sz="2800" spc="-50" dirty="0" err="1">
                          <a:solidFill>
                            <a:srgbClr val="002060"/>
                          </a:solidFill>
                          <a:effectLst/>
                          <a:latin typeface="+mj-lt"/>
                        </a:rPr>
                        <a:t>dục</a:t>
                      </a:r>
                      <a:r>
                        <a:rPr lang="en-US" sz="2800" spc="-50" dirty="0">
                          <a:solidFill>
                            <a:srgbClr val="002060"/>
                          </a:solidFill>
                          <a:effectLst/>
                          <a:latin typeface="+mj-lt"/>
                        </a:rPr>
                        <a:t> </a:t>
                      </a:r>
                      <a:r>
                        <a:rPr lang="en-US" sz="2800" spc="-50" dirty="0" err="1">
                          <a:solidFill>
                            <a:srgbClr val="002060"/>
                          </a:solidFill>
                          <a:effectLst/>
                          <a:latin typeface="+mj-lt"/>
                        </a:rPr>
                        <a:t>nữ</a:t>
                      </a:r>
                      <a:r>
                        <a:rPr lang="en-US" sz="2800" spc="-50" dirty="0">
                          <a:solidFill>
                            <a:srgbClr val="002060"/>
                          </a:solidFill>
                          <a:effectLst/>
                          <a:latin typeface="+mj-lt"/>
                        </a:rPr>
                        <a:t> </a:t>
                      </a:r>
                      <a:r>
                        <a:rPr lang="en-US" sz="2800" spc="-50" dirty="0" err="1">
                          <a:solidFill>
                            <a:srgbClr val="002060"/>
                          </a:solidFill>
                          <a:effectLst/>
                          <a:latin typeface="+mj-lt"/>
                        </a:rPr>
                        <a:t>và</a:t>
                      </a:r>
                      <a:r>
                        <a:rPr lang="en-US" sz="2800" spc="-50" dirty="0">
                          <a:solidFill>
                            <a:srgbClr val="002060"/>
                          </a:solidFill>
                          <a:effectLst/>
                          <a:latin typeface="+mj-lt"/>
                        </a:rPr>
                        <a:t> </a:t>
                      </a:r>
                      <a:r>
                        <a:rPr lang="en-US" sz="2800" spc="-50" dirty="0" err="1">
                          <a:solidFill>
                            <a:srgbClr val="002060"/>
                          </a:solidFill>
                          <a:effectLst/>
                          <a:latin typeface="+mj-lt"/>
                        </a:rPr>
                        <a:t>nghiên</a:t>
                      </a:r>
                      <a:r>
                        <a:rPr lang="en-US" sz="2800" spc="-50" dirty="0">
                          <a:solidFill>
                            <a:srgbClr val="002060"/>
                          </a:solidFill>
                          <a:effectLst/>
                          <a:latin typeface="+mj-lt"/>
                        </a:rPr>
                        <a:t> </a:t>
                      </a:r>
                      <a:r>
                        <a:rPr lang="en-US" sz="2800" spc="-50" dirty="0" err="1">
                          <a:solidFill>
                            <a:srgbClr val="002060"/>
                          </a:solidFill>
                          <a:effectLst/>
                          <a:latin typeface="+mj-lt"/>
                        </a:rPr>
                        <a:t>cứu</a:t>
                      </a:r>
                      <a:r>
                        <a:rPr lang="en-US" sz="2800" spc="-50" dirty="0">
                          <a:solidFill>
                            <a:srgbClr val="002060"/>
                          </a:solidFill>
                          <a:effectLst/>
                          <a:latin typeface="+mj-lt"/>
                        </a:rPr>
                        <a:t> </a:t>
                      </a:r>
                      <a:r>
                        <a:rPr lang="en-US" sz="2800" spc="-50" dirty="0" err="1">
                          <a:solidFill>
                            <a:srgbClr val="002060"/>
                          </a:solidFill>
                          <a:effectLst/>
                          <a:latin typeface="+mj-lt"/>
                        </a:rPr>
                        <a:t>thông</a:t>
                      </a:r>
                      <a:r>
                        <a:rPr lang="en-US" sz="2800" spc="-50" dirty="0">
                          <a:solidFill>
                            <a:srgbClr val="002060"/>
                          </a:solidFill>
                          <a:effectLst/>
                          <a:latin typeface="+mj-lt"/>
                        </a:rPr>
                        <a:t> tin SGK</a:t>
                      </a:r>
                      <a:r>
                        <a:rPr lang="vi-VN" sz="2800" spc="-50" dirty="0">
                          <a:solidFill>
                            <a:srgbClr val="002060"/>
                          </a:solidFill>
                          <a:effectLst/>
                          <a:latin typeface="+mj-lt"/>
                        </a:rPr>
                        <a:t> trả lời câu hỏi:</a:t>
                      </a:r>
                      <a:endParaRPr lang="en-US" sz="2000" dirty="0">
                        <a:solidFill>
                          <a:srgbClr val="002060"/>
                        </a:solidFill>
                        <a:effectLst/>
                        <a:latin typeface="+mj-lt"/>
                      </a:endParaRPr>
                    </a:p>
                    <a:p>
                      <a:pPr marL="0" marR="0" algn="just">
                        <a:lnSpc>
                          <a:spcPct val="107000"/>
                        </a:lnSpc>
                        <a:spcBef>
                          <a:spcPts val="600"/>
                        </a:spcBef>
                        <a:spcAft>
                          <a:spcPts val="600"/>
                        </a:spcAft>
                      </a:pPr>
                      <a:r>
                        <a:rPr lang="vi-VN" sz="2800" dirty="0">
                          <a:effectLst/>
                          <a:latin typeface="+mj-lt"/>
                        </a:rPr>
                        <a:t>Câu 1: Hoàn thiện bảng</a:t>
                      </a:r>
                    </a:p>
                    <a:p>
                      <a:pPr marL="0" marR="0" algn="just">
                        <a:lnSpc>
                          <a:spcPct val="107000"/>
                        </a:lnSpc>
                        <a:spcBef>
                          <a:spcPts val="600"/>
                        </a:spcBef>
                        <a:spcAft>
                          <a:spcPts val="600"/>
                        </a:spcAft>
                      </a:pPr>
                      <a:r>
                        <a:rPr lang="vi-VN" sz="2800" dirty="0">
                          <a:effectLst/>
                          <a:latin typeface="+mj-lt"/>
                        </a:rPr>
                        <a:t>Câu </a:t>
                      </a:r>
                      <a:r>
                        <a:rPr lang="en-US" sz="2800" dirty="0">
                          <a:effectLst/>
                          <a:latin typeface="+mj-lt"/>
                        </a:rPr>
                        <a:t>2</a:t>
                      </a:r>
                      <a:r>
                        <a:rPr lang="vi-VN" sz="2800" dirty="0">
                          <a:effectLst/>
                          <a:latin typeface="+mj-lt"/>
                        </a:rPr>
                        <a:t>: </a:t>
                      </a:r>
                      <a:r>
                        <a:rPr lang="en-US" sz="2800" dirty="0">
                          <a:effectLst/>
                          <a:latin typeface="+mj-lt"/>
                        </a:rPr>
                        <a:t>Tinh </a:t>
                      </a:r>
                      <a:r>
                        <a:rPr lang="en-US" sz="2800" dirty="0" err="1">
                          <a:effectLst/>
                          <a:latin typeface="+mj-lt"/>
                        </a:rPr>
                        <a:t>hoàn</a:t>
                      </a:r>
                      <a:r>
                        <a:rPr lang="en-US" sz="2800" dirty="0">
                          <a:effectLst/>
                          <a:latin typeface="+mj-lt"/>
                        </a:rPr>
                        <a:t> </a:t>
                      </a:r>
                      <a:r>
                        <a:rPr lang="en-US" sz="2800" dirty="0" err="1">
                          <a:effectLst/>
                          <a:latin typeface="+mj-lt"/>
                        </a:rPr>
                        <a:t>nằm</a:t>
                      </a:r>
                      <a:r>
                        <a:rPr lang="en-US" sz="2800" dirty="0">
                          <a:effectLst/>
                          <a:latin typeface="+mj-lt"/>
                        </a:rPr>
                        <a:t> </a:t>
                      </a:r>
                      <a:r>
                        <a:rPr lang="en-US" sz="2800" dirty="0" err="1">
                          <a:effectLst/>
                          <a:latin typeface="+mj-lt"/>
                        </a:rPr>
                        <a:t>trong</a:t>
                      </a:r>
                      <a:r>
                        <a:rPr lang="en-US" sz="2800" dirty="0">
                          <a:effectLst/>
                          <a:latin typeface="+mj-lt"/>
                        </a:rPr>
                        <a:t> </a:t>
                      </a:r>
                      <a:r>
                        <a:rPr lang="en-US" sz="2800" dirty="0" err="1">
                          <a:effectLst/>
                          <a:latin typeface="+mj-lt"/>
                        </a:rPr>
                        <a:t>bìu</a:t>
                      </a:r>
                      <a:r>
                        <a:rPr lang="en-US" sz="2800" dirty="0">
                          <a:effectLst/>
                          <a:latin typeface="+mj-lt"/>
                        </a:rPr>
                        <a:t> </a:t>
                      </a:r>
                      <a:r>
                        <a:rPr lang="en-US" sz="2800" dirty="0" err="1">
                          <a:effectLst/>
                          <a:latin typeface="+mj-lt"/>
                        </a:rPr>
                        <a:t>có</a:t>
                      </a:r>
                      <a:r>
                        <a:rPr lang="en-US" sz="2800" dirty="0">
                          <a:effectLst/>
                          <a:latin typeface="+mj-lt"/>
                        </a:rPr>
                        <a:t> </a:t>
                      </a:r>
                      <a:r>
                        <a:rPr lang="en-US" sz="2800" dirty="0" err="1">
                          <a:effectLst/>
                          <a:latin typeface="+mj-lt"/>
                        </a:rPr>
                        <a:t>thuận</a:t>
                      </a:r>
                      <a:r>
                        <a:rPr lang="en-US" sz="2800" dirty="0">
                          <a:effectLst/>
                          <a:latin typeface="+mj-lt"/>
                        </a:rPr>
                        <a:t> </a:t>
                      </a:r>
                      <a:r>
                        <a:rPr lang="en-US" sz="2800" dirty="0" err="1">
                          <a:effectLst/>
                          <a:latin typeface="+mj-lt"/>
                        </a:rPr>
                        <a:t>lợi</a:t>
                      </a:r>
                      <a:r>
                        <a:rPr lang="en-US" sz="2800" dirty="0">
                          <a:effectLst/>
                          <a:latin typeface="+mj-lt"/>
                        </a:rPr>
                        <a:t> </a:t>
                      </a:r>
                      <a:r>
                        <a:rPr lang="en-US" sz="2800" dirty="0" err="1">
                          <a:effectLst/>
                          <a:latin typeface="+mj-lt"/>
                        </a:rPr>
                        <a:t>gì</a:t>
                      </a:r>
                      <a:r>
                        <a:rPr lang="en-US" sz="2800" dirty="0">
                          <a:effectLst/>
                          <a:latin typeface="+mj-lt"/>
                        </a:rPr>
                        <a:t> </a:t>
                      </a:r>
                      <a:r>
                        <a:rPr lang="en-US" sz="2800" dirty="0" err="1">
                          <a:effectLst/>
                          <a:latin typeface="+mj-lt"/>
                        </a:rPr>
                        <a:t>cho</a:t>
                      </a:r>
                      <a:r>
                        <a:rPr lang="en-US" sz="2800" dirty="0">
                          <a:effectLst/>
                          <a:latin typeface="+mj-lt"/>
                        </a:rPr>
                        <a:t> </a:t>
                      </a:r>
                      <a:r>
                        <a:rPr lang="en-US" sz="2800" dirty="0" err="1">
                          <a:effectLst/>
                          <a:latin typeface="+mj-lt"/>
                        </a:rPr>
                        <a:t>việc</a:t>
                      </a:r>
                      <a:r>
                        <a:rPr lang="en-US" sz="2800" dirty="0">
                          <a:effectLst/>
                          <a:latin typeface="+mj-lt"/>
                        </a:rPr>
                        <a:t> </a:t>
                      </a:r>
                      <a:r>
                        <a:rPr lang="en-US" sz="2800" dirty="0" err="1">
                          <a:effectLst/>
                          <a:latin typeface="+mj-lt"/>
                        </a:rPr>
                        <a:t>sản</a:t>
                      </a:r>
                      <a:r>
                        <a:rPr lang="en-US" sz="2800" dirty="0">
                          <a:effectLst/>
                          <a:latin typeface="+mj-lt"/>
                        </a:rPr>
                        <a:t> </a:t>
                      </a:r>
                      <a:r>
                        <a:rPr lang="en-US" sz="2800" dirty="0" err="1">
                          <a:effectLst/>
                          <a:latin typeface="+mj-lt"/>
                        </a:rPr>
                        <a:t>sinh</a:t>
                      </a:r>
                      <a:r>
                        <a:rPr lang="en-US" sz="2800" dirty="0">
                          <a:effectLst/>
                          <a:latin typeface="+mj-lt"/>
                        </a:rPr>
                        <a:t> </a:t>
                      </a:r>
                      <a:r>
                        <a:rPr lang="en-US" sz="2800" dirty="0" err="1">
                          <a:effectLst/>
                          <a:latin typeface="+mj-lt"/>
                        </a:rPr>
                        <a:t>tinh</a:t>
                      </a:r>
                      <a:r>
                        <a:rPr lang="en-US" sz="2800" dirty="0">
                          <a:effectLst/>
                          <a:latin typeface="+mj-lt"/>
                        </a:rPr>
                        <a:t> </a:t>
                      </a:r>
                      <a:r>
                        <a:rPr lang="en-US" sz="2800" dirty="0" err="1">
                          <a:effectLst/>
                          <a:latin typeface="+mj-lt"/>
                        </a:rPr>
                        <a:t>trùng</a:t>
                      </a:r>
                      <a:r>
                        <a:rPr lang="en-US" sz="2800" dirty="0">
                          <a:effectLst/>
                          <a:latin typeface="+mj-lt"/>
                        </a:rPr>
                        <a:t> ?</a:t>
                      </a:r>
                      <a:endParaRPr lang="en-US" sz="2800" dirty="0">
                        <a:solidFill>
                          <a:srgbClr val="C00000"/>
                        </a:solidFill>
                        <a:effectLst/>
                      </a:endParaRPr>
                    </a:p>
                    <a:p>
                      <a:pPr algn="just">
                        <a:lnSpc>
                          <a:spcPct val="107000"/>
                        </a:lnSpc>
                        <a:spcAft>
                          <a:spcPts val="800"/>
                        </a:spcAft>
                      </a:pPr>
                      <a:r>
                        <a:rPr lang="en-US" sz="2800" dirty="0">
                          <a:solidFill>
                            <a:schemeClr val="tx1">
                              <a:lumMod val="95000"/>
                              <a:lumOff val="5000"/>
                            </a:schemeClr>
                          </a:solidFill>
                          <a:effectLst/>
                        </a:rPr>
                        <a:t>....</a:t>
                      </a:r>
                    </a:p>
                  </a:txBody>
                  <a:tcPr marL="68564" marR="68564" marT="0" marB="0"/>
                </a:tc>
                <a:extLst>
                  <a:ext uri="{0D108BD9-81ED-4DB2-BD59-A6C34878D82A}">
                    <a16:rowId xmlns:a16="http://schemas.microsoft.com/office/drawing/2014/main" val="3794124135"/>
                  </a:ext>
                </a:extLst>
              </a:tr>
            </a:tbl>
          </a:graphicData>
        </a:graphic>
      </p:graphicFrame>
    </p:spTree>
    <p:extLst>
      <p:ext uri="{BB962C8B-B14F-4D97-AF65-F5344CB8AC3E}">
        <p14:creationId xmlns:p14="http://schemas.microsoft.com/office/powerpoint/2010/main" val="41543938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DF416D-9B0B-905D-B1A4-436E6B7EEB98}"/>
              </a:ext>
            </a:extLst>
          </p:cNvPr>
          <p:cNvPicPr>
            <a:picLocks noChangeAspect="1"/>
          </p:cNvPicPr>
          <p:nvPr/>
        </p:nvPicPr>
        <p:blipFill>
          <a:blip r:embed="rId2"/>
          <a:stretch>
            <a:fillRect/>
          </a:stretch>
        </p:blipFill>
        <p:spPr>
          <a:xfrm>
            <a:off x="3059922" y="0"/>
            <a:ext cx="6072156" cy="6858000"/>
          </a:xfrm>
          <a:prstGeom prst="rect">
            <a:avLst/>
          </a:prstGeom>
        </p:spPr>
      </p:pic>
    </p:spTree>
    <p:extLst>
      <p:ext uri="{BB962C8B-B14F-4D97-AF65-F5344CB8AC3E}">
        <p14:creationId xmlns:p14="http://schemas.microsoft.com/office/powerpoint/2010/main" val="9011805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BF0E9F7-7DA7-452C-A21E-FD2465F6C01A}"/>
              </a:ext>
            </a:extLst>
          </p:cNvPr>
          <p:cNvGrpSpPr/>
          <p:nvPr/>
        </p:nvGrpSpPr>
        <p:grpSpPr>
          <a:xfrm>
            <a:off x="1560229" y="387388"/>
            <a:ext cx="10631771" cy="6252536"/>
            <a:chOff x="1160179" y="387388"/>
            <a:chExt cx="10631771" cy="6252536"/>
          </a:xfrm>
        </p:grpSpPr>
        <p:pic>
          <p:nvPicPr>
            <p:cNvPr id="2" name="Picture 2" descr="Male Icon Png #102233 - Free Icons Library">
              <a:extLst>
                <a:ext uri="{FF2B5EF4-FFF2-40B4-BE49-F238E27FC236}">
                  <a16:creationId xmlns:a16="http://schemas.microsoft.com/office/drawing/2014/main" id="{7F7F44CD-A09A-4D21-AE8C-BF4D6EF7A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179" y="387388"/>
              <a:ext cx="668622" cy="6686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EBFAE1-C84A-4141-9842-E2DB5F379DB3}"/>
                </a:ext>
              </a:extLst>
            </p:cNvPr>
            <p:cNvSpPr txBox="1"/>
            <p:nvPr/>
          </p:nvSpPr>
          <p:spPr>
            <a:xfrm>
              <a:off x="2133600" y="494168"/>
              <a:ext cx="9658350" cy="455061"/>
            </a:xfrm>
            <a:prstGeom prst="rect">
              <a:avLst/>
            </a:prstGeom>
            <a:noFill/>
          </p:spPr>
          <p:txBody>
            <a:bodyPr wrap="square" lIns="0" tIns="0" rIns="0" bIns="0" rtlCol="0">
              <a:spAutoFit/>
            </a:bodyPr>
            <a:lstStyle/>
            <a:p>
              <a:pPr>
                <a:lnSpc>
                  <a:spcPct val="112000"/>
                </a:lnSpc>
              </a:pPr>
              <a:r>
                <a:rPr lang="en-US" sz="2800">
                  <a:solidFill>
                    <a:schemeClr val="accent5">
                      <a:lumMod val="75000"/>
                    </a:schemeClr>
                  </a:solidFill>
                  <a:latin typeface="+mj-lt"/>
                </a:rPr>
                <a:t>Tinh hoàn: </a:t>
              </a:r>
              <a:r>
                <a:rPr lang="en-US" sz="2800">
                  <a:solidFill>
                    <a:schemeClr val="tx2">
                      <a:lumMod val="75000"/>
                    </a:schemeClr>
                  </a:solidFill>
                </a:rPr>
                <a:t>sản xuất tinh trùng, tiết hoocmoon testôstêrôn.</a:t>
              </a:r>
            </a:p>
          </p:txBody>
        </p:sp>
        <p:pic>
          <p:nvPicPr>
            <p:cNvPr id="6" name="Picture 2" descr="Male Icon Png #102233 - Free Icons Library">
              <a:extLst>
                <a:ext uri="{FF2B5EF4-FFF2-40B4-BE49-F238E27FC236}">
                  <a16:creationId xmlns:a16="http://schemas.microsoft.com/office/drawing/2014/main" id="{84B89EFA-78A5-4D9B-B1AC-BD21455A6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179" y="1205552"/>
              <a:ext cx="668622" cy="6686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23F265-CFAB-4FD3-8EC3-A1505FD9C123}"/>
                </a:ext>
              </a:extLst>
            </p:cNvPr>
            <p:cNvSpPr txBox="1"/>
            <p:nvPr/>
          </p:nvSpPr>
          <p:spPr>
            <a:xfrm>
              <a:off x="2133600" y="1312332"/>
              <a:ext cx="9658350" cy="455061"/>
            </a:xfrm>
            <a:prstGeom prst="rect">
              <a:avLst/>
            </a:prstGeom>
            <a:noFill/>
          </p:spPr>
          <p:txBody>
            <a:bodyPr wrap="square" lIns="0" tIns="0" rIns="0" bIns="0" rtlCol="0">
              <a:spAutoFit/>
            </a:bodyPr>
            <a:lstStyle/>
            <a:p>
              <a:pPr>
                <a:lnSpc>
                  <a:spcPct val="112000"/>
                </a:lnSpc>
              </a:pPr>
              <a:r>
                <a:rPr lang="en-US" sz="2800">
                  <a:solidFill>
                    <a:schemeClr val="accent5">
                      <a:lumMod val="75000"/>
                    </a:schemeClr>
                  </a:solidFill>
                  <a:latin typeface="+mj-lt"/>
                </a:rPr>
                <a:t>Mào tinh: </a:t>
              </a:r>
              <a:r>
                <a:rPr lang="en-US" sz="2800">
                  <a:solidFill>
                    <a:schemeClr val="tx2">
                      <a:lumMod val="75000"/>
                    </a:schemeClr>
                  </a:solidFill>
                </a:rPr>
                <a:t>hoàn thiện cấu tạo của tinh trùng.</a:t>
              </a:r>
            </a:p>
          </p:txBody>
        </p:sp>
        <p:pic>
          <p:nvPicPr>
            <p:cNvPr id="8" name="Picture 2" descr="Male Icon Png #102233 - Free Icons Library">
              <a:extLst>
                <a:ext uri="{FF2B5EF4-FFF2-40B4-BE49-F238E27FC236}">
                  <a16:creationId xmlns:a16="http://schemas.microsoft.com/office/drawing/2014/main" id="{BF6B8ACC-9763-490F-A657-297CE5D59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179" y="2023716"/>
              <a:ext cx="668622" cy="6686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le Icon Png #102233 - Free Icons Library">
              <a:extLst>
                <a:ext uri="{FF2B5EF4-FFF2-40B4-BE49-F238E27FC236}">
                  <a16:creationId xmlns:a16="http://schemas.microsoft.com/office/drawing/2014/main" id="{47D6259C-76E7-4D5E-9433-B6D279FBA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179" y="2847004"/>
              <a:ext cx="668622" cy="6686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le Icon Png #102233 - Free Icons Library">
              <a:extLst>
                <a:ext uri="{FF2B5EF4-FFF2-40B4-BE49-F238E27FC236}">
                  <a16:creationId xmlns:a16="http://schemas.microsoft.com/office/drawing/2014/main" id="{6C54793E-EC37-43C3-82AD-E73DB41C4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179" y="3670292"/>
              <a:ext cx="668622" cy="6686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le Icon Png #102233 - Free Icons Library">
              <a:extLst>
                <a:ext uri="{FF2B5EF4-FFF2-40B4-BE49-F238E27FC236}">
                  <a16:creationId xmlns:a16="http://schemas.microsoft.com/office/drawing/2014/main" id="{058B4890-575E-4DF4-ABB3-AF54B5EF9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179" y="4495706"/>
              <a:ext cx="668622" cy="6686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le Icon Png #102233 - Free Icons Library">
              <a:extLst>
                <a:ext uri="{FF2B5EF4-FFF2-40B4-BE49-F238E27FC236}">
                  <a16:creationId xmlns:a16="http://schemas.microsoft.com/office/drawing/2014/main" id="{FF840FE7-07EE-45EC-80E1-D10EB933F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179" y="5534681"/>
              <a:ext cx="668622" cy="6686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595E176-2754-4888-BAEB-70E2404CF66D}"/>
                </a:ext>
              </a:extLst>
            </p:cNvPr>
            <p:cNvSpPr txBox="1"/>
            <p:nvPr/>
          </p:nvSpPr>
          <p:spPr>
            <a:xfrm>
              <a:off x="2133600" y="2130496"/>
              <a:ext cx="9658350" cy="455061"/>
            </a:xfrm>
            <a:prstGeom prst="rect">
              <a:avLst/>
            </a:prstGeom>
            <a:noFill/>
          </p:spPr>
          <p:txBody>
            <a:bodyPr wrap="square" lIns="0" tIns="0" rIns="0" bIns="0" rtlCol="0">
              <a:spAutoFit/>
            </a:bodyPr>
            <a:lstStyle/>
            <a:p>
              <a:pPr>
                <a:lnSpc>
                  <a:spcPct val="112000"/>
                </a:lnSpc>
              </a:pPr>
              <a:r>
                <a:rPr lang="en-US" sz="2800" dirty="0" err="1">
                  <a:solidFill>
                    <a:schemeClr val="accent5">
                      <a:lumMod val="75000"/>
                    </a:schemeClr>
                  </a:solidFill>
                  <a:latin typeface="+mj-lt"/>
                </a:rPr>
                <a:t>Ống</a:t>
              </a:r>
              <a:r>
                <a:rPr lang="en-US" sz="2800" dirty="0">
                  <a:solidFill>
                    <a:schemeClr val="accent5">
                      <a:lumMod val="75000"/>
                    </a:schemeClr>
                  </a:solidFill>
                  <a:latin typeface="+mj-lt"/>
                </a:rPr>
                <a:t> </a:t>
              </a:r>
              <a:r>
                <a:rPr lang="en-US" sz="2800" dirty="0" err="1">
                  <a:solidFill>
                    <a:schemeClr val="accent5">
                      <a:lumMod val="75000"/>
                    </a:schemeClr>
                  </a:solidFill>
                  <a:latin typeface="+mj-lt"/>
                </a:rPr>
                <a:t>dẫn</a:t>
              </a:r>
              <a:r>
                <a:rPr lang="en-US" sz="2800" dirty="0">
                  <a:solidFill>
                    <a:schemeClr val="accent5">
                      <a:lumMod val="75000"/>
                    </a:schemeClr>
                  </a:solidFill>
                  <a:latin typeface="+mj-lt"/>
                </a:rPr>
                <a:t> </a:t>
              </a:r>
              <a:r>
                <a:rPr lang="en-US" sz="2800" dirty="0" err="1">
                  <a:solidFill>
                    <a:schemeClr val="accent5">
                      <a:lumMod val="75000"/>
                    </a:schemeClr>
                  </a:solidFill>
                  <a:latin typeface="+mj-lt"/>
                </a:rPr>
                <a:t>tinh</a:t>
              </a:r>
              <a:r>
                <a:rPr lang="en-US" sz="2800" dirty="0">
                  <a:solidFill>
                    <a:schemeClr val="accent5">
                      <a:lumMod val="75000"/>
                    </a:schemeClr>
                  </a:solidFill>
                  <a:latin typeface="+mj-lt"/>
                </a:rPr>
                <a:t>: </a:t>
              </a:r>
              <a:r>
                <a:rPr lang="en-US" sz="2800" dirty="0" err="1">
                  <a:solidFill>
                    <a:schemeClr val="tx2">
                      <a:lumMod val="75000"/>
                    </a:schemeClr>
                  </a:solidFill>
                </a:rPr>
                <a:t>dẫn</a:t>
              </a:r>
              <a:r>
                <a:rPr lang="en-US" sz="2800" dirty="0">
                  <a:solidFill>
                    <a:schemeClr val="tx2">
                      <a:lumMod val="75000"/>
                    </a:schemeClr>
                  </a:solidFill>
                </a:rPr>
                <a:t> </a:t>
              </a:r>
              <a:r>
                <a:rPr lang="en-US" sz="2800" dirty="0" err="1">
                  <a:solidFill>
                    <a:schemeClr val="tx2">
                      <a:lumMod val="75000"/>
                    </a:schemeClr>
                  </a:solidFill>
                </a:rPr>
                <a:t>tinh</a:t>
              </a:r>
              <a:r>
                <a:rPr lang="en-US" sz="2800" dirty="0">
                  <a:solidFill>
                    <a:schemeClr val="tx2">
                      <a:lumMod val="75000"/>
                    </a:schemeClr>
                  </a:solidFill>
                </a:rPr>
                <a:t> </a:t>
              </a:r>
              <a:r>
                <a:rPr lang="en-US" sz="2800" dirty="0" err="1">
                  <a:solidFill>
                    <a:schemeClr val="tx2">
                      <a:lumMod val="75000"/>
                    </a:schemeClr>
                  </a:solidFill>
                </a:rPr>
                <a:t>trùng</a:t>
              </a:r>
              <a:r>
                <a:rPr lang="en-US" sz="2800" dirty="0">
                  <a:solidFill>
                    <a:schemeClr val="tx2">
                      <a:lumMod val="75000"/>
                    </a:schemeClr>
                  </a:solidFill>
                </a:rPr>
                <a:t> </a:t>
              </a:r>
              <a:r>
                <a:rPr lang="en-US" sz="2800" dirty="0" err="1">
                  <a:solidFill>
                    <a:schemeClr val="tx2">
                      <a:lumMod val="75000"/>
                    </a:schemeClr>
                  </a:solidFill>
                </a:rPr>
                <a:t>từ</a:t>
              </a:r>
              <a:r>
                <a:rPr lang="en-US" sz="2800" dirty="0">
                  <a:solidFill>
                    <a:schemeClr val="tx2">
                      <a:lumMod val="75000"/>
                    </a:schemeClr>
                  </a:solidFill>
                </a:rPr>
                <a:t> </a:t>
              </a:r>
              <a:r>
                <a:rPr lang="en-US" sz="2800" dirty="0" err="1">
                  <a:solidFill>
                    <a:schemeClr val="tx2">
                      <a:lumMod val="75000"/>
                    </a:schemeClr>
                  </a:solidFill>
                </a:rPr>
                <a:t>tinh</a:t>
              </a:r>
              <a:r>
                <a:rPr lang="en-US" sz="2800" dirty="0">
                  <a:solidFill>
                    <a:schemeClr val="tx2">
                      <a:lumMod val="75000"/>
                    </a:schemeClr>
                  </a:solidFill>
                </a:rPr>
                <a:t> </a:t>
              </a:r>
              <a:r>
                <a:rPr lang="en-US" sz="2800" dirty="0" err="1">
                  <a:solidFill>
                    <a:schemeClr val="tx2">
                      <a:lumMod val="75000"/>
                    </a:schemeClr>
                  </a:solidFill>
                </a:rPr>
                <a:t>hoàn</a:t>
              </a:r>
              <a:r>
                <a:rPr lang="en-US" sz="2800" dirty="0">
                  <a:solidFill>
                    <a:schemeClr val="tx2">
                      <a:lumMod val="75000"/>
                    </a:schemeClr>
                  </a:solidFill>
                </a:rPr>
                <a:t> </a:t>
              </a:r>
              <a:r>
                <a:rPr lang="en-US" sz="2800" dirty="0" err="1">
                  <a:solidFill>
                    <a:schemeClr val="tx2">
                      <a:lumMod val="75000"/>
                    </a:schemeClr>
                  </a:solidFill>
                </a:rPr>
                <a:t>đến</a:t>
              </a:r>
              <a:r>
                <a:rPr lang="en-US" sz="2800" dirty="0">
                  <a:solidFill>
                    <a:schemeClr val="tx2">
                      <a:lumMod val="75000"/>
                    </a:schemeClr>
                  </a:solidFill>
                </a:rPr>
                <a:t> </a:t>
              </a:r>
              <a:r>
                <a:rPr lang="en-US" sz="2800" dirty="0" err="1">
                  <a:solidFill>
                    <a:schemeClr val="tx2">
                      <a:lumMod val="75000"/>
                    </a:schemeClr>
                  </a:solidFill>
                </a:rPr>
                <a:t>túi</a:t>
              </a:r>
              <a:r>
                <a:rPr lang="en-US" sz="2800" dirty="0">
                  <a:solidFill>
                    <a:schemeClr val="tx2">
                      <a:lumMod val="75000"/>
                    </a:schemeClr>
                  </a:solidFill>
                </a:rPr>
                <a:t> </a:t>
              </a:r>
              <a:r>
                <a:rPr lang="en-US" sz="2800" dirty="0" err="1">
                  <a:solidFill>
                    <a:schemeClr val="tx2">
                      <a:lumMod val="75000"/>
                    </a:schemeClr>
                  </a:solidFill>
                </a:rPr>
                <a:t>tinh</a:t>
              </a:r>
              <a:r>
                <a:rPr lang="en-US" sz="2800" dirty="0">
                  <a:solidFill>
                    <a:schemeClr val="tx2">
                      <a:lumMod val="75000"/>
                    </a:schemeClr>
                  </a:solidFill>
                </a:rPr>
                <a:t>.</a:t>
              </a:r>
            </a:p>
          </p:txBody>
        </p:sp>
        <p:sp>
          <p:nvSpPr>
            <p:cNvPr id="14" name="TextBox 13">
              <a:extLst>
                <a:ext uri="{FF2B5EF4-FFF2-40B4-BE49-F238E27FC236}">
                  <a16:creationId xmlns:a16="http://schemas.microsoft.com/office/drawing/2014/main" id="{BD3114AA-B4DD-415C-96F0-CE5B97685F28}"/>
                </a:ext>
              </a:extLst>
            </p:cNvPr>
            <p:cNvSpPr txBox="1"/>
            <p:nvPr/>
          </p:nvSpPr>
          <p:spPr>
            <a:xfrm>
              <a:off x="2133600" y="2953784"/>
              <a:ext cx="9658350" cy="455061"/>
            </a:xfrm>
            <a:prstGeom prst="rect">
              <a:avLst/>
            </a:prstGeom>
            <a:noFill/>
          </p:spPr>
          <p:txBody>
            <a:bodyPr wrap="square" lIns="0" tIns="0" rIns="0" bIns="0" rtlCol="0">
              <a:spAutoFit/>
            </a:bodyPr>
            <a:lstStyle/>
            <a:p>
              <a:pPr>
                <a:lnSpc>
                  <a:spcPct val="112000"/>
                </a:lnSpc>
              </a:pPr>
              <a:r>
                <a:rPr lang="en-US" sz="2800" dirty="0" err="1">
                  <a:solidFill>
                    <a:schemeClr val="accent5">
                      <a:lumMod val="75000"/>
                    </a:schemeClr>
                  </a:solidFill>
                  <a:latin typeface="+mj-lt"/>
                </a:rPr>
                <a:t>Túi</a:t>
              </a:r>
              <a:r>
                <a:rPr lang="en-US" sz="2800" dirty="0">
                  <a:solidFill>
                    <a:schemeClr val="accent5">
                      <a:lumMod val="75000"/>
                    </a:schemeClr>
                  </a:solidFill>
                  <a:latin typeface="+mj-lt"/>
                </a:rPr>
                <a:t> </a:t>
              </a:r>
              <a:r>
                <a:rPr lang="en-US" sz="2800" dirty="0" err="1">
                  <a:solidFill>
                    <a:schemeClr val="accent5">
                      <a:lumMod val="75000"/>
                    </a:schemeClr>
                  </a:solidFill>
                  <a:latin typeface="+mj-lt"/>
                </a:rPr>
                <a:t>tinh</a:t>
              </a:r>
              <a:r>
                <a:rPr lang="en-US" sz="2800" dirty="0">
                  <a:solidFill>
                    <a:schemeClr val="accent5">
                      <a:lumMod val="75000"/>
                    </a:schemeClr>
                  </a:solidFill>
                  <a:latin typeface="+mj-lt"/>
                </a:rPr>
                <a:t>: </a:t>
              </a:r>
              <a:r>
                <a:rPr lang="en-US" sz="2800" dirty="0">
                  <a:solidFill>
                    <a:schemeClr val="tx2">
                      <a:lumMod val="75000"/>
                    </a:schemeClr>
                  </a:solidFill>
                </a:rPr>
                <a:t> </a:t>
              </a:r>
              <a:r>
                <a:rPr lang="en-US" sz="2800" dirty="0" err="1">
                  <a:solidFill>
                    <a:schemeClr val="tx2">
                      <a:lumMod val="75000"/>
                    </a:schemeClr>
                  </a:solidFill>
                </a:rPr>
                <a:t>dự</a:t>
              </a:r>
              <a:r>
                <a:rPr lang="en-US" sz="2800" dirty="0">
                  <a:solidFill>
                    <a:schemeClr val="tx2">
                      <a:lumMod val="75000"/>
                    </a:schemeClr>
                  </a:solidFill>
                </a:rPr>
                <a:t> </a:t>
              </a:r>
              <a:r>
                <a:rPr lang="en-US" sz="2800" dirty="0" err="1">
                  <a:solidFill>
                    <a:schemeClr val="tx2">
                      <a:lumMod val="75000"/>
                    </a:schemeClr>
                  </a:solidFill>
                </a:rPr>
                <a:t>trữ</a:t>
              </a:r>
              <a:r>
                <a:rPr lang="en-US" sz="2800" dirty="0">
                  <a:solidFill>
                    <a:schemeClr val="tx2">
                      <a:lumMod val="75000"/>
                    </a:schemeClr>
                  </a:solidFill>
                </a:rPr>
                <a:t> </a:t>
              </a:r>
              <a:r>
                <a:rPr lang="en-US" sz="2800" dirty="0" err="1">
                  <a:solidFill>
                    <a:schemeClr val="tx2">
                      <a:lumMod val="75000"/>
                    </a:schemeClr>
                  </a:solidFill>
                </a:rPr>
                <a:t>và</a:t>
              </a:r>
              <a:r>
                <a:rPr lang="en-US" sz="2800" dirty="0">
                  <a:solidFill>
                    <a:schemeClr val="tx2">
                      <a:lumMod val="75000"/>
                    </a:schemeClr>
                  </a:solidFill>
                </a:rPr>
                <a:t> </a:t>
              </a:r>
              <a:r>
                <a:rPr lang="en-US" sz="2800" dirty="0" err="1">
                  <a:solidFill>
                    <a:schemeClr val="tx2">
                      <a:lumMod val="75000"/>
                    </a:schemeClr>
                  </a:solidFill>
                </a:rPr>
                <a:t>nuôi</a:t>
              </a:r>
              <a:r>
                <a:rPr lang="en-US" sz="2800" dirty="0">
                  <a:solidFill>
                    <a:schemeClr val="tx2">
                      <a:lumMod val="75000"/>
                    </a:schemeClr>
                  </a:solidFill>
                </a:rPr>
                <a:t> </a:t>
              </a:r>
              <a:r>
                <a:rPr lang="en-US" sz="2800" dirty="0" err="1">
                  <a:solidFill>
                    <a:schemeClr val="tx2">
                      <a:lumMod val="75000"/>
                    </a:schemeClr>
                  </a:solidFill>
                </a:rPr>
                <a:t>dưỡng</a:t>
              </a:r>
              <a:r>
                <a:rPr lang="en-US" sz="2800" dirty="0">
                  <a:solidFill>
                    <a:schemeClr val="tx2">
                      <a:lumMod val="75000"/>
                    </a:schemeClr>
                  </a:solidFill>
                </a:rPr>
                <a:t> </a:t>
              </a:r>
              <a:r>
                <a:rPr lang="en-US" sz="2800" dirty="0" err="1">
                  <a:solidFill>
                    <a:schemeClr val="tx2">
                      <a:lumMod val="75000"/>
                    </a:schemeClr>
                  </a:solidFill>
                </a:rPr>
                <a:t>tinh</a:t>
              </a:r>
              <a:r>
                <a:rPr lang="en-US" sz="2800" dirty="0">
                  <a:solidFill>
                    <a:schemeClr val="tx2">
                      <a:lumMod val="75000"/>
                    </a:schemeClr>
                  </a:solidFill>
                </a:rPr>
                <a:t> </a:t>
              </a:r>
              <a:r>
                <a:rPr lang="en-US" sz="2800" dirty="0" err="1">
                  <a:solidFill>
                    <a:schemeClr val="tx2">
                      <a:lumMod val="75000"/>
                    </a:schemeClr>
                  </a:solidFill>
                </a:rPr>
                <a:t>trùng</a:t>
              </a:r>
              <a:r>
                <a:rPr lang="en-US" sz="2800" dirty="0">
                  <a:solidFill>
                    <a:schemeClr val="tx2">
                      <a:lumMod val="75000"/>
                    </a:schemeClr>
                  </a:solidFill>
                </a:rPr>
                <a:t>.</a:t>
              </a:r>
            </a:p>
          </p:txBody>
        </p:sp>
        <p:sp>
          <p:nvSpPr>
            <p:cNvPr id="15" name="TextBox 14">
              <a:extLst>
                <a:ext uri="{FF2B5EF4-FFF2-40B4-BE49-F238E27FC236}">
                  <a16:creationId xmlns:a16="http://schemas.microsoft.com/office/drawing/2014/main" id="{67AE10AE-235C-4298-90E5-14D0347349BE}"/>
                </a:ext>
              </a:extLst>
            </p:cNvPr>
            <p:cNvSpPr txBox="1"/>
            <p:nvPr/>
          </p:nvSpPr>
          <p:spPr>
            <a:xfrm>
              <a:off x="2133600" y="3777072"/>
              <a:ext cx="9658350" cy="455061"/>
            </a:xfrm>
            <a:prstGeom prst="rect">
              <a:avLst/>
            </a:prstGeom>
            <a:noFill/>
          </p:spPr>
          <p:txBody>
            <a:bodyPr wrap="square" lIns="0" tIns="0" rIns="0" bIns="0" rtlCol="0">
              <a:spAutoFit/>
            </a:bodyPr>
            <a:lstStyle/>
            <a:p>
              <a:pPr>
                <a:lnSpc>
                  <a:spcPct val="112000"/>
                </a:lnSpc>
              </a:pPr>
              <a:r>
                <a:rPr lang="en-US" sz="2800">
                  <a:solidFill>
                    <a:schemeClr val="accent5">
                      <a:lumMod val="75000"/>
                    </a:schemeClr>
                  </a:solidFill>
                  <a:latin typeface="+mj-lt"/>
                </a:rPr>
                <a:t>Bìu: </a:t>
              </a:r>
              <a:r>
                <a:rPr lang="en-US" sz="2800">
                  <a:solidFill>
                    <a:schemeClr val="tx2">
                      <a:lumMod val="75000"/>
                    </a:schemeClr>
                  </a:solidFill>
                </a:rPr>
                <a:t>đảm bảo nhiệt độ thích hợp để sinh tinh</a:t>
              </a:r>
            </a:p>
          </p:txBody>
        </p:sp>
        <p:sp>
          <p:nvSpPr>
            <p:cNvPr id="16" name="TextBox 15">
              <a:extLst>
                <a:ext uri="{FF2B5EF4-FFF2-40B4-BE49-F238E27FC236}">
                  <a16:creationId xmlns:a16="http://schemas.microsoft.com/office/drawing/2014/main" id="{4B524DA0-87B0-4C4B-8104-097B88A8261D}"/>
                </a:ext>
              </a:extLst>
            </p:cNvPr>
            <p:cNvSpPr txBox="1"/>
            <p:nvPr/>
          </p:nvSpPr>
          <p:spPr>
            <a:xfrm>
              <a:off x="2133600" y="4602486"/>
              <a:ext cx="9658350" cy="455061"/>
            </a:xfrm>
            <a:prstGeom prst="rect">
              <a:avLst/>
            </a:prstGeom>
            <a:noFill/>
          </p:spPr>
          <p:txBody>
            <a:bodyPr wrap="square" lIns="0" tIns="0" rIns="0" bIns="0" rtlCol="0">
              <a:spAutoFit/>
            </a:bodyPr>
            <a:lstStyle/>
            <a:p>
              <a:pPr>
                <a:lnSpc>
                  <a:spcPct val="112000"/>
                </a:lnSpc>
              </a:pPr>
              <a:r>
                <a:rPr lang="en-US" sz="2800">
                  <a:solidFill>
                    <a:schemeClr val="accent5">
                      <a:lumMod val="75000"/>
                    </a:schemeClr>
                  </a:solidFill>
                  <a:latin typeface="+mj-lt"/>
                </a:rPr>
                <a:t>Dương vật: </a:t>
              </a:r>
              <a:r>
                <a:rPr lang="en-US" sz="2800">
                  <a:solidFill>
                    <a:schemeClr val="tx2">
                      <a:lumMod val="75000"/>
                    </a:schemeClr>
                  </a:solidFill>
                </a:rPr>
                <a:t>dẫn nước tiểu, dẫn tinh trùng qua ống đái</a:t>
              </a:r>
            </a:p>
          </p:txBody>
        </p:sp>
        <p:sp>
          <p:nvSpPr>
            <p:cNvPr id="17" name="TextBox 16">
              <a:extLst>
                <a:ext uri="{FF2B5EF4-FFF2-40B4-BE49-F238E27FC236}">
                  <a16:creationId xmlns:a16="http://schemas.microsoft.com/office/drawing/2014/main" id="{21D95745-E7D0-45E3-B14F-C62A67AA7BB5}"/>
                </a:ext>
              </a:extLst>
            </p:cNvPr>
            <p:cNvSpPr txBox="1"/>
            <p:nvPr/>
          </p:nvSpPr>
          <p:spPr>
            <a:xfrm>
              <a:off x="2133600" y="5219727"/>
              <a:ext cx="9658350" cy="1420197"/>
            </a:xfrm>
            <a:prstGeom prst="rect">
              <a:avLst/>
            </a:prstGeom>
            <a:noFill/>
          </p:spPr>
          <p:txBody>
            <a:bodyPr wrap="square" lIns="0" tIns="0" rIns="0" bIns="0" rtlCol="0">
              <a:spAutoFit/>
            </a:bodyPr>
            <a:lstStyle/>
            <a:p>
              <a:pPr>
                <a:lnSpc>
                  <a:spcPct val="112000"/>
                </a:lnSpc>
              </a:pPr>
              <a:r>
                <a:rPr lang="en-US" sz="2800">
                  <a:solidFill>
                    <a:schemeClr val="accent5">
                      <a:lumMod val="75000"/>
                    </a:schemeClr>
                  </a:solidFill>
                  <a:latin typeface="+mj-lt"/>
                </a:rPr>
                <a:t>Tuyến sinh dục phụ:</a:t>
              </a:r>
            </a:p>
            <a:p>
              <a:pPr>
                <a:lnSpc>
                  <a:spcPct val="112000"/>
                </a:lnSpc>
              </a:pPr>
              <a:r>
                <a:rPr lang="en-US" sz="2800">
                  <a:solidFill>
                    <a:schemeClr val="tx2">
                      <a:lumMod val="75000"/>
                    </a:schemeClr>
                  </a:solidFill>
                </a:rPr>
                <a:t>+</a:t>
              </a:r>
              <a:r>
                <a:rPr lang="en-US" sz="2800">
                  <a:solidFill>
                    <a:schemeClr val="accent6">
                      <a:lumMod val="50000"/>
                    </a:schemeClr>
                  </a:solidFill>
                  <a:latin typeface="+mj-lt"/>
                </a:rPr>
                <a:t>Tuyến tiền liệt </a:t>
              </a:r>
              <a:r>
                <a:rPr lang="en-US" sz="2800">
                  <a:solidFill>
                    <a:schemeClr val="tx2">
                      <a:lumMod val="75000"/>
                    </a:schemeClr>
                  </a:solidFill>
                </a:rPr>
                <a:t>tiết dịch tạo thành tinh dịch</a:t>
              </a:r>
            </a:p>
            <a:p>
              <a:pPr>
                <a:lnSpc>
                  <a:spcPct val="112000"/>
                </a:lnSpc>
              </a:pPr>
              <a:r>
                <a:rPr lang="en-US" sz="2800">
                  <a:solidFill>
                    <a:schemeClr val="tx2">
                      <a:lumMod val="75000"/>
                    </a:schemeClr>
                  </a:solidFill>
                </a:rPr>
                <a:t>+</a:t>
              </a:r>
              <a:r>
                <a:rPr lang="en-US" sz="2800">
                  <a:solidFill>
                    <a:schemeClr val="accent6">
                      <a:lumMod val="50000"/>
                    </a:schemeClr>
                  </a:solidFill>
                  <a:latin typeface="+mj-lt"/>
                </a:rPr>
                <a:t>Tuyến hành (tuyến côpơ) </a:t>
              </a:r>
              <a:r>
                <a:rPr lang="en-US" sz="2800">
                  <a:solidFill>
                    <a:schemeClr val="tx2">
                      <a:lumMod val="75000"/>
                    </a:schemeClr>
                  </a:solidFill>
                </a:rPr>
                <a:t>tiết dịch nhờn</a:t>
              </a:r>
            </a:p>
          </p:txBody>
        </p:sp>
      </p:grpSp>
      <p:pic>
        <p:nvPicPr>
          <p:cNvPr id="19" name="Picture 2" descr="Free Opened Book Icon, Symbol. PNG, SVG Download.">
            <a:extLst>
              <a:ext uri="{FF2B5EF4-FFF2-40B4-BE49-F238E27FC236}">
                <a16:creationId xmlns:a16="http://schemas.microsoft.com/office/drawing/2014/main" id="{807963CD-DDF4-48E5-A2DF-22CDE887B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97444">
            <a:off x="-3482128" y="3224851"/>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ree Icon | Book">
            <a:extLst>
              <a:ext uri="{FF2B5EF4-FFF2-40B4-BE49-F238E27FC236}">
                <a16:creationId xmlns:a16="http://schemas.microsoft.com/office/drawing/2014/main" id="{35B4C71C-4D1B-4648-9B70-D598342B5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0000">
            <a:off x="10058398" y="4073829"/>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268781-D899-59B2-8E0B-496981D243F1}"/>
              </a:ext>
            </a:extLst>
          </p:cNvPr>
          <p:cNvSpPr txBox="1"/>
          <p:nvPr/>
        </p:nvSpPr>
        <p:spPr>
          <a:xfrm>
            <a:off x="3048000" y="-21910"/>
            <a:ext cx="10363200" cy="4801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Các</a:t>
            </a:r>
            <a:r>
              <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rPr>
              <a:t> </a:t>
            </a: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bộ</a:t>
            </a:r>
            <a:r>
              <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rPr>
              <a:t> </a:t>
            </a: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phận</a:t>
            </a:r>
            <a:r>
              <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rPr>
              <a:t> </a:t>
            </a: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của</a:t>
            </a:r>
            <a:r>
              <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rPr>
              <a:t> </a:t>
            </a: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cơ</a:t>
            </a:r>
            <a:r>
              <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rPr>
              <a:t> </a:t>
            </a: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quan</a:t>
            </a:r>
            <a:r>
              <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rPr>
              <a:t> </a:t>
            </a: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sinh</a:t>
            </a:r>
            <a:r>
              <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rPr>
              <a:t> </a:t>
            </a: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dục</a:t>
            </a:r>
            <a:r>
              <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rPr>
              <a:t> </a:t>
            </a: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nam</a:t>
            </a:r>
            <a:endPar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endParaRPr>
          </a:p>
        </p:txBody>
      </p:sp>
      <p:pic>
        <p:nvPicPr>
          <p:cNvPr id="21" name="Picture 2" descr="App Insights: Tập viết chữ đẹp | Apptopia">
            <a:extLst>
              <a:ext uri="{FF2B5EF4-FFF2-40B4-BE49-F238E27FC236}">
                <a16:creationId xmlns:a16="http://schemas.microsoft.com/office/drawing/2014/main" id="{E020E29E-8D96-8D7B-0B12-BC60B5DFB8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373" b="20723"/>
          <a:stretch/>
        </p:blipFill>
        <p:spPr bwMode="auto">
          <a:xfrm>
            <a:off x="30480" y="130896"/>
            <a:ext cx="1008629" cy="65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00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1E05F51-9D2A-4C18-937C-7449DCD350E0}"/>
              </a:ext>
            </a:extLst>
          </p:cNvPr>
          <p:cNvSpPr/>
          <p:nvPr/>
        </p:nvSpPr>
        <p:spPr>
          <a:xfrm>
            <a:off x="1178785" y="1056796"/>
            <a:ext cx="2743200" cy="2743200"/>
          </a:xfrm>
          <a:prstGeom prst="ellipse">
            <a:avLst/>
          </a:prstGeom>
          <a:gradFill flip="none" rotWithShape="1">
            <a:gsLst>
              <a:gs pos="0">
                <a:srgbClr val="CC3399"/>
              </a:gs>
              <a:gs pos="64000">
                <a:srgbClr val="CC3399">
                  <a:tint val="44500"/>
                  <a:satMod val="160000"/>
                </a:srgbClr>
              </a:gs>
              <a:gs pos="100000">
                <a:srgbClr val="CC3399">
                  <a:tint val="23500"/>
                  <a:satMod val="160000"/>
                </a:srgbClr>
              </a:gs>
            </a:gsLst>
            <a:lin ang="13500000" scaled="1"/>
            <a:tileRect/>
          </a:gradFill>
          <a:ln>
            <a:noFill/>
          </a:ln>
          <a:effectLst>
            <a:outerShdw blurRad="698500" dist="38100" algn="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9Slide03 Comfortaa Bold" panose="00000800000000000000" pitchFamily="2" charset="0"/>
              <a:ea typeface="+mn-ea"/>
              <a:cs typeface="+mn-cs"/>
            </a:endParaRPr>
          </a:p>
        </p:txBody>
      </p:sp>
      <p:sp>
        <p:nvSpPr>
          <p:cNvPr id="11" name="TextBox 10">
            <a:extLst>
              <a:ext uri="{FF2B5EF4-FFF2-40B4-BE49-F238E27FC236}">
                <a16:creationId xmlns:a16="http://schemas.microsoft.com/office/drawing/2014/main" id="{7A48BE96-BC57-4A05-BCE4-3A010AD83E4D}"/>
              </a:ext>
            </a:extLst>
          </p:cNvPr>
          <p:cNvSpPr txBox="1"/>
          <p:nvPr/>
        </p:nvSpPr>
        <p:spPr>
          <a:xfrm>
            <a:off x="1178786" y="1214450"/>
            <a:ext cx="27431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C3399"/>
                </a:solidFill>
                <a:effectLst/>
                <a:uLnTx/>
                <a:uFillTx/>
                <a:latin typeface="#9Slide03 Comfortaa Bold" panose="00000800000000000000" pitchFamily="2" charset="0"/>
                <a:ea typeface="+mn-ea"/>
                <a:cs typeface="+mn-cs"/>
              </a:rPr>
              <a:t>Buồng</a:t>
            </a:r>
            <a:r>
              <a:rPr kumimoji="0" lang="en-US" sz="2800" b="0" i="0" u="none" strike="noStrike" kern="1200" cap="none" spc="0" normalizeH="0" baseline="0" noProof="0" dirty="0">
                <a:ln>
                  <a:noFill/>
                </a:ln>
                <a:solidFill>
                  <a:srgbClr val="CC3399"/>
                </a:solidFill>
                <a:effectLst/>
                <a:uLnTx/>
                <a:uFillTx/>
                <a:latin typeface="#9Slide03 Comfortaa Bold" panose="00000800000000000000" pitchFamily="2" charset="0"/>
                <a:ea typeface="+mn-ea"/>
                <a:cs typeface="+mn-cs"/>
              </a:rPr>
              <a:t> </a:t>
            </a:r>
            <a:r>
              <a:rPr kumimoji="0" lang="en-US" sz="2800" b="0" i="0" u="none" strike="noStrike" kern="1200" cap="none" spc="0" normalizeH="0" baseline="0" noProof="0" dirty="0" err="1">
                <a:ln>
                  <a:noFill/>
                </a:ln>
                <a:solidFill>
                  <a:srgbClr val="CC3399"/>
                </a:solidFill>
                <a:effectLst/>
                <a:uLnTx/>
                <a:uFillTx/>
                <a:latin typeface="#9Slide03 Comfortaa Bold" panose="00000800000000000000" pitchFamily="2" charset="0"/>
                <a:ea typeface="+mn-ea"/>
                <a:cs typeface="+mn-cs"/>
              </a:rPr>
              <a:t>trứng</a:t>
            </a:r>
            <a:endParaRPr kumimoji="0" lang="en-US" sz="2800" b="0" i="0" u="none" strike="noStrike" kern="1200" cap="none" spc="0" normalizeH="0" baseline="0" noProof="0" dirty="0">
              <a:ln>
                <a:noFill/>
              </a:ln>
              <a:solidFill>
                <a:srgbClr val="CC3399"/>
              </a:solidFill>
              <a:effectLst/>
              <a:uLnTx/>
              <a:uFillTx/>
              <a:latin typeface="#9Slide03 Comfortaa Bold" panose="00000800000000000000" pitchFamily="2" charset="0"/>
              <a:ea typeface="+mn-ea"/>
              <a:cs typeface="+mn-cs"/>
            </a:endParaRPr>
          </a:p>
        </p:txBody>
      </p:sp>
      <p:sp>
        <p:nvSpPr>
          <p:cNvPr id="16" name="TextBox 15">
            <a:extLst>
              <a:ext uri="{FF2B5EF4-FFF2-40B4-BE49-F238E27FC236}">
                <a16:creationId xmlns:a16="http://schemas.microsoft.com/office/drawing/2014/main" id="{141211A9-D57F-4A85-BAE7-93C1C559CF96}"/>
              </a:ext>
            </a:extLst>
          </p:cNvPr>
          <p:cNvSpPr txBox="1"/>
          <p:nvPr/>
        </p:nvSpPr>
        <p:spPr>
          <a:xfrm>
            <a:off x="1369149" y="2012897"/>
            <a:ext cx="236247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Sản</a:t>
            </a: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sinh</a:t>
            </a: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ra </a:t>
            </a:r>
            <a:r>
              <a:rPr kumimoji="0" 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trứng</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endParaRPr>
          </a:p>
        </p:txBody>
      </p:sp>
      <p:sp>
        <p:nvSpPr>
          <p:cNvPr id="18" name="Oval 17">
            <a:extLst>
              <a:ext uri="{FF2B5EF4-FFF2-40B4-BE49-F238E27FC236}">
                <a16:creationId xmlns:a16="http://schemas.microsoft.com/office/drawing/2014/main" id="{DD514443-5656-493F-95AB-39CBF2E9C15B}"/>
              </a:ext>
            </a:extLst>
          </p:cNvPr>
          <p:cNvSpPr/>
          <p:nvPr/>
        </p:nvSpPr>
        <p:spPr>
          <a:xfrm>
            <a:off x="4759498" y="1056796"/>
            <a:ext cx="2743200" cy="2743200"/>
          </a:xfrm>
          <a:prstGeom prst="ellipse">
            <a:avLst/>
          </a:prstGeom>
          <a:gradFill>
            <a:gsLst>
              <a:gs pos="0">
                <a:srgbClr val="00B050"/>
              </a:gs>
              <a:gs pos="52000">
                <a:srgbClr val="7DC89E"/>
              </a:gs>
              <a:gs pos="95000">
                <a:srgbClr val="CC3399">
                  <a:tint val="23500"/>
                  <a:satMod val="160000"/>
                </a:srgbClr>
              </a:gs>
            </a:gsLst>
            <a:lin ang="13500000" scaled="1"/>
          </a:gradFill>
          <a:ln>
            <a:noFill/>
          </a:ln>
          <a:effectLst>
            <a:outerShdw blurRad="698500" dist="38100" algn="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omfortaa Bold" panose="00000800000000000000" pitchFamily="2" charset="0"/>
              <a:ea typeface="+mn-ea"/>
              <a:cs typeface="+mn-cs"/>
            </a:endParaRPr>
          </a:p>
        </p:txBody>
      </p:sp>
      <p:sp>
        <p:nvSpPr>
          <p:cNvPr id="22" name="TextBox 21">
            <a:extLst>
              <a:ext uri="{FF2B5EF4-FFF2-40B4-BE49-F238E27FC236}">
                <a16:creationId xmlns:a16="http://schemas.microsoft.com/office/drawing/2014/main" id="{7093302C-F89F-486D-86BB-639D1FFAA81A}"/>
              </a:ext>
            </a:extLst>
          </p:cNvPr>
          <p:cNvSpPr txBox="1"/>
          <p:nvPr/>
        </p:nvSpPr>
        <p:spPr>
          <a:xfrm>
            <a:off x="4853221" y="1879338"/>
            <a:ext cx="264947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Thu </a:t>
            </a:r>
            <a:r>
              <a:rPr kumimoji="0" 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và</a:t>
            </a: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hứng</a:t>
            </a: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trứng</a:t>
            </a: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đã</a:t>
            </a: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chín</a:t>
            </a: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rụng</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endParaRPr>
          </a:p>
        </p:txBody>
      </p:sp>
      <p:sp>
        <p:nvSpPr>
          <p:cNvPr id="23" name="Oval 22">
            <a:extLst>
              <a:ext uri="{FF2B5EF4-FFF2-40B4-BE49-F238E27FC236}">
                <a16:creationId xmlns:a16="http://schemas.microsoft.com/office/drawing/2014/main" id="{64C05D72-AF9C-416C-9E9D-CCCC9A0020F1}"/>
              </a:ext>
            </a:extLst>
          </p:cNvPr>
          <p:cNvSpPr/>
          <p:nvPr/>
        </p:nvSpPr>
        <p:spPr>
          <a:xfrm>
            <a:off x="8419092" y="1056796"/>
            <a:ext cx="2743200" cy="2743200"/>
          </a:xfrm>
          <a:prstGeom prst="ellipse">
            <a:avLst/>
          </a:prstGeom>
          <a:gradFill flip="none" rotWithShape="1">
            <a:gsLst>
              <a:gs pos="18000">
                <a:schemeClr val="accent2">
                  <a:lumMod val="75000"/>
                </a:schemeClr>
              </a:gs>
              <a:gs pos="64000">
                <a:schemeClr val="accent2">
                  <a:lumMod val="60000"/>
                  <a:lumOff val="40000"/>
                </a:schemeClr>
              </a:gs>
              <a:gs pos="100000">
                <a:srgbClr val="CC3399">
                  <a:tint val="23500"/>
                  <a:satMod val="160000"/>
                </a:srgbClr>
              </a:gs>
            </a:gsLst>
            <a:lin ang="13500000" scaled="1"/>
            <a:tileRect/>
          </a:gradFill>
          <a:ln>
            <a:noFill/>
          </a:ln>
          <a:effectLst>
            <a:outerShdw blurRad="698500" dist="38100" algn="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omfortaa Bold" panose="00000800000000000000" pitchFamily="2" charset="0"/>
              <a:ea typeface="+mn-ea"/>
              <a:cs typeface="+mn-cs"/>
            </a:endParaRPr>
          </a:p>
        </p:txBody>
      </p:sp>
      <p:sp>
        <p:nvSpPr>
          <p:cNvPr id="24" name="TextBox 23">
            <a:extLst>
              <a:ext uri="{FF2B5EF4-FFF2-40B4-BE49-F238E27FC236}">
                <a16:creationId xmlns:a16="http://schemas.microsoft.com/office/drawing/2014/main" id="{45F1E134-5EA8-4541-BFF9-B7466F084A1A}"/>
              </a:ext>
            </a:extLst>
          </p:cNvPr>
          <p:cNvSpPr txBox="1"/>
          <p:nvPr/>
        </p:nvSpPr>
        <p:spPr>
          <a:xfrm>
            <a:off x="8255867" y="1218010"/>
            <a:ext cx="306964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75000"/>
                  </a:srgbClr>
                </a:solidFill>
                <a:effectLst/>
                <a:uLnTx/>
                <a:uFillTx/>
                <a:latin typeface="#9Slide03 Comfortaa Bold" panose="00000800000000000000" pitchFamily="2" charset="0"/>
                <a:ea typeface="+mn-ea"/>
                <a:cs typeface="+mn-cs"/>
              </a:rPr>
              <a:t>Ống</a:t>
            </a:r>
            <a:r>
              <a:rPr kumimoji="0" lang="en-US" sz="2800" b="0" i="0" u="none" strike="noStrike" kern="1200" cap="none" spc="0" normalizeH="0" baseline="0" noProof="0" dirty="0">
                <a:ln>
                  <a:noFill/>
                </a:ln>
                <a:solidFill>
                  <a:srgbClr val="ED7D31">
                    <a:lumMod val="75000"/>
                  </a:srgbClr>
                </a:solidFill>
                <a:effectLst/>
                <a:uLnTx/>
                <a:uFillTx/>
                <a:latin typeface="#9Slide03 Comfortaa Bold" panose="00000800000000000000" pitchFamily="2" charset="0"/>
                <a:ea typeface="+mn-ea"/>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9Slide03 Comfortaa Bold" panose="00000800000000000000" pitchFamily="2" charset="0"/>
                <a:ea typeface="+mn-ea"/>
                <a:cs typeface="+mn-cs"/>
              </a:rPr>
              <a:t>dẫn</a:t>
            </a:r>
            <a:r>
              <a:rPr kumimoji="0" lang="en-US" sz="2800" b="0" i="0" u="none" strike="noStrike" kern="1200" cap="none" spc="0" normalizeH="0" baseline="0" noProof="0" dirty="0">
                <a:ln>
                  <a:noFill/>
                </a:ln>
                <a:solidFill>
                  <a:srgbClr val="ED7D31">
                    <a:lumMod val="75000"/>
                  </a:srgbClr>
                </a:solidFill>
                <a:effectLst/>
                <a:uLnTx/>
                <a:uFillTx/>
                <a:latin typeface="#9Slide03 Comfortaa Bold" panose="00000800000000000000" pitchFamily="2" charset="0"/>
                <a:ea typeface="+mn-ea"/>
                <a:cs typeface="+mn-cs"/>
              </a:rPr>
              <a:t> </a:t>
            </a:r>
            <a:r>
              <a:rPr kumimoji="0" lang="en-US" sz="2800" b="0" i="0" u="none" strike="noStrike" kern="1200" cap="none" spc="0" normalizeH="0" baseline="0" noProof="0" dirty="0" err="1">
                <a:ln>
                  <a:noFill/>
                </a:ln>
                <a:solidFill>
                  <a:srgbClr val="ED7D31">
                    <a:lumMod val="75000"/>
                  </a:srgbClr>
                </a:solidFill>
                <a:effectLst/>
                <a:uLnTx/>
                <a:uFillTx/>
                <a:latin typeface="#9Slide03 Comfortaa Bold" panose="00000800000000000000" pitchFamily="2" charset="0"/>
                <a:ea typeface="+mn-ea"/>
                <a:cs typeface="+mn-cs"/>
              </a:rPr>
              <a:t>trứng</a:t>
            </a:r>
            <a:endParaRPr kumimoji="0" lang="en-US" sz="2800" b="0" i="0" u="none" strike="noStrike" kern="1200" cap="none" spc="0" normalizeH="0" baseline="0" noProof="0" dirty="0">
              <a:ln>
                <a:noFill/>
              </a:ln>
              <a:solidFill>
                <a:srgbClr val="ED7D31">
                  <a:lumMod val="75000"/>
                </a:srgbClr>
              </a:solidFill>
              <a:effectLst/>
              <a:uLnTx/>
              <a:uFillTx/>
              <a:latin typeface="#9Slide03 Comfortaa Bold" panose="00000800000000000000" pitchFamily="2" charset="0"/>
              <a:ea typeface="+mn-ea"/>
              <a:cs typeface="+mn-cs"/>
            </a:endParaRPr>
          </a:p>
        </p:txBody>
      </p:sp>
      <p:sp>
        <p:nvSpPr>
          <p:cNvPr id="25" name="TextBox 24">
            <a:extLst>
              <a:ext uri="{FF2B5EF4-FFF2-40B4-BE49-F238E27FC236}">
                <a16:creationId xmlns:a16="http://schemas.microsoft.com/office/drawing/2014/main" id="{98031028-AFDC-46E3-94CB-0166055305E6}"/>
              </a:ext>
            </a:extLst>
          </p:cNvPr>
          <p:cNvSpPr txBox="1"/>
          <p:nvPr/>
        </p:nvSpPr>
        <p:spPr>
          <a:xfrm>
            <a:off x="8727580" y="1976321"/>
            <a:ext cx="212622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Dẫn</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trứng</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tới</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tử</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cung</a:t>
            </a:r>
            <a:endPar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endParaRPr>
          </a:p>
        </p:txBody>
      </p:sp>
      <p:sp>
        <p:nvSpPr>
          <p:cNvPr id="26" name="Oval 25">
            <a:extLst>
              <a:ext uri="{FF2B5EF4-FFF2-40B4-BE49-F238E27FC236}">
                <a16:creationId xmlns:a16="http://schemas.microsoft.com/office/drawing/2014/main" id="{2A883982-1085-4B36-9C9D-72C74037B51D}"/>
              </a:ext>
            </a:extLst>
          </p:cNvPr>
          <p:cNvSpPr/>
          <p:nvPr/>
        </p:nvSpPr>
        <p:spPr>
          <a:xfrm>
            <a:off x="1186726" y="3992168"/>
            <a:ext cx="2743200" cy="2743200"/>
          </a:xfrm>
          <a:prstGeom prst="ellipse">
            <a:avLst/>
          </a:prstGeom>
          <a:gradFill flip="none" rotWithShape="1">
            <a:gsLst>
              <a:gs pos="0">
                <a:schemeClr val="accent1">
                  <a:lumMod val="75000"/>
                </a:schemeClr>
              </a:gs>
              <a:gs pos="49000">
                <a:schemeClr val="accent1">
                  <a:lumMod val="60000"/>
                  <a:lumOff val="40000"/>
                </a:schemeClr>
              </a:gs>
              <a:gs pos="100000">
                <a:schemeClr val="bg2"/>
              </a:gs>
            </a:gsLst>
            <a:lin ang="13500000" scaled="1"/>
            <a:tileRect/>
          </a:gradFill>
          <a:ln>
            <a:noFill/>
          </a:ln>
          <a:effectLst>
            <a:outerShdw blurRad="698500" dist="381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omfortaa Bold" panose="00000800000000000000" pitchFamily="2" charset="0"/>
              <a:ea typeface="+mn-ea"/>
              <a:cs typeface="+mn-cs"/>
            </a:endParaRPr>
          </a:p>
        </p:txBody>
      </p:sp>
      <p:sp>
        <p:nvSpPr>
          <p:cNvPr id="27" name="TextBox 26">
            <a:extLst>
              <a:ext uri="{FF2B5EF4-FFF2-40B4-BE49-F238E27FC236}">
                <a16:creationId xmlns:a16="http://schemas.microsoft.com/office/drawing/2014/main" id="{482AE390-1FE7-45DA-A1B6-544AEDE7C694}"/>
              </a:ext>
            </a:extLst>
          </p:cNvPr>
          <p:cNvSpPr txBox="1"/>
          <p:nvPr/>
        </p:nvSpPr>
        <p:spPr>
          <a:xfrm>
            <a:off x="1533534" y="4163704"/>
            <a:ext cx="21262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9Slide03 Comfortaa Bold" panose="00000800000000000000" pitchFamily="2" charset="0"/>
                <a:ea typeface="+mn-ea"/>
                <a:cs typeface="+mn-cs"/>
              </a:rPr>
              <a:t>Tử</a:t>
            </a:r>
            <a:r>
              <a:rPr kumimoji="0" lang="en-US" sz="2800" b="0" i="0" u="none" strike="noStrike" kern="1200" cap="none" spc="0" normalizeH="0" baseline="0" noProof="0" dirty="0">
                <a:ln>
                  <a:noFill/>
                </a:ln>
                <a:solidFill>
                  <a:srgbClr val="4472C4">
                    <a:lumMod val="75000"/>
                  </a:srgbClr>
                </a:solidFill>
                <a:effectLst/>
                <a:uLnTx/>
                <a:uFillTx/>
                <a:latin typeface="#9Slide03 Comfortaa Bold" panose="00000800000000000000" pitchFamily="2" charset="0"/>
                <a:ea typeface="+mn-ea"/>
                <a:cs typeface="+mn-cs"/>
              </a:rPr>
              <a:t> </a:t>
            </a:r>
            <a:r>
              <a:rPr kumimoji="0" lang="en-US" sz="2800" b="0" i="0" u="none" strike="noStrike" kern="1200" cap="none" spc="0" normalizeH="0" baseline="0" noProof="0" dirty="0" err="1">
                <a:ln>
                  <a:noFill/>
                </a:ln>
                <a:solidFill>
                  <a:srgbClr val="4472C4">
                    <a:lumMod val="75000"/>
                  </a:srgbClr>
                </a:solidFill>
                <a:effectLst/>
                <a:uLnTx/>
                <a:uFillTx/>
                <a:latin typeface="#9Slide03 Comfortaa Bold" panose="00000800000000000000" pitchFamily="2" charset="0"/>
                <a:ea typeface="+mn-ea"/>
                <a:cs typeface="+mn-cs"/>
              </a:rPr>
              <a:t>cung</a:t>
            </a:r>
            <a:endParaRPr kumimoji="0" lang="en-US" sz="2800" b="0" i="0" u="none" strike="noStrike" kern="1200" cap="none" spc="0" normalizeH="0" baseline="0" noProof="0" dirty="0">
              <a:ln>
                <a:noFill/>
              </a:ln>
              <a:solidFill>
                <a:srgbClr val="4472C4">
                  <a:lumMod val="75000"/>
                </a:srgbClr>
              </a:solidFill>
              <a:effectLst/>
              <a:uLnTx/>
              <a:uFillTx/>
              <a:latin typeface="#9Slide03 Comfortaa Bold" panose="00000800000000000000" pitchFamily="2" charset="0"/>
              <a:ea typeface="+mn-ea"/>
              <a:cs typeface="+mn-cs"/>
            </a:endParaRPr>
          </a:p>
        </p:txBody>
      </p:sp>
      <p:sp>
        <p:nvSpPr>
          <p:cNvPr id="28" name="TextBox 27">
            <a:extLst>
              <a:ext uri="{FF2B5EF4-FFF2-40B4-BE49-F238E27FC236}">
                <a16:creationId xmlns:a16="http://schemas.microsoft.com/office/drawing/2014/main" id="{EE626C9F-8F8E-43A7-9359-DFB068D49FE8}"/>
              </a:ext>
            </a:extLst>
          </p:cNvPr>
          <p:cNvSpPr txBox="1"/>
          <p:nvPr/>
        </p:nvSpPr>
        <p:spPr>
          <a:xfrm>
            <a:off x="1227946" y="4750283"/>
            <a:ext cx="27432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Đón</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nhận</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và</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nuôi</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dưỡng</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trứng</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đã</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được</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thụ</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tinh</a:t>
            </a:r>
            <a:endPar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endParaRPr>
          </a:p>
        </p:txBody>
      </p:sp>
      <p:sp>
        <p:nvSpPr>
          <p:cNvPr id="29" name="Oval 28">
            <a:extLst>
              <a:ext uri="{FF2B5EF4-FFF2-40B4-BE49-F238E27FC236}">
                <a16:creationId xmlns:a16="http://schemas.microsoft.com/office/drawing/2014/main" id="{7726F357-BCD0-4F3D-9FB8-EA4732BF31DB}"/>
              </a:ext>
            </a:extLst>
          </p:cNvPr>
          <p:cNvSpPr/>
          <p:nvPr/>
        </p:nvSpPr>
        <p:spPr>
          <a:xfrm>
            <a:off x="4724400" y="3992168"/>
            <a:ext cx="2743200" cy="2743200"/>
          </a:xfrm>
          <a:prstGeom prst="ellipse">
            <a:avLst/>
          </a:prstGeom>
          <a:gradFill flip="none" rotWithShape="1">
            <a:gsLst>
              <a:gs pos="58000">
                <a:schemeClr val="accent4">
                  <a:lumMod val="60000"/>
                  <a:lumOff val="40000"/>
                </a:schemeClr>
              </a:gs>
              <a:gs pos="0">
                <a:schemeClr val="accent4">
                  <a:lumMod val="75000"/>
                </a:schemeClr>
              </a:gs>
              <a:gs pos="100000">
                <a:srgbClr val="CC3399">
                  <a:tint val="23500"/>
                  <a:satMod val="160000"/>
                </a:srgbClr>
              </a:gs>
            </a:gsLst>
            <a:lin ang="13500000" scaled="1"/>
            <a:tileRect/>
          </a:gradFill>
          <a:ln>
            <a:noFill/>
          </a:ln>
          <a:effectLst>
            <a:outerShdw blurRad="698500" dist="381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omfortaa Bold" panose="00000800000000000000" pitchFamily="2" charset="0"/>
              <a:ea typeface="+mn-ea"/>
              <a:cs typeface="+mn-cs"/>
            </a:endParaRPr>
          </a:p>
        </p:txBody>
      </p:sp>
      <p:sp>
        <p:nvSpPr>
          <p:cNvPr id="30" name="TextBox 29">
            <a:extLst>
              <a:ext uri="{FF2B5EF4-FFF2-40B4-BE49-F238E27FC236}">
                <a16:creationId xmlns:a16="http://schemas.microsoft.com/office/drawing/2014/main" id="{620341B9-6B35-4FA5-9A49-4B0AA2137BA3}"/>
              </a:ext>
            </a:extLst>
          </p:cNvPr>
          <p:cNvSpPr txBox="1"/>
          <p:nvPr/>
        </p:nvSpPr>
        <p:spPr>
          <a:xfrm>
            <a:off x="5121758" y="4137599"/>
            <a:ext cx="202129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75000"/>
                  </a:srgbClr>
                </a:solidFill>
                <a:effectLst/>
                <a:uLnTx/>
                <a:uFillTx/>
                <a:latin typeface="#9Slide03 Comfortaa Bold" panose="00000800000000000000" pitchFamily="2" charset="0"/>
                <a:ea typeface="+mn-ea"/>
                <a:cs typeface="+mn-cs"/>
              </a:rPr>
              <a:t>Âm</a:t>
            </a:r>
            <a:r>
              <a:rPr kumimoji="0" lang="en-US" sz="2800" b="0" i="0" u="none" strike="noStrike" kern="1200" cap="none" spc="0" normalizeH="0" baseline="0" noProof="0" dirty="0">
                <a:ln>
                  <a:noFill/>
                </a:ln>
                <a:solidFill>
                  <a:srgbClr val="FFC000">
                    <a:lumMod val="75000"/>
                  </a:srgbClr>
                </a:solidFill>
                <a:effectLst/>
                <a:uLnTx/>
                <a:uFillTx/>
                <a:latin typeface="#9Slide03 Comfortaa Bold" panose="00000800000000000000" pitchFamily="2" charset="0"/>
                <a:ea typeface="+mn-ea"/>
                <a:cs typeface="+mn-cs"/>
              </a:rPr>
              <a:t> </a:t>
            </a:r>
            <a:r>
              <a:rPr kumimoji="0" lang="en-US" sz="2800" b="0" i="0" u="none" strike="noStrike" kern="1200" cap="none" spc="0" normalizeH="0" baseline="0" noProof="0" dirty="0" err="1">
                <a:ln>
                  <a:noFill/>
                </a:ln>
                <a:solidFill>
                  <a:srgbClr val="FFC000">
                    <a:lumMod val="75000"/>
                  </a:srgbClr>
                </a:solidFill>
                <a:effectLst/>
                <a:uLnTx/>
                <a:uFillTx/>
                <a:latin typeface="#9Slide03 Comfortaa Bold" panose="00000800000000000000" pitchFamily="2" charset="0"/>
                <a:ea typeface="+mn-ea"/>
                <a:cs typeface="+mn-cs"/>
              </a:rPr>
              <a:t>đạo</a:t>
            </a:r>
            <a:endParaRPr kumimoji="0" lang="en-US" sz="2800" b="0" i="0" u="none" strike="noStrike" kern="1200" cap="none" spc="0" normalizeH="0" baseline="0" noProof="0" dirty="0">
              <a:ln>
                <a:noFill/>
              </a:ln>
              <a:solidFill>
                <a:srgbClr val="FFC000">
                  <a:lumMod val="75000"/>
                </a:srgbClr>
              </a:solidFill>
              <a:effectLst/>
              <a:uLnTx/>
              <a:uFillTx/>
              <a:latin typeface="#9Slide03 Comfortaa Bold" panose="00000800000000000000" pitchFamily="2" charset="0"/>
              <a:ea typeface="+mn-ea"/>
              <a:cs typeface="+mn-cs"/>
            </a:endParaRPr>
          </a:p>
        </p:txBody>
      </p:sp>
      <p:sp>
        <p:nvSpPr>
          <p:cNvPr id="31" name="TextBox 30">
            <a:extLst>
              <a:ext uri="{FF2B5EF4-FFF2-40B4-BE49-F238E27FC236}">
                <a16:creationId xmlns:a16="http://schemas.microsoft.com/office/drawing/2014/main" id="{1ED8DCE7-458C-4268-A691-73AE7D264B7E}"/>
              </a:ext>
            </a:extLst>
          </p:cNvPr>
          <p:cNvSpPr txBox="1"/>
          <p:nvPr/>
        </p:nvSpPr>
        <p:spPr>
          <a:xfrm>
            <a:off x="4724401" y="4660819"/>
            <a:ext cx="2743199" cy="15081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Nơi</a:t>
            </a:r>
            <a:r>
              <a:rPr kumimoji="0" lang="en-US" sz="23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3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tiếp</a:t>
            </a:r>
            <a:r>
              <a:rPr kumimoji="0" lang="en-US" sz="23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3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nhận</a:t>
            </a:r>
            <a:r>
              <a:rPr kumimoji="0" lang="en-US" sz="23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3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tinh</a:t>
            </a:r>
            <a:r>
              <a:rPr kumimoji="0" lang="en-US" sz="23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3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trùng</a:t>
            </a:r>
            <a:r>
              <a:rPr kumimoji="0" lang="en-US" sz="23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3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và</a:t>
            </a:r>
            <a:r>
              <a:rPr kumimoji="0" lang="en-US" sz="23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3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đường</a:t>
            </a:r>
            <a:r>
              <a:rPr kumimoji="0" lang="en-US" sz="23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ra </a:t>
            </a:r>
            <a:r>
              <a:rPr kumimoji="0" lang="en-US" sz="23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của</a:t>
            </a:r>
            <a:r>
              <a:rPr kumimoji="0" lang="en-US" sz="23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3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em</a:t>
            </a:r>
            <a:r>
              <a:rPr kumimoji="0" lang="en-US" sz="23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3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bé</a:t>
            </a:r>
            <a:r>
              <a:rPr kumimoji="0" lang="en-US" sz="23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3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khi</a:t>
            </a:r>
            <a:r>
              <a:rPr kumimoji="0" lang="en-US" sz="23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3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sinh</a:t>
            </a:r>
            <a:endParaRPr kumimoji="0" lang="en-US" sz="23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endParaRPr>
          </a:p>
        </p:txBody>
      </p:sp>
      <p:sp>
        <p:nvSpPr>
          <p:cNvPr id="32" name="Oval 31">
            <a:extLst>
              <a:ext uri="{FF2B5EF4-FFF2-40B4-BE49-F238E27FC236}">
                <a16:creationId xmlns:a16="http://schemas.microsoft.com/office/drawing/2014/main" id="{4396F7D1-91A8-44A9-B57C-4019C7D8BD37}"/>
              </a:ext>
            </a:extLst>
          </p:cNvPr>
          <p:cNvSpPr/>
          <p:nvPr/>
        </p:nvSpPr>
        <p:spPr>
          <a:xfrm>
            <a:off x="8331200" y="3992168"/>
            <a:ext cx="2743200" cy="2743200"/>
          </a:xfrm>
          <a:prstGeom prst="ellipse">
            <a:avLst/>
          </a:prstGeom>
          <a:gradFill flip="none" rotWithShape="1">
            <a:gsLst>
              <a:gs pos="4000">
                <a:srgbClr val="FF0000"/>
              </a:gs>
              <a:gs pos="62000">
                <a:srgbClr val="F28295"/>
              </a:gs>
              <a:gs pos="100000">
                <a:srgbClr val="CC3399">
                  <a:tint val="23500"/>
                  <a:satMod val="160000"/>
                </a:srgbClr>
              </a:gs>
            </a:gsLst>
            <a:lin ang="13500000" scaled="1"/>
            <a:tileRect/>
          </a:gradFill>
          <a:ln>
            <a:noFill/>
          </a:ln>
          <a:effectLst>
            <a:outerShdw blurRad="698500" dist="381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3 Comfortaa Bold" panose="00000800000000000000" pitchFamily="2" charset="0"/>
              <a:ea typeface="+mn-ea"/>
              <a:cs typeface="+mn-cs"/>
            </a:endParaRPr>
          </a:p>
        </p:txBody>
      </p:sp>
      <p:sp>
        <p:nvSpPr>
          <p:cNvPr id="33" name="TextBox 32">
            <a:extLst>
              <a:ext uri="{FF2B5EF4-FFF2-40B4-BE49-F238E27FC236}">
                <a16:creationId xmlns:a16="http://schemas.microsoft.com/office/drawing/2014/main" id="{01FB758F-CC5C-40B4-AB93-3368908290DA}"/>
              </a:ext>
            </a:extLst>
          </p:cNvPr>
          <p:cNvSpPr txBox="1"/>
          <p:nvPr/>
        </p:nvSpPr>
        <p:spPr>
          <a:xfrm>
            <a:off x="8021568" y="4165646"/>
            <a:ext cx="336246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9Slide03 Comfortaa Bold" panose="00000800000000000000" pitchFamily="2" charset="0"/>
                <a:ea typeface="+mn-ea"/>
                <a:cs typeface="+mn-cs"/>
              </a:rPr>
              <a:t>Tuyến</a:t>
            </a:r>
            <a:r>
              <a:rPr kumimoji="0" lang="en-US" sz="2800" b="0" i="0" u="none" strike="noStrike" kern="1200" cap="none" spc="0" normalizeH="0" baseline="0" noProof="0" dirty="0">
                <a:ln>
                  <a:noFill/>
                </a:ln>
                <a:solidFill>
                  <a:srgbClr val="C00000"/>
                </a:solidFill>
                <a:effectLst/>
                <a:uLnTx/>
                <a:uFillTx/>
                <a:latin typeface="#9Slide03 Comfortaa Bold" panose="00000800000000000000" pitchFamily="2" charset="0"/>
                <a:ea typeface="+mn-ea"/>
                <a:cs typeface="+mn-cs"/>
              </a:rPr>
              <a:t> </a:t>
            </a:r>
            <a:r>
              <a:rPr kumimoji="0" lang="en-US" sz="2800" b="0" i="0" u="none" strike="noStrike" kern="1200" cap="none" spc="0" normalizeH="0" baseline="0" noProof="0" dirty="0" err="1">
                <a:ln>
                  <a:noFill/>
                </a:ln>
                <a:solidFill>
                  <a:srgbClr val="C00000"/>
                </a:solidFill>
                <a:effectLst/>
                <a:uLnTx/>
                <a:uFillTx/>
                <a:latin typeface="#9Slide03 Comfortaa Bold" panose="00000800000000000000" pitchFamily="2" charset="0"/>
                <a:ea typeface="+mn-ea"/>
                <a:cs typeface="+mn-cs"/>
              </a:rPr>
              <a:t>tiền</a:t>
            </a:r>
            <a:r>
              <a:rPr kumimoji="0" lang="en-US" sz="2800" b="0" i="0" u="none" strike="noStrike" kern="1200" cap="none" spc="0" normalizeH="0" baseline="0" noProof="0" dirty="0">
                <a:ln>
                  <a:noFill/>
                </a:ln>
                <a:solidFill>
                  <a:srgbClr val="C00000"/>
                </a:solidFill>
                <a:effectLst/>
                <a:uLnTx/>
                <a:uFillTx/>
                <a:latin typeface="#9Slide03 Comfortaa Bold" panose="00000800000000000000" pitchFamily="2" charset="0"/>
                <a:ea typeface="+mn-ea"/>
                <a:cs typeface="+mn-cs"/>
              </a:rPr>
              <a:t> </a:t>
            </a:r>
            <a:r>
              <a:rPr kumimoji="0" lang="en-US" sz="2800" b="0" i="0" u="none" strike="noStrike" kern="1200" cap="none" spc="0" normalizeH="0" baseline="0" noProof="0" dirty="0" err="1">
                <a:ln>
                  <a:noFill/>
                </a:ln>
                <a:solidFill>
                  <a:srgbClr val="C00000"/>
                </a:solidFill>
                <a:effectLst/>
                <a:uLnTx/>
                <a:uFillTx/>
                <a:latin typeface="#9Slide03 Comfortaa Bold" panose="00000800000000000000" pitchFamily="2" charset="0"/>
                <a:ea typeface="+mn-ea"/>
                <a:cs typeface="+mn-cs"/>
              </a:rPr>
              <a:t>định</a:t>
            </a:r>
            <a:endParaRPr kumimoji="0" lang="en-US" sz="2800" b="0" i="0" u="none" strike="noStrike" kern="1200" cap="none" spc="0" normalizeH="0" baseline="0" noProof="0" dirty="0">
              <a:ln>
                <a:noFill/>
              </a:ln>
              <a:solidFill>
                <a:srgbClr val="C00000"/>
              </a:solidFill>
              <a:effectLst/>
              <a:uLnTx/>
              <a:uFillTx/>
              <a:latin typeface="#9Slide03 Comfortaa Bold" panose="00000800000000000000" pitchFamily="2" charset="0"/>
              <a:ea typeface="+mn-ea"/>
              <a:cs typeface="+mn-cs"/>
            </a:endParaRPr>
          </a:p>
        </p:txBody>
      </p:sp>
      <p:sp>
        <p:nvSpPr>
          <p:cNvPr id="34" name="TextBox 33">
            <a:extLst>
              <a:ext uri="{FF2B5EF4-FFF2-40B4-BE49-F238E27FC236}">
                <a16:creationId xmlns:a16="http://schemas.microsoft.com/office/drawing/2014/main" id="{D75D2178-4294-4911-A433-30A2C352036A}"/>
              </a:ext>
            </a:extLst>
          </p:cNvPr>
          <p:cNvSpPr txBox="1"/>
          <p:nvPr/>
        </p:nvSpPr>
        <p:spPr>
          <a:xfrm>
            <a:off x="8361343" y="4948269"/>
            <a:ext cx="274065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Tiết</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dịch</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bôi</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trơn</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âm</a:t>
            </a:r>
            <a:r>
              <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 </a:t>
            </a:r>
            <a:r>
              <a:rPr kumimoji="0" lang="en-US" sz="2400" b="0" i="0" u="none" strike="noStrike" kern="1200" cap="none" spc="0" normalizeH="0" baseline="0" noProof="0" dirty="0" err="1">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rPr>
              <a:t>đạo</a:t>
            </a:r>
            <a:endParaRPr kumimoji="0" lang="en-US" sz="2400" b="0"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9Slide03 Comfortaa Bold" panose="00000800000000000000" pitchFamily="2" charset="0"/>
              <a:ea typeface="+mn-ea"/>
              <a:cs typeface="+mn-cs"/>
            </a:endParaRPr>
          </a:p>
        </p:txBody>
      </p:sp>
      <p:sp>
        <p:nvSpPr>
          <p:cNvPr id="35" name="TextBox 34">
            <a:extLst>
              <a:ext uri="{FF2B5EF4-FFF2-40B4-BE49-F238E27FC236}">
                <a16:creationId xmlns:a16="http://schemas.microsoft.com/office/drawing/2014/main" id="{0F90F7AD-D318-409F-9162-CDBB4CCE4BFD}"/>
              </a:ext>
            </a:extLst>
          </p:cNvPr>
          <p:cNvSpPr txBox="1"/>
          <p:nvPr/>
        </p:nvSpPr>
        <p:spPr>
          <a:xfrm>
            <a:off x="4384223" y="1263398"/>
            <a:ext cx="349636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AD47">
                    <a:lumMod val="75000"/>
                  </a:srgbClr>
                </a:solidFill>
                <a:effectLst/>
                <a:uLnTx/>
                <a:uFillTx/>
                <a:latin typeface="#9Slide03 Comfortaa Bold" panose="00000800000000000000" pitchFamily="2" charset="0"/>
                <a:ea typeface="+mn-ea"/>
                <a:cs typeface="+mn-cs"/>
              </a:rPr>
              <a:t>Phễu</a:t>
            </a:r>
            <a:r>
              <a:rPr kumimoji="0" lang="en-US" sz="2800" b="0" i="0" u="none" strike="noStrike" kern="1200" cap="none" spc="0" normalizeH="0" baseline="0" noProof="0" dirty="0">
                <a:ln>
                  <a:noFill/>
                </a:ln>
                <a:solidFill>
                  <a:srgbClr val="70AD47">
                    <a:lumMod val="75000"/>
                  </a:srgbClr>
                </a:solidFill>
                <a:effectLst/>
                <a:uLnTx/>
                <a:uFillTx/>
                <a:latin typeface="#9Slide03 Comfortaa Bold" panose="00000800000000000000" pitchFamily="2" charset="0"/>
                <a:ea typeface="+mn-ea"/>
                <a:cs typeface="+mn-cs"/>
              </a:rPr>
              <a:t> </a:t>
            </a:r>
            <a:r>
              <a:rPr kumimoji="0" lang="en-US" sz="2800" b="0" i="0" u="none" strike="noStrike" kern="1200" cap="none" spc="0" normalizeH="0" baseline="0" noProof="0" dirty="0" err="1">
                <a:ln>
                  <a:noFill/>
                </a:ln>
                <a:solidFill>
                  <a:srgbClr val="70AD47">
                    <a:lumMod val="75000"/>
                  </a:srgbClr>
                </a:solidFill>
                <a:effectLst/>
                <a:uLnTx/>
                <a:uFillTx/>
                <a:latin typeface="#9Slide03 Comfortaa Bold" panose="00000800000000000000" pitchFamily="2" charset="0"/>
                <a:ea typeface="+mn-ea"/>
                <a:cs typeface="+mn-cs"/>
              </a:rPr>
              <a:t>dẫn</a:t>
            </a:r>
            <a:r>
              <a:rPr kumimoji="0" lang="en-US" sz="2800" b="0" i="0" u="none" strike="noStrike" kern="1200" cap="none" spc="0" normalizeH="0" baseline="0" noProof="0" dirty="0">
                <a:ln>
                  <a:noFill/>
                </a:ln>
                <a:solidFill>
                  <a:srgbClr val="70AD47">
                    <a:lumMod val="75000"/>
                  </a:srgbClr>
                </a:solidFill>
                <a:effectLst/>
                <a:uLnTx/>
                <a:uFillTx/>
                <a:latin typeface="#9Slide03 Comfortaa Bold" panose="00000800000000000000" pitchFamily="2" charset="0"/>
                <a:ea typeface="+mn-ea"/>
                <a:cs typeface="+mn-cs"/>
              </a:rPr>
              <a:t> </a:t>
            </a:r>
            <a:r>
              <a:rPr kumimoji="0" lang="en-US" sz="2800" b="0" i="0" u="none" strike="noStrike" kern="1200" cap="none" spc="0" normalizeH="0" baseline="0" noProof="0" dirty="0" err="1">
                <a:ln>
                  <a:noFill/>
                </a:ln>
                <a:solidFill>
                  <a:srgbClr val="70AD47">
                    <a:lumMod val="75000"/>
                  </a:srgbClr>
                </a:solidFill>
                <a:effectLst/>
                <a:uLnTx/>
                <a:uFillTx/>
                <a:latin typeface="#9Slide03 Comfortaa Bold" panose="00000800000000000000" pitchFamily="2" charset="0"/>
                <a:ea typeface="+mn-ea"/>
                <a:cs typeface="+mn-cs"/>
              </a:rPr>
              <a:t>trứng</a:t>
            </a:r>
            <a:endParaRPr kumimoji="0" lang="en-US" sz="2800" b="0" i="0" u="none" strike="noStrike" kern="1200" cap="none" spc="0" normalizeH="0" baseline="0" noProof="0" dirty="0">
              <a:ln>
                <a:noFill/>
              </a:ln>
              <a:solidFill>
                <a:srgbClr val="70AD47">
                  <a:lumMod val="75000"/>
                </a:srgbClr>
              </a:solidFill>
              <a:effectLst/>
              <a:uLnTx/>
              <a:uFillTx/>
              <a:latin typeface="#9Slide03 Comfortaa Bold" panose="00000800000000000000" pitchFamily="2" charset="0"/>
              <a:ea typeface="+mn-ea"/>
              <a:cs typeface="+mn-cs"/>
            </a:endParaRPr>
          </a:p>
        </p:txBody>
      </p:sp>
      <p:grpSp>
        <p:nvGrpSpPr>
          <p:cNvPr id="36" name="Group 35">
            <a:extLst>
              <a:ext uri="{FF2B5EF4-FFF2-40B4-BE49-F238E27FC236}">
                <a16:creationId xmlns:a16="http://schemas.microsoft.com/office/drawing/2014/main" id="{262DB114-808F-4297-9C5C-0BE3F0DB18CC}"/>
              </a:ext>
            </a:extLst>
          </p:cNvPr>
          <p:cNvGrpSpPr/>
          <p:nvPr/>
        </p:nvGrpSpPr>
        <p:grpSpPr>
          <a:xfrm>
            <a:off x="220920" y="156361"/>
            <a:ext cx="10218481" cy="891816"/>
            <a:chOff x="6096000" y="924834"/>
            <a:chExt cx="5749138" cy="891816"/>
          </a:xfrm>
        </p:grpSpPr>
        <p:sp>
          <p:nvSpPr>
            <p:cNvPr id="40" name="Rectangle: Rounded Corners 39">
              <a:extLst>
                <a:ext uri="{FF2B5EF4-FFF2-40B4-BE49-F238E27FC236}">
                  <a16:creationId xmlns:a16="http://schemas.microsoft.com/office/drawing/2014/main" id="{BA04C2D2-9A2E-46CC-9FEC-6A0461EC2830}"/>
                </a:ext>
              </a:extLst>
            </p:cNvPr>
            <p:cNvSpPr/>
            <p:nvPr/>
          </p:nvSpPr>
          <p:spPr>
            <a:xfrm>
              <a:off x="6096000" y="926664"/>
              <a:ext cx="5749138" cy="889986"/>
            </a:xfrm>
            <a:prstGeom prst="roundRect">
              <a:avLst>
                <a:gd name="adj" fmla="val 50000"/>
              </a:avLst>
            </a:prstGeom>
            <a:solidFill>
              <a:schemeClr val="bg2"/>
            </a:solidFill>
            <a:ln>
              <a:noFill/>
            </a:ln>
            <a:effectLst>
              <a:outerShdw blurRad="254000" dist="190500" dir="15300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1C7E1631-5050-442C-9EA0-03F299F8A5E0}"/>
                </a:ext>
              </a:extLst>
            </p:cNvPr>
            <p:cNvSpPr txBox="1">
              <a:spLocks/>
            </p:cNvSpPr>
            <p:nvPr/>
          </p:nvSpPr>
          <p:spPr>
            <a:xfrm>
              <a:off x="6475742" y="924834"/>
              <a:ext cx="4308026"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Các</a:t>
              </a:r>
              <a:r>
                <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rPr>
                <a:t> </a:t>
              </a: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bộ</a:t>
              </a:r>
              <a:r>
                <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rPr>
                <a:t> </a:t>
              </a: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phận</a:t>
              </a:r>
              <a:r>
                <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rPr>
                <a:t> </a:t>
              </a: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của</a:t>
              </a:r>
              <a:r>
                <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rPr>
                <a:t> </a:t>
              </a: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cơ</a:t>
              </a:r>
              <a:r>
                <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rPr>
                <a:t> </a:t>
              </a: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quan</a:t>
              </a:r>
              <a:r>
                <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rPr>
                <a:t> </a:t>
              </a: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sinh</a:t>
              </a:r>
              <a:r>
                <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rPr>
                <a:t> </a:t>
              </a: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dục</a:t>
              </a:r>
              <a:r>
                <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rPr>
                <a:t> </a:t>
              </a:r>
              <a:r>
                <a:rPr kumimoji="0" lang="en-US" sz="2800" b="0" i="0" u="none" strike="noStrike" kern="1200" cap="none" spc="0" normalizeH="0" baseline="0" noProof="0" dirty="0" err="1">
                  <a:ln>
                    <a:noFill/>
                  </a:ln>
                  <a:solidFill>
                    <a:srgbClr val="D13C42"/>
                  </a:solidFill>
                  <a:effectLst/>
                  <a:uLnTx/>
                  <a:uFillTx/>
                  <a:latin typeface="#9Slide03 Comfortaa Bold" panose="00000800000000000000" pitchFamily="2" charset="0"/>
                  <a:ea typeface="+mj-ea"/>
                  <a:cs typeface="+mj-cs"/>
                </a:rPr>
                <a:t>nữ</a:t>
              </a:r>
              <a:endParaRPr kumimoji="0" lang="en-US" sz="2800" b="0" i="0" u="none" strike="noStrike" kern="1200" cap="none" spc="0" normalizeH="0" baseline="0" noProof="0" dirty="0">
                <a:ln>
                  <a:noFill/>
                </a:ln>
                <a:solidFill>
                  <a:srgbClr val="D13C42"/>
                </a:solidFill>
                <a:effectLst/>
                <a:uLnTx/>
                <a:uFillTx/>
                <a:latin typeface="#9Slide03 Comfortaa Bold" panose="00000800000000000000" pitchFamily="2" charset="0"/>
                <a:ea typeface="+mj-ea"/>
                <a:cs typeface="+mj-cs"/>
              </a:endParaRPr>
            </a:p>
          </p:txBody>
        </p:sp>
      </p:grpSp>
      <p:pic>
        <p:nvPicPr>
          <p:cNvPr id="2" name="Picture 2" descr="App Insights: Tập viết chữ đẹp | Apptopia">
            <a:extLst>
              <a:ext uri="{FF2B5EF4-FFF2-40B4-BE49-F238E27FC236}">
                <a16:creationId xmlns:a16="http://schemas.microsoft.com/office/drawing/2014/main" id="{2F09B595-E7F2-1E8A-F1EB-B1F73F515F6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373" b="20723"/>
          <a:stretch/>
        </p:blipFill>
        <p:spPr bwMode="auto">
          <a:xfrm>
            <a:off x="-99094" y="591125"/>
            <a:ext cx="1008629" cy="65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07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59FE728-F832-4FD5-9900-AF75AD04F630}"/>
              </a:ext>
            </a:extLst>
          </p:cNvPr>
          <p:cNvGrpSpPr/>
          <p:nvPr/>
        </p:nvGrpSpPr>
        <p:grpSpPr>
          <a:xfrm>
            <a:off x="762000" y="87737"/>
            <a:ext cx="3810000" cy="4572000"/>
            <a:chOff x="6589428" y="1208270"/>
            <a:chExt cx="3810000" cy="4572000"/>
          </a:xfrm>
        </p:grpSpPr>
        <p:pic>
          <p:nvPicPr>
            <p:cNvPr id="3074" name="Picture 2" descr="Viêm mào tinh hoàn: Tìm hiểu nguyên nhân, triệu chứng và cách chữa trị">
              <a:extLst>
                <a:ext uri="{FF2B5EF4-FFF2-40B4-BE49-F238E27FC236}">
                  <a16:creationId xmlns:a16="http://schemas.microsoft.com/office/drawing/2014/main" id="{51998C6E-34A3-4ACA-A088-4FF42AC7A3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99"/>
            <a:stretch/>
          </p:blipFill>
          <p:spPr bwMode="auto">
            <a:xfrm>
              <a:off x="6589428" y="1208270"/>
              <a:ext cx="3810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8034638-EFF2-42D9-9DDF-60DBF62D640E}"/>
                </a:ext>
              </a:extLst>
            </p:cNvPr>
            <p:cNvSpPr/>
            <p:nvPr/>
          </p:nvSpPr>
          <p:spPr>
            <a:xfrm>
              <a:off x="6858000" y="2384473"/>
              <a:ext cx="1238250" cy="76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590DF47-7E04-4A2E-9381-C55E8EEE8186}"/>
                </a:ext>
              </a:extLst>
            </p:cNvPr>
            <p:cNvSpPr/>
            <p:nvPr/>
          </p:nvSpPr>
          <p:spPr>
            <a:xfrm>
              <a:off x="9296400" y="4724400"/>
              <a:ext cx="838200" cy="76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79CA4BF-FAA7-4486-ACD2-E74A9B7037F1}"/>
                </a:ext>
              </a:extLst>
            </p:cNvPr>
            <p:cNvSpPr/>
            <p:nvPr/>
          </p:nvSpPr>
          <p:spPr>
            <a:xfrm>
              <a:off x="9448800" y="2954335"/>
              <a:ext cx="950628" cy="5000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97C8748-0E18-4657-898C-FDCBDDAFD810}"/>
                </a:ext>
              </a:extLst>
            </p:cNvPr>
            <p:cNvCxnSpPr>
              <a:cxnSpLocks/>
            </p:cNvCxnSpPr>
            <p:nvPr/>
          </p:nvCxnSpPr>
          <p:spPr>
            <a:xfrm>
              <a:off x="7686675" y="3178175"/>
              <a:ext cx="536575" cy="527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85EA35A-2353-433D-99D3-700B7821C9D3}"/>
                </a:ext>
              </a:extLst>
            </p:cNvPr>
            <p:cNvCxnSpPr>
              <a:cxnSpLocks/>
            </p:cNvCxnSpPr>
            <p:nvPr/>
          </p:nvCxnSpPr>
          <p:spPr>
            <a:xfrm>
              <a:off x="8905875" y="4626769"/>
              <a:ext cx="400050" cy="3309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3BE8DE0-D8DC-4AE3-8BBC-91A0EE66DF2E}"/>
                </a:ext>
              </a:extLst>
            </p:cNvPr>
            <p:cNvSpPr txBox="1"/>
            <p:nvPr/>
          </p:nvSpPr>
          <p:spPr>
            <a:xfrm>
              <a:off x="9037922" y="4966900"/>
              <a:ext cx="968214" cy="276999"/>
            </a:xfrm>
            <a:prstGeom prst="rect">
              <a:avLst/>
            </a:prstGeom>
            <a:noFill/>
          </p:spPr>
          <p:txBody>
            <a:bodyPr wrap="none" lIns="0" tIns="0" rIns="0" bIns="0" rtlCol="0">
              <a:spAutoFit/>
            </a:bodyPr>
            <a:lstStyle/>
            <a:p>
              <a:pPr algn="l"/>
              <a:r>
                <a:rPr lang="en-US">
                  <a:solidFill>
                    <a:schemeClr val="tx1">
                      <a:lumMod val="85000"/>
                      <a:lumOff val="15000"/>
                    </a:schemeClr>
                  </a:solidFill>
                </a:rPr>
                <a:t>Tinh hoàn</a:t>
              </a:r>
            </a:p>
          </p:txBody>
        </p:sp>
        <p:sp>
          <p:nvSpPr>
            <p:cNvPr id="18" name="TextBox 17">
              <a:extLst>
                <a:ext uri="{FF2B5EF4-FFF2-40B4-BE49-F238E27FC236}">
                  <a16:creationId xmlns:a16="http://schemas.microsoft.com/office/drawing/2014/main" id="{18250F35-7FE7-4E62-A83B-40D9DFBE0849}"/>
                </a:ext>
              </a:extLst>
            </p:cNvPr>
            <p:cNvSpPr txBox="1"/>
            <p:nvPr/>
          </p:nvSpPr>
          <p:spPr>
            <a:xfrm>
              <a:off x="7108900" y="2638636"/>
              <a:ext cx="923330" cy="553998"/>
            </a:xfrm>
            <a:prstGeom prst="rect">
              <a:avLst/>
            </a:prstGeom>
            <a:noFill/>
          </p:spPr>
          <p:txBody>
            <a:bodyPr wrap="none" lIns="0" tIns="0" rIns="0" bIns="0" rtlCol="0">
              <a:spAutoFit/>
            </a:bodyPr>
            <a:lstStyle/>
            <a:p>
              <a:pPr algn="ctr"/>
              <a:r>
                <a:rPr lang="en-US">
                  <a:solidFill>
                    <a:schemeClr val="tx1">
                      <a:lumMod val="85000"/>
                      <a:lumOff val="15000"/>
                    </a:schemeClr>
                  </a:solidFill>
                </a:rPr>
                <a:t>Mào </a:t>
              </a:r>
            </a:p>
            <a:p>
              <a:pPr algn="ctr"/>
              <a:r>
                <a:rPr lang="en-US">
                  <a:solidFill>
                    <a:schemeClr val="tx1">
                      <a:lumMod val="85000"/>
                      <a:lumOff val="15000"/>
                    </a:schemeClr>
                  </a:solidFill>
                </a:rPr>
                <a:t>tinh hoàn</a:t>
              </a:r>
            </a:p>
          </p:txBody>
        </p:sp>
      </p:grpSp>
      <p:pic>
        <p:nvPicPr>
          <p:cNvPr id="26" name="Picture 2" descr="Male Icon Png #102233 - Free Icons Library">
            <a:extLst>
              <a:ext uri="{FF2B5EF4-FFF2-40B4-BE49-F238E27FC236}">
                <a16:creationId xmlns:a16="http://schemas.microsoft.com/office/drawing/2014/main" id="{CC4F0793-4FDE-4C40-AF3A-F7E342727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101" y="1919406"/>
            <a:ext cx="668622" cy="66862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C9BF42A-77D3-46AF-949B-738F84021EDB}"/>
              </a:ext>
            </a:extLst>
          </p:cNvPr>
          <p:cNvSpPr txBox="1"/>
          <p:nvPr/>
        </p:nvSpPr>
        <p:spPr>
          <a:xfrm>
            <a:off x="6022864" y="1725172"/>
            <a:ext cx="5447270" cy="3350469"/>
          </a:xfrm>
          <a:prstGeom prst="rect">
            <a:avLst/>
          </a:prstGeom>
          <a:noFill/>
        </p:spPr>
        <p:txBody>
          <a:bodyPr wrap="square" lIns="0" tIns="0" rIns="0" bIns="0" rtlCol="0">
            <a:spAutoFit/>
          </a:bodyPr>
          <a:lstStyle/>
          <a:p>
            <a:pPr algn="just">
              <a:lnSpc>
                <a:spcPct val="112000"/>
              </a:lnSpc>
            </a:pPr>
            <a:r>
              <a:rPr lang="en-US" sz="2800" dirty="0">
                <a:solidFill>
                  <a:srgbClr val="C00000"/>
                </a:solidFill>
                <a:highlight>
                  <a:srgbClr val="FFFFFF"/>
                </a:highlight>
              </a:rPr>
              <a:t>Tinh </a:t>
            </a:r>
            <a:r>
              <a:rPr lang="en-US" sz="2800" dirty="0" err="1">
                <a:solidFill>
                  <a:srgbClr val="C00000"/>
                </a:solidFill>
                <a:highlight>
                  <a:srgbClr val="FFFFFF"/>
                </a:highlight>
              </a:rPr>
              <a:t>hoàn</a:t>
            </a:r>
            <a:r>
              <a:rPr lang="en-US" sz="2800" dirty="0">
                <a:solidFill>
                  <a:srgbClr val="C00000"/>
                </a:solidFill>
                <a:highlight>
                  <a:srgbClr val="FFFFFF"/>
                </a:highlight>
              </a:rPr>
              <a:t> </a:t>
            </a:r>
            <a:r>
              <a:rPr lang="en-US" sz="2800" dirty="0" err="1"/>
              <a:t>nằm</a:t>
            </a:r>
            <a:r>
              <a:rPr lang="en-US" sz="2800" dirty="0"/>
              <a:t> </a:t>
            </a:r>
            <a:r>
              <a:rPr lang="en-US" sz="2800" dirty="0" err="1"/>
              <a:t>trong</a:t>
            </a:r>
            <a:r>
              <a:rPr lang="en-US" sz="2800" dirty="0"/>
              <a:t> </a:t>
            </a:r>
            <a:r>
              <a:rPr lang="en-US" sz="2800" dirty="0" err="1"/>
              <a:t>bìu</a:t>
            </a:r>
            <a:r>
              <a:rPr lang="en-US" sz="2800" dirty="0"/>
              <a:t> </a:t>
            </a:r>
            <a:r>
              <a:rPr lang="en-US" sz="2800" dirty="0" err="1"/>
              <a:t>để</a:t>
            </a:r>
            <a:r>
              <a:rPr lang="en-US" sz="2800" dirty="0"/>
              <a:t> </a:t>
            </a:r>
            <a:r>
              <a:rPr lang="en-US" sz="2800" dirty="0" err="1"/>
              <a:t>giữ</a:t>
            </a:r>
            <a:r>
              <a:rPr lang="en-US" sz="2800" dirty="0"/>
              <a:t> </a:t>
            </a:r>
            <a:r>
              <a:rPr lang="en-US" sz="2800" dirty="0" err="1"/>
              <a:t>mức</a:t>
            </a:r>
            <a:r>
              <a:rPr lang="en-US" sz="2800" dirty="0"/>
              <a:t> </a:t>
            </a:r>
            <a:r>
              <a:rPr lang="en-US" sz="2800" dirty="0" err="1"/>
              <a:t>nhiệt</a:t>
            </a:r>
            <a:r>
              <a:rPr lang="en-US" sz="2800" dirty="0"/>
              <a:t> </a:t>
            </a:r>
            <a:r>
              <a:rPr lang="en-US" sz="2800" dirty="0" err="1"/>
              <a:t>độ</a:t>
            </a:r>
            <a:r>
              <a:rPr lang="en-US" sz="2800" dirty="0"/>
              <a:t> </a:t>
            </a:r>
            <a:r>
              <a:rPr lang="en-US" sz="2800" dirty="0" err="1"/>
              <a:t>luôn</a:t>
            </a:r>
            <a:r>
              <a:rPr lang="en-US" sz="2800" dirty="0"/>
              <a:t> </a:t>
            </a:r>
            <a:r>
              <a:rPr lang="en-US" sz="2800" dirty="0" err="1"/>
              <a:t>thấp</a:t>
            </a:r>
            <a:r>
              <a:rPr lang="en-US" sz="2800" dirty="0"/>
              <a:t> </a:t>
            </a:r>
            <a:r>
              <a:rPr lang="en-US" sz="2800" dirty="0" err="1"/>
              <a:t>hơn</a:t>
            </a:r>
            <a:r>
              <a:rPr lang="en-US" sz="2800" dirty="0"/>
              <a:t> </a:t>
            </a:r>
            <a:r>
              <a:rPr lang="en-US" sz="2800" dirty="0" err="1"/>
              <a:t>nhiệt</a:t>
            </a:r>
            <a:r>
              <a:rPr lang="en-US" sz="2800" dirty="0"/>
              <a:t> </a:t>
            </a:r>
            <a:r>
              <a:rPr lang="en-US" sz="2800" dirty="0" err="1"/>
              <a:t>độ</a:t>
            </a:r>
            <a:r>
              <a:rPr lang="en-US" sz="2800" dirty="0"/>
              <a:t> </a:t>
            </a:r>
            <a:r>
              <a:rPr lang="en-US" sz="2800" dirty="0" err="1"/>
              <a:t>cơ</a:t>
            </a:r>
            <a:r>
              <a:rPr lang="en-US" sz="2800" dirty="0"/>
              <a:t> </a:t>
            </a:r>
            <a:r>
              <a:rPr lang="en-US" sz="2800" dirty="0" err="1"/>
              <a:t>thể</a:t>
            </a:r>
            <a:r>
              <a:rPr lang="en-US" sz="2800" dirty="0"/>
              <a:t> </a:t>
            </a:r>
            <a:r>
              <a:rPr lang="en-US" sz="2800" dirty="0" err="1"/>
              <a:t>là</a:t>
            </a:r>
            <a:r>
              <a:rPr lang="en-US" sz="2800" dirty="0"/>
              <a:t> </a:t>
            </a:r>
            <a:r>
              <a:rPr lang="en-US" sz="2800" dirty="0" err="1"/>
              <a:t>từ</a:t>
            </a:r>
            <a:r>
              <a:rPr lang="en-US" sz="2800" dirty="0"/>
              <a:t> 0,5 </a:t>
            </a:r>
            <a:r>
              <a:rPr lang="en-US" sz="2800" dirty="0" err="1"/>
              <a:t>đến</a:t>
            </a:r>
            <a:r>
              <a:rPr lang="en-US" sz="2800" dirty="0"/>
              <a:t> 2</a:t>
            </a:r>
            <a:r>
              <a:rPr lang="en-US" sz="2800" baseline="30000" dirty="0"/>
              <a:t>0</a:t>
            </a:r>
            <a:r>
              <a:rPr lang="en-US" sz="2800" dirty="0"/>
              <a:t>C, </a:t>
            </a:r>
            <a:r>
              <a:rPr lang="en-US" sz="2800" dirty="0" err="1"/>
              <a:t>tạo</a:t>
            </a:r>
            <a:r>
              <a:rPr lang="en-US" sz="2800" dirty="0"/>
              <a:t> </a:t>
            </a:r>
            <a:r>
              <a:rPr lang="en-US" sz="2800" dirty="0" err="1"/>
              <a:t>điều</a:t>
            </a:r>
            <a:r>
              <a:rPr lang="en-US" sz="2800" dirty="0"/>
              <a:t> </a:t>
            </a:r>
            <a:r>
              <a:rPr lang="en-US" sz="2800" dirty="0" err="1"/>
              <a:t>kiện</a:t>
            </a:r>
            <a:r>
              <a:rPr lang="en-US" sz="2800" dirty="0"/>
              <a:t> </a:t>
            </a:r>
            <a:r>
              <a:rPr lang="en-US" sz="2800" dirty="0" err="1"/>
              <a:t>thuận</a:t>
            </a:r>
            <a:r>
              <a:rPr lang="en-US" sz="2800" dirty="0"/>
              <a:t> </a:t>
            </a:r>
            <a:r>
              <a:rPr lang="en-US" sz="2800" dirty="0" err="1"/>
              <a:t>lợi</a:t>
            </a:r>
            <a:r>
              <a:rPr lang="en-US" sz="2800" dirty="0"/>
              <a:t> </a:t>
            </a:r>
            <a:r>
              <a:rPr lang="en-US" sz="2800" dirty="0" err="1"/>
              <a:t>cho</a:t>
            </a:r>
            <a:r>
              <a:rPr lang="en-US" sz="2800" dirty="0"/>
              <a:t> </a:t>
            </a:r>
            <a:r>
              <a:rPr lang="en-US" sz="2800" dirty="0" err="1"/>
              <a:t>sự</a:t>
            </a:r>
            <a:r>
              <a:rPr lang="en-US" sz="2800" dirty="0"/>
              <a:t> </a:t>
            </a:r>
            <a:r>
              <a:rPr lang="en-US" sz="2800" dirty="0" err="1"/>
              <a:t>sinh</a:t>
            </a:r>
            <a:r>
              <a:rPr lang="en-US" sz="2800" dirty="0"/>
              <a:t> </a:t>
            </a:r>
            <a:r>
              <a:rPr lang="en-US" sz="2800" dirty="0" err="1"/>
              <a:t>trưởng</a:t>
            </a:r>
            <a:r>
              <a:rPr lang="en-US" sz="2800" dirty="0"/>
              <a:t> </a:t>
            </a:r>
            <a:r>
              <a:rPr lang="en-US" sz="2800" dirty="0" err="1"/>
              <a:t>và</a:t>
            </a:r>
            <a:r>
              <a:rPr lang="en-US" sz="2800" dirty="0"/>
              <a:t> </a:t>
            </a:r>
            <a:r>
              <a:rPr lang="en-US" sz="2800" dirty="0" err="1"/>
              <a:t>phát</a:t>
            </a:r>
            <a:r>
              <a:rPr lang="en-US" sz="2800" dirty="0"/>
              <a:t> </a:t>
            </a:r>
            <a:r>
              <a:rPr lang="en-US" sz="2800" dirty="0" err="1"/>
              <a:t>triển</a:t>
            </a:r>
            <a:r>
              <a:rPr lang="en-US" sz="2800" dirty="0"/>
              <a:t> </a:t>
            </a:r>
            <a:r>
              <a:rPr lang="en-US" sz="2800" dirty="0" err="1"/>
              <a:t>của</a:t>
            </a:r>
            <a:r>
              <a:rPr lang="en-US" sz="2800" dirty="0"/>
              <a:t> </a:t>
            </a:r>
            <a:r>
              <a:rPr lang="en-US" sz="2800" dirty="0" err="1"/>
              <a:t>tinh</a:t>
            </a:r>
            <a:r>
              <a:rPr lang="en-US" sz="2800" dirty="0"/>
              <a:t> </a:t>
            </a:r>
            <a:r>
              <a:rPr lang="en-US" sz="2800" dirty="0" err="1"/>
              <a:t>trùng</a:t>
            </a:r>
            <a:r>
              <a:rPr lang="en-US" sz="2800" dirty="0"/>
              <a:t> </a:t>
            </a:r>
            <a:r>
              <a:rPr lang="en-US" sz="2800" dirty="0" err="1"/>
              <a:t>và</a:t>
            </a:r>
            <a:r>
              <a:rPr lang="en-US" sz="2800" dirty="0"/>
              <a:t> </a:t>
            </a:r>
            <a:r>
              <a:rPr lang="en-US" sz="2800" dirty="0" err="1"/>
              <a:t>sản</a:t>
            </a:r>
            <a:r>
              <a:rPr lang="en-US" sz="2800" dirty="0"/>
              <a:t> </a:t>
            </a:r>
            <a:r>
              <a:rPr lang="en-US" sz="2800" dirty="0" err="1"/>
              <a:t>sinh</a:t>
            </a:r>
            <a:r>
              <a:rPr lang="en-US" sz="2800" dirty="0"/>
              <a:t> hormone </a:t>
            </a:r>
            <a:r>
              <a:rPr lang="en-US" sz="2800" dirty="0" err="1"/>
              <a:t>sinh</a:t>
            </a:r>
            <a:r>
              <a:rPr lang="en-US" sz="2800" dirty="0"/>
              <a:t> </a:t>
            </a:r>
            <a:r>
              <a:rPr lang="en-US" sz="2800" dirty="0" err="1"/>
              <a:t>sản</a:t>
            </a:r>
            <a:r>
              <a:rPr lang="en-US" sz="2800" dirty="0"/>
              <a:t> (hormone </a:t>
            </a:r>
            <a:r>
              <a:rPr lang="en-US" sz="2800" dirty="0" err="1"/>
              <a:t>testosteron</a:t>
            </a:r>
            <a:r>
              <a:rPr lang="en-US" sz="2800" dirty="0"/>
              <a:t>).</a:t>
            </a:r>
            <a:endParaRPr lang="en-US" sz="3600" dirty="0">
              <a:solidFill>
                <a:schemeClr val="tx1">
                  <a:lumMod val="85000"/>
                  <a:lumOff val="15000"/>
                </a:schemeClr>
              </a:solidFill>
            </a:endParaRPr>
          </a:p>
        </p:txBody>
      </p:sp>
      <p:pic>
        <p:nvPicPr>
          <p:cNvPr id="28" name="Picture 2" descr="Male Icon Png #102233 - Free Icons Library">
            <a:extLst>
              <a:ext uri="{FF2B5EF4-FFF2-40B4-BE49-F238E27FC236}">
                <a16:creationId xmlns:a16="http://schemas.microsoft.com/office/drawing/2014/main" id="{84F786B8-F947-4981-8CCB-97C4CE0A6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101" y="4085068"/>
            <a:ext cx="668622" cy="668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53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75000">
              <a:srgbClr val="7030A0">
                <a:alpha val="6000"/>
              </a:srgbClr>
            </a:gs>
            <a:gs pos="0">
              <a:schemeClr val="bg1">
                <a:alpha val="0"/>
              </a:schemeClr>
            </a:gs>
          </a:gsLst>
          <a:lin ang="5400000" scaled="1"/>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050A625-4C9E-43B2-917C-7D15C770954D}"/>
              </a:ext>
            </a:extLst>
          </p:cNvPr>
          <p:cNvSpPr/>
          <p:nvPr/>
        </p:nvSpPr>
        <p:spPr>
          <a:xfrm>
            <a:off x="457200" y="800100"/>
            <a:ext cx="5638800" cy="56388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a:ea typeface="+mn-ea"/>
              <a:cs typeface="+mn-cs"/>
            </a:endParaRPr>
          </a:p>
        </p:txBody>
      </p:sp>
      <p:sp>
        <p:nvSpPr>
          <p:cNvPr id="6" name="Oval 5">
            <a:extLst>
              <a:ext uri="{FF2B5EF4-FFF2-40B4-BE49-F238E27FC236}">
                <a16:creationId xmlns:a16="http://schemas.microsoft.com/office/drawing/2014/main" id="{2C606EC7-7839-43AD-A5C1-C2B13C22F669}"/>
              </a:ext>
            </a:extLst>
          </p:cNvPr>
          <p:cNvSpPr/>
          <p:nvPr/>
        </p:nvSpPr>
        <p:spPr>
          <a:xfrm>
            <a:off x="685800" y="1028700"/>
            <a:ext cx="5181600" cy="5181600"/>
          </a:xfrm>
          <a:prstGeom prst="ellipse">
            <a:avLst/>
          </a:prstGeom>
          <a:solidFill>
            <a:schemeClr val="accent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a:ea typeface="+mn-ea"/>
              <a:cs typeface="+mn-cs"/>
            </a:endParaRPr>
          </a:p>
        </p:txBody>
      </p:sp>
      <p:pic>
        <p:nvPicPr>
          <p:cNvPr id="4" name="Picture 2" descr="Reproductive system - Free medical icons">
            <a:extLst>
              <a:ext uri="{FF2B5EF4-FFF2-40B4-BE49-F238E27FC236}">
                <a16:creationId xmlns:a16="http://schemas.microsoft.com/office/drawing/2014/main" id="{583B50D4-D227-4630-BAEB-40F538216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600200"/>
            <a:ext cx="4038600" cy="4038600"/>
          </a:xfrm>
          <a:prstGeom prst="rect">
            <a:avLst/>
          </a:prstGeom>
          <a:noFill/>
          <a:extLst>
            <a:ext uri="{909E8E84-426E-40DD-AFC4-6F175D3DCCD1}">
              <a14:hiddenFill xmlns:a14="http://schemas.microsoft.com/office/drawing/2010/main">
                <a:solidFill>
                  <a:srgbClr val="FFFFFF"/>
                </a:solidFill>
              </a14:hiddenFill>
            </a:ext>
          </a:extLst>
        </p:spPr>
      </p:pic>
      <p:sp>
        <p:nvSpPr>
          <p:cNvPr id="12" name="Hexagon 11">
            <a:extLst>
              <a:ext uri="{FF2B5EF4-FFF2-40B4-BE49-F238E27FC236}">
                <a16:creationId xmlns:a16="http://schemas.microsoft.com/office/drawing/2014/main" id="{95216CA0-201F-48C7-96CF-04FE07E50078}"/>
              </a:ext>
            </a:extLst>
          </p:cNvPr>
          <p:cNvSpPr/>
          <p:nvPr/>
        </p:nvSpPr>
        <p:spPr>
          <a:xfrm>
            <a:off x="6223922" y="2368550"/>
            <a:ext cx="5536278" cy="3619500"/>
          </a:xfrm>
          <a:prstGeom prst="hexagon">
            <a:avLst>
              <a:gd name="adj" fmla="val 23108"/>
              <a:gd name="vf" fmla="val 115470"/>
            </a:avLst>
          </a:prstGeom>
          <a:solidFill>
            <a:schemeClr val="accent3">
              <a:lumMod val="40000"/>
              <a:lumOff val="60000"/>
            </a:schemeClr>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CECD0">
                    <a:lumMod val="25000"/>
                  </a:srgbClr>
                </a:solidFill>
                <a:effectLst/>
                <a:uLnTx/>
                <a:uFillTx/>
                <a:latin typeface="#9Slide03 Cabin Bold"/>
                <a:ea typeface="+mn-ea"/>
                <a:cs typeface="+mn-cs"/>
              </a:rPr>
              <a:t>II. THỤ TINH</a:t>
            </a:r>
            <a:r>
              <a:rPr lang="en-US" sz="4000" dirty="0">
                <a:solidFill>
                  <a:srgbClr val="FCECD0">
                    <a:lumMod val="25000"/>
                  </a:srgbClr>
                </a:solidFill>
                <a:latin typeface="#9Slide03 Cabin Bold"/>
              </a:rPr>
              <a:t> VÀ THỤ THAI</a:t>
            </a:r>
            <a:endParaRPr kumimoji="0" lang="en-US" sz="4000" b="0" i="0" u="none" strike="noStrike" kern="1200" cap="none" spc="0" normalizeH="0" baseline="0" noProof="0" dirty="0">
              <a:ln>
                <a:noFill/>
              </a:ln>
              <a:solidFill>
                <a:srgbClr val="FCECD0">
                  <a:lumMod val="25000"/>
                </a:srgbClr>
              </a:solidFill>
              <a:effectLst/>
              <a:uLnTx/>
              <a:uFillTx/>
              <a:latin typeface="#9Slide03 Cabin Bold"/>
              <a:ea typeface="+mn-ea"/>
              <a:cs typeface="+mn-cs"/>
            </a:endParaRPr>
          </a:p>
        </p:txBody>
      </p:sp>
    </p:spTree>
    <p:extLst>
      <p:ext uri="{BB962C8B-B14F-4D97-AF65-F5344CB8AC3E}">
        <p14:creationId xmlns:p14="http://schemas.microsoft.com/office/powerpoint/2010/main" val="310818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7894B-B17F-8674-77DB-C4469A17C439}"/>
              </a:ext>
            </a:extLst>
          </p:cNvPr>
          <p:cNvSpPr>
            <a:spLocks noGrp="1"/>
          </p:cNvSpPr>
          <p:nvPr>
            <p:ph type="title"/>
          </p:nvPr>
        </p:nvSpPr>
        <p:spPr>
          <a:xfrm>
            <a:off x="1676400" y="2766218"/>
            <a:ext cx="10515600" cy="1325563"/>
          </a:xfrm>
        </p:spPr>
        <p:txBody>
          <a:bodyPr>
            <a:noAutofit/>
          </a:bodyPr>
          <a:lstStyle/>
          <a:p>
            <a:pPr marL="0" marR="0">
              <a:lnSpc>
                <a:spcPct val="107000"/>
              </a:lnSpc>
              <a:spcBef>
                <a:spcPts val="600"/>
              </a:spcBef>
              <a:spcAft>
                <a:spcPts val="600"/>
              </a:spcAft>
            </a:pPr>
            <a:r>
              <a:rPr lang="vi-VN" sz="3800" dirty="0">
                <a:effectLst/>
                <a:latin typeface="Times New Roman" panose="02020603050405020304" pitchFamily="18" charset="0"/>
                <a:ea typeface="Calibri" panose="020F0502020204030204" pitchFamily="34" charset="0"/>
                <a:cs typeface="Times New Roman" panose="02020603050405020304" pitchFamily="18" charset="0"/>
              </a:rPr>
              <a:t>Video tư liệu</a:t>
            </a:r>
            <a:r>
              <a:rPr lang="en-US" sz="3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800" dirty="0">
                <a:effectLst/>
                <a:latin typeface="Times New Roman" panose="02020603050405020304" pitchFamily="18" charset="0"/>
                <a:ea typeface="Calibri" panose="020F0502020204030204" pitchFamily="34" charset="0"/>
                <a:cs typeface="Times New Roman" panose="02020603050405020304" pitchFamily="18" charset="0"/>
              </a:rPr>
              <a:t>trình thụ tinh, thụ thai: </a:t>
            </a:r>
            <a:br>
              <a:rPr lang="en-US" sz="3800" dirty="0">
                <a:effectLst/>
                <a:latin typeface="Calibri" panose="020F0502020204030204" pitchFamily="34" charset="0"/>
                <a:ea typeface="Calibri" panose="020F0502020204030204" pitchFamily="34" charset="0"/>
                <a:cs typeface="Times New Roman" panose="02020603050405020304" pitchFamily="18" charset="0"/>
              </a:rPr>
            </a:br>
            <a:r>
              <a:rPr lang="vi-VN" sz="3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https://www.youtube.com/watch?v=tdRIpScHy-s</a:t>
            </a:r>
            <a:br>
              <a:rPr lang="en-US" sz="3800" dirty="0">
                <a:effectLst/>
                <a:latin typeface="Calibri" panose="020F0502020204030204" pitchFamily="34" charset="0"/>
                <a:ea typeface="Calibri" panose="020F0502020204030204" pitchFamily="34" charset="0"/>
                <a:cs typeface="Times New Roman" panose="02020603050405020304" pitchFamily="18" charset="0"/>
              </a:rPr>
            </a:br>
            <a:endParaRPr lang="en-US" sz="3800" dirty="0"/>
          </a:p>
        </p:txBody>
      </p:sp>
    </p:spTree>
    <p:extLst>
      <p:ext uri="{BB962C8B-B14F-4D97-AF65-F5344CB8AC3E}">
        <p14:creationId xmlns:p14="http://schemas.microsoft.com/office/powerpoint/2010/main" val="375935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nh trùng sản xuất từ đâu(trong PP)">
            <a:hlinkClick r:id="" action="ppaction://media"/>
            <a:extLst>
              <a:ext uri="{FF2B5EF4-FFF2-40B4-BE49-F238E27FC236}">
                <a16:creationId xmlns:a16="http://schemas.microsoft.com/office/drawing/2014/main" id="{E1BCA381-1D39-4952-B3C4-B59AA002A3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aphicFrame>
        <p:nvGraphicFramePr>
          <p:cNvPr id="5" name="Table 5">
            <a:extLst>
              <a:ext uri="{FF2B5EF4-FFF2-40B4-BE49-F238E27FC236}">
                <a16:creationId xmlns:a16="http://schemas.microsoft.com/office/drawing/2014/main" id="{4A349C75-3497-6DA2-C7B9-D5AC065B7247}"/>
              </a:ext>
            </a:extLst>
          </p:cNvPr>
          <p:cNvGraphicFramePr>
            <a:graphicFrameLocks noGrp="1"/>
          </p:cNvGraphicFramePr>
          <p:nvPr>
            <p:extLst>
              <p:ext uri="{D42A27DB-BD31-4B8C-83A1-F6EECF244321}">
                <p14:modId xmlns:p14="http://schemas.microsoft.com/office/powerpoint/2010/main" val="4171427484"/>
              </p:ext>
            </p:extLst>
          </p:nvPr>
        </p:nvGraphicFramePr>
        <p:xfrm>
          <a:off x="838200" y="1295400"/>
          <a:ext cx="10210800" cy="3962400"/>
        </p:xfrm>
        <a:graphic>
          <a:graphicData uri="http://schemas.openxmlformats.org/drawingml/2006/table">
            <a:tbl>
              <a:tblPr firstRow="1" bandRow="1">
                <a:tableStyleId>{5940675A-B579-460E-94D1-54222C63F5DA}</a:tableStyleId>
              </a:tblPr>
              <a:tblGrid>
                <a:gridCol w="3403600">
                  <a:extLst>
                    <a:ext uri="{9D8B030D-6E8A-4147-A177-3AD203B41FA5}">
                      <a16:colId xmlns:a16="http://schemas.microsoft.com/office/drawing/2014/main" val="1308775647"/>
                    </a:ext>
                  </a:extLst>
                </a:gridCol>
                <a:gridCol w="3403600">
                  <a:extLst>
                    <a:ext uri="{9D8B030D-6E8A-4147-A177-3AD203B41FA5}">
                      <a16:colId xmlns:a16="http://schemas.microsoft.com/office/drawing/2014/main" val="516698597"/>
                    </a:ext>
                  </a:extLst>
                </a:gridCol>
                <a:gridCol w="3403600">
                  <a:extLst>
                    <a:ext uri="{9D8B030D-6E8A-4147-A177-3AD203B41FA5}">
                      <a16:colId xmlns:a16="http://schemas.microsoft.com/office/drawing/2014/main" val="2404274523"/>
                    </a:ext>
                  </a:extLst>
                </a:gridCol>
              </a:tblGrid>
              <a:tr h="990600">
                <a:tc>
                  <a:txBody>
                    <a:bodyPr/>
                    <a:lstStyle/>
                    <a:p>
                      <a:r>
                        <a:rPr lang="en-US" sz="3200" dirty="0" err="1"/>
                        <a:t>Tiêu</a:t>
                      </a:r>
                      <a:r>
                        <a:rPr lang="en-US" sz="3200" dirty="0"/>
                        <a:t> </a:t>
                      </a:r>
                      <a:r>
                        <a:rPr lang="en-US" sz="3200" dirty="0" err="1"/>
                        <a:t>chí</a:t>
                      </a:r>
                      <a:endParaRPr lang="en-US" sz="3200" dirty="0"/>
                    </a:p>
                  </a:txBody>
                  <a:tcPr>
                    <a:solidFill>
                      <a:schemeClr val="bg2">
                        <a:lumMod val="90000"/>
                      </a:schemeClr>
                    </a:solidFill>
                  </a:tcPr>
                </a:tc>
                <a:tc>
                  <a:txBody>
                    <a:bodyPr/>
                    <a:lstStyle/>
                    <a:p>
                      <a:r>
                        <a:rPr lang="en-US" sz="3200" dirty="0" err="1"/>
                        <a:t>Thụ</a:t>
                      </a:r>
                      <a:r>
                        <a:rPr lang="en-US" sz="3200" dirty="0"/>
                        <a:t> </a:t>
                      </a:r>
                      <a:r>
                        <a:rPr lang="en-US" sz="3200" dirty="0" err="1"/>
                        <a:t>tinh</a:t>
                      </a:r>
                      <a:endParaRPr lang="en-US" sz="3200" dirty="0"/>
                    </a:p>
                  </a:txBody>
                  <a:tcPr>
                    <a:solidFill>
                      <a:schemeClr val="bg2">
                        <a:lumMod val="90000"/>
                      </a:schemeClr>
                    </a:solidFill>
                  </a:tcPr>
                </a:tc>
                <a:tc>
                  <a:txBody>
                    <a:bodyPr/>
                    <a:lstStyle/>
                    <a:p>
                      <a:r>
                        <a:rPr lang="en-US" sz="3200" dirty="0" err="1"/>
                        <a:t>Thụ</a:t>
                      </a:r>
                      <a:r>
                        <a:rPr lang="en-US" sz="3200" dirty="0"/>
                        <a:t> Thai</a:t>
                      </a:r>
                    </a:p>
                  </a:txBody>
                  <a:tcPr>
                    <a:solidFill>
                      <a:schemeClr val="bg2">
                        <a:lumMod val="90000"/>
                      </a:schemeClr>
                    </a:solidFill>
                  </a:tcPr>
                </a:tc>
                <a:extLst>
                  <a:ext uri="{0D108BD9-81ED-4DB2-BD59-A6C34878D82A}">
                    <a16:rowId xmlns:a16="http://schemas.microsoft.com/office/drawing/2014/main" val="3103988583"/>
                  </a:ext>
                </a:extLst>
              </a:tr>
              <a:tr h="990600">
                <a:tc>
                  <a:txBody>
                    <a:bodyPr/>
                    <a:lstStyle/>
                    <a:p>
                      <a:r>
                        <a:rPr lang="en-US" sz="3200" dirty="0" err="1"/>
                        <a:t>Khái</a:t>
                      </a:r>
                      <a:r>
                        <a:rPr lang="en-US" sz="3200" dirty="0"/>
                        <a:t> </a:t>
                      </a:r>
                      <a:r>
                        <a:rPr lang="en-US" sz="3200" dirty="0" err="1"/>
                        <a:t>niệm</a:t>
                      </a:r>
                      <a:endParaRPr lang="en-US" sz="3200" dirty="0"/>
                    </a:p>
                  </a:txBody>
                  <a:tcPr>
                    <a:solidFill>
                      <a:schemeClr val="bg2">
                        <a:lumMod val="90000"/>
                      </a:schemeClr>
                    </a:solidFill>
                  </a:tcPr>
                </a:tc>
                <a:tc>
                  <a:txBody>
                    <a:bodyPr/>
                    <a:lstStyle/>
                    <a:p>
                      <a:endParaRPr lang="en-US" sz="3200"/>
                    </a:p>
                  </a:txBody>
                  <a:tcPr/>
                </a:tc>
                <a:tc>
                  <a:txBody>
                    <a:bodyPr/>
                    <a:lstStyle/>
                    <a:p>
                      <a:endParaRPr lang="en-US" sz="3200"/>
                    </a:p>
                  </a:txBody>
                  <a:tcPr/>
                </a:tc>
                <a:extLst>
                  <a:ext uri="{0D108BD9-81ED-4DB2-BD59-A6C34878D82A}">
                    <a16:rowId xmlns:a16="http://schemas.microsoft.com/office/drawing/2014/main" val="2755122600"/>
                  </a:ext>
                </a:extLst>
              </a:tr>
              <a:tr h="990600">
                <a:tc>
                  <a:txBody>
                    <a:bodyPr/>
                    <a:lstStyle/>
                    <a:p>
                      <a:r>
                        <a:rPr lang="vi-VN" sz="3200" dirty="0"/>
                        <a:t>Vị trí diễn ra</a:t>
                      </a:r>
                      <a:endParaRPr lang="en-US" sz="3200" dirty="0"/>
                    </a:p>
                  </a:txBody>
                  <a:tcPr>
                    <a:solidFill>
                      <a:schemeClr val="bg2">
                        <a:lumMod val="90000"/>
                      </a:schemeClr>
                    </a:solidFill>
                  </a:tcPr>
                </a:tc>
                <a:tc>
                  <a:txBody>
                    <a:bodyPr/>
                    <a:lstStyle/>
                    <a:p>
                      <a:endParaRPr lang="en-US" sz="3200" dirty="0"/>
                    </a:p>
                  </a:txBody>
                  <a:tcPr/>
                </a:tc>
                <a:tc>
                  <a:txBody>
                    <a:bodyPr/>
                    <a:lstStyle/>
                    <a:p>
                      <a:endParaRPr lang="en-US" sz="3200"/>
                    </a:p>
                  </a:txBody>
                  <a:tcPr/>
                </a:tc>
                <a:extLst>
                  <a:ext uri="{0D108BD9-81ED-4DB2-BD59-A6C34878D82A}">
                    <a16:rowId xmlns:a16="http://schemas.microsoft.com/office/drawing/2014/main" val="1761351729"/>
                  </a:ext>
                </a:extLst>
              </a:tr>
              <a:tr h="990600">
                <a:tc>
                  <a:txBody>
                    <a:bodyPr/>
                    <a:lstStyle/>
                    <a:p>
                      <a:r>
                        <a:rPr lang="vi-VN" sz="3200" dirty="0"/>
                        <a:t>Điều kiện xảy ra</a:t>
                      </a:r>
                      <a:endParaRPr lang="en-US" sz="3200" dirty="0"/>
                    </a:p>
                  </a:txBody>
                  <a:tcPr>
                    <a:solidFill>
                      <a:schemeClr val="bg2">
                        <a:lumMod val="90000"/>
                      </a:schemeClr>
                    </a:solidFill>
                  </a:tcPr>
                </a:tc>
                <a:tc>
                  <a:txBody>
                    <a:bodyPr/>
                    <a:lstStyle/>
                    <a:p>
                      <a:endParaRPr lang="en-US" sz="3200"/>
                    </a:p>
                  </a:txBody>
                  <a:tcPr/>
                </a:tc>
                <a:tc>
                  <a:txBody>
                    <a:bodyPr/>
                    <a:lstStyle/>
                    <a:p>
                      <a:endParaRPr lang="en-US" sz="3200" dirty="0"/>
                    </a:p>
                  </a:txBody>
                  <a:tcPr/>
                </a:tc>
                <a:extLst>
                  <a:ext uri="{0D108BD9-81ED-4DB2-BD59-A6C34878D82A}">
                    <a16:rowId xmlns:a16="http://schemas.microsoft.com/office/drawing/2014/main" val="1901957367"/>
                  </a:ext>
                </a:extLst>
              </a:tr>
            </a:tbl>
          </a:graphicData>
        </a:graphic>
      </p:graphicFrame>
      <p:sp>
        <p:nvSpPr>
          <p:cNvPr id="6" name="TextBox 5">
            <a:extLst>
              <a:ext uri="{FF2B5EF4-FFF2-40B4-BE49-F238E27FC236}">
                <a16:creationId xmlns:a16="http://schemas.microsoft.com/office/drawing/2014/main" id="{DF491E9A-F6C0-E641-D16B-ADD9B7C3263A}"/>
              </a:ext>
            </a:extLst>
          </p:cNvPr>
          <p:cNvSpPr txBox="1"/>
          <p:nvPr/>
        </p:nvSpPr>
        <p:spPr>
          <a:xfrm>
            <a:off x="4038600" y="287178"/>
            <a:ext cx="5715000" cy="492443"/>
          </a:xfrm>
          <a:prstGeom prst="rect">
            <a:avLst/>
          </a:prstGeom>
          <a:noFill/>
        </p:spPr>
        <p:txBody>
          <a:bodyPr wrap="square" lIns="0" tIns="0" rIns="0" bIns="0" rtlCol="0">
            <a:spAutoFit/>
          </a:bodyPr>
          <a:lstStyle/>
          <a:p>
            <a:pPr algn="l"/>
            <a:r>
              <a:rPr lang="vi-VN" sz="3200" dirty="0">
                <a:solidFill>
                  <a:srgbClr val="FF0000"/>
                </a:solidFill>
              </a:rPr>
              <a:t>PHIẾU HỌC TẬP SỐ 2</a:t>
            </a:r>
            <a:endParaRPr lang="en-US" sz="3200" dirty="0">
              <a:solidFill>
                <a:srgbClr val="FF0000"/>
              </a:solidFill>
            </a:endParaRPr>
          </a:p>
        </p:txBody>
      </p:sp>
    </p:spTree>
    <p:extLst>
      <p:ext uri="{BB962C8B-B14F-4D97-AF65-F5344CB8AC3E}">
        <p14:creationId xmlns:p14="http://schemas.microsoft.com/office/powerpoint/2010/main" val="129310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rectangle, colorfulness, pattern, square&#10;&#10;Description automatically generated">
            <a:extLst>
              <a:ext uri="{FF2B5EF4-FFF2-40B4-BE49-F238E27FC236}">
                <a16:creationId xmlns:a16="http://schemas.microsoft.com/office/drawing/2014/main" id="{8422C05A-2A6C-F8C7-D861-17C91BB16E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5" y="616920"/>
            <a:ext cx="7485745" cy="5225936"/>
          </a:xfrm>
          <a:prstGeom prst="rect">
            <a:avLst/>
          </a:prstGeom>
        </p:spPr>
      </p:pic>
      <p:sp>
        <p:nvSpPr>
          <p:cNvPr id="5" name="TextBox 4">
            <a:extLst>
              <a:ext uri="{FF2B5EF4-FFF2-40B4-BE49-F238E27FC236}">
                <a16:creationId xmlns:a16="http://schemas.microsoft.com/office/drawing/2014/main" id="{A68B4031-C1FB-34D7-E7AF-ADF6574ED9DF}"/>
              </a:ext>
            </a:extLst>
          </p:cNvPr>
          <p:cNvSpPr txBox="1"/>
          <p:nvPr/>
        </p:nvSpPr>
        <p:spPr>
          <a:xfrm>
            <a:off x="7487950" y="1399796"/>
            <a:ext cx="4438452" cy="3329821"/>
          </a:xfrm>
          <a:prstGeom prst="rect">
            <a:avLst/>
          </a:prstGeom>
          <a:noFill/>
        </p:spPr>
        <p:txBody>
          <a:bodyPr wrap="square">
            <a:spAutoFit/>
          </a:bodyPr>
          <a:lstStyle/>
          <a:p>
            <a:pPr algn="just" defTabSz="914217">
              <a:lnSpc>
                <a:spcPct val="107000"/>
              </a:lnSpc>
              <a:spcAft>
                <a:spcPts val="800"/>
              </a:spcAft>
            </a:pP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B1: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PHT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phút</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199"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defTabSz="914217">
              <a:lnSpc>
                <a:spcPct val="107000"/>
              </a:lnSpc>
              <a:spcAft>
                <a:spcPts val="800"/>
              </a:spcAft>
            </a:pP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B2: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thảo</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cặp</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đôi</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lẩu</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băng</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chuyền</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a:t>
            </a:r>
            <a:r>
              <a:rPr lang="en-US" sz="319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99"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phút</a:t>
            </a:r>
            <a:r>
              <a:rPr lang="vi-VN" sz="3199"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199"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36949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Paper PNG Images | PNG All">
            <a:extLst>
              <a:ext uri="{FF2B5EF4-FFF2-40B4-BE49-F238E27FC236}">
                <a16:creationId xmlns:a16="http://schemas.microsoft.com/office/drawing/2014/main" id="{927DCDB6-6B89-41A7-AAA3-F33D0708E17B}"/>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266306">
            <a:off x="105610" y="-365324"/>
            <a:ext cx="11985604" cy="75331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productive system - Free medical icons">
            <a:extLst>
              <a:ext uri="{FF2B5EF4-FFF2-40B4-BE49-F238E27FC236}">
                <a16:creationId xmlns:a16="http://schemas.microsoft.com/office/drawing/2014/main" id="{4D0EBFB7-9872-4379-99AA-A7062D46B2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257" y="335161"/>
            <a:ext cx="840938" cy="84093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462200DD-487C-4A59-BB9A-7C275D02A7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905000"/>
            <a:ext cx="6400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D9DF7B-E135-4312-882D-1C45C0423D44}"/>
              </a:ext>
            </a:extLst>
          </p:cNvPr>
          <p:cNvSpPr txBox="1"/>
          <p:nvPr/>
        </p:nvSpPr>
        <p:spPr>
          <a:xfrm>
            <a:off x="2115457" y="304800"/>
            <a:ext cx="8534400" cy="86177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C6E51">
                    <a:lumMod val="75000"/>
                  </a:srgbClr>
                </a:solidFill>
                <a:effectLst/>
                <a:uLnTx/>
                <a:uFillTx/>
                <a:latin typeface="#9Slide03 Cabin Bold"/>
                <a:ea typeface="+mn-ea"/>
                <a:cs typeface="+mn-cs"/>
              </a:rPr>
              <a:t>Thụ tinh </a:t>
            </a:r>
            <a:r>
              <a:rPr kumimoji="0" lang="en-US" sz="2800" b="0" i="0" u="none" strike="noStrike" kern="1200" cap="none" spc="0" normalizeH="0" baseline="0" noProof="0">
                <a:ln>
                  <a:noFill/>
                </a:ln>
                <a:solidFill>
                  <a:srgbClr val="FCECD0">
                    <a:lumMod val="25000"/>
                  </a:srgbClr>
                </a:solidFill>
                <a:effectLst/>
                <a:uLnTx/>
                <a:uFillTx/>
                <a:latin typeface="#9Slide03 Cabin"/>
                <a:ea typeface="+mn-ea"/>
                <a:cs typeface="+mn-cs"/>
              </a:rPr>
              <a:t>là sự kết hợp giữa trứng và tinh trùng để tạo thành hợp tử.</a:t>
            </a:r>
            <a:endParaRPr kumimoji="0" lang="en-US" sz="2800" b="0" i="0" u="none" strike="noStrike" kern="1200" cap="none" spc="0" normalizeH="0" baseline="0" noProof="0">
              <a:ln>
                <a:noFill/>
              </a:ln>
              <a:solidFill>
                <a:srgbClr val="FC6E51">
                  <a:lumMod val="75000"/>
                </a:srgbClr>
              </a:solidFill>
              <a:effectLst/>
              <a:uLnTx/>
              <a:uFillTx/>
              <a:latin typeface="#9Slide03 Cabin"/>
              <a:ea typeface="+mn-ea"/>
              <a:cs typeface="+mn-cs"/>
            </a:endParaRPr>
          </a:p>
        </p:txBody>
      </p:sp>
      <p:sp>
        <p:nvSpPr>
          <p:cNvPr id="4" name="Speech Bubble: Rectangle with Corners Rounded 3">
            <a:extLst>
              <a:ext uri="{FF2B5EF4-FFF2-40B4-BE49-F238E27FC236}">
                <a16:creationId xmlns:a16="http://schemas.microsoft.com/office/drawing/2014/main" id="{E366FD77-5FA8-4804-9A7A-B45153554016}"/>
              </a:ext>
            </a:extLst>
          </p:cNvPr>
          <p:cNvSpPr/>
          <p:nvPr/>
        </p:nvSpPr>
        <p:spPr>
          <a:xfrm>
            <a:off x="914400" y="4038600"/>
            <a:ext cx="3352800" cy="1447800"/>
          </a:xfrm>
          <a:prstGeom prst="wedgeRoundRectCallout">
            <a:avLst>
              <a:gd name="adj1" fmla="val 69634"/>
              <a:gd name="adj2" fmla="val -39527"/>
              <a:gd name="adj3" fmla="val 16667"/>
            </a:avLst>
          </a:prstGeom>
          <a:solidFill>
            <a:schemeClr val="bg2">
              <a:lumMod val="9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85000"/>
                    <a:lumOff val="15000"/>
                  </a:prstClr>
                </a:solidFill>
                <a:effectLst/>
                <a:uLnTx/>
                <a:uFillTx/>
                <a:latin typeface="#9Slide03 Cabin"/>
                <a:ea typeface="+mn-ea"/>
                <a:cs typeface="+mn-cs"/>
              </a:rPr>
              <a:t>Vậy điều kiện nào để xảy ra sự thụ tinh?</a:t>
            </a:r>
          </a:p>
        </p:txBody>
      </p:sp>
      <p:sp>
        <p:nvSpPr>
          <p:cNvPr id="5" name="Oval 4">
            <a:extLst>
              <a:ext uri="{FF2B5EF4-FFF2-40B4-BE49-F238E27FC236}">
                <a16:creationId xmlns:a16="http://schemas.microsoft.com/office/drawing/2014/main" id="{0C567BFC-6CA5-4EA7-A480-F436DEB80B4F}"/>
              </a:ext>
            </a:extLst>
          </p:cNvPr>
          <p:cNvSpPr/>
          <p:nvPr/>
        </p:nvSpPr>
        <p:spPr>
          <a:xfrm>
            <a:off x="5029200" y="3276600"/>
            <a:ext cx="1371600" cy="1447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a:ea typeface="+mn-ea"/>
              <a:cs typeface="+mn-cs"/>
            </a:endParaRPr>
          </a:p>
        </p:txBody>
      </p:sp>
      <p:sp>
        <p:nvSpPr>
          <p:cNvPr id="11" name="TextBox 10">
            <a:extLst>
              <a:ext uri="{FF2B5EF4-FFF2-40B4-BE49-F238E27FC236}">
                <a16:creationId xmlns:a16="http://schemas.microsoft.com/office/drawing/2014/main" id="{EF9E4FB3-C3A6-4B79-AAD8-7FA4B72DAB71}"/>
              </a:ext>
            </a:extLst>
          </p:cNvPr>
          <p:cNvSpPr txBox="1"/>
          <p:nvPr/>
        </p:nvSpPr>
        <p:spPr>
          <a:xfrm>
            <a:off x="2115457" y="1219160"/>
            <a:ext cx="8534400" cy="86177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C6E51">
                    <a:lumMod val="75000"/>
                  </a:srgbClr>
                </a:solidFill>
                <a:effectLst/>
                <a:uLnTx/>
                <a:uFillTx/>
                <a:latin typeface="#9Slide03 Cabin Bold"/>
                <a:ea typeface="+mn-ea"/>
                <a:cs typeface="+mn-cs"/>
              </a:rPr>
              <a:t>Điều kiện thụ tinh </a:t>
            </a:r>
            <a:r>
              <a:rPr kumimoji="0" lang="en-US" sz="2800" b="0" i="0" u="none" strike="noStrike" kern="1200" cap="none" spc="0" normalizeH="0" baseline="0" noProof="0">
                <a:ln>
                  <a:noFill/>
                </a:ln>
                <a:solidFill>
                  <a:srgbClr val="FCECD0">
                    <a:lumMod val="25000"/>
                  </a:srgbClr>
                </a:solidFill>
                <a:effectLst/>
                <a:uLnTx/>
                <a:uFillTx/>
                <a:latin typeface="#9Slide03 Cabin"/>
                <a:ea typeface="+mn-ea"/>
                <a:cs typeface="+mn-cs"/>
              </a:rPr>
              <a:t>là trứng và tinh trùng gặp nhau ở 1/3 ống dẫn trứng phía ngoài.</a:t>
            </a:r>
            <a:endParaRPr kumimoji="0" lang="en-US" sz="2800" b="0" i="0" u="none" strike="noStrike" kern="1200" cap="none" spc="0" normalizeH="0" baseline="0" noProof="0">
              <a:ln>
                <a:noFill/>
              </a:ln>
              <a:solidFill>
                <a:srgbClr val="FC6E51">
                  <a:lumMod val="75000"/>
                </a:srgbClr>
              </a:solidFill>
              <a:effectLst/>
              <a:uLnTx/>
              <a:uFillTx/>
              <a:latin typeface="#9Slide03 Cabin"/>
              <a:ea typeface="+mn-ea"/>
              <a:cs typeface="+mn-cs"/>
            </a:endParaRPr>
          </a:p>
        </p:txBody>
      </p:sp>
    </p:spTree>
    <p:extLst>
      <p:ext uri="{BB962C8B-B14F-4D97-AF65-F5344CB8AC3E}">
        <p14:creationId xmlns:p14="http://schemas.microsoft.com/office/powerpoint/2010/main" val="184694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fade">
                                      <p:cBhvr>
                                        <p:cTn id="13" dur="500"/>
                                        <p:tgtEl>
                                          <p:spTgt spid="51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5"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loud 15">
            <a:extLst>
              <a:ext uri="{FF2B5EF4-FFF2-40B4-BE49-F238E27FC236}">
                <a16:creationId xmlns:a16="http://schemas.microsoft.com/office/drawing/2014/main" id="{36CC4609-83CE-4A79-A676-B42EB5E75111}"/>
              </a:ext>
            </a:extLst>
          </p:cNvPr>
          <p:cNvSpPr/>
          <p:nvPr/>
        </p:nvSpPr>
        <p:spPr>
          <a:xfrm rot="10800000">
            <a:off x="2491118" y="445465"/>
            <a:ext cx="3810000" cy="1871039"/>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7DCB2151-2C3B-4A84-957D-67E4E383BCC3}"/>
              </a:ext>
            </a:extLst>
          </p:cNvPr>
          <p:cNvSpPr/>
          <p:nvPr/>
        </p:nvSpPr>
        <p:spPr>
          <a:xfrm rot="21374502" flipH="1">
            <a:off x="6059128" y="2714674"/>
            <a:ext cx="3810000" cy="1871039"/>
          </a:xfrm>
          <a:prstGeom prst="clou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D16F169B-3AC9-4F10-BBAA-C72D4F959146}"/>
              </a:ext>
            </a:extLst>
          </p:cNvPr>
          <p:cNvSpPr/>
          <p:nvPr/>
        </p:nvSpPr>
        <p:spPr>
          <a:xfrm rot="21374502" flipH="1">
            <a:off x="2666793" y="2714674"/>
            <a:ext cx="3810000" cy="1871039"/>
          </a:xfrm>
          <a:prstGeom prst="clou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a:extLst>
              <a:ext uri="{FF2B5EF4-FFF2-40B4-BE49-F238E27FC236}">
                <a16:creationId xmlns:a16="http://schemas.microsoft.com/office/drawing/2014/main" id="{57A42D0B-9784-42BE-8FDD-CD6B53B3E222}"/>
              </a:ext>
            </a:extLst>
          </p:cNvPr>
          <p:cNvSpPr/>
          <p:nvPr/>
        </p:nvSpPr>
        <p:spPr>
          <a:xfrm rot="10111906" flipH="1">
            <a:off x="5854208" y="312523"/>
            <a:ext cx="3810000" cy="1871039"/>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ADBA3DFB-2AE5-4B58-9F6C-A14B19A96D6C}"/>
              </a:ext>
            </a:extLst>
          </p:cNvPr>
          <p:cNvSpPr/>
          <p:nvPr/>
        </p:nvSpPr>
        <p:spPr>
          <a:xfrm>
            <a:off x="2431069" y="735708"/>
            <a:ext cx="7329863" cy="3421734"/>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Opened Book Icon, Symbol. PNG, SVG Download.">
            <a:extLst>
              <a:ext uri="{FF2B5EF4-FFF2-40B4-BE49-F238E27FC236}">
                <a16:creationId xmlns:a16="http://schemas.microsoft.com/office/drawing/2014/main" id="{8435449F-E1F6-4082-A5F2-65E78E290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0000">
            <a:off x="-1601158" y="4130865"/>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Icon | Book">
            <a:extLst>
              <a:ext uri="{FF2B5EF4-FFF2-40B4-BE49-F238E27FC236}">
                <a16:creationId xmlns:a16="http://schemas.microsoft.com/office/drawing/2014/main" id="{5C85B9A4-942E-4ECA-88D8-A8DEB1EC2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0000">
            <a:off x="9683133" y="4419599"/>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lored pencils - Free art icons">
            <a:extLst>
              <a:ext uri="{FF2B5EF4-FFF2-40B4-BE49-F238E27FC236}">
                <a16:creationId xmlns:a16="http://schemas.microsoft.com/office/drawing/2014/main" id="{AEBB80CE-6ADA-4634-B37A-D374D973F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5148498"/>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AC344D-B9A5-48BC-9EC0-C50F2F41E3D3}"/>
              </a:ext>
            </a:extLst>
          </p:cNvPr>
          <p:cNvSpPr txBox="1"/>
          <p:nvPr/>
        </p:nvSpPr>
        <p:spPr>
          <a:xfrm>
            <a:off x="3985657" y="1669446"/>
            <a:ext cx="4220707" cy="923330"/>
          </a:xfrm>
          <a:prstGeom prst="rect">
            <a:avLst/>
          </a:prstGeom>
          <a:noFill/>
        </p:spPr>
        <p:txBody>
          <a:bodyPr wrap="none" lIns="0" tIns="0" rIns="0" bIns="0" rtlCol="0">
            <a:spAutoFit/>
          </a:bodyPr>
          <a:lstStyle/>
          <a:p>
            <a:pPr algn="ctr"/>
            <a:r>
              <a:rPr lang="en-US" sz="6000" dirty="0">
                <a:solidFill>
                  <a:schemeClr val="tx2">
                    <a:lumMod val="75000"/>
                  </a:schemeClr>
                </a:solidFill>
                <a:latin typeface="+mj-lt"/>
              </a:rPr>
              <a:t>KHỞI ĐỘNG</a:t>
            </a:r>
          </a:p>
        </p:txBody>
      </p:sp>
      <p:pic>
        <p:nvPicPr>
          <p:cNvPr id="2" name="Picture 2" descr="Male Icon Png #102233 - Free Icons Library">
            <a:extLst>
              <a:ext uri="{FF2B5EF4-FFF2-40B4-BE49-F238E27FC236}">
                <a16:creationId xmlns:a16="http://schemas.microsoft.com/office/drawing/2014/main" id="{0D034A4A-709A-4458-ABF1-E16918CD04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094" y="-41775"/>
            <a:ext cx="4472212" cy="4472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enus - Free signs icons">
            <a:extLst>
              <a:ext uri="{FF2B5EF4-FFF2-40B4-BE49-F238E27FC236}">
                <a16:creationId xmlns:a16="http://schemas.microsoft.com/office/drawing/2014/main" id="{577B7905-CA22-4FD5-8206-3D36DAEEF7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12058">
            <a:off x="9349628" y="-86977"/>
            <a:ext cx="4401956" cy="4401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64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Paper PNG Images | PNG All">
            <a:extLst>
              <a:ext uri="{FF2B5EF4-FFF2-40B4-BE49-F238E27FC236}">
                <a16:creationId xmlns:a16="http://schemas.microsoft.com/office/drawing/2014/main" id="{82BC7000-046B-44AE-BBDE-7816DA04CD31}"/>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266306">
            <a:off x="105610" y="-365324"/>
            <a:ext cx="11985604" cy="75331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productive system - Free medical icons">
            <a:extLst>
              <a:ext uri="{FF2B5EF4-FFF2-40B4-BE49-F238E27FC236}">
                <a16:creationId xmlns:a16="http://schemas.microsoft.com/office/drawing/2014/main" id="{BF275D93-AFCB-44C1-8585-810DD5D94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728402"/>
            <a:ext cx="840938" cy="8409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ED2481-9F6F-4A66-AB32-A1A71D58C71D}"/>
              </a:ext>
            </a:extLst>
          </p:cNvPr>
          <p:cNvSpPr txBox="1"/>
          <p:nvPr/>
        </p:nvSpPr>
        <p:spPr>
          <a:xfrm>
            <a:off x="2133600" y="698041"/>
            <a:ext cx="8534400" cy="2818464"/>
          </a:xfrm>
          <a:prstGeom prst="rect">
            <a:avLst/>
          </a:prstGeom>
          <a:noFill/>
        </p:spPr>
        <p:txBody>
          <a:bodyPr wrap="square" lIns="0" tIns="0" rIns="0" bIns="0"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CECD0">
                    <a:lumMod val="25000"/>
                  </a:srgbClr>
                </a:solidFill>
                <a:effectLst/>
                <a:uLnTx/>
                <a:uFillTx/>
                <a:latin typeface="#9Slide03 Cabin"/>
                <a:ea typeface="+mn-ea"/>
                <a:cs typeface="+mn-cs"/>
              </a:rPr>
              <a:t>Sau khi thụ tinh thành hợp tử, hợp tử di chuyển xuống tử cung làm tổ mất khoảng 7 ngày, vừa di chuyển vừa phân chia. Khi tới tử cung, khối tế bào đã phân chia sẽ bám vào lớp niêm mạc tử cung đã được chuẩn bị sẵn (dày, xốp và xung huyết) để làm tổ và sẽ phát triển thành thai. Đó là </a:t>
            </a:r>
            <a:r>
              <a:rPr kumimoji="0" lang="en-US" sz="2800" b="0" i="0" u="none" strike="noStrike" kern="1200" cap="none" spc="0" normalizeH="0" baseline="0" noProof="0">
                <a:ln>
                  <a:noFill/>
                </a:ln>
                <a:solidFill>
                  <a:srgbClr val="FC6E51">
                    <a:lumMod val="75000"/>
                  </a:srgbClr>
                </a:solidFill>
                <a:effectLst/>
                <a:uLnTx/>
                <a:uFillTx/>
                <a:latin typeface="#9Slide03 Cabin Bold"/>
                <a:ea typeface="+mn-ea"/>
                <a:cs typeface="+mn-cs"/>
              </a:rPr>
              <a:t>sự thụ thai.</a:t>
            </a:r>
          </a:p>
        </p:txBody>
      </p:sp>
      <p:pic>
        <p:nvPicPr>
          <p:cNvPr id="8" name="Picture 7" descr="Reproductive system - Free medical icons">
            <a:extLst>
              <a:ext uri="{FF2B5EF4-FFF2-40B4-BE49-F238E27FC236}">
                <a16:creationId xmlns:a16="http://schemas.microsoft.com/office/drawing/2014/main" id="{E6DA8544-719F-4DBE-9B1C-CB6DA5C72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826063"/>
            <a:ext cx="840938" cy="8409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504472-966E-45F0-8596-865AC25F4AE5}"/>
              </a:ext>
            </a:extLst>
          </p:cNvPr>
          <p:cNvSpPr txBox="1"/>
          <p:nvPr/>
        </p:nvSpPr>
        <p:spPr>
          <a:xfrm>
            <a:off x="2133600" y="3795702"/>
            <a:ext cx="8534400" cy="922560"/>
          </a:xfrm>
          <a:prstGeom prst="rect">
            <a:avLst/>
          </a:prstGeom>
          <a:noFill/>
        </p:spPr>
        <p:txBody>
          <a:bodyPr wrap="square" lIns="0" tIns="0" rIns="0" bIns="0"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C6E51">
                    <a:lumMod val="75000"/>
                  </a:srgbClr>
                </a:solidFill>
                <a:effectLst/>
                <a:uLnTx/>
                <a:uFillTx/>
                <a:latin typeface="#9Slide03 Cabin Bold"/>
                <a:ea typeface="+mn-ea"/>
                <a:cs typeface="+mn-cs"/>
              </a:rPr>
              <a:t>Thụ thai </a:t>
            </a:r>
            <a:r>
              <a:rPr kumimoji="0" lang="en-US" sz="2800" b="0" i="0" u="none" strike="noStrike" kern="1200" cap="none" spc="0" normalizeH="0" baseline="0" noProof="0">
                <a:ln>
                  <a:noFill/>
                </a:ln>
                <a:solidFill>
                  <a:srgbClr val="FCECD0">
                    <a:lumMod val="25000"/>
                  </a:srgbClr>
                </a:solidFill>
                <a:effectLst/>
                <a:uLnTx/>
                <a:uFillTx/>
                <a:latin typeface="#9Slide03 Cabin"/>
                <a:ea typeface="+mn-ea"/>
                <a:cs typeface="+mn-cs"/>
              </a:rPr>
              <a:t>là trứng được thụ tinh bám vào thành tử cung tiếp tục phát triển thành thai.</a:t>
            </a:r>
            <a:endParaRPr kumimoji="0" lang="en-US" sz="2800" b="0" i="0" u="none" strike="noStrike" kern="1200" cap="none" spc="0" normalizeH="0" baseline="0" noProof="0">
              <a:ln>
                <a:noFill/>
              </a:ln>
              <a:solidFill>
                <a:srgbClr val="FC6E51">
                  <a:lumMod val="75000"/>
                </a:srgbClr>
              </a:solidFill>
              <a:effectLst/>
              <a:uLnTx/>
              <a:uFillTx/>
              <a:latin typeface="#9Slide03 Cabin"/>
              <a:ea typeface="+mn-ea"/>
              <a:cs typeface="+mn-cs"/>
            </a:endParaRPr>
          </a:p>
        </p:txBody>
      </p:sp>
      <p:sp>
        <p:nvSpPr>
          <p:cNvPr id="10" name="TextBox 9">
            <a:extLst>
              <a:ext uri="{FF2B5EF4-FFF2-40B4-BE49-F238E27FC236}">
                <a16:creationId xmlns:a16="http://schemas.microsoft.com/office/drawing/2014/main" id="{43D602A5-786D-4532-93E8-AFFCCA135E4B}"/>
              </a:ext>
            </a:extLst>
          </p:cNvPr>
          <p:cNvSpPr txBox="1"/>
          <p:nvPr/>
        </p:nvSpPr>
        <p:spPr>
          <a:xfrm>
            <a:off x="2133600" y="4886083"/>
            <a:ext cx="8534400" cy="922560"/>
          </a:xfrm>
          <a:prstGeom prst="rect">
            <a:avLst/>
          </a:prstGeom>
          <a:noFill/>
        </p:spPr>
        <p:txBody>
          <a:bodyPr wrap="square" lIns="0" tIns="0" rIns="0" bIns="0"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C6E51">
                    <a:lumMod val="75000"/>
                  </a:srgbClr>
                </a:solidFill>
                <a:effectLst/>
                <a:uLnTx/>
                <a:uFillTx/>
                <a:latin typeface="#9Slide03 Cabin Bold"/>
                <a:ea typeface="+mn-ea"/>
                <a:cs typeface="+mn-cs"/>
              </a:rPr>
              <a:t>Điều kiện thụ thai </a:t>
            </a:r>
            <a:r>
              <a:rPr kumimoji="0" lang="en-US" sz="2800" b="0" i="0" u="none" strike="noStrike" kern="1200" cap="none" spc="0" normalizeH="0" baseline="0" noProof="0">
                <a:ln>
                  <a:noFill/>
                </a:ln>
                <a:solidFill>
                  <a:srgbClr val="FCECD0">
                    <a:lumMod val="25000"/>
                  </a:srgbClr>
                </a:solidFill>
                <a:effectLst/>
                <a:uLnTx/>
                <a:uFillTx/>
                <a:latin typeface="#9Slide03 Cabin"/>
                <a:ea typeface="+mn-ea"/>
                <a:cs typeface="+mn-cs"/>
              </a:rPr>
              <a:t>là trứng được thụ tinh phải bám vào thành tử cung.</a:t>
            </a:r>
            <a:endParaRPr kumimoji="0" lang="en-US" sz="2800" b="0" i="0" u="none" strike="noStrike" kern="1200" cap="none" spc="0" normalizeH="0" baseline="0" noProof="0">
              <a:ln>
                <a:noFill/>
              </a:ln>
              <a:solidFill>
                <a:srgbClr val="FC6E51">
                  <a:lumMod val="75000"/>
                </a:srgbClr>
              </a:solidFill>
              <a:effectLst/>
              <a:uLnTx/>
              <a:uFillTx/>
              <a:latin typeface="#9Slide03 Cabin"/>
              <a:ea typeface="+mn-ea"/>
              <a:cs typeface="+mn-cs"/>
            </a:endParaRPr>
          </a:p>
        </p:txBody>
      </p:sp>
    </p:spTree>
    <p:extLst>
      <p:ext uri="{BB962C8B-B14F-4D97-AF65-F5344CB8AC3E}">
        <p14:creationId xmlns:p14="http://schemas.microsoft.com/office/powerpoint/2010/main" val="222497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017CB0C9-25D1-41FF-B532-2836EB50F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0"/>
            <a:ext cx="10272713"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15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FE6B-E4FA-077D-3982-061FF04D8C37}"/>
              </a:ext>
            </a:extLst>
          </p:cNvPr>
          <p:cNvSpPr>
            <a:spLocks noGrp="1"/>
          </p:cNvSpPr>
          <p:nvPr>
            <p:ph type="title"/>
          </p:nvPr>
        </p:nvSpPr>
        <p:spPr/>
        <p:txBody>
          <a:bodyPr/>
          <a:lstStyle/>
          <a:p>
            <a:endParaRPr lang="en-US" dirty="0"/>
          </a:p>
        </p:txBody>
      </p:sp>
      <p:sp>
        <p:nvSpPr>
          <p:cNvPr id="4" name="TextBox 3">
            <a:extLst>
              <a:ext uri="{FF2B5EF4-FFF2-40B4-BE49-F238E27FC236}">
                <a16:creationId xmlns:a16="http://schemas.microsoft.com/office/drawing/2014/main" id="{D3D21939-BAD8-AB03-04A0-E55D2D5B4312}"/>
              </a:ext>
            </a:extLst>
          </p:cNvPr>
          <p:cNvSpPr txBox="1"/>
          <p:nvPr/>
        </p:nvSpPr>
        <p:spPr>
          <a:xfrm>
            <a:off x="1600200" y="912654"/>
            <a:ext cx="8610600" cy="5014001"/>
          </a:xfrm>
          <a:prstGeom prst="rect">
            <a:avLst/>
          </a:prstGeom>
          <a:noFill/>
        </p:spPr>
        <p:txBody>
          <a:bodyPr wrap="square">
            <a:spAutoFit/>
          </a:bodyPr>
          <a:lstStyle/>
          <a:p>
            <a:pPr marL="0" marR="0" algn="just">
              <a:lnSpc>
                <a:spcPct val="107000"/>
              </a:lnSpc>
              <a:spcBef>
                <a:spcPts val="240"/>
              </a:spcBef>
              <a:spcAft>
                <a:spcPts val="36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Thụ tinh là quá trình kết hợp của tinh trùng và trứng tạo thành hợp tử.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40"/>
              </a:spcBef>
              <a:spcAft>
                <a:spcPts val="36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Hợp tử phát triển thành phôi, phôi bám vào lớp niêm mạc tử cung để làm tổ và phát triển thành thai gọi là sự thụ thai.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Phôi thai thực hiện trao đổi chất với cơ thể mẹ qua nhau thai nên khi mang thai, người mẹ cần có chế độ ăn uống hợp lí để tránh ảnh hưởng đến thai nhi.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2" descr="App Insights: Tập viết chữ đẹp | Apptopia">
            <a:extLst>
              <a:ext uri="{FF2B5EF4-FFF2-40B4-BE49-F238E27FC236}">
                <a16:creationId xmlns:a16="http://schemas.microsoft.com/office/drawing/2014/main" id="{ED15731E-17DA-34FB-449D-8DE4F08BC4B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373" b="20723"/>
          <a:stretch/>
        </p:blipFill>
        <p:spPr bwMode="auto">
          <a:xfrm>
            <a:off x="4149" y="-54307"/>
            <a:ext cx="1565571" cy="101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56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Những đứa trẻ sinh đôi: Bí ẩn tiến hóa hay chỉ là một tai nạn tình cờ?">
            <a:extLst>
              <a:ext uri="{FF2B5EF4-FFF2-40B4-BE49-F238E27FC236}">
                <a16:creationId xmlns:a16="http://schemas.microsoft.com/office/drawing/2014/main" id="{21952EF3-3764-4F1C-8BED-122DC98CB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193" y="-1"/>
            <a:ext cx="8094407" cy="6843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A0D9E2E-C244-417C-8B93-A8DB49D8C0E8}"/>
              </a:ext>
            </a:extLst>
          </p:cNvPr>
          <p:cNvSpPr/>
          <p:nvPr/>
        </p:nvSpPr>
        <p:spPr>
          <a:xfrm>
            <a:off x="4648200" y="1828800"/>
            <a:ext cx="1295400" cy="990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a:ea typeface="+mn-ea"/>
              <a:cs typeface="+mn-cs"/>
            </a:endParaRPr>
          </a:p>
        </p:txBody>
      </p:sp>
      <p:sp>
        <p:nvSpPr>
          <p:cNvPr id="6" name="Rectangle 5">
            <a:extLst>
              <a:ext uri="{FF2B5EF4-FFF2-40B4-BE49-F238E27FC236}">
                <a16:creationId xmlns:a16="http://schemas.microsoft.com/office/drawing/2014/main" id="{5F52520A-B160-4313-91D6-E1C14ADF99D4}"/>
              </a:ext>
            </a:extLst>
          </p:cNvPr>
          <p:cNvSpPr/>
          <p:nvPr/>
        </p:nvSpPr>
        <p:spPr>
          <a:xfrm rot="1924142">
            <a:off x="4571598" y="1882385"/>
            <a:ext cx="358690" cy="990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a:ea typeface="+mn-ea"/>
              <a:cs typeface="+mn-cs"/>
            </a:endParaRPr>
          </a:p>
        </p:txBody>
      </p:sp>
      <p:sp>
        <p:nvSpPr>
          <p:cNvPr id="7" name="Rectangle 6">
            <a:extLst>
              <a:ext uri="{FF2B5EF4-FFF2-40B4-BE49-F238E27FC236}">
                <a16:creationId xmlns:a16="http://schemas.microsoft.com/office/drawing/2014/main" id="{9D76BB2B-EDE1-42AE-9AF0-4E524B6A6A66}"/>
              </a:ext>
            </a:extLst>
          </p:cNvPr>
          <p:cNvSpPr/>
          <p:nvPr/>
        </p:nvSpPr>
        <p:spPr>
          <a:xfrm rot="5400000">
            <a:off x="3976314" y="-446342"/>
            <a:ext cx="581772" cy="3352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a:ea typeface="+mn-ea"/>
              <a:cs typeface="+mn-cs"/>
            </a:endParaRPr>
          </a:p>
        </p:txBody>
      </p:sp>
      <p:sp>
        <p:nvSpPr>
          <p:cNvPr id="8" name="Rectangle 7">
            <a:extLst>
              <a:ext uri="{FF2B5EF4-FFF2-40B4-BE49-F238E27FC236}">
                <a16:creationId xmlns:a16="http://schemas.microsoft.com/office/drawing/2014/main" id="{D0469EC7-5134-479C-BE84-8037E4FA760E}"/>
              </a:ext>
            </a:extLst>
          </p:cNvPr>
          <p:cNvSpPr/>
          <p:nvPr/>
        </p:nvSpPr>
        <p:spPr>
          <a:xfrm rot="5400000">
            <a:off x="7643441" y="-547314"/>
            <a:ext cx="581772" cy="3352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a:ea typeface="+mn-ea"/>
              <a:cs typeface="+mn-cs"/>
            </a:endParaRPr>
          </a:p>
        </p:txBody>
      </p:sp>
      <p:sp>
        <p:nvSpPr>
          <p:cNvPr id="9" name="Rectangle 8">
            <a:extLst>
              <a:ext uri="{FF2B5EF4-FFF2-40B4-BE49-F238E27FC236}">
                <a16:creationId xmlns:a16="http://schemas.microsoft.com/office/drawing/2014/main" id="{A6A452A6-2F79-409E-99D9-079A7B0ED7AE}"/>
              </a:ext>
            </a:extLst>
          </p:cNvPr>
          <p:cNvSpPr/>
          <p:nvPr/>
        </p:nvSpPr>
        <p:spPr>
          <a:xfrm rot="10800000">
            <a:off x="5334000" y="4041950"/>
            <a:ext cx="1142999" cy="168184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a:ea typeface="+mn-ea"/>
              <a:cs typeface="+mn-cs"/>
            </a:endParaRPr>
          </a:p>
        </p:txBody>
      </p:sp>
      <p:sp>
        <p:nvSpPr>
          <p:cNvPr id="10" name="Rectangle 9">
            <a:extLst>
              <a:ext uri="{FF2B5EF4-FFF2-40B4-BE49-F238E27FC236}">
                <a16:creationId xmlns:a16="http://schemas.microsoft.com/office/drawing/2014/main" id="{1E7B2A32-0411-4FB1-B6E2-EEA7BC49EA81}"/>
              </a:ext>
            </a:extLst>
          </p:cNvPr>
          <p:cNvSpPr/>
          <p:nvPr/>
        </p:nvSpPr>
        <p:spPr>
          <a:xfrm rot="10800000">
            <a:off x="8915400" y="3657600"/>
            <a:ext cx="1142998" cy="168184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a:ea typeface="+mn-ea"/>
              <a:cs typeface="+mn-cs"/>
            </a:endParaRPr>
          </a:p>
        </p:txBody>
      </p:sp>
      <p:sp>
        <p:nvSpPr>
          <p:cNvPr id="11" name="Rectangle 10">
            <a:extLst>
              <a:ext uri="{FF2B5EF4-FFF2-40B4-BE49-F238E27FC236}">
                <a16:creationId xmlns:a16="http://schemas.microsoft.com/office/drawing/2014/main" id="{33ADB290-5A2E-4D09-B44B-661EB4E6A130}"/>
              </a:ext>
            </a:extLst>
          </p:cNvPr>
          <p:cNvSpPr/>
          <p:nvPr/>
        </p:nvSpPr>
        <p:spPr>
          <a:xfrm rot="10800000">
            <a:off x="8915398" y="1608949"/>
            <a:ext cx="1143000" cy="168184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a:ea typeface="+mn-ea"/>
              <a:cs typeface="+mn-cs"/>
            </a:endParaRPr>
          </a:p>
        </p:txBody>
      </p:sp>
      <p:sp>
        <p:nvSpPr>
          <p:cNvPr id="12" name="Rectangle 11">
            <a:extLst>
              <a:ext uri="{FF2B5EF4-FFF2-40B4-BE49-F238E27FC236}">
                <a16:creationId xmlns:a16="http://schemas.microsoft.com/office/drawing/2014/main" id="{758137A7-4A51-48A1-B42F-E9B6CBA9A645}"/>
              </a:ext>
            </a:extLst>
          </p:cNvPr>
          <p:cNvSpPr/>
          <p:nvPr/>
        </p:nvSpPr>
        <p:spPr>
          <a:xfrm rot="16200000">
            <a:off x="9033332" y="1870529"/>
            <a:ext cx="467147" cy="14305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a:ea typeface="+mn-ea"/>
              <a:cs typeface="+mn-cs"/>
            </a:endParaRPr>
          </a:p>
        </p:txBody>
      </p:sp>
      <p:sp>
        <p:nvSpPr>
          <p:cNvPr id="13" name="Rectangle 12">
            <a:extLst>
              <a:ext uri="{FF2B5EF4-FFF2-40B4-BE49-F238E27FC236}">
                <a16:creationId xmlns:a16="http://schemas.microsoft.com/office/drawing/2014/main" id="{1CBB6FCE-82D1-4E3E-8A3B-FEF476B8F1AF}"/>
              </a:ext>
            </a:extLst>
          </p:cNvPr>
          <p:cNvSpPr/>
          <p:nvPr/>
        </p:nvSpPr>
        <p:spPr>
          <a:xfrm rot="16200000">
            <a:off x="8887533" y="2070341"/>
            <a:ext cx="467147" cy="563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a:ea typeface="+mn-ea"/>
              <a:cs typeface="+mn-cs"/>
            </a:endParaRPr>
          </a:p>
        </p:txBody>
      </p:sp>
      <p:cxnSp>
        <p:nvCxnSpPr>
          <p:cNvPr id="5" name="Straight Connector 4">
            <a:extLst>
              <a:ext uri="{FF2B5EF4-FFF2-40B4-BE49-F238E27FC236}">
                <a16:creationId xmlns:a16="http://schemas.microsoft.com/office/drawing/2014/main" id="{C9444206-AFD2-493B-B897-CECAEACCA854}"/>
              </a:ext>
            </a:extLst>
          </p:cNvPr>
          <p:cNvCxnSpPr>
            <a:cxnSpLocks/>
          </p:cNvCxnSpPr>
          <p:nvPr/>
        </p:nvCxnSpPr>
        <p:spPr>
          <a:xfrm flipV="1">
            <a:off x="5003007" y="4424363"/>
            <a:ext cx="450056" cy="23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AB957E-9B35-49E1-8C8E-C13411C8751A}"/>
              </a:ext>
            </a:extLst>
          </p:cNvPr>
          <p:cNvCxnSpPr>
            <a:cxnSpLocks/>
          </p:cNvCxnSpPr>
          <p:nvPr/>
        </p:nvCxnSpPr>
        <p:spPr>
          <a:xfrm>
            <a:off x="4641056" y="4593431"/>
            <a:ext cx="754857" cy="5119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E9CF60E-CD1B-4185-B8A7-DBDDB88BC3E9}"/>
              </a:ext>
            </a:extLst>
          </p:cNvPr>
          <p:cNvCxnSpPr>
            <a:cxnSpLocks/>
          </p:cNvCxnSpPr>
          <p:nvPr/>
        </p:nvCxnSpPr>
        <p:spPr>
          <a:xfrm flipV="1">
            <a:off x="4664869" y="5110163"/>
            <a:ext cx="742950" cy="23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28662B7-DE53-4F8E-B5C2-AF023C18DF56}"/>
              </a:ext>
            </a:extLst>
          </p:cNvPr>
          <p:cNvCxnSpPr>
            <a:cxnSpLocks/>
          </p:cNvCxnSpPr>
          <p:nvPr/>
        </p:nvCxnSpPr>
        <p:spPr>
          <a:xfrm flipH="1" flipV="1">
            <a:off x="8312151" y="3568700"/>
            <a:ext cx="711199" cy="6889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ECF3B49-D4F7-4E2D-9475-E5518A781C7F}"/>
              </a:ext>
            </a:extLst>
          </p:cNvPr>
          <p:cNvCxnSpPr>
            <a:cxnSpLocks/>
          </p:cNvCxnSpPr>
          <p:nvPr/>
        </p:nvCxnSpPr>
        <p:spPr>
          <a:xfrm flipH="1" flipV="1">
            <a:off x="6499225" y="5114925"/>
            <a:ext cx="584201" cy="127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269E45C-0D48-4E86-8114-3119BA8BB349}"/>
              </a:ext>
            </a:extLst>
          </p:cNvPr>
          <p:cNvCxnSpPr>
            <a:cxnSpLocks/>
          </p:cNvCxnSpPr>
          <p:nvPr/>
        </p:nvCxnSpPr>
        <p:spPr>
          <a:xfrm flipH="1">
            <a:off x="8562975" y="4241800"/>
            <a:ext cx="454025" cy="784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2A4E6FF-D08F-4ECA-A6A4-C8AC1C6C30BC}"/>
              </a:ext>
            </a:extLst>
          </p:cNvPr>
          <p:cNvSpPr txBox="1"/>
          <p:nvPr/>
        </p:nvSpPr>
        <p:spPr>
          <a:xfrm>
            <a:off x="2762244" y="1002082"/>
            <a:ext cx="2989601"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C6E51">
                    <a:lumMod val="75000"/>
                  </a:srgbClr>
                </a:solidFill>
                <a:effectLst/>
                <a:uLnTx/>
                <a:uFillTx/>
                <a:latin typeface="#9Slide03 Cabin Bold"/>
                <a:ea typeface="+mn-ea"/>
                <a:cs typeface="+mn-cs"/>
              </a:rPr>
              <a:t>Sinh đôi cùng trứng</a:t>
            </a:r>
          </a:p>
        </p:txBody>
      </p:sp>
      <p:sp>
        <p:nvSpPr>
          <p:cNvPr id="43" name="TextBox 42">
            <a:extLst>
              <a:ext uri="{FF2B5EF4-FFF2-40B4-BE49-F238E27FC236}">
                <a16:creationId xmlns:a16="http://schemas.microsoft.com/office/drawing/2014/main" id="{D3C07B3C-7F50-4664-8689-3021B6389C39}"/>
              </a:ext>
            </a:extLst>
          </p:cNvPr>
          <p:cNvSpPr txBox="1"/>
          <p:nvPr/>
        </p:nvSpPr>
        <p:spPr>
          <a:xfrm>
            <a:off x="6465803" y="985907"/>
            <a:ext cx="2963953"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C6E51">
                    <a:lumMod val="75000"/>
                  </a:srgbClr>
                </a:solidFill>
                <a:effectLst/>
                <a:uLnTx/>
                <a:uFillTx/>
                <a:latin typeface="#9Slide03 Cabin Bold"/>
                <a:ea typeface="+mn-ea"/>
                <a:cs typeface="+mn-cs"/>
              </a:rPr>
              <a:t>Sinh đôi khác trứng</a:t>
            </a:r>
          </a:p>
        </p:txBody>
      </p:sp>
      <p:sp>
        <p:nvSpPr>
          <p:cNvPr id="46" name="TextBox 45">
            <a:extLst>
              <a:ext uri="{FF2B5EF4-FFF2-40B4-BE49-F238E27FC236}">
                <a16:creationId xmlns:a16="http://schemas.microsoft.com/office/drawing/2014/main" id="{AFA3F769-021C-461B-BF16-5117F22C361F}"/>
              </a:ext>
            </a:extLst>
          </p:cNvPr>
          <p:cNvSpPr txBox="1"/>
          <p:nvPr/>
        </p:nvSpPr>
        <p:spPr>
          <a:xfrm>
            <a:off x="4516087" y="2049587"/>
            <a:ext cx="1195840"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CECD0">
                    <a:lumMod val="25000"/>
                  </a:srgbClr>
                </a:solidFill>
                <a:effectLst/>
                <a:uLnTx/>
                <a:uFillTx/>
                <a:latin typeface="#9Slide03 Cabin"/>
                <a:ea typeface="+mn-ea"/>
                <a:cs typeface="+mn-cs"/>
              </a:rPr>
              <a:t>1 trứng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CECD0">
                    <a:lumMod val="25000"/>
                  </a:srgbClr>
                </a:solidFill>
                <a:effectLst/>
                <a:uLnTx/>
                <a:uFillTx/>
                <a:latin typeface="#9Slide03 Cabin"/>
                <a:ea typeface="+mn-ea"/>
                <a:cs typeface="+mn-cs"/>
              </a:rPr>
              <a:t>1 tinh trùng</a:t>
            </a:r>
          </a:p>
        </p:txBody>
      </p:sp>
      <p:sp>
        <p:nvSpPr>
          <p:cNvPr id="47" name="TextBox 46">
            <a:extLst>
              <a:ext uri="{FF2B5EF4-FFF2-40B4-BE49-F238E27FC236}">
                <a16:creationId xmlns:a16="http://schemas.microsoft.com/office/drawing/2014/main" id="{AF62C417-8703-48E9-84DB-3C9BAC53C969}"/>
              </a:ext>
            </a:extLst>
          </p:cNvPr>
          <p:cNvSpPr txBox="1"/>
          <p:nvPr/>
        </p:nvSpPr>
        <p:spPr>
          <a:xfrm>
            <a:off x="5399347" y="4100909"/>
            <a:ext cx="1001877"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CECD0">
                    <a:lumMod val="25000"/>
                  </a:srgbClr>
                </a:solidFill>
                <a:effectLst/>
                <a:uLnTx/>
                <a:uFillTx/>
                <a:latin typeface="#9Slide03 Cabin"/>
                <a:ea typeface="+mn-ea"/>
                <a:cs typeface="+mn-cs"/>
              </a:rPr>
              <a:t>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CECD0">
                    <a:lumMod val="25000"/>
                  </a:srgbClr>
                </a:solidFill>
                <a:effectLst/>
                <a:uLnTx/>
                <a:uFillTx/>
                <a:latin typeface="#9Slide03 Cabin"/>
                <a:ea typeface="+mn-ea"/>
                <a:cs typeface="+mn-cs"/>
              </a:rPr>
              <a:t>nhau thai</a:t>
            </a:r>
          </a:p>
        </p:txBody>
      </p:sp>
      <p:sp>
        <p:nvSpPr>
          <p:cNvPr id="48" name="TextBox 47">
            <a:extLst>
              <a:ext uri="{FF2B5EF4-FFF2-40B4-BE49-F238E27FC236}">
                <a16:creationId xmlns:a16="http://schemas.microsoft.com/office/drawing/2014/main" id="{281ECFD1-7E7E-43B6-8B4A-D1E0C768F7BD}"/>
              </a:ext>
            </a:extLst>
          </p:cNvPr>
          <p:cNvSpPr txBox="1"/>
          <p:nvPr/>
        </p:nvSpPr>
        <p:spPr>
          <a:xfrm>
            <a:off x="5290542" y="5141959"/>
            <a:ext cx="1306116"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CECD0">
                    <a:lumMod val="25000"/>
                  </a:srgbClr>
                </a:solidFill>
                <a:effectLst/>
                <a:uLnTx/>
                <a:uFillTx/>
                <a:latin typeface="#9Slide03 Cabin"/>
                <a:ea typeface="+mn-ea"/>
                <a:cs typeface="+mn-cs"/>
              </a:rPr>
              <a:t>khác túi ối</a:t>
            </a:r>
          </a:p>
        </p:txBody>
      </p:sp>
      <p:sp>
        <p:nvSpPr>
          <p:cNvPr id="49" name="TextBox 48">
            <a:extLst>
              <a:ext uri="{FF2B5EF4-FFF2-40B4-BE49-F238E27FC236}">
                <a16:creationId xmlns:a16="http://schemas.microsoft.com/office/drawing/2014/main" id="{1C520597-2429-45B6-A546-018AB0B96B12}"/>
              </a:ext>
            </a:extLst>
          </p:cNvPr>
          <p:cNvSpPr txBox="1"/>
          <p:nvPr/>
        </p:nvSpPr>
        <p:spPr>
          <a:xfrm>
            <a:off x="9076815" y="3913187"/>
            <a:ext cx="597920"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CECD0">
                    <a:lumMod val="25000"/>
                  </a:srgbClr>
                </a:solidFill>
                <a:effectLst/>
                <a:uLnTx/>
                <a:uFillTx/>
                <a:latin typeface="#9Slide03 Cabin"/>
                <a:ea typeface="+mn-ea"/>
                <a:cs typeface="+mn-cs"/>
              </a:rPr>
              <a:t>khác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CECD0">
                    <a:lumMod val="25000"/>
                  </a:srgbClr>
                </a:solidFill>
                <a:effectLst/>
                <a:uLnTx/>
                <a:uFillTx/>
                <a:latin typeface="#9Slide03 Cabin"/>
                <a:ea typeface="+mn-ea"/>
                <a:cs typeface="+mn-cs"/>
              </a:rPr>
              <a:t>nhau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CECD0">
                    <a:lumMod val="25000"/>
                  </a:srgbClr>
                </a:solidFill>
                <a:effectLst/>
                <a:uLnTx/>
                <a:uFillTx/>
                <a:latin typeface="#9Slide03 Cabin"/>
                <a:ea typeface="+mn-ea"/>
                <a:cs typeface="+mn-cs"/>
              </a:rPr>
              <a:t>thai</a:t>
            </a:r>
          </a:p>
        </p:txBody>
      </p:sp>
      <p:sp>
        <p:nvSpPr>
          <p:cNvPr id="50" name="TextBox 49">
            <a:extLst>
              <a:ext uri="{FF2B5EF4-FFF2-40B4-BE49-F238E27FC236}">
                <a16:creationId xmlns:a16="http://schemas.microsoft.com/office/drawing/2014/main" id="{261922A8-9B8B-4101-B14D-423BDC833CB1}"/>
              </a:ext>
            </a:extLst>
          </p:cNvPr>
          <p:cNvSpPr txBox="1"/>
          <p:nvPr/>
        </p:nvSpPr>
        <p:spPr>
          <a:xfrm>
            <a:off x="8667750" y="2049587"/>
            <a:ext cx="1247137"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CECD0">
                    <a:lumMod val="25000"/>
                  </a:srgbClr>
                </a:solidFill>
                <a:effectLst/>
                <a:uLnTx/>
                <a:uFillTx/>
                <a:latin typeface="#9Slide03 Cabin"/>
                <a:ea typeface="+mn-ea"/>
                <a:cs typeface="+mn-cs"/>
              </a:rPr>
              <a:t>2 trứng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CECD0">
                    <a:lumMod val="25000"/>
                  </a:srgbClr>
                </a:solidFill>
                <a:effectLst/>
                <a:uLnTx/>
                <a:uFillTx/>
                <a:latin typeface="#9Slide03 Cabin"/>
                <a:ea typeface="+mn-ea"/>
                <a:cs typeface="+mn-cs"/>
              </a:rPr>
              <a:t>2 tinh trùng</a:t>
            </a:r>
          </a:p>
        </p:txBody>
      </p:sp>
    </p:spTree>
    <p:extLst>
      <p:ext uri="{BB962C8B-B14F-4D97-AF65-F5344CB8AC3E}">
        <p14:creationId xmlns:p14="http://schemas.microsoft.com/office/powerpoint/2010/main" val="197482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E3785-50AD-0023-BED8-A51C558020B8}"/>
              </a:ext>
            </a:extLst>
          </p:cNvPr>
          <p:cNvSpPr>
            <a:spLocks noGrp="1"/>
          </p:cNvSpPr>
          <p:nvPr>
            <p:ph type="title"/>
          </p:nvPr>
        </p:nvSpPr>
        <p:spPr/>
        <p:txBody>
          <a:bodyPr/>
          <a:lstStyle/>
          <a:p>
            <a:endParaRPr lang="en-US"/>
          </a:p>
        </p:txBody>
      </p:sp>
      <p:pic>
        <p:nvPicPr>
          <p:cNvPr id="3076" name="Picture 4" descr="Nhầm lẫn bi hài liên quan đến thụ tinh trong ống nghiệm » Báo Phụ Nữ Việt  Nam">
            <a:extLst>
              <a:ext uri="{FF2B5EF4-FFF2-40B4-BE49-F238E27FC236}">
                <a16:creationId xmlns:a16="http://schemas.microsoft.com/office/drawing/2014/main" id="{904D4C79-69D1-6C75-ABE2-3E9357B3C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65125"/>
            <a:ext cx="5715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ao Việt sử dụng thụ tinh trong ống nghiệm: Hồ Ngọc Hà được hẳn thai đôi,  Thanh Ngọc 3 lần đau đớn">
            <a:extLst>
              <a:ext uri="{FF2B5EF4-FFF2-40B4-BE49-F238E27FC236}">
                <a16:creationId xmlns:a16="http://schemas.microsoft.com/office/drawing/2014/main" id="{BAB89A08-0404-061E-1346-40BC2C821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762000"/>
            <a:ext cx="3913740" cy="588130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iới tính thai nhi hình thành lúc nào? | Vinmec">
            <a:extLst>
              <a:ext uri="{FF2B5EF4-FFF2-40B4-BE49-F238E27FC236}">
                <a16:creationId xmlns:a16="http://schemas.microsoft.com/office/drawing/2014/main" id="{50F36AF7-0263-5768-6A1E-421CEBA76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60" y="3733800"/>
            <a:ext cx="3276600" cy="245428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ìm hiểu về phương pháp trữ đông và rã đông tinh trùng - Nhà thuốc FPT Long  Châu">
            <a:extLst>
              <a:ext uri="{FF2B5EF4-FFF2-40B4-BE49-F238E27FC236}">
                <a16:creationId xmlns:a16="http://schemas.microsoft.com/office/drawing/2014/main" id="{02A645B7-4F81-B81C-3A46-7B67D3F6E2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4375" y="3820697"/>
            <a:ext cx="3470859" cy="2280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79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 Paper PNG Images | PNG All">
            <a:extLst>
              <a:ext uri="{FF2B5EF4-FFF2-40B4-BE49-F238E27FC236}">
                <a16:creationId xmlns:a16="http://schemas.microsoft.com/office/drawing/2014/main" id="{BE5A39F8-5AF1-45A3-ACFA-587031BB5006}"/>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266306">
            <a:off x="105610" y="-365324"/>
            <a:ext cx="11985604" cy="753318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etal&amp;amp;Mother - امشاج">
            <a:extLst>
              <a:ext uri="{FF2B5EF4-FFF2-40B4-BE49-F238E27FC236}">
                <a16:creationId xmlns:a16="http://schemas.microsoft.com/office/drawing/2014/main" id="{E792B6AC-0AA8-4F64-BF29-920769AC3A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143000"/>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68B8575-42A0-4E99-A843-0A8409AD4081}"/>
              </a:ext>
            </a:extLst>
          </p:cNvPr>
          <p:cNvSpPr txBox="1"/>
          <p:nvPr/>
        </p:nvSpPr>
        <p:spPr>
          <a:xfrm>
            <a:off x="838200" y="929878"/>
            <a:ext cx="5638800" cy="86177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C6E51">
                    <a:lumMod val="75000"/>
                  </a:srgbClr>
                </a:solidFill>
                <a:effectLst/>
                <a:uLnTx/>
                <a:uFillTx/>
                <a:latin typeface="#9Slide03 Cabin Bold"/>
                <a:ea typeface="+mn-ea"/>
                <a:cs typeface="+mn-cs"/>
              </a:rPr>
              <a:t>TẠI SAO NẠO PHÁ THAI NHIỀU LẦN LẠI DẪN ĐẾN VÔ SINH?</a:t>
            </a:r>
          </a:p>
        </p:txBody>
      </p:sp>
      <p:pic>
        <p:nvPicPr>
          <p:cNvPr id="6" name="Picture 5" descr="Reproductive system - Free medical icons">
            <a:extLst>
              <a:ext uri="{FF2B5EF4-FFF2-40B4-BE49-F238E27FC236}">
                <a16:creationId xmlns:a16="http://schemas.microsoft.com/office/drawing/2014/main" id="{A2785626-904B-471F-876B-93AEAB232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200" y="2035135"/>
            <a:ext cx="840938" cy="8409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7706F6E-0BD3-4B4D-9F80-0667F5A05D06}"/>
              </a:ext>
            </a:extLst>
          </p:cNvPr>
          <p:cNvSpPr txBox="1"/>
          <p:nvPr/>
        </p:nvSpPr>
        <p:spPr>
          <a:xfrm>
            <a:off x="1543138" y="2004774"/>
            <a:ext cx="464820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CECD0">
                    <a:lumMod val="25000"/>
                  </a:srgbClr>
                </a:solidFill>
                <a:effectLst/>
                <a:uLnTx/>
                <a:uFillTx/>
                <a:latin typeface="#9Slide03 Cabin"/>
                <a:ea typeface="+mn-ea"/>
                <a:cs typeface="+mn-cs"/>
              </a:rPr>
              <a:t>Nạo phá thai sẽ làm tổn thương thành tử cung. </a:t>
            </a:r>
          </a:p>
        </p:txBody>
      </p:sp>
      <p:pic>
        <p:nvPicPr>
          <p:cNvPr id="8" name="Picture 7" descr="Reproductive system - Free medical icons">
            <a:extLst>
              <a:ext uri="{FF2B5EF4-FFF2-40B4-BE49-F238E27FC236}">
                <a16:creationId xmlns:a16="http://schemas.microsoft.com/office/drawing/2014/main" id="{1418834E-545E-4896-87B2-1D9A443A85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200" y="3089195"/>
            <a:ext cx="840938" cy="8409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CE342AD-8553-40F8-9A3D-431FD08BFFFF}"/>
              </a:ext>
            </a:extLst>
          </p:cNvPr>
          <p:cNvSpPr txBox="1"/>
          <p:nvPr/>
        </p:nvSpPr>
        <p:spPr>
          <a:xfrm>
            <a:off x="1543138" y="3058834"/>
            <a:ext cx="4648200"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CECD0">
                    <a:lumMod val="25000"/>
                  </a:srgbClr>
                </a:solidFill>
                <a:effectLst/>
                <a:uLnTx/>
                <a:uFillTx/>
                <a:latin typeface="#9Slide03 Cabin"/>
                <a:ea typeface="+mn-ea"/>
                <a:cs typeface="+mn-cs"/>
              </a:rPr>
              <a:t>Trứng thụ tinh </a:t>
            </a:r>
            <a:r>
              <a:rPr kumimoji="0" lang="en-US" sz="2400" b="0" i="0" u="none" strike="noStrike" kern="1200" cap="none" spc="0" normalizeH="0" baseline="0" noProof="0">
                <a:ln>
                  <a:noFill/>
                </a:ln>
                <a:solidFill>
                  <a:srgbClr val="FC6E51">
                    <a:lumMod val="75000"/>
                  </a:srgbClr>
                </a:solidFill>
                <a:effectLst/>
                <a:uLnTx/>
                <a:uFillTx/>
                <a:latin typeface="#9Slide03 Cabin"/>
                <a:ea typeface="+mn-ea"/>
                <a:cs typeface="+mn-cs"/>
              </a:rPr>
              <a:t>không bám </a:t>
            </a:r>
            <a:r>
              <a:rPr kumimoji="0" lang="en-US" sz="2400" b="0" i="0" u="none" strike="noStrike" kern="1200" cap="none" spc="0" normalizeH="0" baseline="0" noProof="0">
                <a:ln>
                  <a:noFill/>
                </a:ln>
                <a:solidFill>
                  <a:srgbClr val="FCECD0">
                    <a:lumMod val="25000"/>
                  </a:srgbClr>
                </a:solidFill>
                <a:effectLst/>
                <a:uLnTx/>
                <a:uFillTx/>
                <a:latin typeface="#9Slide03 Cabin"/>
                <a:ea typeface="+mn-ea"/>
                <a:cs typeface="+mn-cs"/>
              </a:rPr>
              <a:t>vào thành tử cung thì sự thụ thai không có kết quả. </a:t>
            </a:r>
          </a:p>
        </p:txBody>
      </p:sp>
      <p:pic>
        <p:nvPicPr>
          <p:cNvPr id="10" name="Picture 9" descr="Reproductive system - Free medical icons">
            <a:extLst>
              <a:ext uri="{FF2B5EF4-FFF2-40B4-BE49-F238E27FC236}">
                <a16:creationId xmlns:a16="http://schemas.microsoft.com/office/drawing/2014/main" id="{7B3335AE-E875-4928-A8EE-DAD0B58016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200" y="4498021"/>
            <a:ext cx="840938" cy="8409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1D9B36E-F117-4454-94DA-327A28646235}"/>
              </a:ext>
            </a:extLst>
          </p:cNvPr>
          <p:cNvSpPr txBox="1"/>
          <p:nvPr/>
        </p:nvSpPr>
        <p:spPr>
          <a:xfrm>
            <a:off x="1543138" y="4467660"/>
            <a:ext cx="4648200"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CECD0">
                    <a:lumMod val="25000"/>
                  </a:srgbClr>
                </a:solidFill>
                <a:effectLst/>
                <a:uLnTx/>
                <a:uFillTx/>
                <a:latin typeface="#9Slide03 Cabin"/>
                <a:ea typeface="+mn-ea"/>
                <a:cs typeface="+mn-cs"/>
              </a:rPr>
              <a:t>Hoặc trứng thụ tinh bám vào thành tử cung nhưng </a:t>
            </a:r>
            <a:r>
              <a:rPr kumimoji="0" lang="en-US" sz="2400" b="0" i="0" u="none" strike="noStrike" kern="1200" cap="none" spc="0" normalizeH="0" baseline="0" noProof="0">
                <a:ln>
                  <a:noFill/>
                </a:ln>
                <a:solidFill>
                  <a:srgbClr val="FC6E51">
                    <a:lumMod val="75000"/>
                  </a:srgbClr>
                </a:solidFill>
                <a:effectLst/>
                <a:uLnTx/>
                <a:uFillTx/>
                <a:latin typeface="#9Slide03 Cabin"/>
                <a:ea typeface="+mn-ea"/>
                <a:cs typeface="+mn-cs"/>
              </a:rPr>
              <a:t>không phát triển tiếp </a:t>
            </a:r>
            <a:r>
              <a:rPr kumimoji="0" lang="en-US" sz="2400" b="0" i="0" u="none" strike="noStrike" kern="1200" cap="none" spc="0" normalizeH="0" baseline="0" noProof="0">
                <a:ln>
                  <a:noFill/>
                </a:ln>
                <a:solidFill>
                  <a:srgbClr val="FCECD0">
                    <a:lumMod val="25000"/>
                  </a:srgbClr>
                </a:solidFill>
                <a:effectLst/>
                <a:uLnTx/>
                <a:uFillTx/>
                <a:latin typeface="#9Slide03 Cabin"/>
                <a:ea typeface="+mn-ea"/>
                <a:cs typeface="+mn-cs"/>
              </a:rPr>
              <a:t>thì sự thụ thai không có kết quả</a:t>
            </a:r>
          </a:p>
        </p:txBody>
      </p:sp>
    </p:spTree>
    <p:extLst>
      <p:ext uri="{BB962C8B-B14F-4D97-AF65-F5344CB8AC3E}">
        <p14:creationId xmlns:p14="http://schemas.microsoft.com/office/powerpoint/2010/main" val="279800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ownload Paper-torn - Construction Paper PNG Image with No Background -  PNGkey.com">
            <a:extLst>
              <a:ext uri="{FF2B5EF4-FFF2-40B4-BE49-F238E27FC236}">
                <a16:creationId xmlns:a16="http://schemas.microsoft.com/office/drawing/2014/main" id="{A71F2F07-7A8A-4308-9B41-D384CC1815D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41122" y="1676400"/>
            <a:ext cx="8509756" cy="39009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ownload Paper-torn - Construction Paper PNG Image with No Background -  PNGkey.com">
            <a:extLst>
              <a:ext uri="{FF2B5EF4-FFF2-40B4-BE49-F238E27FC236}">
                <a16:creationId xmlns:a16="http://schemas.microsoft.com/office/drawing/2014/main" id="{D96DD601-CB97-4911-91C2-BCCCA09BE782}"/>
              </a:ext>
            </a:extLst>
          </p:cNvPr>
          <p:cNvPicPr>
            <a:picLocks noChangeAspect="1" noChangeArrowheads="1"/>
          </p:cNvPicPr>
          <p:nvPr/>
        </p:nvPicPr>
        <p:blipFill>
          <a:blip r:embed="rId4">
            <a:lum bright="2000"/>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506034" y="1981200"/>
            <a:ext cx="7179932" cy="32913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Paper-torn - Construction Paper PNG Image with No Background -  PNGkey.com">
            <a:extLst>
              <a:ext uri="{FF2B5EF4-FFF2-40B4-BE49-F238E27FC236}">
                <a16:creationId xmlns:a16="http://schemas.microsoft.com/office/drawing/2014/main" id="{1C4558ED-3DB9-4FDA-A50A-3C5D5255930E}"/>
              </a:ext>
            </a:extLst>
          </p:cNvPr>
          <p:cNvPicPr>
            <a:picLocks noChangeAspect="1" noChangeArrowheads="1"/>
          </p:cNvPicPr>
          <p:nvPr/>
        </p:nvPicPr>
        <p:blipFill>
          <a:blip r:embed="rId5">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892584" y="1259793"/>
            <a:ext cx="3429000" cy="15718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encil PNG | PNG All">
            <a:extLst>
              <a:ext uri="{FF2B5EF4-FFF2-40B4-BE49-F238E27FC236}">
                <a16:creationId xmlns:a16="http://schemas.microsoft.com/office/drawing/2014/main" id="{6061FA4B-82E7-45DB-B3E1-EE29680130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a:stretch>
            <a:fillRect/>
          </a:stretch>
        </p:blipFill>
        <p:spPr bwMode="auto">
          <a:xfrm rot="11028972">
            <a:off x="1833630" y="3721307"/>
            <a:ext cx="2135843" cy="21358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ook PNG Transparent Images | PNG All">
            <a:extLst>
              <a:ext uri="{FF2B5EF4-FFF2-40B4-BE49-F238E27FC236}">
                <a16:creationId xmlns:a16="http://schemas.microsoft.com/office/drawing/2014/main" id="{917BF2DF-D153-4E41-B46C-2BA6D739BEA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8511668" y="4235412"/>
            <a:ext cx="2348596" cy="11076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B45D16-D9DC-48BA-85EE-074EE59C5F58}"/>
              </a:ext>
            </a:extLst>
          </p:cNvPr>
          <p:cNvSpPr txBox="1"/>
          <p:nvPr/>
        </p:nvSpPr>
        <p:spPr>
          <a:xfrm>
            <a:off x="4949853" y="1676400"/>
            <a:ext cx="657231"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CECD0">
                    <a:lumMod val="25000"/>
                  </a:srgbClr>
                </a:solidFill>
                <a:effectLst/>
                <a:uLnTx/>
                <a:uFillTx/>
                <a:latin typeface="#9Slide03 Cabin Bold"/>
                <a:ea typeface="+mn-ea"/>
                <a:cs typeface="+mn-cs"/>
              </a:rPr>
              <a:t> III</a:t>
            </a:r>
          </a:p>
        </p:txBody>
      </p:sp>
      <p:sp>
        <p:nvSpPr>
          <p:cNvPr id="11" name="TextBox 10">
            <a:extLst>
              <a:ext uri="{FF2B5EF4-FFF2-40B4-BE49-F238E27FC236}">
                <a16:creationId xmlns:a16="http://schemas.microsoft.com/office/drawing/2014/main" id="{5B684173-3A8C-4A28-9087-136125CEA5FD}"/>
              </a:ext>
            </a:extLst>
          </p:cNvPr>
          <p:cNvSpPr txBox="1"/>
          <p:nvPr/>
        </p:nvSpPr>
        <p:spPr>
          <a:xfrm>
            <a:off x="1045752" y="2896203"/>
            <a:ext cx="10100522"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ECD0">
                    <a:lumMod val="25000"/>
                  </a:srgbClr>
                </a:solidFill>
                <a:effectLst/>
                <a:uLnTx/>
                <a:uFillTx/>
                <a:latin typeface="#9Slide03 Cabin Bold"/>
                <a:ea typeface="+mn-ea"/>
                <a:cs typeface="+mn-cs"/>
              </a:rPr>
              <a:t>HIỆN TƯỢNG KINH NGUYỆT</a:t>
            </a:r>
            <a:r>
              <a:rPr kumimoji="0" lang="vi-VN" sz="5400" b="0" i="0" u="none" strike="noStrike" kern="1200" cap="none" spc="0" normalizeH="0" baseline="0" noProof="0" dirty="0">
                <a:ln>
                  <a:noFill/>
                </a:ln>
                <a:solidFill>
                  <a:srgbClr val="FCECD0">
                    <a:lumMod val="25000"/>
                  </a:srgbClr>
                </a:solidFill>
                <a:effectLst/>
                <a:uLnTx/>
                <a:uFillTx/>
                <a:latin typeface="#9Slide03 Cabin Bold"/>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CECD0">
                    <a:lumMod val="25000"/>
                  </a:srgbClr>
                </a:solidFill>
                <a:effectLst/>
                <a:uLnTx/>
                <a:uFillTx/>
                <a:latin typeface="#9Slide03 Cabin Bold"/>
                <a:ea typeface="+mn-ea"/>
                <a:cs typeface="+mn-cs"/>
              </a:rPr>
              <a:t>VÀ CÁC BIỆN PHÁP TRÁNH THAI </a:t>
            </a:r>
            <a:endParaRPr kumimoji="0" lang="en-US" sz="5400" b="0" i="0" u="none" strike="noStrike" kern="1200" cap="none" spc="0" normalizeH="0" baseline="0" noProof="0" dirty="0">
              <a:ln>
                <a:noFill/>
              </a:ln>
              <a:solidFill>
                <a:srgbClr val="FCECD0">
                  <a:lumMod val="25000"/>
                </a:srgbClr>
              </a:solidFill>
              <a:effectLst/>
              <a:uLnTx/>
              <a:uFillTx/>
              <a:latin typeface="#9Slide03 Cabin Bold"/>
              <a:ea typeface="+mn-ea"/>
              <a:cs typeface="+mn-cs"/>
            </a:endParaRPr>
          </a:p>
        </p:txBody>
      </p:sp>
    </p:spTree>
    <p:extLst>
      <p:ext uri="{BB962C8B-B14F-4D97-AF65-F5344CB8AC3E}">
        <p14:creationId xmlns:p14="http://schemas.microsoft.com/office/powerpoint/2010/main" val="1342508166"/>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6D51-C295-9CC4-54E5-66F1D9FBAA7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79EF592-3317-0CC7-0600-D0B3DDABED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0"/>
            <a:ext cx="6753577" cy="6858000"/>
          </a:xfrm>
          <a:prstGeom prst="rect">
            <a:avLst/>
          </a:prstGeom>
          <a:noFill/>
        </p:spPr>
      </p:pic>
    </p:spTree>
    <p:extLst>
      <p:ext uri="{BB962C8B-B14F-4D97-AF65-F5344CB8AC3E}">
        <p14:creationId xmlns:p14="http://schemas.microsoft.com/office/powerpoint/2010/main" val="412971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productive system - Free medical icons">
            <a:extLst>
              <a:ext uri="{FF2B5EF4-FFF2-40B4-BE49-F238E27FC236}">
                <a16:creationId xmlns:a16="http://schemas.microsoft.com/office/drawing/2014/main" id="{20323D2E-9740-4E18-AA1D-7B0804664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99" y="609600"/>
            <a:ext cx="1366175" cy="136617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medical, Uterus, Anatomy, Female Organs, Fallopian Tubes, Reproductive  System, Ovary, Ovaries, Healthcare And Medical icon">
            <a:extLst>
              <a:ext uri="{FF2B5EF4-FFF2-40B4-BE49-F238E27FC236}">
                <a16:creationId xmlns:a16="http://schemas.microsoft.com/office/drawing/2014/main" id="{3B7F540E-ABD3-42D0-A094-72363DC0C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762374"/>
            <a:ext cx="3810000" cy="3095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52F080-1ADE-2EDF-3A85-28B9F036D8A4}"/>
              </a:ext>
            </a:extLst>
          </p:cNvPr>
          <p:cNvSpPr txBox="1"/>
          <p:nvPr/>
        </p:nvSpPr>
        <p:spPr>
          <a:xfrm>
            <a:off x="1306876" y="1522962"/>
            <a:ext cx="10275524" cy="2668038"/>
          </a:xfrm>
          <a:prstGeom prst="rect">
            <a:avLst/>
          </a:prstGeom>
          <a:noFill/>
        </p:spPr>
        <p:txBody>
          <a:bodyPr wrap="square" lIns="0" tIns="0" rIns="0" bIns="0" rtlCol="0">
            <a:spAutoFit/>
          </a:bodyPr>
          <a:lstStyle/>
          <a:p>
            <a:pPr marL="0" marR="0" indent="0" algn="just">
              <a:lnSpc>
                <a:spcPts val="1585"/>
              </a:lnSpc>
              <a:spcBef>
                <a:spcPts val="600"/>
              </a:spcBef>
              <a:spcAft>
                <a:spcPts val="600"/>
              </a:spcAft>
            </a:pPr>
            <a:r>
              <a:rPr lang="vi-VN" sz="3600" b="0" kern="100" dirty="0">
                <a:solidFill>
                  <a:srgbClr val="0070C0"/>
                </a:solidFill>
                <a:effectLst/>
                <a:latin typeface="Times New Roman" panose="02020603050405020304" pitchFamily="18" charset="0"/>
                <a:ea typeface="Calibri" panose="020F0502020204030204" pitchFamily="34" charset="0"/>
              </a:rPr>
              <a:t>Khi trứng không được thụ tinh, lớp niêm mạc tử cung bong ra, thoát ra ngoài cùng máu và dịch nhày nhờ sự co bóp của tử cung gọi là hiện tượng kinh nguyệt.</a:t>
            </a:r>
            <a:endParaRPr lang="en-US" sz="3600" b="1" kern="100" dirty="0">
              <a:effectLst/>
              <a:latin typeface="Segoe UI" panose="020B0502040204020203" pitchFamily="34" charset="0"/>
              <a:ea typeface="Calibri" panose="020F0502020204030204" pitchFamily="34" charset="0"/>
            </a:endParaRPr>
          </a:p>
          <a:p>
            <a:pPr marL="0" marR="0" indent="0" algn="just">
              <a:lnSpc>
                <a:spcPts val="1585"/>
              </a:lnSpc>
              <a:spcBef>
                <a:spcPts val="600"/>
              </a:spcBef>
              <a:spcAft>
                <a:spcPts val="600"/>
              </a:spcAft>
            </a:pPr>
            <a:r>
              <a:rPr lang="en-US" sz="3600" b="0" kern="100" dirty="0">
                <a:solidFill>
                  <a:srgbClr val="0070C0"/>
                </a:solidFill>
                <a:effectLst/>
                <a:latin typeface="Times New Roman" panose="02020603050405020304" pitchFamily="18" charset="0"/>
                <a:ea typeface="Calibri" panose="020F0502020204030204" pitchFamily="34" charset="0"/>
              </a:rPr>
              <a:t>- </a:t>
            </a:r>
            <a:r>
              <a:rPr lang="vi-VN" sz="3600" b="0" kern="100" dirty="0">
                <a:solidFill>
                  <a:srgbClr val="0070C0"/>
                </a:solidFill>
                <a:effectLst/>
                <a:latin typeface="Times New Roman" panose="02020603050405020304" pitchFamily="18" charset="0"/>
                <a:ea typeface="Calibri" panose="020F0502020204030204" pitchFamily="34" charset="0"/>
              </a:rPr>
              <a:t>Kinh nguyệt xảy ra theo chu kì, thường là 28-32 ngày.</a:t>
            </a:r>
            <a:endParaRPr lang="en-US" sz="3600" b="1" kern="100" dirty="0">
              <a:effectLst/>
              <a:latin typeface="Segoe UI" panose="020B0502040204020203" pitchFamily="34" charset="0"/>
              <a:ea typeface="Calibri" panose="020F0502020204030204" pitchFamily="34" charset="0"/>
            </a:endParaRPr>
          </a:p>
          <a:p>
            <a:pPr marL="0" marR="0">
              <a:lnSpc>
                <a:spcPct val="107000"/>
              </a:lnSpc>
              <a:spcBef>
                <a:spcPts val="600"/>
              </a:spcBef>
              <a:spcAft>
                <a:spcPts val="600"/>
              </a:spcAft>
            </a:pPr>
            <a:r>
              <a:rPr lang="vi-VN" sz="3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Cần giữ vệ sinh cơ thể sạch sẽ trong những ngày có kinh nguyệt để tránh gây ảnh hưởng đến hệ sinh dục.</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dirty="0">
              <a:solidFill>
                <a:schemeClr val="tx1">
                  <a:lumMod val="50000"/>
                  <a:lumOff val="50000"/>
                </a:schemeClr>
              </a:solidFill>
            </a:endParaRPr>
          </a:p>
        </p:txBody>
      </p:sp>
      <p:pic>
        <p:nvPicPr>
          <p:cNvPr id="8" name="Picture 2" descr="App Insights: Tập viết chữ đẹp | Apptopia">
            <a:extLst>
              <a:ext uri="{FF2B5EF4-FFF2-40B4-BE49-F238E27FC236}">
                <a16:creationId xmlns:a16="http://schemas.microsoft.com/office/drawing/2014/main" id="{5255DF3A-CE00-EFB8-4D48-6E23D36D27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73" b="20723"/>
          <a:stretch/>
        </p:blipFill>
        <p:spPr bwMode="auto">
          <a:xfrm>
            <a:off x="1828800" y="203068"/>
            <a:ext cx="1565571" cy="101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77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fade">
                                      <p:cBhvr>
                                        <p:cTn id="10" dur="500"/>
                                        <p:tgtEl>
                                          <p:spTgt spid="1638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7426B-CD40-99F7-36F1-0E2A0E1B74F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544A32C-169C-2E41-7520-BCE30624A2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 y="0"/>
            <a:ext cx="12192435" cy="6858000"/>
          </a:xfrm>
          <a:prstGeom prst="rect">
            <a:avLst/>
          </a:prstGeom>
        </p:spPr>
      </p:pic>
    </p:spTree>
    <p:extLst>
      <p:ext uri="{BB962C8B-B14F-4D97-AF65-F5344CB8AC3E}">
        <p14:creationId xmlns:p14="http://schemas.microsoft.com/office/powerpoint/2010/main" val="393504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5C26-87B2-61F7-6A36-ABFDAA8F1C1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EE62C57-BA30-BBFE-5C44-6E247B3DBB13}"/>
              </a:ext>
            </a:extLst>
          </p:cNvPr>
          <p:cNvPicPr>
            <a:picLocks noChangeAspect="1"/>
          </p:cNvPicPr>
          <p:nvPr/>
        </p:nvPicPr>
        <p:blipFill>
          <a:blip r:embed="rId2"/>
          <a:stretch>
            <a:fillRect/>
          </a:stretch>
        </p:blipFill>
        <p:spPr>
          <a:xfrm>
            <a:off x="304800" y="80613"/>
            <a:ext cx="11506199" cy="6652715"/>
          </a:xfrm>
          <a:prstGeom prst="rect">
            <a:avLst/>
          </a:prstGeom>
        </p:spPr>
      </p:pic>
    </p:spTree>
    <p:extLst>
      <p:ext uri="{BB962C8B-B14F-4D97-AF65-F5344CB8AC3E}">
        <p14:creationId xmlns:p14="http://schemas.microsoft.com/office/powerpoint/2010/main" val="69930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7BF26-569D-E174-AAB3-4738B1A3165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50D73FF-5592-BC54-3FFA-89A764700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 y="0"/>
            <a:ext cx="12192435" cy="6858000"/>
          </a:xfrm>
          <a:prstGeom prst="rect">
            <a:avLst/>
          </a:prstGeom>
        </p:spPr>
      </p:pic>
    </p:spTree>
    <p:extLst>
      <p:ext uri="{BB962C8B-B14F-4D97-AF65-F5344CB8AC3E}">
        <p14:creationId xmlns:p14="http://schemas.microsoft.com/office/powerpoint/2010/main" val="7370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2A51-7A80-9791-633B-6E19096DFA34}"/>
              </a:ext>
            </a:extLst>
          </p:cNvPr>
          <p:cNvSpPr>
            <a:spLocks noGrp="1"/>
          </p:cNvSpPr>
          <p:nvPr>
            <p:ph type="title"/>
          </p:nvPr>
        </p:nvSpPr>
        <p:spPr>
          <a:xfrm>
            <a:off x="838200" y="365125"/>
            <a:ext cx="10515600" cy="5730875"/>
          </a:xfrm>
        </p:spPr>
        <p:txBody>
          <a:bodyPr>
            <a:normAutofit fontScale="90000"/>
          </a:bodyPr>
          <a:lstStyle/>
          <a:p>
            <a:pPr marL="0" marR="0">
              <a:lnSpc>
                <a:spcPct val="107000"/>
              </a:lnSpc>
              <a:spcBef>
                <a:spcPts val="0"/>
              </a:spcBef>
              <a:spcAft>
                <a:spcPts val="0"/>
              </a:spcAft>
            </a:pP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Nguyên</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tắc</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1: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Ngăn</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trứng</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chín</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và</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rụng</a:t>
            </a:r>
            <a:br>
              <a:rPr lang="en-US" sz="4000" dirty="0">
                <a:effectLst/>
                <a:latin typeface="Times" panose="02020603050405020304" pitchFamily="18" charset="0"/>
                <a:ea typeface="Calibri" panose="020F0502020204030204" pitchFamily="34" charset="0"/>
                <a:cs typeface="Times" panose="02020603050405020304" pitchFamily="18" charset="0"/>
              </a:rPr>
            </a:b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Thuốc</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tránh</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thai</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cho</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con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bú</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vô</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kinh</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a:t>
            </a:r>
            <a:br>
              <a:rPr lang="en-US" sz="4000" dirty="0">
                <a:effectLst/>
                <a:latin typeface="Times" panose="02020603050405020304" pitchFamily="18" charset="0"/>
                <a:ea typeface="Calibri" panose="020F0502020204030204" pitchFamily="34" charset="0"/>
                <a:cs typeface="Times" panose="02020603050405020304" pitchFamily="18" charset="0"/>
              </a:rPr>
            </a:b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Nguyên</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tắc</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2: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Tránh</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không</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để</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tinh</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trùng</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gặp</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trứng</a:t>
            </a:r>
            <a:br>
              <a:rPr lang="en-US" sz="4000" dirty="0">
                <a:effectLst/>
                <a:latin typeface="Times" panose="02020603050405020304" pitchFamily="18" charset="0"/>
                <a:ea typeface="Calibri" panose="020F0502020204030204" pitchFamily="34" charset="0"/>
                <a:cs typeface="Times" panose="02020603050405020304" pitchFamily="18" charset="0"/>
              </a:rPr>
            </a:b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Không</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quan</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hệ</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bao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cao</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su</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tính</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ngày</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trứng</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rụng</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xuất</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tinh</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ngoài</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triệt</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sản</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a:t>
            </a:r>
            <a:br>
              <a:rPr lang="en-US" sz="4000" dirty="0">
                <a:effectLst/>
                <a:latin typeface="Times" panose="02020603050405020304" pitchFamily="18" charset="0"/>
                <a:ea typeface="Calibri" panose="020F0502020204030204" pitchFamily="34" charset="0"/>
                <a:cs typeface="Times" panose="02020603050405020304" pitchFamily="18" charset="0"/>
              </a:rPr>
            </a:b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Nguyên</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tắc</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3: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Chống</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sự</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làm</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tổ</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của</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trứng</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đã</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thụ</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tinh</a:t>
            </a:r>
            <a:br>
              <a:rPr lang="en-US" sz="4000" dirty="0">
                <a:effectLst/>
                <a:latin typeface="Times" panose="02020603050405020304" pitchFamily="18" charset="0"/>
                <a:ea typeface="Calibri" panose="020F0502020204030204" pitchFamily="34" charset="0"/>
                <a:cs typeface="Times" panose="02020603050405020304" pitchFamily="18" charset="0"/>
              </a:rPr>
            </a:b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Vòng</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tránh</a:t>
            </a:r>
            <a:r>
              <a:rPr lang="en-US" sz="4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sz="4000"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thai.</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468040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8AFA6-A8E3-C6B1-EA48-CF261449C84F}"/>
              </a:ext>
            </a:extLst>
          </p:cNvPr>
          <p:cNvSpPr>
            <a:spLocks noGrp="1"/>
          </p:cNvSpPr>
          <p:nvPr>
            <p:ph type="title"/>
          </p:nvPr>
        </p:nvSpPr>
        <p:spPr/>
        <p:txBody>
          <a:bodyPr/>
          <a:lstStyle/>
          <a:p>
            <a:endParaRPr lang="en-US" dirty="0"/>
          </a:p>
        </p:txBody>
      </p:sp>
      <p:sp>
        <p:nvSpPr>
          <p:cNvPr id="4" name="TextBox 3">
            <a:extLst>
              <a:ext uri="{FF2B5EF4-FFF2-40B4-BE49-F238E27FC236}">
                <a16:creationId xmlns:a16="http://schemas.microsoft.com/office/drawing/2014/main" id="{85147C70-E7EA-89C7-A01A-5F505F814737}"/>
              </a:ext>
            </a:extLst>
          </p:cNvPr>
          <p:cNvSpPr txBox="1"/>
          <p:nvPr/>
        </p:nvSpPr>
        <p:spPr>
          <a:xfrm>
            <a:off x="815340" y="1236564"/>
            <a:ext cx="10744200" cy="5256311"/>
          </a:xfrm>
          <a:prstGeom prst="rect">
            <a:avLst/>
          </a:prstGeom>
          <a:noFill/>
        </p:spPr>
        <p:txBody>
          <a:bodyPr wrap="square">
            <a:spAutoFit/>
          </a:bodyPr>
          <a:lstStyle/>
          <a:p>
            <a:pPr marL="0" marR="0" algn="just">
              <a:lnSpc>
                <a:spcPct val="107000"/>
              </a:lnSpc>
              <a:spcBef>
                <a:spcPts val="240"/>
              </a:spcBef>
              <a:spcAft>
                <a:spcPts val="360"/>
              </a:spcAft>
            </a:pP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tránh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mang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thai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tránh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lây</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nhiễm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240"/>
              </a:spcBef>
              <a:spcAft>
                <a:spcPts val="36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Không quan hệ tình dục trước tuổi trưởng thành…</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Lựa chọn phương pháp tránh thai phù hợp: sử dụng bao cao su, thuốc tránh thai…</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pp Insights: Tập viết chữ đẹp | Apptopia">
            <a:extLst>
              <a:ext uri="{FF2B5EF4-FFF2-40B4-BE49-F238E27FC236}">
                <a16:creationId xmlns:a16="http://schemas.microsoft.com/office/drawing/2014/main" id="{A5F4AA82-BC9E-B02A-8FDD-EA783F2BF52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373" b="20723"/>
          <a:stretch/>
        </p:blipFill>
        <p:spPr bwMode="auto">
          <a:xfrm>
            <a:off x="4149" y="-54307"/>
            <a:ext cx="1565571" cy="101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46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448ABF-1EFA-984F-BB93-13D3875042DD}"/>
              </a:ext>
            </a:extLst>
          </p:cNvPr>
          <p:cNvSpPr txBox="1"/>
          <p:nvPr/>
        </p:nvSpPr>
        <p:spPr>
          <a:xfrm>
            <a:off x="1921799" y="1676400"/>
            <a:ext cx="8348401"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i="1" spc="50" dirty="0">
                <a:ln w="0"/>
                <a:solidFill>
                  <a:srgbClr val="50655C"/>
                </a:solidFill>
                <a:effectLst>
                  <a:innerShdw blurRad="63500" dist="50800" dir="13500000">
                    <a:srgbClr val="000000">
                      <a:alpha val="50000"/>
                    </a:srgbClr>
                  </a:innerShdw>
                </a:effectLst>
                <a:latin typeface="Book Antiqua" panose="02040602050305030304" pitchFamily="18" charset="0"/>
              </a:rPr>
              <a:t>IV. </a:t>
            </a:r>
            <a:r>
              <a:rPr kumimoji="0" lang="en-US" altLang="zh-CN" sz="6000" b="0" i="1" u="none" strike="noStrike" kern="1200" cap="none" spc="0" normalizeH="0" baseline="0" noProof="0" dirty="0" err="1">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Một</a:t>
            </a:r>
            <a:r>
              <a:rPr kumimoji="0" lang="en-US" altLang="zh-CN" sz="6000" b="0" i="1" u="none" strike="noStrike" kern="1200" cap="none" spc="0" normalizeH="0" baseline="0" noProof="0" dirty="0">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altLang="zh-CN" sz="6000" b="0" i="1" u="none" strike="noStrike" kern="1200" cap="none" spc="0" normalizeH="0" baseline="0" noProof="0" dirty="0" err="1">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số</a:t>
            </a:r>
            <a:r>
              <a:rPr kumimoji="0" lang="en-US" altLang="zh-CN" sz="6000" b="0" i="1" u="none" strike="noStrike" kern="1200" cap="none" spc="0" normalizeH="0" baseline="0" noProof="0" dirty="0">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altLang="zh-CN" sz="6000" b="0" i="1" u="none" strike="noStrike" kern="1200" cap="none" spc="0" normalizeH="0" baseline="0" noProof="0" dirty="0" err="1">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bệnh</a:t>
            </a:r>
            <a:r>
              <a:rPr kumimoji="0" lang="en-US" altLang="zh-CN" sz="6000" b="0" i="1" u="none" strike="noStrike" kern="1200" cap="none" spc="0" normalizeH="0" baseline="0" noProof="0" dirty="0">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altLang="zh-CN" sz="6000" b="0" i="1" u="none" strike="noStrike" kern="1200" cap="none" spc="0" normalizeH="0" baseline="0" noProof="0" dirty="0" err="1">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lây</a:t>
            </a:r>
            <a:r>
              <a:rPr kumimoji="0" lang="en-US" altLang="zh-CN" sz="6000" b="0" i="1" u="none" strike="noStrike" kern="1200" cap="none" spc="0" normalizeH="0" baseline="0" noProof="0" dirty="0">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 qua </a:t>
            </a:r>
            <a:r>
              <a:rPr kumimoji="0" lang="en-US" altLang="zh-CN" sz="6000" b="0" i="1" u="none" strike="noStrike" kern="1200" cap="none" spc="0" normalizeH="0" baseline="0" noProof="0" dirty="0" err="1">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đường</a:t>
            </a:r>
            <a:r>
              <a:rPr kumimoji="0" lang="en-US" altLang="zh-CN" sz="6000" b="0" i="1" u="none" strike="noStrike" kern="1200" cap="none" spc="0" normalizeH="0" baseline="0" noProof="0" dirty="0">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altLang="zh-CN" sz="6000" b="0" i="1" u="none" strike="noStrike" kern="1200" cap="none" spc="0" normalizeH="0" baseline="0" noProof="0" dirty="0" err="1">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sinh</a:t>
            </a:r>
            <a:r>
              <a:rPr kumimoji="0" lang="en-US" altLang="zh-CN" sz="6000" b="0" i="1" u="none" strike="noStrike" kern="1200" cap="none" spc="0" normalizeH="0" baseline="0" noProof="0" dirty="0">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altLang="zh-CN" sz="6000" b="0" i="1" u="none" strike="noStrike" kern="1200" cap="none" spc="0" normalizeH="0" baseline="0" noProof="0" dirty="0" err="1">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dục</a:t>
            </a:r>
            <a:r>
              <a:rPr kumimoji="0" lang="en-US" altLang="zh-CN" sz="6000" b="0" i="1" u="none" strike="noStrike" kern="1200" cap="none" spc="0" normalizeH="0" baseline="0" noProof="0" dirty="0">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altLang="zh-CN" sz="6000" b="0" i="1" u="none" strike="noStrike" kern="1200" cap="none" spc="0" normalizeH="0" baseline="0" noProof="0" dirty="0" err="1">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và</a:t>
            </a:r>
            <a:r>
              <a:rPr kumimoji="0" lang="en-US" altLang="zh-CN" sz="6000" b="0" i="1" u="none" strike="noStrike" kern="1200" cap="none" spc="0" normalizeH="0" baseline="0" noProof="0" dirty="0">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altLang="zh-CN" sz="6000" b="0" i="1" u="none" strike="noStrike" kern="1200" cap="none" spc="0" normalizeH="0" baseline="0" noProof="0" dirty="0" err="1">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bảo</a:t>
            </a:r>
            <a:r>
              <a:rPr kumimoji="0" lang="en-US" altLang="zh-CN" sz="6000" b="0" i="1" u="none" strike="noStrike" kern="1200" cap="none" spc="0" normalizeH="0" baseline="0" noProof="0" dirty="0">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altLang="zh-CN" sz="6000" b="0" i="1" u="none" strike="noStrike" kern="1200" cap="none" spc="0" normalizeH="0" baseline="0" noProof="0" dirty="0" err="1">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vệ</a:t>
            </a:r>
            <a:r>
              <a:rPr kumimoji="0" lang="en-US" altLang="zh-CN" sz="6000" b="0" i="1" u="none" strike="noStrike" kern="1200" cap="none" spc="0" normalizeH="0" baseline="0" noProof="0" dirty="0">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altLang="zh-CN" sz="6000" b="0" i="1" u="none" strike="noStrike" kern="1200" cap="none" spc="0" normalizeH="0" baseline="0" noProof="0" dirty="0" err="1">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sức</a:t>
            </a:r>
            <a:r>
              <a:rPr kumimoji="0" lang="en-US" altLang="zh-CN" sz="6000" b="0" i="1" u="none" strike="noStrike" kern="1200" cap="none" spc="0" normalizeH="0" baseline="0" noProof="0" dirty="0">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altLang="zh-CN" sz="6000" b="0" i="1" u="none" strike="noStrike" kern="1200" cap="none" spc="0" normalizeH="0" baseline="0" noProof="0" dirty="0" err="1">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khỏe</a:t>
            </a:r>
            <a:r>
              <a:rPr kumimoji="0" lang="en-US" altLang="zh-CN" sz="6000" b="0" i="1" u="none" strike="noStrike" kern="1200" cap="none" spc="0" normalizeH="0" baseline="0" noProof="0" dirty="0">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altLang="zh-CN" sz="6000" b="0" i="1" u="none" strike="noStrike" kern="1200" cap="none" spc="0" normalizeH="0" baseline="0" noProof="0" dirty="0" err="1">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sinh</a:t>
            </a:r>
            <a:r>
              <a:rPr kumimoji="0" lang="en-US" altLang="zh-CN" sz="6000" b="0" i="1" u="none" strike="noStrike" kern="1200" cap="none" spc="0" normalizeH="0" baseline="0" noProof="0" dirty="0">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 </a:t>
            </a:r>
            <a:r>
              <a:rPr kumimoji="0" lang="en-US" altLang="zh-CN" sz="6000" b="0" i="1" u="none" strike="noStrike" kern="1200" cap="none" spc="0" normalizeH="0" baseline="0" noProof="0" dirty="0" err="1">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rPr>
              <a:t>sản</a:t>
            </a:r>
            <a:endParaRPr kumimoji="0" lang="zh-CN" altLang="en-US" sz="6000" b="0" i="1" u="none" strike="noStrike" kern="1200" cap="none" spc="0" normalizeH="0" baseline="0" noProof="0" dirty="0">
              <a:ln>
                <a:noFill/>
              </a:ln>
              <a:solidFill>
                <a:srgbClr val="50655C"/>
              </a:solidFill>
              <a:effectLst/>
              <a:uLnTx/>
              <a:uFillTx/>
              <a:latin typeface="Times" panose="020B0500000000000000" pitchFamily="34" charset="0"/>
              <a:ea typeface="Times" panose="020B0500000000000000" pitchFamily="34" charset="0"/>
              <a:cs typeface="Times"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1" i="1" u="none" strike="noStrike" kern="1200" cap="none" spc="50" normalizeH="0" baseline="0" noProof="0" dirty="0">
              <a:ln w="0"/>
              <a:solidFill>
                <a:srgbClr val="346750"/>
              </a:solidFill>
              <a:effectLst>
                <a:innerShdw blurRad="63500" dist="50800" dir="13500000">
                  <a:srgbClr val="000000">
                    <a:alpha val="50000"/>
                  </a:srgbClr>
                </a:innerShdw>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122638060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D26FE-5FE3-37F9-7E95-9C5ADE548B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DA4448-8989-C3B1-A677-EB0D8A192F07}"/>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1ADD2D42-752D-B138-2D02-19993F3EBEA8}"/>
              </a:ext>
            </a:extLst>
          </p:cNvPr>
          <p:cNvSpPr txBox="1"/>
          <p:nvPr/>
        </p:nvSpPr>
        <p:spPr>
          <a:xfrm>
            <a:off x="1752600" y="681037"/>
            <a:ext cx="9220200" cy="4776629"/>
          </a:xfrm>
          <a:prstGeom prst="rect">
            <a:avLst/>
          </a:prstGeom>
          <a:noFill/>
        </p:spPr>
        <p:txBody>
          <a:bodyPr wrap="square">
            <a:spAutoFit/>
          </a:bodyPr>
          <a:lstStyle/>
          <a:p>
            <a:pPr marL="342900" marR="0" lvl="0" indent="-342900" algn="just">
              <a:lnSpc>
                <a:spcPct val="107000"/>
              </a:lnSpc>
              <a:spcBef>
                <a:spcPts val="600"/>
              </a:spcBef>
              <a:spcAft>
                <a:spcPts val="600"/>
              </a:spcAft>
              <a:buFont typeface="Times New Roman" panose="02020603050405020304" pitchFamily="18" charset="0"/>
              <a:buChar char="-"/>
              <a:tabLst>
                <a:tab pos="180340" algn="l"/>
              </a:tabLs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B1: GV chia lớp thành 4 cụm, mỗi cụm </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3 </a:t>
            </a: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nhóm</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360045" marR="0" algn="just">
              <a:lnSpc>
                <a:spcPct val="107000"/>
              </a:lnSpc>
              <a:spcBef>
                <a:spcPts val="600"/>
              </a:spcBef>
              <a:spcAft>
                <a:spcPts val="600"/>
              </a:spcAft>
              <a:tabLst>
                <a:tab pos="180340" algn="l"/>
              </a:tabLs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 Nhóm 1: Tìm hiểu về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giang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mai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360045" marR="0" algn="just">
              <a:lnSpc>
                <a:spcPct val="107000"/>
              </a:lnSpc>
              <a:spcBef>
                <a:spcPts val="600"/>
              </a:spcBef>
              <a:spcAft>
                <a:spcPts val="600"/>
              </a:spcAft>
              <a:tabLst>
                <a:tab pos="180340" algn="l"/>
              </a:tabLs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 Nhóm 2: Tìm hiểu về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lậu</a:t>
            </a: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Nhóm</a:t>
            </a:r>
            <a:r>
              <a:rPr lang="en-US" sz="4400" kern="0" dirty="0">
                <a:effectLst/>
                <a:latin typeface="Times New Roman" panose="02020603050405020304" pitchFamily="18" charset="0"/>
                <a:ea typeface="Calibri" panose="020F0502020204030204" pitchFamily="34" charset="0"/>
              </a:rPr>
              <a:t> 3: </a:t>
            </a:r>
            <a:r>
              <a:rPr lang="en-US" sz="4400" kern="0" dirty="0" err="1">
                <a:effectLst/>
                <a:latin typeface="Times New Roman" panose="02020603050405020304" pitchFamily="18" charset="0"/>
                <a:ea typeface="Calibri" panose="020F0502020204030204" pitchFamily="34" charset="0"/>
              </a:rPr>
              <a:t>Tìm</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hiểu</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về</a:t>
            </a:r>
            <a:r>
              <a:rPr lang="en-US" sz="4400" kern="0" dirty="0">
                <a:effectLst/>
                <a:latin typeface="Times New Roman" panose="02020603050405020304" pitchFamily="18" charset="0"/>
                <a:ea typeface="Calibri" panose="020F0502020204030204" pitchFamily="34" charset="0"/>
              </a:rPr>
              <a:t> HIV/AIDS</a:t>
            </a:r>
            <a:endParaRPr lang="en-US" sz="4400" dirty="0"/>
          </a:p>
        </p:txBody>
      </p:sp>
    </p:spTree>
    <p:extLst>
      <p:ext uri="{BB962C8B-B14F-4D97-AF65-F5344CB8AC3E}">
        <p14:creationId xmlns:p14="http://schemas.microsoft.com/office/powerpoint/2010/main" val="2671106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8C0D0FA-FC1C-6231-7594-99784B51AFB0}"/>
              </a:ext>
            </a:extLst>
          </p:cNvPr>
          <p:cNvSpPr>
            <a:spLocks noGrp="1"/>
          </p:cNvSpPr>
          <p:nvPr>
            <p:ph type="title"/>
          </p:nvPr>
        </p:nvSpPr>
        <p:spPr>
          <a:xfrm>
            <a:off x="838200" y="184805"/>
            <a:ext cx="10515600" cy="1505883"/>
          </a:xfrm>
        </p:spPr>
        <p:txBody>
          <a:bodyPr vert="horz" lIns="91440" tIns="45720" rIns="91440" bIns="45720" rtlCol="0" anchor="ctr">
            <a:normAutofit fontScale="90000"/>
          </a:bodyPr>
          <a:lstStyle/>
          <a:p>
            <a:r>
              <a:rPr lang="vi-VN" sz="5200" kern="1200" dirty="0">
                <a:solidFill>
                  <a:schemeClr val="tx1"/>
                </a:solidFill>
                <a:latin typeface="+mj-lt"/>
                <a:ea typeface="+mj-ea"/>
                <a:cs typeface="+mj-cs"/>
              </a:rPr>
              <a:t>B2: Chuyên gia mỗi nhóm hình thành nhóm mảnh ghép </a:t>
            </a:r>
            <a:endParaRPr lang="en-US" sz="5200" kern="1200" dirty="0">
              <a:solidFill>
                <a:schemeClr val="tx1"/>
              </a:solidFill>
              <a:latin typeface="+mj-lt"/>
              <a:ea typeface="+mj-ea"/>
              <a:cs typeface="+mj-cs"/>
            </a:endParaRPr>
          </a:p>
        </p:txBody>
      </p:sp>
      <p:graphicFrame>
        <p:nvGraphicFramePr>
          <p:cNvPr id="4" name="Content Placeholder 3">
            <a:extLst>
              <a:ext uri="{FF2B5EF4-FFF2-40B4-BE49-F238E27FC236}">
                <a16:creationId xmlns:a16="http://schemas.microsoft.com/office/drawing/2014/main" id="{9FBE55B2-CA45-43D2-548B-89A99B770709}"/>
              </a:ext>
            </a:extLst>
          </p:cNvPr>
          <p:cNvGraphicFramePr>
            <a:graphicFrameLocks noGrp="1"/>
          </p:cNvGraphicFramePr>
          <p:nvPr>
            <p:ph idx="1"/>
            <p:extLst>
              <p:ext uri="{D42A27DB-BD31-4B8C-83A1-F6EECF244321}">
                <p14:modId xmlns:p14="http://schemas.microsoft.com/office/powerpoint/2010/main" val="2769801230"/>
              </p:ext>
            </p:extLst>
          </p:nvPr>
        </p:nvGraphicFramePr>
        <p:xfrm>
          <a:off x="838200" y="1961438"/>
          <a:ext cx="10512549" cy="4218281"/>
        </p:xfrm>
        <a:graphic>
          <a:graphicData uri="http://schemas.openxmlformats.org/drawingml/2006/table">
            <a:tbl>
              <a:tblPr firstRow="1" firstCol="1" bandRow="1">
                <a:tableStyleId>{5940675A-B579-460E-94D1-54222C63F5DA}</a:tableStyleId>
              </a:tblPr>
              <a:tblGrid>
                <a:gridCol w="2244767">
                  <a:extLst>
                    <a:ext uri="{9D8B030D-6E8A-4147-A177-3AD203B41FA5}">
                      <a16:colId xmlns:a16="http://schemas.microsoft.com/office/drawing/2014/main" val="1079847875"/>
                    </a:ext>
                  </a:extLst>
                </a:gridCol>
                <a:gridCol w="4186546">
                  <a:extLst>
                    <a:ext uri="{9D8B030D-6E8A-4147-A177-3AD203B41FA5}">
                      <a16:colId xmlns:a16="http://schemas.microsoft.com/office/drawing/2014/main" val="3498790661"/>
                    </a:ext>
                  </a:extLst>
                </a:gridCol>
                <a:gridCol w="2546590">
                  <a:extLst>
                    <a:ext uri="{9D8B030D-6E8A-4147-A177-3AD203B41FA5}">
                      <a16:colId xmlns:a16="http://schemas.microsoft.com/office/drawing/2014/main" val="2671309025"/>
                    </a:ext>
                  </a:extLst>
                </a:gridCol>
                <a:gridCol w="1534646">
                  <a:extLst>
                    <a:ext uri="{9D8B030D-6E8A-4147-A177-3AD203B41FA5}">
                      <a16:colId xmlns:a16="http://schemas.microsoft.com/office/drawing/2014/main" val="2712964310"/>
                    </a:ext>
                  </a:extLst>
                </a:gridCol>
              </a:tblGrid>
              <a:tr h="529294">
                <a:tc>
                  <a:txBody>
                    <a:bodyPr/>
                    <a:lstStyle/>
                    <a:p>
                      <a:pPr>
                        <a:lnSpc>
                          <a:spcPct val="107000"/>
                        </a:lnSpc>
                      </a:pPr>
                      <a:endParaRPr lang="en-US" sz="2300" kern="100">
                        <a:effectLst/>
                        <a:latin typeface="Calibri" panose="020F0502020204030204" pitchFamily="34" charset="0"/>
                        <a:cs typeface="Times New Roman" panose="02020603050405020304" pitchFamily="18" charset="0"/>
                      </a:endParaRPr>
                    </a:p>
                  </a:txBody>
                  <a:tcPr marL="0" marR="0" marT="0" marB="0"/>
                </a:tc>
                <a:tc>
                  <a:txBody>
                    <a:bodyPr/>
                    <a:lstStyle/>
                    <a:p>
                      <a:pPr marL="30480" marR="30480" algn="ctr">
                        <a:lnSpc>
                          <a:spcPct val="115000"/>
                        </a:lnSpc>
                        <a:spcBef>
                          <a:spcPts val="200"/>
                        </a:spcBef>
                        <a:spcAft>
                          <a:spcPts val="200"/>
                        </a:spcAft>
                      </a:pPr>
                      <a:r>
                        <a:rPr lang="en-US" sz="3000" kern="100">
                          <a:effectLst/>
                        </a:rPr>
                        <a:t>Bệnh giang mai</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0480" marR="30480" algn="ctr">
                        <a:lnSpc>
                          <a:spcPct val="115000"/>
                        </a:lnSpc>
                        <a:spcBef>
                          <a:spcPts val="200"/>
                        </a:spcBef>
                        <a:spcAft>
                          <a:spcPts val="200"/>
                        </a:spcAft>
                      </a:pPr>
                      <a:r>
                        <a:rPr lang="en-US" sz="3000" kern="100">
                          <a:effectLst/>
                        </a:rPr>
                        <a:t>Bệnh lậu</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0480" marR="30480" algn="ctr">
                        <a:lnSpc>
                          <a:spcPct val="115000"/>
                        </a:lnSpc>
                        <a:spcBef>
                          <a:spcPts val="200"/>
                        </a:spcBef>
                        <a:spcAft>
                          <a:spcPts val="200"/>
                        </a:spcAft>
                      </a:pPr>
                      <a:r>
                        <a:rPr lang="en-US" sz="3000" kern="100">
                          <a:effectLst/>
                        </a:rPr>
                        <a:t>AIDS</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93543702"/>
                  </a:ext>
                </a:extLst>
              </a:tr>
              <a:tr h="529294">
                <a:tc>
                  <a:txBody>
                    <a:bodyPr/>
                    <a:lstStyle/>
                    <a:p>
                      <a:pPr marL="30480" marR="30480" algn="ctr">
                        <a:lnSpc>
                          <a:spcPct val="115000"/>
                        </a:lnSpc>
                        <a:spcBef>
                          <a:spcPts val="200"/>
                        </a:spcBef>
                        <a:spcAft>
                          <a:spcPts val="200"/>
                        </a:spcAft>
                      </a:pPr>
                      <a:r>
                        <a:rPr lang="en-US" sz="3000" kern="100" dirty="0" err="1">
                          <a:effectLst/>
                        </a:rPr>
                        <a:t>Biểu</a:t>
                      </a:r>
                      <a:r>
                        <a:rPr lang="en-US" sz="3000" kern="100" dirty="0">
                          <a:effectLst/>
                        </a:rPr>
                        <a:t> </a:t>
                      </a:r>
                      <a:r>
                        <a:rPr lang="en-US" sz="3000" kern="100" dirty="0" err="1">
                          <a:effectLst/>
                        </a:rPr>
                        <a:t>hiên</a:t>
                      </a:r>
                      <a:endParaRPr lang="en-US" sz="2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0480" marR="30480" algn="just">
                        <a:lnSpc>
                          <a:spcPct val="115000"/>
                        </a:lnSpc>
                        <a:spcBef>
                          <a:spcPts val="200"/>
                        </a:spcBef>
                        <a:spcAft>
                          <a:spcPts val="200"/>
                        </a:spcAft>
                      </a:pPr>
                      <a:r>
                        <a:rPr lang="vi-VN" sz="3000" kern="100">
                          <a:effectLst/>
                        </a:rPr>
                        <a:t> </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15000"/>
                        </a:lnSpc>
                        <a:spcBef>
                          <a:spcPts val="200"/>
                        </a:spcBef>
                        <a:spcAft>
                          <a:spcPts val="200"/>
                        </a:spcAft>
                      </a:pPr>
                      <a:r>
                        <a:rPr lang="vi-VN" sz="3000" kern="100">
                          <a:effectLst/>
                        </a:rPr>
                        <a:t> </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15000"/>
                        </a:lnSpc>
                        <a:spcBef>
                          <a:spcPts val="200"/>
                        </a:spcBef>
                        <a:spcAft>
                          <a:spcPts val="200"/>
                        </a:spcAft>
                      </a:pPr>
                      <a:r>
                        <a:rPr lang="vi-VN" sz="3000" kern="100">
                          <a:effectLst/>
                        </a:rPr>
                        <a:t> </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38914835"/>
                  </a:ext>
                </a:extLst>
              </a:tr>
              <a:tr h="1053231">
                <a:tc>
                  <a:txBody>
                    <a:bodyPr/>
                    <a:lstStyle/>
                    <a:p>
                      <a:pPr marL="30480" marR="30480" algn="ctr">
                        <a:lnSpc>
                          <a:spcPct val="115000"/>
                        </a:lnSpc>
                        <a:spcBef>
                          <a:spcPts val="200"/>
                        </a:spcBef>
                        <a:spcAft>
                          <a:spcPts val="200"/>
                        </a:spcAft>
                      </a:pPr>
                      <a:r>
                        <a:rPr lang="vi-VN" sz="3000" kern="100">
                          <a:effectLst/>
                        </a:rPr>
                        <a:t>Nguyên nhân</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0480" marR="30480" algn="just">
                        <a:lnSpc>
                          <a:spcPct val="115000"/>
                        </a:lnSpc>
                        <a:spcBef>
                          <a:spcPts val="200"/>
                        </a:spcBef>
                        <a:spcAft>
                          <a:spcPts val="200"/>
                        </a:spcAft>
                      </a:pPr>
                      <a:r>
                        <a:rPr lang="vi-VN" sz="3000" kern="100">
                          <a:effectLst/>
                        </a:rPr>
                        <a:t> </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15000"/>
                        </a:lnSpc>
                        <a:spcBef>
                          <a:spcPts val="200"/>
                        </a:spcBef>
                        <a:spcAft>
                          <a:spcPts val="200"/>
                        </a:spcAft>
                      </a:pPr>
                      <a:r>
                        <a:rPr lang="vi-VN" sz="3000" kern="100">
                          <a:effectLst/>
                        </a:rPr>
                        <a:t> </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15000"/>
                        </a:lnSpc>
                        <a:spcBef>
                          <a:spcPts val="200"/>
                        </a:spcBef>
                        <a:spcAft>
                          <a:spcPts val="200"/>
                        </a:spcAft>
                      </a:pPr>
                      <a:r>
                        <a:rPr lang="vi-VN" sz="3000" kern="100">
                          <a:effectLst/>
                        </a:rPr>
                        <a:t> </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329841536"/>
                  </a:ext>
                </a:extLst>
              </a:tr>
              <a:tr h="1053231">
                <a:tc>
                  <a:txBody>
                    <a:bodyPr/>
                    <a:lstStyle/>
                    <a:p>
                      <a:pPr marL="30480" marR="30480" algn="ctr">
                        <a:lnSpc>
                          <a:spcPct val="115000"/>
                        </a:lnSpc>
                        <a:spcBef>
                          <a:spcPts val="200"/>
                        </a:spcBef>
                        <a:spcAft>
                          <a:spcPts val="200"/>
                        </a:spcAft>
                      </a:pPr>
                      <a:r>
                        <a:rPr lang="en-US" sz="3000" kern="100">
                          <a:effectLst/>
                        </a:rPr>
                        <a:t>Con đường lây nhiễm</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0480" marR="30480" algn="just">
                        <a:lnSpc>
                          <a:spcPct val="115000"/>
                        </a:lnSpc>
                        <a:spcBef>
                          <a:spcPts val="200"/>
                        </a:spcBef>
                        <a:spcAft>
                          <a:spcPts val="200"/>
                        </a:spcAft>
                      </a:pPr>
                      <a:r>
                        <a:rPr lang="vi-VN" sz="3000" kern="100">
                          <a:effectLst/>
                        </a:rPr>
                        <a:t> </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15000"/>
                        </a:lnSpc>
                        <a:spcBef>
                          <a:spcPts val="200"/>
                        </a:spcBef>
                        <a:spcAft>
                          <a:spcPts val="200"/>
                        </a:spcAft>
                      </a:pPr>
                      <a:r>
                        <a:rPr lang="vi-VN" sz="3000" kern="100">
                          <a:effectLst/>
                        </a:rPr>
                        <a:t> </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15000"/>
                        </a:lnSpc>
                        <a:spcBef>
                          <a:spcPts val="200"/>
                        </a:spcBef>
                        <a:spcAft>
                          <a:spcPts val="200"/>
                        </a:spcAft>
                      </a:pPr>
                      <a:r>
                        <a:rPr lang="vi-VN" sz="3000" kern="100">
                          <a:effectLst/>
                        </a:rPr>
                        <a:t> </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29049158"/>
                  </a:ext>
                </a:extLst>
              </a:tr>
              <a:tr h="1053231">
                <a:tc>
                  <a:txBody>
                    <a:bodyPr/>
                    <a:lstStyle/>
                    <a:p>
                      <a:pPr marL="30480" marR="0" algn="ctr">
                        <a:lnSpc>
                          <a:spcPct val="115000"/>
                        </a:lnSpc>
                        <a:spcBef>
                          <a:spcPts val="200"/>
                        </a:spcBef>
                        <a:spcAft>
                          <a:spcPts val="200"/>
                        </a:spcAft>
                      </a:pPr>
                      <a:r>
                        <a:rPr lang="vi-VN" sz="3000" kern="100">
                          <a:effectLst/>
                        </a:rPr>
                        <a:t>Cách phòng</a:t>
                      </a:r>
                      <a:r>
                        <a:rPr lang="en-US" sz="3000" kern="100">
                          <a:effectLst/>
                        </a:rPr>
                        <a:t> tránh</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0480" marR="30480" algn="just">
                        <a:lnSpc>
                          <a:spcPct val="115000"/>
                        </a:lnSpc>
                        <a:spcBef>
                          <a:spcPts val="200"/>
                        </a:spcBef>
                        <a:spcAft>
                          <a:spcPts val="200"/>
                        </a:spcAft>
                      </a:pPr>
                      <a:r>
                        <a:rPr lang="vi-VN" sz="3000" kern="100">
                          <a:effectLst/>
                        </a:rPr>
                        <a:t> </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15000"/>
                        </a:lnSpc>
                        <a:spcBef>
                          <a:spcPts val="200"/>
                        </a:spcBef>
                        <a:spcAft>
                          <a:spcPts val="200"/>
                        </a:spcAft>
                      </a:pPr>
                      <a:r>
                        <a:rPr lang="vi-VN" sz="3000" kern="100">
                          <a:effectLst/>
                        </a:rPr>
                        <a:t> </a:t>
                      </a:r>
                      <a:endParaRPr lang="en-US" sz="23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15000"/>
                        </a:lnSpc>
                        <a:spcBef>
                          <a:spcPts val="200"/>
                        </a:spcBef>
                        <a:spcAft>
                          <a:spcPts val="200"/>
                        </a:spcAft>
                      </a:pPr>
                      <a:r>
                        <a:rPr lang="vi-VN" sz="3000" kern="100" dirty="0">
                          <a:effectLst/>
                        </a:rPr>
                        <a:t> </a:t>
                      </a:r>
                      <a:endParaRPr lang="en-US" sz="2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21322064"/>
                  </a:ext>
                </a:extLst>
              </a:tr>
            </a:tbl>
          </a:graphicData>
        </a:graphic>
      </p:graphicFrame>
    </p:spTree>
    <p:extLst>
      <p:ext uri="{BB962C8B-B14F-4D97-AF65-F5344CB8AC3E}">
        <p14:creationId xmlns:p14="http://schemas.microsoft.com/office/powerpoint/2010/main" val="1762391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lower Icon - Download in Flat Style">
            <a:extLst>
              <a:ext uri="{FF2B5EF4-FFF2-40B4-BE49-F238E27FC236}">
                <a16:creationId xmlns:a16="http://schemas.microsoft.com/office/drawing/2014/main" id="{BB14C4A4-FA63-40BB-91B3-B4651E2FD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024" y="320005"/>
            <a:ext cx="1118576" cy="11185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BD04AC-A5FE-42BC-AEA2-1B07BE153B2B}"/>
              </a:ext>
            </a:extLst>
          </p:cNvPr>
          <p:cNvSpPr txBox="1"/>
          <p:nvPr/>
        </p:nvSpPr>
        <p:spPr>
          <a:xfrm>
            <a:off x="1752600" y="283779"/>
            <a:ext cx="9601200" cy="1197059"/>
          </a:xfrm>
          <a:prstGeom prst="rect">
            <a:avLst/>
          </a:prstGeom>
          <a:noFill/>
        </p:spPr>
        <p:txBody>
          <a:bodyPr wrap="square" lIns="0" tIns="0" rIns="0" bIns="0" rtlCol="0">
            <a:spAutoFit/>
          </a:bodyPr>
          <a:lstStyle/>
          <a:p>
            <a:pPr algn="just">
              <a:lnSpc>
                <a:spcPct val="110000"/>
              </a:lnSpc>
            </a:pPr>
            <a:r>
              <a:rPr lang="vi-VN" sz="2400">
                <a:solidFill>
                  <a:srgbClr val="FF0000"/>
                </a:solidFill>
                <a:latin typeface="+mj-lt"/>
              </a:rPr>
              <a:t>Bệnh </a:t>
            </a:r>
            <a:r>
              <a:rPr lang="en-US" sz="2400">
                <a:solidFill>
                  <a:srgbClr val="FF0000"/>
                </a:solidFill>
                <a:latin typeface="+mj-lt"/>
              </a:rPr>
              <a:t>giang mai</a:t>
            </a:r>
            <a:r>
              <a:rPr lang="vi-VN" sz="2400">
                <a:solidFill>
                  <a:srgbClr val="FF0000"/>
                </a:solidFill>
                <a:latin typeface="+mj-lt"/>
              </a:rPr>
              <a:t> </a:t>
            </a:r>
            <a:r>
              <a:rPr lang="vi-VN" sz="2400"/>
              <a:t>một loại vi khuẩn có tên là xoắn khuẩn giang mai (</a:t>
            </a:r>
            <a:r>
              <a:rPr lang="vi-VN" sz="2400">
                <a:solidFill>
                  <a:srgbClr val="FF0000"/>
                </a:solidFill>
                <a:latin typeface="+mj-lt"/>
              </a:rPr>
              <a:t>Treponema pallidum</a:t>
            </a:r>
            <a:r>
              <a:rPr lang="vi-VN" sz="2400"/>
              <a:t>) gây nên. Xoắn khuẩn giang mai có hình lò xo, bao gồm 6-14 vòng xoắn. </a:t>
            </a:r>
            <a:endParaRPr lang="en-US" sz="2400">
              <a:solidFill>
                <a:schemeClr val="tx1">
                  <a:lumMod val="85000"/>
                  <a:lumOff val="15000"/>
                </a:schemeClr>
              </a:solidFill>
              <a:latin typeface="#9Slide03 Cabin" panose="00000500000000000000" pitchFamily="2" charset="0"/>
            </a:endParaRPr>
          </a:p>
        </p:txBody>
      </p:sp>
      <p:sp>
        <p:nvSpPr>
          <p:cNvPr id="4" name="TextBox 3">
            <a:extLst>
              <a:ext uri="{FF2B5EF4-FFF2-40B4-BE49-F238E27FC236}">
                <a16:creationId xmlns:a16="http://schemas.microsoft.com/office/drawing/2014/main" id="{3384F32E-D5C1-410E-BFE9-B1BDDC0DA715}"/>
              </a:ext>
            </a:extLst>
          </p:cNvPr>
          <p:cNvSpPr txBox="1"/>
          <p:nvPr/>
        </p:nvSpPr>
        <p:spPr>
          <a:xfrm>
            <a:off x="1762593" y="1588547"/>
            <a:ext cx="9601200" cy="1603324"/>
          </a:xfrm>
          <a:prstGeom prst="rect">
            <a:avLst/>
          </a:prstGeom>
          <a:noFill/>
        </p:spPr>
        <p:txBody>
          <a:bodyPr wrap="square" lIns="0" tIns="0" rIns="0" bIns="0" rtlCol="0">
            <a:spAutoFit/>
          </a:bodyPr>
          <a:lstStyle/>
          <a:p>
            <a:pPr algn="just">
              <a:lnSpc>
                <a:spcPct val="110000"/>
              </a:lnSpc>
            </a:pPr>
            <a:r>
              <a:rPr lang="vi-VN" sz="2400">
                <a:solidFill>
                  <a:srgbClr val="FF0000"/>
                </a:solidFill>
                <a:latin typeface="+mj-lt"/>
              </a:rPr>
              <a:t>Sức đề kháng của xoắn khuẩn này rất yếu</a:t>
            </a:r>
            <a:r>
              <a:rPr lang="vi-VN" sz="2400"/>
              <a:t>, ở nhiệt độ phòng từ 20 đến 30 độ C, xoắn khuẩn sẽ chết. Trong nước đá, nó vẫn giữ được tính di động rất lâu, ở nhiệt độ 45 độ C nó sẽ bị chết sau 30 phút. Các chất sát khuẩn, xà phòng có thể diệt được xoắn khuẩn này trong vài phút.</a:t>
            </a:r>
            <a:endParaRPr lang="en-US" sz="2400">
              <a:solidFill>
                <a:schemeClr val="tx1">
                  <a:lumMod val="85000"/>
                  <a:lumOff val="15000"/>
                </a:schemeClr>
              </a:solidFill>
              <a:latin typeface="#9Slide03 Cabin" panose="00000500000000000000" pitchFamily="2" charset="0"/>
            </a:endParaRPr>
          </a:p>
        </p:txBody>
      </p:sp>
      <p:pic>
        <p:nvPicPr>
          <p:cNvPr id="5" name="Picture 4" descr="Flower Icon - Download in Flat Style">
            <a:extLst>
              <a:ext uri="{FF2B5EF4-FFF2-40B4-BE49-F238E27FC236}">
                <a16:creationId xmlns:a16="http://schemas.microsoft.com/office/drawing/2014/main" id="{6FA09DEC-A860-427F-8129-05D938D34E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024" y="1830921"/>
            <a:ext cx="1118576" cy="111857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reponema Pallidum - The Definitive Guide | Biology Dictionary">
            <a:extLst>
              <a:ext uri="{FF2B5EF4-FFF2-40B4-BE49-F238E27FC236}">
                <a16:creationId xmlns:a16="http://schemas.microsoft.com/office/drawing/2014/main" id="{A8DC67EA-77FF-462C-9C4C-2D7780E45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79" y="3438817"/>
            <a:ext cx="4736762" cy="3262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Treponema pallidum spirochete | Radiology Case | Radiopaedia.org">
            <a:extLst>
              <a:ext uri="{FF2B5EF4-FFF2-40B4-BE49-F238E27FC236}">
                <a16:creationId xmlns:a16="http://schemas.microsoft.com/office/drawing/2014/main" id="{3DB21947-1600-48E7-9595-DCF1DD650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3720" y="3438931"/>
            <a:ext cx="4114800" cy="3262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11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randombar(horizontal)">
                                      <p:cBhvr>
                                        <p:cTn id="21" dur="500"/>
                                        <p:tgtEl>
                                          <p:spTgt spid="3074"/>
                                        </p:tgtEl>
                                      </p:cBhvr>
                                    </p:animEffect>
                                  </p:childTnLst>
                                </p:cTn>
                              </p:par>
                              <p:par>
                                <p:cTn id="22" presetID="14" presetClass="entr" presetSubtype="1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randombar(horizontal)">
                                      <p:cBhvr>
                                        <p:cTn id="2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ệnh giang mai ở nam giới: Dấu hiệu nhận biết và cách điều trị - Bệnh Viện  Tâm Thần TP. HCM">
            <a:extLst>
              <a:ext uri="{FF2B5EF4-FFF2-40B4-BE49-F238E27FC236}">
                <a16:creationId xmlns:a16="http://schemas.microsoft.com/office/drawing/2014/main" id="{0AB81843-33B8-44B5-B617-E0944646D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86" y="2819400"/>
            <a:ext cx="48768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6" name="Picture 4" descr="Bệnh giang mai giai đoạn đầu: hình ảnh -dấu hiệu- triệu chứng và biểu hiện">
            <a:extLst>
              <a:ext uri="{FF2B5EF4-FFF2-40B4-BE49-F238E27FC236}">
                <a16:creationId xmlns:a16="http://schemas.microsoft.com/office/drawing/2014/main" id="{F4C58E8D-726B-4808-9525-F16730103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172" y="2819400"/>
            <a:ext cx="5225143"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Flower Icon - Download in Flat Style">
            <a:extLst>
              <a:ext uri="{FF2B5EF4-FFF2-40B4-BE49-F238E27FC236}">
                <a16:creationId xmlns:a16="http://schemas.microsoft.com/office/drawing/2014/main" id="{2A58C159-372C-4B04-B979-6C04F28E42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460" y="369840"/>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9A9A500-4994-4CBF-8713-6036F0F4A5E1}"/>
              </a:ext>
            </a:extLst>
          </p:cNvPr>
          <p:cNvSpPr txBox="1"/>
          <p:nvPr/>
        </p:nvSpPr>
        <p:spPr>
          <a:xfrm>
            <a:off x="2971800" y="228600"/>
            <a:ext cx="9601200" cy="922560"/>
          </a:xfrm>
          <a:prstGeom prst="rect">
            <a:avLst/>
          </a:prstGeom>
          <a:noFill/>
        </p:spPr>
        <p:txBody>
          <a:bodyPr wrap="square" lIns="0" tIns="0" rIns="0" bIns="0" rtlCol="0">
            <a:spAutoFit/>
          </a:bodyPr>
          <a:lstStyle/>
          <a:p>
            <a:pPr algn="just">
              <a:lnSpc>
                <a:spcPct val="110000"/>
              </a:lnSpc>
            </a:pPr>
            <a:r>
              <a:rPr lang="en-US" sz="2800">
                <a:solidFill>
                  <a:schemeClr val="tx1">
                    <a:lumMod val="85000"/>
                    <a:lumOff val="15000"/>
                  </a:schemeClr>
                </a:solidFill>
                <a:latin typeface="#9Slide03 Cabin" panose="00000500000000000000" pitchFamily="2" charset="0"/>
              </a:rPr>
              <a:t>Xuất hiện các vết loét, nông, cứng, có bờ viền, </a:t>
            </a:r>
          </a:p>
          <a:p>
            <a:pPr algn="just">
              <a:lnSpc>
                <a:spcPct val="110000"/>
              </a:lnSpc>
            </a:pPr>
            <a:r>
              <a:rPr lang="en-US" sz="2800">
                <a:solidFill>
                  <a:schemeClr val="tx1">
                    <a:lumMod val="85000"/>
                    <a:lumOff val="15000"/>
                  </a:schemeClr>
                </a:solidFill>
                <a:latin typeface="#9Slide03 Cabin" panose="00000500000000000000" pitchFamily="2" charset="0"/>
              </a:rPr>
              <a:t>không đau, và không có mủ, sau biến mất.</a:t>
            </a:r>
          </a:p>
        </p:txBody>
      </p:sp>
      <p:pic>
        <p:nvPicPr>
          <p:cNvPr id="7" name="Picture 6" descr="Flower Icon - Download in Flat Style">
            <a:extLst>
              <a:ext uri="{FF2B5EF4-FFF2-40B4-BE49-F238E27FC236}">
                <a16:creationId xmlns:a16="http://schemas.microsoft.com/office/drawing/2014/main" id="{4BB04379-0DE2-42C0-9539-E90333EBB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460" y="1246578"/>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F13B6CF-3EA0-450A-9796-C97C1E68F0D1}"/>
              </a:ext>
            </a:extLst>
          </p:cNvPr>
          <p:cNvSpPr txBox="1"/>
          <p:nvPr/>
        </p:nvSpPr>
        <p:spPr>
          <a:xfrm>
            <a:off x="2971800" y="1342326"/>
            <a:ext cx="9601200" cy="448584"/>
          </a:xfrm>
          <a:prstGeom prst="rect">
            <a:avLst/>
          </a:prstGeom>
          <a:noFill/>
        </p:spPr>
        <p:txBody>
          <a:bodyPr wrap="square" lIns="0" tIns="0" rIns="0" bIns="0" rtlCol="0">
            <a:spAutoFit/>
          </a:bodyPr>
          <a:lstStyle/>
          <a:p>
            <a:pPr algn="just">
              <a:lnSpc>
                <a:spcPct val="110000"/>
              </a:lnSpc>
            </a:pPr>
            <a:r>
              <a:rPr lang="en-US" sz="2800">
                <a:solidFill>
                  <a:schemeClr val="tx1">
                    <a:lumMod val="85000"/>
                    <a:lumOff val="15000"/>
                  </a:schemeClr>
                </a:solidFill>
                <a:latin typeface="#9Slide03 Cabin" panose="00000500000000000000" pitchFamily="2" charset="0"/>
              </a:rPr>
              <a:t>Nhiễm trùng vào máu tạo những vệt chấm đỏ.</a:t>
            </a:r>
          </a:p>
        </p:txBody>
      </p:sp>
      <p:pic>
        <p:nvPicPr>
          <p:cNvPr id="9" name="Picture 8" descr="Flower Icon - Download in Flat Style">
            <a:extLst>
              <a:ext uri="{FF2B5EF4-FFF2-40B4-BE49-F238E27FC236}">
                <a16:creationId xmlns:a16="http://schemas.microsoft.com/office/drawing/2014/main" id="{BECD416F-7A1F-406F-94B1-AD178D030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985" y="1970916"/>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E3C87D0-7A71-4799-BC78-F27E95018ABB}"/>
              </a:ext>
            </a:extLst>
          </p:cNvPr>
          <p:cNvSpPr txBox="1"/>
          <p:nvPr/>
        </p:nvSpPr>
        <p:spPr>
          <a:xfrm>
            <a:off x="2971800" y="2066664"/>
            <a:ext cx="9601200" cy="448584"/>
          </a:xfrm>
          <a:prstGeom prst="rect">
            <a:avLst/>
          </a:prstGeom>
          <a:noFill/>
        </p:spPr>
        <p:txBody>
          <a:bodyPr wrap="square" lIns="0" tIns="0" rIns="0" bIns="0" rtlCol="0">
            <a:spAutoFit/>
          </a:bodyPr>
          <a:lstStyle/>
          <a:p>
            <a:pPr algn="just">
              <a:lnSpc>
                <a:spcPct val="110000"/>
              </a:lnSpc>
            </a:pPr>
            <a:r>
              <a:rPr lang="en-US" sz="2800">
                <a:solidFill>
                  <a:schemeClr val="tx1">
                    <a:lumMod val="85000"/>
                    <a:lumOff val="15000"/>
                  </a:schemeClr>
                </a:solidFill>
                <a:latin typeface="#9Slide03 Cabin" panose="00000500000000000000" pitchFamily="2" charset="0"/>
              </a:rPr>
              <a:t>Bệnh nặng có thể gây sang chấn thần kinh</a:t>
            </a:r>
          </a:p>
        </p:txBody>
      </p:sp>
    </p:spTree>
    <p:extLst>
      <p:ext uri="{BB962C8B-B14F-4D97-AF65-F5344CB8AC3E}">
        <p14:creationId xmlns:p14="http://schemas.microsoft.com/office/powerpoint/2010/main" val="128674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194"/>
                                        </p:tgtEl>
                                        <p:attrNameLst>
                                          <p:attrName>style.visibility</p:attrName>
                                        </p:attrNameLst>
                                      </p:cBhvr>
                                      <p:to>
                                        <p:strVal val="visible"/>
                                      </p:to>
                                    </p:set>
                                    <p:animEffect transition="in" filter="randombar(horizontal)">
                                      <p:cBhvr>
                                        <p:cTn id="31" dur="500"/>
                                        <p:tgtEl>
                                          <p:spTgt spid="8194"/>
                                        </p:tgtEl>
                                      </p:cBhvr>
                                    </p:animEffect>
                                  </p:childTnLst>
                                </p:cTn>
                              </p:par>
                              <p:par>
                                <p:cTn id="32" presetID="14" presetClass="entr" presetSubtype="10" fill="hold" nodeType="withEffect">
                                  <p:stCondLst>
                                    <p:cond delay="0"/>
                                  </p:stCondLst>
                                  <p:childTnLst>
                                    <p:set>
                                      <p:cBhvr>
                                        <p:cTn id="33" dur="1" fill="hold">
                                          <p:stCondLst>
                                            <p:cond delay="0"/>
                                          </p:stCondLst>
                                        </p:cTn>
                                        <p:tgtEl>
                                          <p:spTgt spid="8196"/>
                                        </p:tgtEl>
                                        <p:attrNameLst>
                                          <p:attrName>style.visibility</p:attrName>
                                        </p:attrNameLst>
                                      </p:cBhvr>
                                      <p:to>
                                        <p:strVal val="visible"/>
                                      </p:to>
                                    </p:set>
                                    <p:animEffect transition="in" filter="randombar(horizontal)">
                                      <p:cBhvr>
                                        <p:cTn id="34"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0A483DC-B81B-4DBC-9D38-8957CA403C4B}"/>
              </a:ext>
            </a:extLst>
          </p:cNvPr>
          <p:cNvPicPr>
            <a:picLocks noChangeAspect="1"/>
          </p:cNvPicPr>
          <p:nvPr/>
        </p:nvPicPr>
        <p:blipFill rotWithShape="1">
          <a:blip r:embed="rId2">
            <a:clrChange>
              <a:clrFrom>
                <a:srgbClr val="FFFFFF"/>
              </a:clrFrom>
              <a:clrTo>
                <a:srgbClr val="FFFFFF">
                  <a:alpha val="0"/>
                </a:srgbClr>
              </a:clrTo>
            </a:clrChange>
          </a:blip>
          <a:srcRect l="5625" t="18874" r="26875" b="8868"/>
          <a:stretch/>
        </p:blipFill>
        <p:spPr>
          <a:xfrm>
            <a:off x="1600200" y="381000"/>
            <a:ext cx="8229600" cy="4953000"/>
          </a:xfrm>
          <a:custGeom>
            <a:avLst/>
            <a:gdLst>
              <a:gd name="connsiteX0" fmla="*/ 2522221 w 8229600"/>
              <a:gd name="connsiteY0" fmla="*/ 3832860 h 4953000"/>
              <a:gd name="connsiteX1" fmla="*/ 2522221 w 8229600"/>
              <a:gd name="connsiteY1" fmla="*/ 4239260 h 4953000"/>
              <a:gd name="connsiteX2" fmla="*/ 3703321 w 8229600"/>
              <a:gd name="connsiteY2" fmla="*/ 4239260 h 4953000"/>
              <a:gd name="connsiteX3" fmla="*/ 3703321 w 8229600"/>
              <a:gd name="connsiteY3" fmla="*/ 3832860 h 4953000"/>
              <a:gd name="connsiteX4" fmla="*/ 5198837 w 8229600"/>
              <a:gd name="connsiteY4" fmla="*/ 3832860 h 4953000"/>
              <a:gd name="connsiteX5" fmla="*/ 5198837 w 8229600"/>
              <a:gd name="connsiteY5" fmla="*/ 4239260 h 4953000"/>
              <a:gd name="connsiteX6" fmla="*/ 6858001 w 8229600"/>
              <a:gd name="connsiteY6" fmla="*/ 4239260 h 4953000"/>
              <a:gd name="connsiteX7" fmla="*/ 6858000 w 8229600"/>
              <a:gd name="connsiteY7" fmla="*/ 3832860 h 4953000"/>
              <a:gd name="connsiteX8" fmla="*/ 1214484 w 8229600"/>
              <a:gd name="connsiteY8" fmla="*/ 3832860 h 4953000"/>
              <a:gd name="connsiteX9" fmla="*/ 1214484 w 8229600"/>
              <a:gd name="connsiteY9" fmla="*/ 4239260 h 4953000"/>
              <a:gd name="connsiteX10" fmla="*/ 2395584 w 8229600"/>
              <a:gd name="connsiteY10" fmla="*/ 4239260 h 4953000"/>
              <a:gd name="connsiteX11" fmla="*/ 2395584 w 8229600"/>
              <a:gd name="connsiteY11" fmla="*/ 3832860 h 4953000"/>
              <a:gd name="connsiteX12" fmla="*/ 4114801 w 8229600"/>
              <a:gd name="connsiteY12" fmla="*/ 2667000 h 4953000"/>
              <a:gd name="connsiteX13" fmla="*/ 4114801 w 8229600"/>
              <a:gd name="connsiteY13" fmla="*/ 3073400 h 4953000"/>
              <a:gd name="connsiteX14" fmla="*/ 4743451 w 8229600"/>
              <a:gd name="connsiteY14" fmla="*/ 3073400 h 4953000"/>
              <a:gd name="connsiteX15" fmla="*/ 4743451 w 8229600"/>
              <a:gd name="connsiteY15" fmla="*/ 2667000 h 4953000"/>
              <a:gd name="connsiteX16" fmla="*/ 1143645 w 8229600"/>
              <a:gd name="connsiteY16" fmla="*/ 2433632 h 4953000"/>
              <a:gd name="connsiteX17" fmla="*/ 1102651 w 8229600"/>
              <a:gd name="connsiteY17" fmla="*/ 2807630 h 4953000"/>
              <a:gd name="connsiteX18" fmla="*/ 2165941 w 8229600"/>
              <a:gd name="connsiteY18" fmla="*/ 2924176 h 4953000"/>
              <a:gd name="connsiteX19" fmla="*/ 2206934 w 8229600"/>
              <a:gd name="connsiteY19" fmla="*/ 2550178 h 4953000"/>
              <a:gd name="connsiteX20" fmla="*/ 5003801 w 8229600"/>
              <a:gd name="connsiteY20" fmla="*/ 1193800 h 4953000"/>
              <a:gd name="connsiteX21" fmla="*/ 3962401 w 8229600"/>
              <a:gd name="connsiteY21" fmla="*/ 1193800 h 4953000"/>
              <a:gd name="connsiteX22" fmla="*/ 3962401 w 8229600"/>
              <a:gd name="connsiteY22" fmla="*/ 1930400 h 4953000"/>
              <a:gd name="connsiteX23" fmla="*/ 5003801 w 8229600"/>
              <a:gd name="connsiteY23" fmla="*/ 1930400 h 4953000"/>
              <a:gd name="connsiteX24" fmla="*/ 2057401 w 8229600"/>
              <a:gd name="connsiteY24" fmla="*/ 914400 h 4953000"/>
              <a:gd name="connsiteX25" fmla="*/ 685801 w 8229600"/>
              <a:gd name="connsiteY25" fmla="*/ 914400 h 4953000"/>
              <a:gd name="connsiteX26" fmla="*/ 685801 w 8229600"/>
              <a:gd name="connsiteY26" fmla="*/ 1600200 h 4953000"/>
              <a:gd name="connsiteX27" fmla="*/ 2057401 w 8229600"/>
              <a:gd name="connsiteY27" fmla="*/ 1600200 h 4953000"/>
              <a:gd name="connsiteX28" fmla="*/ 4838700 w 8229600"/>
              <a:gd name="connsiteY28" fmla="*/ 241301 h 4953000"/>
              <a:gd name="connsiteX29" fmla="*/ 3657601 w 8229600"/>
              <a:gd name="connsiteY29" fmla="*/ 241301 h 4953000"/>
              <a:gd name="connsiteX30" fmla="*/ 3657601 w 8229600"/>
              <a:gd name="connsiteY30" fmla="*/ 977900 h 4953000"/>
              <a:gd name="connsiteX31" fmla="*/ 4838700 w 8229600"/>
              <a:gd name="connsiteY31" fmla="*/ 977900 h 4953000"/>
              <a:gd name="connsiteX32" fmla="*/ 6686551 w 8229600"/>
              <a:gd name="connsiteY32" fmla="*/ 166687 h 4953000"/>
              <a:gd name="connsiteX33" fmla="*/ 5663180 w 8229600"/>
              <a:gd name="connsiteY33" fmla="*/ 166687 h 4953000"/>
              <a:gd name="connsiteX34" fmla="*/ 5663181 w 8229600"/>
              <a:gd name="connsiteY34" fmla="*/ 657224 h 4953000"/>
              <a:gd name="connsiteX35" fmla="*/ 6686551 w 8229600"/>
              <a:gd name="connsiteY35" fmla="*/ 657224 h 4953000"/>
              <a:gd name="connsiteX36" fmla="*/ 0 w 8229600"/>
              <a:gd name="connsiteY36" fmla="*/ 0 h 4953000"/>
              <a:gd name="connsiteX37" fmla="*/ 8229600 w 8229600"/>
              <a:gd name="connsiteY37" fmla="*/ 0 h 4953000"/>
              <a:gd name="connsiteX38" fmla="*/ 8229600 w 8229600"/>
              <a:gd name="connsiteY38" fmla="*/ 4953000 h 4953000"/>
              <a:gd name="connsiteX39" fmla="*/ 0 w 8229600"/>
              <a:gd name="connsiteY39" fmla="*/ 4953000 h 495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29600" h="4953000">
                <a:moveTo>
                  <a:pt x="2522221" y="3832860"/>
                </a:moveTo>
                <a:lnTo>
                  <a:pt x="2522221" y="4239260"/>
                </a:lnTo>
                <a:lnTo>
                  <a:pt x="3703321" y="4239260"/>
                </a:lnTo>
                <a:lnTo>
                  <a:pt x="3703321" y="3832860"/>
                </a:lnTo>
                <a:close/>
                <a:moveTo>
                  <a:pt x="5198837" y="3832860"/>
                </a:moveTo>
                <a:lnTo>
                  <a:pt x="5198837" y="4239260"/>
                </a:lnTo>
                <a:lnTo>
                  <a:pt x="6858001" y="4239260"/>
                </a:lnTo>
                <a:lnTo>
                  <a:pt x="6858000" y="3832860"/>
                </a:lnTo>
                <a:close/>
                <a:moveTo>
                  <a:pt x="1214484" y="3832860"/>
                </a:moveTo>
                <a:lnTo>
                  <a:pt x="1214484" y="4239260"/>
                </a:lnTo>
                <a:lnTo>
                  <a:pt x="2395584" y="4239260"/>
                </a:lnTo>
                <a:lnTo>
                  <a:pt x="2395584" y="3832860"/>
                </a:lnTo>
                <a:close/>
                <a:moveTo>
                  <a:pt x="4114801" y="2667000"/>
                </a:moveTo>
                <a:lnTo>
                  <a:pt x="4114801" y="3073400"/>
                </a:lnTo>
                <a:lnTo>
                  <a:pt x="4743451" y="3073400"/>
                </a:lnTo>
                <a:lnTo>
                  <a:pt x="4743451" y="2667000"/>
                </a:lnTo>
                <a:close/>
                <a:moveTo>
                  <a:pt x="1143645" y="2433632"/>
                </a:moveTo>
                <a:lnTo>
                  <a:pt x="1102651" y="2807630"/>
                </a:lnTo>
                <a:lnTo>
                  <a:pt x="2165941" y="2924176"/>
                </a:lnTo>
                <a:lnTo>
                  <a:pt x="2206934" y="2550178"/>
                </a:lnTo>
                <a:close/>
                <a:moveTo>
                  <a:pt x="5003801" y="1193800"/>
                </a:moveTo>
                <a:lnTo>
                  <a:pt x="3962401" y="1193800"/>
                </a:lnTo>
                <a:lnTo>
                  <a:pt x="3962401" y="1930400"/>
                </a:lnTo>
                <a:lnTo>
                  <a:pt x="5003801" y="1930400"/>
                </a:lnTo>
                <a:close/>
                <a:moveTo>
                  <a:pt x="2057401" y="914400"/>
                </a:moveTo>
                <a:lnTo>
                  <a:pt x="685801" y="914400"/>
                </a:lnTo>
                <a:lnTo>
                  <a:pt x="685801" y="1600200"/>
                </a:lnTo>
                <a:lnTo>
                  <a:pt x="2057401" y="1600200"/>
                </a:lnTo>
                <a:close/>
                <a:moveTo>
                  <a:pt x="4838700" y="241301"/>
                </a:moveTo>
                <a:lnTo>
                  <a:pt x="3657601" y="241301"/>
                </a:lnTo>
                <a:lnTo>
                  <a:pt x="3657601" y="977900"/>
                </a:lnTo>
                <a:lnTo>
                  <a:pt x="4838700" y="977900"/>
                </a:lnTo>
                <a:close/>
                <a:moveTo>
                  <a:pt x="6686551" y="166687"/>
                </a:moveTo>
                <a:lnTo>
                  <a:pt x="5663180" y="166687"/>
                </a:lnTo>
                <a:lnTo>
                  <a:pt x="5663181" y="657224"/>
                </a:lnTo>
                <a:lnTo>
                  <a:pt x="6686551" y="657224"/>
                </a:lnTo>
                <a:close/>
                <a:moveTo>
                  <a:pt x="0" y="0"/>
                </a:moveTo>
                <a:lnTo>
                  <a:pt x="8229600" y="0"/>
                </a:lnTo>
                <a:lnTo>
                  <a:pt x="8229600" y="4953000"/>
                </a:lnTo>
                <a:lnTo>
                  <a:pt x="0" y="4953000"/>
                </a:lnTo>
                <a:close/>
              </a:path>
            </a:pathLst>
          </a:custGeom>
        </p:spPr>
      </p:pic>
      <p:sp>
        <p:nvSpPr>
          <p:cNvPr id="19" name="TextBox 18">
            <a:extLst>
              <a:ext uri="{FF2B5EF4-FFF2-40B4-BE49-F238E27FC236}">
                <a16:creationId xmlns:a16="http://schemas.microsoft.com/office/drawing/2014/main" id="{8D1FBA10-A92F-4662-A40B-20CDC9B93636}"/>
              </a:ext>
            </a:extLst>
          </p:cNvPr>
          <p:cNvSpPr txBox="1"/>
          <p:nvPr/>
        </p:nvSpPr>
        <p:spPr>
          <a:xfrm>
            <a:off x="1905000" y="1632695"/>
            <a:ext cx="1176604" cy="276999"/>
          </a:xfrm>
          <a:prstGeom prst="rect">
            <a:avLst/>
          </a:prstGeom>
          <a:noFill/>
        </p:spPr>
        <p:txBody>
          <a:bodyPr wrap="none" lIns="0" tIns="0" rIns="0" bIns="0" rtlCol="0">
            <a:spAutoFit/>
          </a:bodyPr>
          <a:lstStyle/>
          <a:p>
            <a:pPr algn="l"/>
            <a:r>
              <a:rPr lang="en-US">
                <a:solidFill>
                  <a:schemeClr val="tx1">
                    <a:lumMod val="85000"/>
                    <a:lumOff val="15000"/>
                  </a:schemeClr>
                </a:solidFill>
                <a:latin typeface="+mj-lt"/>
              </a:rPr>
              <a:t>Xoắn khuẩn</a:t>
            </a:r>
          </a:p>
        </p:txBody>
      </p:sp>
      <p:sp>
        <p:nvSpPr>
          <p:cNvPr id="20" name="TextBox 19">
            <a:extLst>
              <a:ext uri="{FF2B5EF4-FFF2-40B4-BE49-F238E27FC236}">
                <a16:creationId xmlns:a16="http://schemas.microsoft.com/office/drawing/2014/main" id="{F8056964-7427-4661-A3BD-92D12840E5E8}"/>
              </a:ext>
            </a:extLst>
          </p:cNvPr>
          <p:cNvSpPr txBox="1"/>
          <p:nvPr/>
        </p:nvSpPr>
        <p:spPr>
          <a:xfrm>
            <a:off x="3056441" y="2947452"/>
            <a:ext cx="492122" cy="276999"/>
          </a:xfrm>
          <a:prstGeom prst="rect">
            <a:avLst/>
          </a:prstGeom>
          <a:noFill/>
        </p:spPr>
        <p:txBody>
          <a:bodyPr wrap="none" lIns="0" tIns="0" rIns="0" bIns="0" rtlCol="0">
            <a:spAutoFit/>
          </a:bodyPr>
          <a:lstStyle/>
          <a:p>
            <a:pPr algn="l"/>
            <a:r>
              <a:rPr lang="en-US">
                <a:solidFill>
                  <a:schemeClr val="tx1">
                    <a:lumMod val="85000"/>
                    <a:lumOff val="15000"/>
                  </a:schemeClr>
                </a:solidFill>
                <a:latin typeface="+mj-lt"/>
              </a:rPr>
              <a:t>Săng</a:t>
            </a:r>
          </a:p>
        </p:txBody>
      </p:sp>
      <p:sp>
        <p:nvSpPr>
          <p:cNvPr id="21" name="TextBox 20">
            <a:extLst>
              <a:ext uri="{FF2B5EF4-FFF2-40B4-BE49-F238E27FC236}">
                <a16:creationId xmlns:a16="http://schemas.microsoft.com/office/drawing/2014/main" id="{BC9CEFB8-0373-4CAC-8041-3F7D0C2B7912}"/>
              </a:ext>
            </a:extLst>
          </p:cNvPr>
          <p:cNvSpPr txBox="1"/>
          <p:nvPr/>
        </p:nvSpPr>
        <p:spPr>
          <a:xfrm>
            <a:off x="5325275" y="869731"/>
            <a:ext cx="1106072" cy="553998"/>
          </a:xfrm>
          <a:prstGeom prst="rect">
            <a:avLst/>
          </a:prstGeom>
          <a:noFill/>
        </p:spPr>
        <p:txBody>
          <a:bodyPr wrap="none" lIns="0" tIns="0" rIns="0" bIns="0" rtlCol="0">
            <a:spAutoFit/>
          </a:bodyPr>
          <a:lstStyle/>
          <a:p>
            <a:pPr algn="l"/>
            <a:r>
              <a:rPr lang="en-US">
                <a:solidFill>
                  <a:schemeClr val="tx1">
                    <a:lumMod val="85000"/>
                    <a:lumOff val="15000"/>
                  </a:schemeClr>
                </a:solidFill>
                <a:latin typeface="+mj-lt"/>
              </a:rPr>
              <a:t>Sang chấn</a:t>
            </a:r>
          </a:p>
          <a:p>
            <a:pPr algn="l"/>
            <a:r>
              <a:rPr lang="en-US">
                <a:solidFill>
                  <a:schemeClr val="tx1">
                    <a:lumMod val="85000"/>
                    <a:lumOff val="15000"/>
                  </a:schemeClr>
                </a:solidFill>
                <a:latin typeface="+mj-lt"/>
              </a:rPr>
              <a:t>động mạch</a:t>
            </a:r>
          </a:p>
        </p:txBody>
      </p:sp>
      <p:sp>
        <p:nvSpPr>
          <p:cNvPr id="22" name="TextBox 21">
            <a:extLst>
              <a:ext uri="{FF2B5EF4-FFF2-40B4-BE49-F238E27FC236}">
                <a16:creationId xmlns:a16="http://schemas.microsoft.com/office/drawing/2014/main" id="{A8FD0762-AE8D-4A64-B998-062F51C69386}"/>
              </a:ext>
            </a:extLst>
          </p:cNvPr>
          <p:cNvSpPr txBox="1"/>
          <p:nvPr/>
        </p:nvSpPr>
        <p:spPr>
          <a:xfrm>
            <a:off x="5809011" y="2035818"/>
            <a:ext cx="1017907" cy="553998"/>
          </a:xfrm>
          <a:prstGeom prst="rect">
            <a:avLst/>
          </a:prstGeom>
          <a:noFill/>
        </p:spPr>
        <p:txBody>
          <a:bodyPr wrap="none" lIns="0" tIns="0" rIns="0" bIns="0" rtlCol="0">
            <a:spAutoFit/>
          </a:bodyPr>
          <a:lstStyle/>
          <a:p>
            <a:pPr algn="l"/>
            <a:r>
              <a:rPr lang="en-US">
                <a:solidFill>
                  <a:schemeClr val="tx1">
                    <a:lumMod val="85000"/>
                    <a:lumOff val="15000"/>
                  </a:schemeClr>
                </a:solidFill>
                <a:latin typeface="+mj-lt"/>
              </a:rPr>
              <a:t>Sang chấn</a:t>
            </a:r>
          </a:p>
          <a:p>
            <a:pPr algn="l"/>
            <a:r>
              <a:rPr lang="en-US">
                <a:solidFill>
                  <a:schemeClr val="tx1">
                    <a:lumMod val="85000"/>
                    <a:lumOff val="15000"/>
                  </a:schemeClr>
                </a:solidFill>
                <a:latin typeface="+mj-lt"/>
              </a:rPr>
              <a:t>van tim</a:t>
            </a:r>
          </a:p>
        </p:txBody>
      </p:sp>
      <p:sp>
        <p:nvSpPr>
          <p:cNvPr id="23" name="TextBox 22">
            <a:extLst>
              <a:ext uri="{FF2B5EF4-FFF2-40B4-BE49-F238E27FC236}">
                <a16:creationId xmlns:a16="http://schemas.microsoft.com/office/drawing/2014/main" id="{3A7715C0-7117-4996-9AB0-A8EE385A8E3F}"/>
              </a:ext>
            </a:extLst>
          </p:cNvPr>
          <p:cNvSpPr txBox="1"/>
          <p:nvPr/>
        </p:nvSpPr>
        <p:spPr>
          <a:xfrm>
            <a:off x="5933887" y="3161389"/>
            <a:ext cx="395942" cy="276999"/>
          </a:xfrm>
          <a:prstGeom prst="rect">
            <a:avLst/>
          </a:prstGeom>
          <a:noFill/>
        </p:spPr>
        <p:txBody>
          <a:bodyPr wrap="none" lIns="0" tIns="0" rIns="0" bIns="0" rtlCol="0">
            <a:spAutoFit/>
          </a:bodyPr>
          <a:lstStyle/>
          <a:p>
            <a:pPr algn="l"/>
            <a:r>
              <a:rPr lang="en-US">
                <a:solidFill>
                  <a:schemeClr val="tx1">
                    <a:lumMod val="85000"/>
                    <a:lumOff val="15000"/>
                  </a:schemeClr>
                </a:solidFill>
                <a:latin typeface="+mj-lt"/>
              </a:rPr>
              <a:t>Gan</a:t>
            </a:r>
          </a:p>
        </p:txBody>
      </p:sp>
      <p:sp>
        <p:nvSpPr>
          <p:cNvPr id="24" name="TextBox 23">
            <a:extLst>
              <a:ext uri="{FF2B5EF4-FFF2-40B4-BE49-F238E27FC236}">
                <a16:creationId xmlns:a16="http://schemas.microsoft.com/office/drawing/2014/main" id="{73ACDF76-AA0B-4CAE-ABAA-B9815E8728AB}"/>
              </a:ext>
            </a:extLst>
          </p:cNvPr>
          <p:cNvSpPr txBox="1"/>
          <p:nvPr/>
        </p:nvSpPr>
        <p:spPr>
          <a:xfrm>
            <a:off x="7341348" y="428296"/>
            <a:ext cx="1017907" cy="553998"/>
          </a:xfrm>
          <a:prstGeom prst="rect">
            <a:avLst/>
          </a:prstGeom>
          <a:noFill/>
        </p:spPr>
        <p:txBody>
          <a:bodyPr wrap="none" lIns="0" tIns="0" rIns="0" bIns="0" rtlCol="0">
            <a:spAutoFit/>
          </a:bodyPr>
          <a:lstStyle/>
          <a:p>
            <a:pPr algn="l"/>
            <a:r>
              <a:rPr lang="en-US">
                <a:solidFill>
                  <a:schemeClr val="tx1">
                    <a:lumMod val="85000"/>
                    <a:lumOff val="15000"/>
                  </a:schemeClr>
                </a:solidFill>
                <a:latin typeface="+mj-lt"/>
              </a:rPr>
              <a:t>Sang chấn</a:t>
            </a:r>
          </a:p>
          <a:p>
            <a:pPr algn="l"/>
            <a:r>
              <a:rPr lang="en-US">
                <a:solidFill>
                  <a:schemeClr val="tx1">
                    <a:lumMod val="85000"/>
                    <a:lumOff val="15000"/>
                  </a:schemeClr>
                </a:solidFill>
                <a:latin typeface="+mj-lt"/>
              </a:rPr>
              <a:t>thần kinh</a:t>
            </a:r>
          </a:p>
        </p:txBody>
      </p:sp>
      <p:sp>
        <p:nvSpPr>
          <p:cNvPr id="25" name="TextBox 24">
            <a:extLst>
              <a:ext uri="{FF2B5EF4-FFF2-40B4-BE49-F238E27FC236}">
                <a16:creationId xmlns:a16="http://schemas.microsoft.com/office/drawing/2014/main" id="{26EEAA2E-9F9C-47C3-AE33-50F3454753AB}"/>
              </a:ext>
            </a:extLst>
          </p:cNvPr>
          <p:cNvSpPr txBox="1"/>
          <p:nvPr/>
        </p:nvSpPr>
        <p:spPr>
          <a:xfrm>
            <a:off x="2861067" y="4308552"/>
            <a:ext cx="1056379" cy="276999"/>
          </a:xfrm>
          <a:prstGeom prst="rect">
            <a:avLst/>
          </a:prstGeom>
          <a:noFill/>
        </p:spPr>
        <p:txBody>
          <a:bodyPr wrap="none" lIns="0" tIns="0" rIns="0" bIns="0" rtlCol="0">
            <a:spAutoFit/>
          </a:bodyPr>
          <a:lstStyle/>
          <a:p>
            <a:pPr algn="l"/>
            <a:r>
              <a:rPr lang="en-US">
                <a:solidFill>
                  <a:schemeClr val="tx1">
                    <a:lumMod val="85000"/>
                    <a:lumOff val="15000"/>
                  </a:schemeClr>
                </a:solidFill>
                <a:latin typeface="+mj-lt"/>
              </a:rPr>
              <a:t>Giai đoạn I</a:t>
            </a:r>
          </a:p>
        </p:txBody>
      </p:sp>
      <p:sp>
        <p:nvSpPr>
          <p:cNvPr id="26" name="TextBox 25">
            <a:extLst>
              <a:ext uri="{FF2B5EF4-FFF2-40B4-BE49-F238E27FC236}">
                <a16:creationId xmlns:a16="http://schemas.microsoft.com/office/drawing/2014/main" id="{D8F98947-3841-4796-964C-B17239751D77}"/>
              </a:ext>
            </a:extLst>
          </p:cNvPr>
          <p:cNvSpPr txBox="1"/>
          <p:nvPr/>
        </p:nvSpPr>
        <p:spPr>
          <a:xfrm>
            <a:off x="4158537" y="4308552"/>
            <a:ext cx="1122102" cy="276999"/>
          </a:xfrm>
          <a:prstGeom prst="rect">
            <a:avLst/>
          </a:prstGeom>
          <a:noFill/>
        </p:spPr>
        <p:txBody>
          <a:bodyPr wrap="none" lIns="0" tIns="0" rIns="0" bIns="0" rtlCol="0">
            <a:spAutoFit/>
          </a:bodyPr>
          <a:lstStyle/>
          <a:p>
            <a:pPr algn="l"/>
            <a:r>
              <a:rPr lang="en-US">
                <a:solidFill>
                  <a:schemeClr val="tx1">
                    <a:lumMod val="85000"/>
                    <a:lumOff val="15000"/>
                  </a:schemeClr>
                </a:solidFill>
                <a:latin typeface="+mj-lt"/>
              </a:rPr>
              <a:t>Giai đoạn II</a:t>
            </a:r>
          </a:p>
        </p:txBody>
      </p:sp>
      <p:sp>
        <p:nvSpPr>
          <p:cNvPr id="27" name="TextBox 26">
            <a:extLst>
              <a:ext uri="{FF2B5EF4-FFF2-40B4-BE49-F238E27FC236}">
                <a16:creationId xmlns:a16="http://schemas.microsoft.com/office/drawing/2014/main" id="{EC7EB243-A893-4A22-8107-501B714E4059}"/>
              </a:ext>
            </a:extLst>
          </p:cNvPr>
          <p:cNvSpPr txBox="1"/>
          <p:nvPr/>
        </p:nvSpPr>
        <p:spPr>
          <a:xfrm>
            <a:off x="7062425" y="4308551"/>
            <a:ext cx="1575752" cy="276999"/>
          </a:xfrm>
          <a:prstGeom prst="rect">
            <a:avLst/>
          </a:prstGeom>
          <a:noFill/>
        </p:spPr>
        <p:txBody>
          <a:bodyPr wrap="none" lIns="0" tIns="0" rIns="0" bIns="0" rtlCol="0">
            <a:spAutoFit/>
          </a:bodyPr>
          <a:lstStyle/>
          <a:p>
            <a:pPr algn="l"/>
            <a:r>
              <a:rPr lang="en-US">
                <a:solidFill>
                  <a:schemeClr val="tx1">
                    <a:lumMod val="85000"/>
                    <a:lumOff val="15000"/>
                  </a:schemeClr>
                </a:solidFill>
                <a:latin typeface="+mj-lt"/>
              </a:rPr>
              <a:t>Giai đoạn muộn</a:t>
            </a:r>
          </a:p>
        </p:txBody>
      </p:sp>
      <p:sp>
        <p:nvSpPr>
          <p:cNvPr id="28" name="TextBox 27">
            <a:extLst>
              <a:ext uri="{FF2B5EF4-FFF2-40B4-BE49-F238E27FC236}">
                <a16:creationId xmlns:a16="http://schemas.microsoft.com/office/drawing/2014/main" id="{D6E9B928-219D-4E08-A931-5DB90B3984FB}"/>
              </a:ext>
            </a:extLst>
          </p:cNvPr>
          <p:cNvSpPr txBox="1"/>
          <p:nvPr/>
        </p:nvSpPr>
        <p:spPr>
          <a:xfrm>
            <a:off x="1752600" y="5378377"/>
            <a:ext cx="8686800" cy="1054391"/>
          </a:xfrm>
          <a:prstGeom prst="rect">
            <a:avLst/>
          </a:prstGeom>
          <a:noFill/>
        </p:spPr>
        <p:txBody>
          <a:bodyPr wrap="square" lIns="0" tIns="0" rIns="0" bIns="0" rtlCol="0">
            <a:spAutoFit/>
          </a:bodyPr>
          <a:lstStyle/>
          <a:p>
            <a:pPr algn="ctr">
              <a:lnSpc>
                <a:spcPct val="110000"/>
              </a:lnSpc>
            </a:pPr>
            <a:r>
              <a:rPr lang="en-US" sz="3200">
                <a:solidFill>
                  <a:schemeClr val="accent5">
                    <a:lumMod val="75000"/>
                  </a:schemeClr>
                </a:solidFill>
                <a:latin typeface="#9Slide03 Cabin Bold" panose="00000800000000000000" pitchFamily="2" charset="0"/>
              </a:rPr>
              <a:t>Các giai đoạn phát triển</a:t>
            </a:r>
          </a:p>
          <a:p>
            <a:pPr algn="ctr">
              <a:lnSpc>
                <a:spcPct val="110000"/>
              </a:lnSpc>
            </a:pPr>
            <a:r>
              <a:rPr lang="en-US" sz="3200">
                <a:solidFill>
                  <a:schemeClr val="accent5">
                    <a:lumMod val="75000"/>
                  </a:schemeClr>
                </a:solidFill>
                <a:latin typeface="#9Slide03 Cabin Bold" panose="00000800000000000000" pitchFamily="2" charset="0"/>
              </a:rPr>
              <a:t>của bệnh giang mai</a:t>
            </a:r>
          </a:p>
        </p:txBody>
      </p:sp>
      <p:pic>
        <p:nvPicPr>
          <p:cNvPr id="2050" name="Picture 2" descr="Virus, disease, health, illness, medical, flu, corona Free Icon of Diseases  and Injury">
            <a:extLst>
              <a:ext uri="{FF2B5EF4-FFF2-40B4-BE49-F238E27FC236}">
                <a16:creationId xmlns:a16="http://schemas.microsoft.com/office/drawing/2014/main" id="{24FD1804-5B39-4F8F-9572-82F8A257116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2867" y="5288494"/>
            <a:ext cx="1147147" cy="11471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Virus, disease, health, illness, medical, flu, corona Free Icon of Diseases  and Injury">
            <a:extLst>
              <a:ext uri="{FF2B5EF4-FFF2-40B4-BE49-F238E27FC236}">
                <a16:creationId xmlns:a16="http://schemas.microsoft.com/office/drawing/2014/main" id="{F462D2E6-8D12-41E8-878C-338C6C5854A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561986" y="5288494"/>
            <a:ext cx="1147147" cy="1147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24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lower Icon - Download in Flat Style">
            <a:extLst>
              <a:ext uri="{FF2B5EF4-FFF2-40B4-BE49-F238E27FC236}">
                <a16:creationId xmlns:a16="http://schemas.microsoft.com/office/drawing/2014/main" id="{69D7AAAF-4148-4ED5-B040-C95F87F798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371" y="985611"/>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36F0F2-F046-45F1-8511-BB39A80910C1}"/>
              </a:ext>
            </a:extLst>
          </p:cNvPr>
          <p:cNvSpPr txBox="1"/>
          <p:nvPr/>
        </p:nvSpPr>
        <p:spPr>
          <a:xfrm>
            <a:off x="1752600" y="799419"/>
            <a:ext cx="9601200" cy="1396536"/>
          </a:xfrm>
          <a:prstGeom prst="rect">
            <a:avLst/>
          </a:prstGeom>
          <a:noFill/>
        </p:spPr>
        <p:txBody>
          <a:bodyPr wrap="square" lIns="0" tIns="0" rIns="0" bIns="0" rtlCol="0">
            <a:spAutoFit/>
          </a:bodyPr>
          <a:lstStyle/>
          <a:p>
            <a:pPr algn="just">
              <a:lnSpc>
                <a:spcPct val="110000"/>
              </a:lnSpc>
            </a:pPr>
            <a:r>
              <a:rPr lang="en-US" sz="2800">
                <a:solidFill>
                  <a:schemeClr val="tx1">
                    <a:lumMod val="85000"/>
                    <a:lumOff val="15000"/>
                  </a:schemeClr>
                </a:solidFill>
                <a:latin typeface="#9Slide03 Cabin" panose="00000500000000000000" pitchFamily="2" charset="0"/>
              </a:rPr>
              <a:t>Bệnh lậu do một loại vi khuẩn hình hạt cà phê thường xếp thành từng cặp gọi là </a:t>
            </a:r>
            <a:r>
              <a:rPr lang="en-US" sz="2800">
                <a:solidFill>
                  <a:schemeClr val="accent5">
                    <a:lumMod val="75000"/>
                  </a:schemeClr>
                </a:solidFill>
                <a:latin typeface="#9Slide03 Cabin Bold" panose="00000800000000000000" pitchFamily="2" charset="0"/>
              </a:rPr>
              <a:t>song cầu khuẩn</a:t>
            </a:r>
            <a:r>
              <a:rPr lang="en-US" sz="2800">
                <a:solidFill>
                  <a:schemeClr val="tx1">
                    <a:lumMod val="85000"/>
                    <a:lumOff val="15000"/>
                  </a:schemeClr>
                </a:solidFill>
                <a:latin typeface="#9Slide03 Cabin" panose="00000500000000000000" pitchFamily="2" charset="0"/>
              </a:rPr>
              <a:t>. Chúng khó tồn tại lâu ngoài tự nhiên nhưng sống được nhiều năm trong cơ thể người bệnh.</a:t>
            </a:r>
          </a:p>
        </p:txBody>
      </p:sp>
      <p:pic>
        <p:nvPicPr>
          <p:cNvPr id="2050" name="Picture 2" descr="Gonorrhea: A Rising Resistance">
            <a:extLst>
              <a:ext uri="{FF2B5EF4-FFF2-40B4-BE49-F238E27FC236}">
                <a16:creationId xmlns:a16="http://schemas.microsoft.com/office/drawing/2014/main" id="{89D5F644-F7C7-40A6-822A-3322731EE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39" y="2702151"/>
            <a:ext cx="5029201" cy="3352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Bệnh lậu cầu khuẩn ở nam giới - Dulichnonnuoc.com">
            <a:extLst>
              <a:ext uri="{FF2B5EF4-FFF2-40B4-BE49-F238E27FC236}">
                <a16:creationId xmlns:a16="http://schemas.microsoft.com/office/drawing/2014/main" id="{D974BE79-77B8-46F2-B1CE-626CE81012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079" y="2702151"/>
            <a:ext cx="5364482" cy="3352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20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randombar(horizontal)">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3530-54AE-2379-2D2E-DE171534EDC6}"/>
              </a:ext>
            </a:extLst>
          </p:cNvPr>
          <p:cNvSpPr>
            <a:spLocks noGrp="1"/>
          </p:cNvSpPr>
          <p:nvPr>
            <p:ph type="title"/>
          </p:nvPr>
        </p:nvSpPr>
        <p:spPr/>
        <p:txBody>
          <a:bodyPr/>
          <a:lstStyle/>
          <a:p>
            <a:endParaRPr lang="en-US"/>
          </a:p>
        </p:txBody>
      </p:sp>
      <p:pic>
        <p:nvPicPr>
          <p:cNvPr id="3" name="Picture 2" descr="Diagram of a diagram of a cell cycle&#10;&#10;Description automatically generated">
            <a:extLst>
              <a:ext uri="{FF2B5EF4-FFF2-40B4-BE49-F238E27FC236}">
                <a16:creationId xmlns:a16="http://schemas.microsoft.com/office/drawing/2014/main" id="{6FA460FE-EA56-0377-7B98-22D5CE945C7B}"/>
              </a:ext>
            </a:extLst>
          </p:cNvPr>
          <p:cNvPicPr>
            <a:picLocks noChangeAspect="1"/>
          </p:cNvPicPr>
          <p:nvPr/>
        </p:nvPicPr>
        <p:blipFill>
          <a:blip r:embed="rId2"/>
          <a:stretch>
            <a:fillRect/>
          </a:stretch>
        </p:blipFill>
        <p:spPr>
          <a:xfrm>
            <a:off x="228600" y="152400"/>
            <a:ext cx="10972800" cy="6672366"/>
          </a:xfrm>
          <a:prstGeom prst="rect">
            <a:avLst/>
          </a:prstGeom>
        </p:spPr>
      </p:pic>
    </p:spTree>
    <p:extLst>
      <p:ext uri="{BB962C8B-B14F-4D97-AF65-F5344CB8AC3E}">
        <p14:creationId xmlns:p14="http://schemas.microsoft.com/office/powerpoint/2010/main" val="232042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D93114-9EED-45F6-8FD6-409363A37ED5}"/>
              </a:ext>
            </a:extLst>
          </p:cNvPr>
          <p:cNvSpPr txBox="1"/>
          <p:nvPr/>
        </p:nvSpPr>
        <p:spPr>
          <a:xfrm>
            <a:off x="2057400" y="2967720"/>
            <a:ext cx="9601200" cy="922560"/>
          </a:xfrm>
          <a:prstGeom prst="rect">
            <a:avLst/>
          </a:prstGeom>
          <a:noFill/>
        </p:spPr>
        <p:txBody>
          <a:bodyPr wrap="square" lIns="0" tIns="0" rIns="0" bIns="0" rtlCol="0">
            <a:spAutoFit/>
          </a:bodyPr>
          <a:lstStyle/>
          <a:p>
            <a:pPr algn="just">
              <a:lnSpc>
                <a:spcPct val="110000"/>
              </a:lnSpc>
            </a:pPr>
            <a:r>
              <a:rPr lang="en-US" sz="2800" dirty="0" err="1">
                <a:solidFill>
                  <a:srgbClr val="4BB4E8"/>
                </a:solidFill>
                <a:latin typeface="#9Slide03 Cabin Bold" panose="00000800000000000000" pitchFamily="2" charset="0"/>
              </a:rPr>
              <a:t>Biểu</a:t>
            </a:r>
            <a:r>
              <a:rPr lang="en-US" sz="2800" dirty="0">
                <a:solidFill>
                  <a:srgbClr val="4BB4E8"/>
                </a:solidFill>
                <a:latin typeface="#9Slide03 Cabin Bold" panose="00000800000000000000" pitchFamily="2" charset="0"/>
              </a:rPr>
              <a:t> </a:t>
            </a:r>
            <a:r>
              <a:rPr lang="en-US" sz="2800" dirty="0" err="1">
                <a:solidFill>
                  <a:srgbClr val="4BB4E8"/>
                </a:solidFill>
                <a:latin typeface="#9Slide03 Cabin Bold" panose="00000800000000000000" pitchFamily="2" charset="0"/>
              </a:rPr>
              <a:t>hiện</a:t>
            </a:r>
            <a:r>
              <a:rPr lang="en-US" sz="2800" dirty="0">
                <a:solidFill>
                  <a:srgbClr val="4BB4E8"/>
                </a:solidFill>
                <a:latin typeface="#9Slide03 Cabin Bold" panose="00000800000000000000" pitchFamily="2" charset="0"/>
              </a:rPr>
              <a:t> ở </a:t>
            </a:r>
            <a:r>
              <a:rPr lang="en-US" sz="2800" dirty="0" err="1">
                <a:solidFill>
                  <a:srgbClr val="4BB4E8"/>
                </a:solidFill>
                <a:latin typeface="#9Slide03 Cabin Bold" panose="00000800000000000000" pitchFamily="2" charset="0"/>
              </a:rPr>
              <a:t>nam</a:t>
            </a:r>
            <a:r>
              <a:rPr lang="en-US" sz="2800" dirty="0">
                <a:solidFill>
                  <a:srgbClr val="4BB4E8"/>
                </a:solidFill>
                <a:latin typeface="#9Slide03 Cabin Bold" panose="00000800000000000000" pitchFamily="2" charset="0"/>
              </a:rPr>
              <a:t> </a:t>
            </a:r>
            <a:r>
              <a:rPr lang="en-US" sz="2800" dirty="0" err="1">
                <a:solidFill>
                  <a:srgbClr val="4BB4E8"/>
                </a:solidFill>
                <a:latin typeface="#9Slide03 Cabin Bold" panose="00000800000000000000" pitchFamily="2" charset="0"/>
              </a:rPr>
              <a:t>giới</a:t>
            </a:r>
            <a:r>
              <a:rPr lang="en-US" sz="2800" dirty="0">
                <a:solidFill>
                  <a:srgbClr val="4BB4E8"/>
                </a:solidFill>
                <a:latin typeface="#9Slide03 Cabin Bold" panose="00000800000000000000" pitchFamily="2" charset="0"/>
              </a:rPr>
              <a:t>: </a:t>
            </a:r>
            <a:r>
              <a:rPr lang="en-US" sz="2800" dirty="0" err="1">
                <a:solidFill>
                  <a:schemeClr val="tx1">
                    <a:lumMod val="85000"/>
                    <a:lumOff val="15000"/>
                  </a:schemeClr>
                </a:solidFill>
                <a:latin typeface="#9Slide03 Cabin" panose="00000500000000000000" pitchFamily="2" charset="0"/>
              </a:rPr>
              <a:t>đái</a:t>
            </a:r>
            <a:r>
              <a:rPr lang="en-US" sz="2800" dirty="0">
                <a:solidFill>
                  <a:schemeClr val="tx1">
                    <a:lumMod val="85000"/>
                    <a:lumOff val="15000"/>
                  </a:schemeClr>
                </a:solidFill>
                <a:latin typeface="#9Slide03 Cabin" panose="00000500000000000000" pitchFamily="2" charset="0"/>
              </a:rPr>
              <a:t> </a:t>
            </a:r>
            <a:r>
              <a:rPr lang="en-US" sz="2800" dirty="0" err="1">
                <a:solidFill>
                  <a:schemeClr val="tx1">
                    <a:lumMod val="85000"/>
                    <a:lumOff val="15000"/>
                  </a:schemeClr>
                </a:solidFill>
                <a:latin typeface="#9Slide03 Cabin" panose="00000500000000000000" pitchFamily="2" charset="0"/>
              </a:rPr>
              <a:t>buốt</a:t>
            </a:r>
            <a:r>
              <a:rPr lang="en-US" sz="2800" dirty="0">
                <a:solidFill>
                  <a:schemeClr val="tx1">
                    <a:lumMod val="85000"/>
                    <a:lumOff val="15000"/>
                  </a:schemeClr>
                </a:solidFill>
                <a:latin typeface="#9Slide03 Cabin" panose="00000500000000000000" pitchFamily="2" charset="0"/>
              </a:rPr>
              <a:t>, </a:t>
            </a:r>
            <a:r>
              <a:rPr lang="en-US" sz="2800" dirty="0" err="1">
                <a:solidFill>
                  <a:schemeClr val="tx1">
                    <a:lumMod val="85000"/>
                    <a:lumOff val="15000"/>
                  </a:schemeClr>
                </a:solidFill>
                <a:latin typeface="#9Slide03 Cabin" panose="00000500000000000000" pitchFamily="2" charset="0"/>
              </a:rPr>
              <a:t>tiểu</a:t>
            </a:r>
            <a:r>
              <a:rPr lang="en-US" sz="2800" dirty="0">
                <a:solidFill>
                  <a:schemeClr val="tx1">
                    <a:lumMod val="85000"/>
                    <a:lumOff val="15000"/>
                  </a:schemeClr>
                </a:solidFill>
                <a:latin typeface="#9Slide03 Cabin" panose="00000500000000000000" pitchFamily="2" charset="0"/>
              </a:rPr>
              <a:t> </a:t>
            </a:r>
            <a:r>
              <a:rPr lang="en-US" sz="2800" dirty="0" err="1">
                <a:solidFill>
                  <a:schemeClr val="tx1">
                    <a:lumMod val="85000"/>
                    <a:lumOff val="15000"/>
                  </a:schemeClr>
                </a:solidFill>
                <a:latin typeface="#9Slide03 Cabin" panose="00000500000000000000" pitchFamily="2" charset="0"/>
              </a:rPr>
              <a:t>tiện</a:t>
            </a:r>
            <a:r>
              <a:rPr lang="en-US" sz="2800" dirty="0">
                <a:solidFill>
                  <a:schemeClr val="tx1">
                    <a:lumMod val="85000"/>
                    <a:lumOff val="15000"/>
                  </a:schemeClr>
                </a:solidFill>
                <a:latin typeface="#9Slide03 Cabin" panose="00000500000000000000" pitchFamily="2" charset="0"/>
              </a:rPr>
              <a:t> </a:t>
            </a:r>
            <a:r>
              <a:rPr lang="en-US" sz="2800" dirty="0" err="1">
                <a:solidFill>
                  <a:schemeClr val="tx1">
                    <a:lumMod val="85000"/>
                    <a:lumOff val="15000"/>
                  </a:schemeClr>
                </a:solidFill>
                <a:latin typeface="#9Slide03 Cabin" panose="00000500000000000000" pitchFamily="2" charset="0"/>
              </a:rPr>
              <a:t>có</a:t>
            </a:r>
            <a:r>
              <a:rPr lang="en-US" sz="2800" dirty="0">
                <a:solidFill>
                  <a:schemeClr val="tx1">
                    <a:lumMod val="85000"/>
                    <a:lumOff val="15000"/>
                  </a:schemeClr>
                </a:solidFill>
                <a:latin typeface="#9Slide03 Cabin" panose="00000500000000000000" pitchFamily="2" charset="0"/>
              </a:rPr>
              <a:t> </a:t>
            </a:r>
            <a:r>
              <a:rPr lang="en-US" sz="2800" dirty="0" err="1">
                <a:solidFill>
                  <a:schemeClr val="tx1">
                    <a:lumMod val="85000"/>
                    <a:lumOff val="15000"/>
                  </a:schemeClr>
                </a:solidFill>
                <a:latin typeface="#9Slide03 Cabin" panose="00000500000000000000" pitchFamily="2" charset="0"/>
              </a:rPr>
              <a:t>máu</a:t>
            </a:r>
            <a:r>
              <a:rPr lang="en-US" sz="2800" dirty="0">
                <a:solidFill>
                  <a:schemeClr val="tx1">
                    <a:lumMod val="85000"/>
                    <a:lumOff val="15000"/>
                  </a:schemeClr>
                </a:solidFill>
                <a:latin typeface="#9Slide03 Cabin" panose="00000500000000000000" pitchFamily="2" charset="0"/>
              </a:rPr>
              <a:t> </a:t>
            </a:r>
            <a:r>
              <a:rPr lang="en-US" sz="2800" dirty="0" err="1">
                <a:solidFill>
                  <a:schemeClr val="tx1">
                    <a:lumMod val="85000"/>
                    <a:lumOff val="15000"/>
                  </a:schemeClr>
                </a:solidFill>
                <a:latin typeface="#9Slide03 Cabin" panose="00000500000000000000" pitchFamily="2" charset="0"/>
              </a:rPr>
              <a:t>lẫn</a:t>
            </a:r>
            <a:r>
              <a:rPr lang="en-US" sz="2800" dirty="0">
                <a:solidFill>
                  <a:schemeClr val="tx1">
                    <a:lumMod val="85000"/>
                    <a:lumOff val="15000"/>
                  </a:schemeClr>
                </a:solidFill>
                <a:latin typeface="#9Slide03 Cabin" panose="00000500000000000000" pitchFamily="2" charset="0"/>
              </a:rPr>
              <a:t> </a:t>
            </a:r>
            <a:r>
              <a:rPr lang="en-US" sz="2800" dirty="0" err="1">
                <a:solidFill>
                  <a:schemeClr val="tx1">
                    <a:lumMod val="85000"/>
                    <a:lumOff val="15000"/>
                  </a:schemeClr>
                </a:solidFill>
                <a:latin typeface="#9Slide03 Cabin" panose="00000500000000000000" pitchFamily="2" charset="0"/>
              </a:rPr>
              <a:t>mủ</a:t>
            </a:r>
            <a:r>
              <a:rPr lang="en-US" sz="2800" dirty="0">
                <a:solidFill>
                  <a:schemeClr val="tx1">
                    <a:lumMod val="85000"/>
                    <a:lumOff val="15000"/>
                  </a:schemeClr>
                </a:solidFill>
                <a:latin typeface="#9Slide03 Cabin" panose="00000500000000000000" pitchFamily="2" charset="0"/>
              </a:rPr>
              <a:t> do </a:t>
            </a:r>
            <a:r>
              <a:rPr lang="en-US" sz="2800" dirty="0" err="1">
                <a:solidFill>
                  <a:schemeClr val="tx1">
                    <a:lumMod val="85000"/>
                    <a:lumOff val="15000"/>
                  </a:schemeClr>
                </a:solidFill>
                <a:latin typeface="#9Slide03 Cabin" panose="00000500000000000000" pitchFamily="2" charset="0"/>
              </a:rPr>
              <a:t>viêm</a:t>
            </a:r>
            <a:r>
              <a:rPr lang="en-US" sz="2800" dirty="0">
                <a:solidFill>
                  <a:schemeClr val="tx1">
                    <a:lumMod val="85000"/>
                    <a:lumOff val="15000"/>
                  </a:schemeClr>
                </a:solidFill>
                <a:latin typeface="#9Slide03 Cabin" panose="00000500000000000000" pitchFamily="2" charset="0"/>
              </a:rPr>
              <a:t>.</a:t>
            </a:r>
          </a:p>
          <a:p>
            <a:pPr algn="just">
              <a:lnSpc>
                <a:spcPct val="110000"/>
              </a:lnSpc>
            </a:pPr>
            <a:r>
              <a:rPr lang="en-US" sz="2800" dirty="0" err="1">
                <a:solidFill>
                  <a:schemeClr val="tx1">
                    <a:lumMod val="85000"/>
                    <a:lumOff val="15000"/>
                  </a:schemeClr>
                </a:solidFill>
                <a:latin typeface="#9Slide03 Cabin" panose="00000500000000000000" pitchFamily="2" charset="0"/>
              </a:rPr>
              <a:t>Bệnh</a:t>
            </a:r>
            <a:r>
              <a:rPr lang="en-US" sz="2800" dirty="0">
                <a:solidFill>
                  <a:schemeClr val="tx1">
                    <a:lumMod val="85000"/>
                    <a:lumOff val="15000"/>
                  </a:schemeClr>
                </a:solidFill>
                <a:latin typeface="#9Slide03 Cabin" panose="00000500000000000000" pitchFamily="2" charset="0"/>
              </a:rPr>
              <a:t> </a:t>
            </a:r>
            <a:r>
              <a:rPr lang="en-US" sz="2800" dirty="0" err="1">
                <a:solidFill>
                  <a:schemeClr val="tx1">
                    <a:lumMod val="85000"/>
                    <a:lumOff val="15000"/>
                  </a:schemeClr>
                </a:solidFill>
                <a:latin typeface="#9Slide03 Cabin" panose="00000500000000000000" pitchFamily="2" charset="0"/>
              </a:rPr>
              <a:t>có</a:t>
            </a:r>
            <a:r>
              <a:rPr lang="en-US" sz="2800" dirty="0">
                <a:solidFill>
                  <a:schemeClr val="tx1">
                    <a:lumMod val="85000"/>
                    <a:lumOff val="15000"/>
                  </a:schemeClr>
                </a:solidFill>
                <a:latin typeface="#9Slide03 Cabin" panose="00000500000000000000" pitchFamily="2" charset="0"/>
              </a:rPr>
              <a:t> </a:t>
            </a:r>
            <a:r>
              <a:rPr lang="en-US" sz="2800" dirty="0" err="1">
                <a:solidFill>
                  <a:schemeClr val="tx1">
                    <a:lumMod val="85000"/>
                    <a:lumOff val="15000"/>
                  </a:schemeClr>
                </a:solidFill>
                <a:latin typeface="#9Slide03 Cabin" panose="00000500000000000000" pitchFamily="2" charset="0"/>
              </a:rPr>
              <a:t>thể</a:t>
            </a:r>
            <a:r>
              <a:rPr lang="en-US" sz="2800" dirty="0">
                <a:solidFill>
                  <a:schemeClr val="tx1">
                    <a:lumMod val="85000"/>
                    <a:lumOff val="15000"/>
                  </a:schemeClr>
                </a:solidFill>
                <a:latin typeface="#9Slide03 Cabin" panose="00000500000000000000" pitchFamily="2" charset="0"/>
              </a:rPr>
              <a:t> </a:t>
            </a:r>
            <a:r>
              <a:rPr lang="en-US" sz="2800" dirty="0" err="1">
                <a:solidFill>
                  <a:schemeClr val="tx1">
                    <a:lumMod val="85000"/>
                    <a:lumOff val="15000"/>
                  </a:schemeClr>
                </a:solidFill>
                <a:latin typeface="#9Slide03 Cabin" panose="00000500000000000000" pitchFamily="2" charset="0"/>
              </a:rPr>
              <a:t>tiến</a:t>
            </a:r>
            <a:r>
              <a:rPr lang="en-US" sz="2800" dirty="0">
                <a:solidFill>
                  <a:schemeClr val="tx1">
                    <a:lumMod val="85000"/>
                    <a:lumOff val="15000"/>
                  </a:schemeClr>
                </a:solidFill>
                <a:latin typeface="#9Slide03 Cabin" panose="00000500000000000000" pitchFamily="2" charset="0"/>
              </a:rPr>
              <a:t> </a:t>
            </a:r>
            <a:r>
              <a:rPr lang="en-US" sz="2800" dirty="0" err="1">
                <a:solidFill>
                  <a:schemeClr val="tx1">
                    <a:lumMod val="85000"/>
                    <a:lumOff val="15000"/>
                  </a:schemeClr>
                </a:solidFill>
                <a:latin typeface="#9Slide03 Cabin" panose="00000500000000000000" pitchFamily="2" charset="0"/>
              </a:rPr>
              <a:t>triển</a:t>
            </a:r>
            <a:r>
              <a:rPr lang="en-US" sz="2800" dirty="0">
                <a:solidFill>
                  <a:schemeClr val="tx1">
                    <a:lumMod val="85000"/>
                    <a:lumOff val="15000"/>
                  </a:schemeClr>
                </a:solidFill>
                <a:latin typeface="#9Slide03 Cabin" panose="00000500000000000000" pitchFamily="2" charset="0"/>
              </a:rPr>
              <a:t> </a:t>
            </a:r>
            <a:r>
              <a:rPr lang="en-US" sz="2800" dirty="0" err="1">
                <a:solidFill>
                  <a:schemeClr val="tx1">
                    <a:lumMod val="85000"/>
                    <a:lumOff val="15000"/>
                  </a:schemeClr>
                </a:solidFill>
                <a:latin typeface="#9Slide03 Cabin" panose="00000500000000000000" pitchFamily="2" charset="0"/>
              </a:rPr>
              <a:t>sâu</a:t>
            </a:r>
            <a:r>
              <a:rPr lang="en-US" sz="2800" dirty="0">
                <a:solidFill>
                  <a:schemeClr val="tx1">
                    <a:lumMod val="85000"/>
                    <a:lumOff val="15000"/>
                  </a:schemeClr>
                </a:solidFill>
                <a:latin typeface="#9Slide03 Cabin" panose="00000500000000000000" pitchFamily="2" charset="0"/>
              </a:rPr>
              <a:t> </a:t>
            </a:r>
            <a:r>
              <a:rPr lang="en-US" sz="2800" dirty="0" err="1">
                <a:solidFill>
                  <a:schemeClr val="tx1">
                    <a:lumMod val="85000"/>
                    <a:lumOff val="15000"/>
                  </a:schemeClr>
                </a:solidFill>
                <a:latin typeface="#9Slide03 Cabin" panose="00000500000000000000" pitchFamily="2" charset="0"/>
              </a:rPr>
              <a:t>vào</a:t>
            </a:r>
            <a:r>
              <a:rPr lang="en-US" sz="2800" dirty="0">
                <a:solidFill>
                  <a:schemeClr val="tx1">
                    <a:lumMod val="85000"/>
                    <a:lumOff val="15000"/>
                  </a:schemeClr>
                </a:solidFill>
                <a:latin typeface="#9Slide03 Cabin" panose="00000500000000000000" pitchFamily="2" charset="0"/>
              </a:rPr>
              <a:t> </a:t>
            </a:r>
            <a:r>
              <a:rPr lang="en-US" sz="2800" dirty="0" err="1">
                <a:solidFill>
                  <a:schemeClr val="tx1">
                    <a:lumMod val="85000"/>
                    <a:lumOff val="15000"/>
                  </a:schemeClr>
                </a:solidFill>
                <a:latin typeface="#9Slide03 Cabin" panose="00000500000000000000" pitchFamily="2" charset="0"/>
              </a:rPr>
              <a:t>bên</a:t>
            </a:r>
            <a:r>
              <a:rPr lang="en-US" sz="2800" dirty="0">
                <a:solidFill>
                  <a:schemeClr val="tx1">
                    <a:lumMod val="85000"/>
                    <a:lumOff val="15000"/>
                  </a:schemeClr>
                </a:solidFill>
                <a:latin typeface="#9Slide03 Cabin" panose="00000500000000000000" pitchFamily="2" charset="0"/>
              </a:rPr>
              <a:t> </a:t>
            </a:r>
            <a:r>
              <a:rPr lang="en-US" sz="2800" dirty="0" err="1">
                <a:solidFill>
                  <a:schemeClr val="tx1">
                    <a:lumMod val="85000"/>
                    <a:lumOff val="15000"/>
                  </a:schemeClr>
                </a:solidFill>
                <a:latin typeface="#9Slide03 Cabin" panose="00000500000000000000" pitchFamily="2" charset="0"/>
              </a:rPr>
              <a:t>trong</a:t>
            </a:r>
            <a:r>
              <a:rPr lang="en-US" sz="2800" dirty="0">
                <a:solidFill>
                  <a:schemeClr val="tx1">
                    <a:lumMod val="85000"/>
                    <a:lumOff val="15000"/>
                  </a:schemeClr>
                </a:solidFill>
                <a:latin typeface="#9Slide03 Cabin" panose="00000500000000000000" pitchFamily="2" charset="0"/>
              </a:rPr>
              <a:t>.</a:t>
            </a:r>
          </a:p>
        </p:txBody>
      </p:sp>
      <p:pic>
        <p:nvPicPr>
          <p:cNvPr id="3078" name="Picture 6" descr="Male Icon Png #102233 - Free Icons Library">
            <a:extLst>
              <a:ext uri="{FF2B5EF4-FFF2-40B4-BE49-F238E27FC236}">
                <a16:creationId xmlns:a16="http://schemas.microsoft.com/office/drawing/2014/main" id="{C9245216-54ED-47D6-99F5-7F0D4FA42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111" y="647019"/>
            <a:ext cx="1396536" cy="139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00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male icon 512x512px (ico, png, icns) - free download | Icons101.com">
            <a:extLst>
              <a:ext uri="{FF2B5EF4-FFF2-40B4-BE49-F238E27FC236}">
                <a16:creationId xmlns:a16="http://schemas.microsoft.com/office/drawing/2014/main" id="{8A6C9C64-9082-43CB-8997-B43276D17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05" y="663468"/>
            <a:ext cx="1399032" cy="13990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9904C6-C129-4719-A109-8799A7C3FB93}"/>
              </a:ext>
            </a:extLst>
          </p:cNvPr>
          <p:cNvSpPr txBox="1"/>
          <p:nvPr/>
        </p:nvSpPr>
        <p:spPr>
          <a:xfrm>
            <a:off x="1828800" y="914400"/>
            <a:ext cx="9829800" cy="922560"/>
          </a:xfrm>
          <a:prstGeom prst="rect">
            <a:avLst/>
          </a:prstGeom>
          <a:noFill/>
        </p:spPr>
        <p:txBody>
          <a:bodyPr wrap="square" lIns="0" tIns="0" rIns="0" bIns="0" rtlCol="0">
            <a:spAutoFit/>
          </a:bodyPr>
          <a:lstStyle/>
          <a:p>
            <a:pPr algn="just">
              <a:lnSpc>
                <a:spcPct val="110000"/>
              </a:lnSpc>
            </a:pPr>
            <a:r>
              <a:rPr lang="en-US" sz="2800">
                <a:solidFill>
                  <a:srgbClr val="E172BB"/>
                </a:solidFill>
                <a:latin typeface="#9Slide03 Cabin Bold" panose="00000800000000000000" pitchFamily="2" charset="0"/>
              </a:rPr>
              <a:t>Biểu hiện ở nữ giới</a:t>
            </a:r>
            <a:r>
              <a:rPr lang="en-US" sz="2800">
                <a:solidFill>
                  <a:srgbClr val="E374BD"/>
                </a:solidFill>
                <a:latin typeface="#9Slide03 Cabin Bold" panose="00000800000000000000" pitchFamily="2" charset="0"/>
              </a:rPr>
              <a:t>:</a:t>
            </a:r>
            <a:r>
              <a:rPr lang="en-US" sz="2800">
                <a:solidFill>
                  <a:schemeClr val="tx1">
                    <a:lumMod val="85000"/>
                    <a:lumOff val="15000"/>
                  </a:schemeClr>
                </a:solidFill>
                <a:latin typeface="#9Slide03 Cabin" panose="00000500000000000000" pitchFamily="2" charset="0"/>
              </a:rPr>
              <a:t> khó phát hiện, khi phát hiện bệnh đã khá nặng, ăn sâu vào ống dẫn trứng.</a:t>
            </a:r>
          </a:p>
        </p:txBody>
      </p:sp>
      <p:pic>
        <p:nvPicPr>
          <p:cNvPr id="4098" name="Picture 2" descr="Bệnh lậu là gì? Nguyên nhân, biểu hiện và cách điều trị dứt điểm">
            <a:extLst>
              <a:ext uri="{FF2B5EF4-FFF2-40B4-BE49-F238E27FC236}">
                <a16:creationId xmlns:a16="http://schemas.microsoft.com/office/drawing/2014/main" id="{70D8FB4E-0D59-4DDC-BE6C-FA122DFEB0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4343400" y="2667000"/>
            <a:ext cx="4182533"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79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ác hại của bệnh lậu đến nữ giới, Chữa bệnh lậu ở đâu tốt?">
            <a:extLst>
              <a:ext uri="{FF2B5EF4-FFF2-40B4-BE49-F238E27FC236}">
                <a16:creationId xmlns:a16="http://schemas.microsoft.com/office/drawing/2014/main" id="{A8132888-C07D-4F91-9537-74A05BF20D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800"/>
          <a:stretch/>
        </p:blipFill>
        <p:spPr bwMode="auto">
          <a:xfrm>
            <a:off x="272386" y="3368990"/>
            <a:ext cx="3569555" cy="30794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Viêm kết mạc: nguyên nhân, triệu chứng và cách điều trị | Medlatec">
            <a:extLst>
              <a:ext uri="{FF2B5EF4-FFF2-40B4-BE49-F238E27FC236}">
                <a16:creationId xmlns:a16="http://schemas.microsoft.com/office/drawing/2014/main" id="{7E5B37EA-7E53-40D2-9349-5711B573EE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91" r="17742"/>
          <a:stretch/>
        </p:blipFill>
        <p:spPr bwMode="auto">
          <a:xfrm>
            <a:off x="4114326" y="3368990"/>
            <a:ext cx="3537961" cy="30794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6" name="Picture 6" descr="Phẫu thuật thai ngoài tử cung bị vỡ | Vinmec">
            <a:extLst>
              <a:ext uri="{FF2B5EF4-FFF2-40B4-BE49-F238E27FC236}">
                <a16:creationId xmlns:a16="http://schemas.microsoft.com/office/drawing/2014/main" id="{8821DA65-B425-430E-BB19-2A6874A56E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72" r="7782"/>
          <a:stretch/>
        </p:blipFill>
        <p:spPr bwMode="auto">
          <a:xfrm>
            <a:off x="7924672" y="3382129"/>
            <a:ext cx="3994942" cy="30794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37A259D-C7A3-4C01-A5F6-C58EF8CD6134}"/>
              </a:ext>
            </a:extLst>
          </p:cNvPr>
          <p:cNvSpPr txBox="1"/>
          <p:nvPr/>
        </p:nvSpPr>
        <p:spPr>
          <a:xfrm>
            <a:off x="2133600" y="409575"/>
            <a:ext cx="8686800" cy="512704"/>
          </a:xfrm>
          <a:prstGeom prst="rect">
            <a:avLst/>
          </a:prstGeom>
          <a:noFill/>
        </p:spPr>
        <p:txBody>
          <a:bodyPr wrap="square" lIns="0" tIns="0" rIns="0" bIns="0" rtlCol="0">
            <a:spAutoFit/>
          </a:bodyPr>
          <a:lstStyle/>
          <a:p>
            <a:pPr algn="just">
              <a:lnSpc>
                <a:spcPct val="110000"/>
              </a:lnSpc>
            </a:pPr>
            <a:r>
              <a:rPr lang="en-US" sz="3200" dirty="0" err="1">
                <a:solidFill>
                  <a:schemeClr val="accent5">
                    <a:lumMod val="75000"/>
                  </a:schemeClr>
                </a:solidFill>
                <a:latin typeface="#9Slide03 Cabin Bold" panose="00000800000000000000" pitchFamily="2" charset="0"/>
              </a:rPr>
              <a:t>Tác</a:t>
            </a:r>
            <a:r>
              <a:rPr lang="en-US" sz="3200">
                <a:solidFill>
                  <a:schemeClr val="accent5">
                    <a:lumMod val="75000"/>
                  </a:schemeClr>
                </a:solidFill>
                <a:latin typeface="#9Slide03 Cabin Bold" panose="00000800000000000000" pitchFamily="2" charset="0"/>
              </a:rPr>
              <a:t> hại của bệnh lậu:</a:t>
            </a:r>
          </a:p>
        </p:txBody>
      </p:sp>
      <p:pic>
        <p:nvPicPr>
          <p:cNvPr id="6" name="Picture 4" descr="Flower Icon - Download in Flat Style">
            <a:extLst>
              <a:ext uri="{FF2B5EF4-FFF2-40B4-BE49-F238E27FC236}">
                <a16:creationId xmlns:a16="http://schemas.microsoft.com/office/drawing/2014/main" id="{899C73DE-96AC-4EFA-93A8-9BBEC6312F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9371" y="214767"/>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601E409-5A3C-4554-BEE7-78DA74A43FA8}"/>
              </a:ext>
            </a:extLst>
          </p:cNvPr>
          <p:cNvSpPr txBox="1"/>
          <p:nvPr/>
        </p:nvSpPr>
        <p:spPr>
          <a:xfrm>
            <a:off x="3124200" y="1052967"/>
            <a:ext cx="4800472" cy="1951303"/>
          </a:xfrm>
          <a:prstGeom prst="rect">
            <a:avLst/>
          </a:prstGeom>
          <a:noFill/>
        </p:spPr>
        <p:txBody>
          <a:bodyPr wrap="square" lIns="0" tIns="0" rIns="0" bIns="0" rtlCol="0">
            <a:spAutoFit/>
          </a:bodyPr>
          <a:lstStyle/>
          <a:p>
            <a:pPr algn="just">
              <a:lnSpc>
                <a:spcPct val="115000"/>
              </a:lnSpc>
            </a:pPr>
            <a:r>
              <a:rPr lang="en-US" sz="2800">
                <a:solidFill>
                  <a:schemeClr val="tx1">
                    <a:lumMod val="85000"/>
                    <a:lumOff val="15000"/>
                  </a:schemeClr>
                </a:solidFill>
              </a:rPr>
              <a:t>+ Gây vô sinh</a:t>
            </a:r>
          </a:p>
          <a:p>
            <a:pPr algn="just">
              <a:lnSpc>
                <a:spcPct val="115000"/>
              </a:lnSpc>
            </a:pPr>
            <a:r>
              <a:rPr lang="en-US" sz="2800">
                <a:solidFill>
                  <a:schemeClr val="tx1">
                    <a:lumMod val="85000"/>
                    <a:lumOff val="15000"/>
                  </a:schemeClr>
                </a:solidFill>
              </a:rPr>
              <a:t>+ Bị viêm kết mạc</a:t>
            </a:r>
          </a:p>
          <a:p>
            <a:pPr algn="just">
              <a:lnSpc>
                <a:spcPct val="115000"/>
              </a:lnSpc>
            </a:pPr>
            <a:r>
              <a:rPr lang="en-US" sz="2800">
                <a:solidFill>
                  <a:schemeClr val="tx1">
                    <a:lumMod val="85000"/>
                    <a:lumOff val="15000"/>
                  </a:schemeClr>
                </a:solidFill>
              </a:rPr>
              <a:t>+ Có nguy cơ chửa ngoài dạ con</a:t>
            </a:r>
          </a:p>
          <a:p>
            <a:pPr algn="just">
              <a:lnSpc>
                <a:spcPct val="115000"/>
              </a:lnSpc>
            </a:pPr>
            <a:r>
              <a:rPr lang="en-US" sz="2800">
                <a:solidFill>
                  <a:schemeClr val="tx1">
                    <a:lumMod val="85000"/>
                    <a:lumOff val="15000"/>
                  </a:schemeClr>
                </a:solidFill>
              </a:rPr>
              <a:t>+ Con sinh ra có thể bị mù lòa</a:t>
            </a:r>
          </a:p>
        </p:txBody>
      </p:sp>
    </p:spTree>
    <p:extLst>
      <p:ext uri="{BB962C8B-B14F-4D97-AF65-F5344CB8AC3E}">
        <p14:creationId xmlns:p14="http://schemas.microsoft.com/office/powerpoint/2010/main" val="11170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par>
                                <p:cTn id="19" presetID="10"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500"/>
                                        <p:tgtEl>
                                          <p:spTgt spid="5124"/>
                                        </p:tgtEl>
                                      </p:cBhvr>
                                    </p:animEffect>
                                  </p:childTnLst>
                                </p:cTn>
                              </p:par>
                              <p:par>
                                <p:cTn id="22" presetID="10" presetClass="entr" presetSubtype="0" fill="hold" nodeType="withEffect">
                                  <p:stCondLst>
                                    <p:cond delay="0"/>
                                  </p:stCondLst>
                                  <p:childTnLst>
                                    <p:set>
                                      <p:cBhvr>
                                        <p:cTn id="23" dur="1" fill="hold">
                                          <p:stCondLst>
                                            <p:cond delay="0"/>
                                          </p:stCondLst>
                                        </p:cTn>
                                        <p:tgtEl>
                                          <p:spTgt spid="5126"/>
                                        </p:tgtEl>
                                        <p:attrNameLst>
                                          <p:attrName>style.visibility</p:attrName>
                                        </p:attrNameLst>
                                      </p:cBhvr>
                                      <p:to>
                                        <p:strVal val="visible"/>
                                      </p:to>
                                    </p:set>
                                    <p:animEffect transition="in" filter="fade">
                                      <p:cBhvr>
                                        <p:cTn id="24"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33F593-AC56-4240-ADE7-E1681A75237A}"/>
              </a:ext>
            </a:extLst>
          </p:cNvPr>
          <p:cNvPicPr>
            <a:picLocks noChangeAspect="1"/>
          </p:cNvPicPr>
          <p:nvPr/>
        </p:nvPicPr>
        <p:blipFill>
          <a:blip r:embed="rId2"/>
          <a:stretch>
            <a:fillRect/>
          </a:stretch>
        </p:blipFill>
        <p:spPr>
          <a:xfrm>
            <a:off x="6838123" y="1536497"/>
            <a:ext cx="5055142" cy="3785006"/>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5FB42358-5792-499F-A324-2773BEEE21A8}"/>
              </a:ext>
            </a:extLst>
          </p:cNvPr>
          <p:cNvSpPr txBox="1"/>
          <p:nvPr/>
        </p:nvSpPr>
        <p:spPr>
          <a:xfrm>
            <a:off x="7645677" y="5558744"/>
            <a:ext cx="67437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effectLst/>
                <a:uLnTx/>
                <a:uFillTx/>
                <a:latin typeface="#9Slide03 Roboto Condensed Bold" panose="02000000000000000000" pitchFamily="2" charset="0"/>
                <a:ea typeface="#9Slide03 Roboto Condensed Bold" panose="02000000000000000000" pitchFamily="2" charset="0"/>
              </a:rPr>
              <a:t>Sơ đồ cấu tạo virus HIV</a:t>
            </a:r>
          </a:p>
        </p:txBody>
      </p:sp>
      <p:sp>
        <p:nvSpPr>
          <p:cNvPr id="13" name="TextBox 12">
            <a:extLst>
              <a:ext uri="{FF2B5EF4-FFF2-40B4-BE49-F238E27FC236}">
                <a16:creationId xmlns:a16="http://schemas.microsoft.com/office/drawing/2014/main" id="{F8EB6474-799C-48F8-83F4-94EDBDDD15D2}"/>
              </a:ext>
            </a:extLst>
          </p:cNvPr>
          <p:cNvSpPr txBox="1"/>
          <p:nvPr/>
        </p:nvSpPr>
        <p:spPr>
          <a:xfrm>
            <a:off x="2204003" y="1742323"/>
            <a:ext cx="2373794" cy="769441"/>
          </a:xfrm>
          <a:prstGeom prst="rect">
            <a:avLst/>
          </a:prstGeom>
          <a:noFill/>
          <a:ln w="38100">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9Slide03 Roboto Condensed" panose="02000000000000000000" pitchFamily="2" charset="0"/>
                <a:ea typeface="#9Slide03 Roboto Condensed" panose="02000000000000000000" pitchFamily="2" charset="0"/>
              </a:rPr>
              <a:t>Virus HIV</a:t>
            </a:r>
          </a:p>
        </p:txBody>
      </p:sp>
      <p:sp>
        <p:nvSpPr>
          <p:cNvPr id="14" name="Arrow: Right 13">
            <a:extLst>
              <a:ext uri="{FF2B5EF4-FFF2-40B4-BE49-F238E27FC236}">
                <a16:creationId xmlns:a16="http://schemas.microsoft.com/office/drawing/2014/main" id="{29C95498-1C5F-401B-8457-5354F1F3078C}"/>
              </a:ext>
            </a:extLst>
          </p:cNvPr>
          <p:cNvSpPr/>
          <p:nvPr/>
        </p:nvSpPr>
        <p:spPr>
          <a:xfrm rot="5400000">
            <a:off x="2869313" y="2864463"/>
            <a:ext cx="1043176" cy="523220"/>
          </a:xfrm>
          <a:prstGeom prst="right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76160706-102B-490D-866F-4C85332EC319}"/>
              </a:ext>
            </a:extLst>
          </p:cNvPr>
          <p:cNvSpPr txBox="1"/>
          <p:nvPr/>
        </p:nvSpPr>
        <p:spPr>
          <a:xfrm>
            <a:off x="490332" y="3740382"/>
            <a:ext cx="5801137" cy="1446550"/>
          </a:xfrm>
          <a:prstGeom prst="rect">
            <a:avLst/>
          </a:prstGeom>
          <a:noFill/>
          <a:ln w="38100">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9Slide03 Roboto Condensed" panose="02000000000000000000" pitchFamily="2" charset="0"/>
                <a:ea typeface="#9Slide03 Roboto Condensed" panose="02000000000000000000" pitchFamily="2" charset="0"/>
              </a:rPr>
              <a:t>Virus gây suy giảm miễn dịch ở người</a:t>
            </a:r>
          </a:p>
        </p:txBody>
      </p:sp>
    </p:spTree>
    <p:extLst>
      <p:ext uri="{BB962C8B-B14F-4D97-AF65-F5344CB8AC3E}">
        <p14:creationId xmlns:p14="http://schemas.microsoft.com/office/powerpoint/2010/main" val="355078807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0-#ppt_w/2"/>
                                          </p:val>
                                        </p:tav>
                                        <p:tav tm="100000">
                                          <p:val>
                                            <p:strVal val="#ppt_x"/>
                                          </p:val>
                                        </p:tav>
                                      </p:tavLst>
                                    </p:anim>
                                    <p:anim calcmode="lin" valueType="num">
                                      <p:cBhvr additive="base">
                                        <p:cTn id="1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37" fill="hold" nodeType="with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barn(outVertical)">
                                      <p:cBhvr>
                                        <p:cTn id="2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Right 16">
            <a:extLst>
              <a:ext uri="{FF2B5EF4-FFF2-40B4-BE49-F238E27FC236}">
                <a16:creationId xmlns:a16="http://schemas.microsoft.com/office/drawing/2014/main" id="{D825C2A8-DAFD-42BC-B8E9-D659C13D008D}"/>
              </a:ext>
            </a:extLst>
          </p:cNvPr>
          <p:cNvSpPr/>
          <p:nvPr/>
        </p:nvSpPr>
        <p:spPr>
          <a:xfrm>
            <a:off x="2782001" y="3950275"/>
            <a:ext cx="1871652" cy="523220"/>
          </a:xfrm>
          <a:prstGeom prst="rightArrow">
            <a:avLst/>
          </a:prstGeom>
          <a:solidFill>
            <a:srgbClr val="00938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13" name="Arrow: Curved Down 12">
            <a:extLst>
              <a:ext uri="{FF2B5EF4-FFF2-40B4-BE49-F238E27FC236}">
                <a16:creationId xmlns:a16="http://schemas.microsoft.com/office/drawing/2014/main" id="{B49D0F49-D93D-4BDB-ACDB-CAEE6211E7C4}"/>
              </a:ext>
            </a:extLst>
          </p:cNvPr>
          <p:cNvSpPr/>
          <p:nvPr/>
        </p:nvSpPr>
        <p:spPr>
          <a:xfrm rot="1038547" flipV="1">
            <a:off x="2118627" y="5153657"/>
            <a:ext cx="2695773" cy="852047"/>
          </a:xfrm>
          <a:prstGeom prst="curvedDownArrow">
            <a:avLst>
              <a:gd name="adj1" fmla="val 35062"/>
              <a:gd name="adj2" fmla="val 50000"/>
              <a:gd name="adj3" fmla="val 47912"/>
            </a:avLst>
          </a:prstGeom>
          <a:solidFill>
            <a:srgbClr val="00938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1" name="Arrow: Curved Down 10">
            <a:extLst>
              <a:ext uri="{FF2B5EF4-FFF2-40B4-BE49-F238E27FC236}">
                <a16:creationId xmlns:a16="http://schemas.microsoft.com/office/drawing/2014/main" id="{A4957929-B05A-40F0-866F-469C5AE906A8}"/>
              </a:ext>
            </a:extLst>
          </p:cNvPr>
          <p:cNvSpPr/>
          <p:nvPr/>
        </p:nvSpPr>
        <p:spPr>
          <a:xfrm rot="20561453">
            <a:off x="2118627" y="2415681"/>
            <a:ext cx="2695773" cy="852047"/>
          </a:xfrm>
          <a:prstGeom prst="curvedDownArrow">
            <a:avLst>
              <a:gd name="adj1" fmla="val 35062"/>
              <a:gd name="adj2" fmla="val 50000"/>
              <a:gd name="adj3" fmla="val 47912"/>
            </a:avLst>
          </a:prstGeom>
          <a:solidFill>
            <a:srgbClr val="00938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6EF1687-EAD1-4955-82DF-4E871A09D77F}"/>
              </a:ext>
            </a:extLst>
          </p:cNvPr>
          <p:cNvSpPr txBox="1"/>
          <p:nvPr/>
        </p:nvSpPr>
        <p:spPr>
          <a:xfrm>
            <a:off x="532989" y="2681345"/>
            <a:ext cx="2284822" cy="769441"/>
          </a:xfrm>
          <a:prstGeom prst="rect">
            <a:avLst/>
          </a:prstGeom>
          <a:solidFill>
            <a:schemeClr val="accent1">
              <a:lumMod val="50000"/>
            </a:schemeClr>
          </a:solidFill>
          <a:ln w="38100">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9Slide03 Roboto Condensed Bold" panose="02000000000000000000" pitchFamily="2" charset="0"/>
                <a:ea typeface="#9Slide03 Roboto Condensed Bold" panose="02000000000000000000" pitchFamily="2" charset="0"/>
              </a:rPr>
              <a:t>Bạch cầu</a:t>
            </a:r>
          </a:p>
        </p:txBody>
      </p:sp>
      <p:pic>
        <p:nvPicPr>
          <p:cNvPr id="3" name="Picture 2">
            <a:extLst>
              <a:ext uri="{FF2B5EF4-FFF2-40B4-BE49-F238E27FC236}">
                <a16:creationId xmlns:a16="http://schemas.microsoft.com/office/drawing/2014/main" id="{8967D9A5-A72F-4C25-AB2E-B1A0C5243903}"/>
              </a:ext>
            </a:extLst>
          </p:cNvPr>
          <p:cNvPicPr>
            <a:picLocks noChangeAspect="1"/>
          </p:cNvPicPr>
          <p:nvPr/>
        </p:nvPicPr>
        <p:blipFill>
          <a:blip r:embed="rId2"/>
          <a:stretch>
            <a:fillRect/>
          </a:stretch>
        </p:blipFill>
        <p:spPr>
          <a:xfrm>
            <a:off x="545026" y="3568988"/>
            <a:ext cx="2295380" cy="1520689"/>
          </a:xfrm>
          <a:prstGeom prst="rect">
            <a:avLst/>
          </a:prstGeom>
          <a:ln w="38100">
            <a:solidFill>
              <a:schemeClr val="bg1">
                <a:lumMod val="95000"/>
              </a:schemeClr>
            </a:solidFill>
          </a:ln>
          <a:effectLst>
            <a:outerShdw blurRad="292100" dist="139700" dir="2700000" algn="tl" rotWithShape="0">
              <a:srgbClr val="333333">
                <a:alpha val="65000"/>
              </a:srgbClr>
            </a:outerShdw>
          </a:effectLst>
        </p:spPr>
      </p:pic>
      <p:sp>
        <p:nvSpPr>
          <p:cNvPr id="5" name="Rectangle: Rounded Corners 4">
            <a:extLst>
              <a:ext uri="{FF2B5EF4-FFF2-40B4-BE49-F238E27FC236}">
                <a16:creationId xmlns:a16="http://schemas.microsoft.com/office/drawing/2014/main" id="{3FF90827-6E95-471A-ACAF-F4464C3A5226}"/>
              </a:ext>
            </a:extLst>
          </p:cNvPr>
          <p:cNvSpPr/>
          <p:nvPr/>
        </p:nvSpPr>
        <p:spPr>
          <a:xfrm>
            <a:off x="1669180" y="710512"/>
            <a:ext cx="9126192" cy="944217"/>
          </a:xfrm>
          <a:prstGeom prst="roundRect">
            <a:avLst>
              <a:gd name="adj" fmla="val 50000"/>
            </a:avLst>
          </a:prstGeom>
          <a:solidFill>
            <a:srgbClr val="FFC000"/>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9Slide03 Roboto Condensed Bold" panose="02000000000000000000" pitchFamily="2" charset="0"/>
                <a:ea typeface="#9Slide03 Roboto Condensed Bold" panose="02000000000000000000" pitchFamily="2" charset="0"/>
              </a:rPr>
              <a:t>Bạch cầu bảo vệ cơ thể theo 3 hàng rào phòng thủ</a:t>
            </a:r>
          </a:p>
        </p:txBody>
      </p:sp>
      <p:sp>
        <p:nvSpPr>
          <p:cNvPr id="14" name="TextBox 13">
            <a:extLst>
              <a:ext uri="{FF2B5EF4-FFF2-40B4-BE49-F238E27FC236}">
                <a16:creationId xmlns:a16="http://schemas.microsoft.com/office/drawing/2014/main" id="{14E05CFE-AAEE-4FC6-A014-FDAD81C56F91}"/>
              </a:ext>
            </a:extLst>
          </p:cNvPr>
          <p:cNvSpPr txBox="1"/>
          <p:nvPr/>
        </p:nvSpPr>
        <p:spPr>
          <a:xfrm>
            <a:off x="4753043" y="2257708"/>
            <a:ext cx="2224228" cy="646331"/>
          </a:xfrm>
          <a:prstGeom prst="rect">
            <a:avLst/>
          </a:prstGeom>
          <a:noFill/>
          <a:ln w="38100">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effectLst/>
                <a:uLnTx/>
                <a:uFillTx/>
                <a:latin typeface="#9Slide03 Roboto Condensed" panose="02000000000000000000" pitchFamily="2" charset="0"/>
                <a:ea typeface="#9Slide03 Roboto Condensed" panose="02000000000000000000" pitchFamily="2" charset="0"/>
              </a:rPr>
              <a:t>Thực bào</a:t>
            </a:r>
          </a:p>
        </p:txBody>
      </p:sp>
      <p:sp>
        <p:nvSpPr>
          <p:cNvPr id="15" name="TextBox 14">
            <a:extLst>
              <a:ext uri="{FF2B5EF4-FFF2-40B4-BE49-F238E27FC236}">
                <a16:creationId xmlns:a16="http://schemas.microsoft.com/office/drawing/2014/main" id="{165FBD04-6BF0-4195-90E4-88BF646286C2}"/>
              </a:ext>
            </a:extLst>
          </p:cNvPr>
          <p:cNvSpPr txBox="1"/>
          <p:nvPr/>
        </p:nvSpPr>
        <p:spPr>
          <a:xfrm>
            <a:off x="4753043" y="3568988"/>
            <a:ext cx="6019800" cy="1200329"/>
          </a:xfrm>
          <a:prstGeom prst="rect">
            <a:avLst/>
          </a:prstGeom>
          <a:noFill/>
          <a:ln w="38100">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effectLst/>
                <a:uLnTx/>
                <a:uFillTx/>
                <a:latin typeface="#9Slide03 Roboto Condensed" panose="02000000000000000000" pitchFamily="2" charset="0"/>
                <a:ea typeface="#9Slide03 Roboto Condensed" panose="02000000000000000000" pitchFamily="2" charset="0"/>
              </a:rPr>
              <a:t>Tiết kháng thể, vô hiệu hóa kháng nguyên</a:t>
            </a:r>
          </a:p>
        </p:txBody>
      </p:sp>
      <p:sp>
        <p:nvSpPr>
          <p:cNvPr id="16" name="TextBox 15">
            <a:extLst>
              <a:ext uri="{FF2B5EF4-FFF2-40B4-BE49-F238E27FC236}">
                <a16:creationId xmlns:a16="http://schemas.microsoft.com/office/drawing/2014/main" id="{AB2F5FA4-38E8-4E9F-BF7E-BEC25D180D0B}"/>
              </a:ext>
            </a:extLst>
          </p:cNvPr>
          <p:cNvSpPr txBox="1"/>
          <p:nvPr/>
        </p:nvSpPr>
        <p:spPr>
          <a:xfrm>
            <a:off x="4753043" y="5445943"/>
            <a:ext cx="7094400" cy="646331"/>
          </a:xfrm>
          <a:prstGeom prst="rect">
            <a:avLst/>
          </a:prstGeom>
          <a:noFill/>
          <a:ln w="38100">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effectLst/>
                <a:uLnTx/>
                <a:uFillTx/>
                <a:latin typeface="#9Slide03 Roboto Condensed" panose="02000000000000000000" pitchFamily="2" charset="0"/>
                <a:ea typeface="#9Slide03 Roboto Condensed" panose="02000000000000000000" pitchFamily="2" charset="0"/>
              </a:rPr>
              <a:t>Phá hủy tế bào bị nhiễm bệnh</a:t>
            </a:r>
          </a:p>
        </p:txBody>
      </p:sp>
    </p:spTree>
    <p:extLst>
      <p:ext uri="{BB962C8B-B14F-4D97-AF65-F5344CB8AC3E}">
        <p14:creationId xmlns:p14="http://schemas.microsoft.com/office/powerpoint/2010/main" val="2328765679"/>
      </p:ext>
    </p:extLst>
  </p:cSld>
  <p:clrMapOvr>
    <a:masterClrMapping/>
  </p:clrMapOvr>
  <mc:AlternateContent xmlns:mc="http://schemas.openxmlformats.org/markup-compatibility/2006" xmlns:p14="http://schemas.microsoft.com/office/powerpoint/2010/main">
    <mc:Choice Requires="p14">
      <p:transition spd="slow" p14:dur="3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decel="10000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1000" fill="hold"/>
                                        <p:tgtEl>
                                          <p:spTgt spid="17"/>
                                        </p:tgtEl>
                                        <p:attrNameLst>
                                          <p:attrName>ppt_x</p:attrName>
                                        </p:attrNameLst>
                                      </p:cBhvr>
                                      <p:tavLst>
                                        <p:tav tm="0">
                                          <p:val>
                                            <p:strVal val="0-#ppt_w/2"/>
                                          </p:val>
                                        </p:tav>
                                        <p:tav tm="100000">
                                          <p:val>
                                            <p:strVal val="#ppt_x"/>
                                          </p:val>
                                        </p:tav>
                                      </p:tavLst>
                                    </p:anim>
                                    <p:anim calcmode="lin" valueType="num">
                                      <p:cBhvr additive="base">
                                        <p:cTn id="37" dur="1000" fill="hold"/>
                                        <p:tgtEl>
                                          <p:spTgt spid="17"/>
                                        </p:tgtEl>
                                        <p:attrNameLst>
                                          <p:attrName>ppt_y</p:attrName>
                                        </p:attrNameLst>
                                      </p:cBhvr>
                                      <p:tavLst>
                                        <p:tav tm="0">
                                          <p:val>
                                            <p:strVal val="#ppt_y"/>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P spid="11" grpId="0" animBg="1"/>
      <p:bldP spid="7" grpId="0" animBg="1"/>
      <p:bldP spid="5" grpId="0" animBg="1"/>
      <p:bldP spid="14" grpId="0" animBg="1"/>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6B5DDCB-6B50-4F39-81D2-BBC3A42C9C1D}"/>
              </a:ext>
            </a:extLst>
          </p:cNvPr>
          <p:cNvSpPr txBox="1"/>
          <p:nvPr/>
        </p:nvSpPr>
        <p:spPr>
          <a:xfrm>
            <a:off x="2644050" y="5922193"/>
            <a:ext cx="7094400" cy="646331"/>
          </a:xfrm>
          <a:prstGeom prst="rect">
            <a:avLst/>
          </a:prstGeom>
          <a:noFill/>
          <a:ln w="38100">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effectLst/>
                <a:uLnTx/>
                <a:uFillTx/>
                <a:latin typeface="#9Slide03 Roboto Condensed Bold" panose="02000000000000000000" pitchFamily="2" charset="0"/>
                <a:ea typeface="#9Slide03 Roboto Condensed Bold" panose="02000000000000000000" pitchFamily="2" charset="0"/>
              </a:rPr>
              <a:t>Phá hủy tế bào bị nhiễm bệnh</a:t>
            </a:r>
          </a:p>
        </p:txBody>
      </p:sp>
      <p:sp>
        <p:nvSpPr>
          <p:cNvPr id="11" name="Arrow: Right 10">
            <a:extLst>
              <a:ext uri="{FF2B5EF4-FFF2-40B4-BE49-F238E27FC236}">
                <a16:creationId xmlns:a16="http://schemas.microsoft.com/office/drawing/2014/main" id="{FB072372-AB6F-4158-836B-6B708763F75C}"/>
              </a:ext>
            </a:extLst>
          </p:cNvPr>
          <p:cNvSpPr/>
          <p:nvPr/>
        </p:nvSpPr>
        <p:spPr>
          <a:xfrm rot="5400000">
            <a:off x="3465659" y="4870078"/>
            <a:ext cx="1043176" cy="523220"/>
          </a:xfrm>
          <a:prstGeom prst="right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Arrow: Right 12">
            <a:extLst>
              <a:ext uri="{FF2B5EF4-FFF2-40B4-BE49-F238E27FC236}">
                <a16:creationId xmlns:a16="http://schemas.microsoft.com/office/drawing/2014/main" id="{B071D706-52DA-44F6-9A9A-6B942AFB3351}"/>
              </a:ext>
            </a:extLst>
          </p:cNvPr>
          <p:cNvSpPr/>
          <p:nvPr/>
        </p:nvSpPr>
        <p:spPr>
          <a:xfrm rot="5400000">
            <a:off x="4525235" y="4870078"/>
            <a:ext cx="1043176" cy="523220"/>
          </a:xfrm>
          <a:prstGeom prst="right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Arrow: Right 13">
            <a:extLst>
              <a:ext uri="{FF2B5EF4-FFF2-40B4-BE49-F238E27FC236}">
                <a16:creationId xmlns:a16="http://schemas.microsoft.com/office/drawing/2014/main" id="{2791A2B4-1D62-490D-B3D6-9E17786EED2B}"/>
              </a:ext>
            </a:extLst>
          </p:cNvPr>
          <p:cNvSpPr/>
          <p:nvPr/>
        </p:nvSpPr>
        <p:spPr>
          <a:xfrm rot="5400000">
            <a:off x="5560819" y="4870078"/>
            <a:ext cx="1043176" cy="523220"/>
          </a:xfrm>
          <a:prstGeom prst="right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Arrow: Right 14">
            <a:extLst>
              <a:ext uri="{FF2B5EF4-FFF2-40B4-BE49-F238E27FC236}">
                <a16:creationId xmlns:a16="http://schemas.microsoft.com/office/drawing/2014/main" id="{B8488F0D-1BDA-4F09-A1B9-F38AFBB0B106}"/>
              </a:ext>
            </a:extLst>
          </p:cNvPr>
          <p:cNvSpPr/>
          <p:nvPr/>
        </p:nvSpPr>
        <p:spPr>
          <a:xfrm rot="5400000">
            <a:off x="6620395" y="4870078"/>
            <a:ext cx="1043176" cy="523220"/>
          </a:xfrm>
          <a:prstGeom prst="right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Arrow: Right 15">
            <a:extLst>
              <a:ext uri="{FF2B5EF4-FFF2-40B4-BE49-F238E27FC236}">
                <a16:creationId xmlns:a16="http://schemas.microsoft.com/office/drawing/2014/main" id="{D3FE7BA2-C84B-42AD-A70E-73CCA78BBD48}"/>
              </a:ext>
            </a:extLst>
          </p:cNvPr>
          <p:cNvSpPr/>
          <p:nvPr/>
        </p:nvSpPr>
        <p:spPr>
          <a:xfrm rot="5400000">
            <a:off x="7679971" y="4868486"/>
            <a:ext cx="1043176" cy="523220"/>
          </a:xfrm>
          <a:prstGeom prst="right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Multiplication Sign 4">
            <a:extLst>
              <a:ext uri="{FF2B5EF4-FFF2-40B4-BE49-F238E27FC236}">
                <a16:creationId xmlns:a16="http://schemas.microsoft.com/office/drawing/2014/main" id="{8466F2A7-DD30-4457-BC98-13DE47B70DD5}"/>
              </a:ext>
            </a:extLst>
          </p:cNvPr>
          <p:cNvSpPr/>
          <p:nvPr/>
        </p:nvSpPr>
        <p:spPr>
          <a:xfrm>
            <a:off x="3510758" y="5153360"/>
            <a:ext cx="5170483" cy="2183996"/>
          </a:xfrm>
          <a:prstGeom prst="mathMultiply">
            <a:avLst>
              <a:gd name="adj1" fmla="val 5697"/>
            </a:avLst>
          </a:prstGeom>
          <a:solidFill>
            <a:srgbClr val="DA1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A7445A9B-8240-4877-A6FB-77A01C547DB1}"/>
              </a:ext>
            </a:extLst>
          </p:cNvPr>
          <p:cNvGrpSpPr/>
          <p:nvPr/>
        </p:nvGrpSpPr>
        <p:grpSpPr>
          <a:xfrm>
            <a:off x="3060074" y="775381"/>
            <a:ext cx="6071852" cy="3755207"/>
            <a:chOff x="3060074" y="775381"/>
            <a:chExt cx="6071852" cy="3755207"/>
          </a:xfrm>
        </p:grpSpPr>
        <p:pic>
          <p:nvPicPr>
            <p:cNvPr id="3" name="Picture 2">
              <a:extLst>
                <a:ext uri="{FF2B5EF4-FFF2-40B4-BE49-F238E27FC236}">
                  <a16:creationId xmlns:a16="http://schemas.microsoft.com/office/drawing/2014/main" id="{A6D43ECA-64CB-4F17-9200-EC65EAB6E258}"/>
                </a:ext>
              </a:extLst>
            </p:cNvPr>
            <p:cNvPicPr>
              <a:picLocks noChangeAspect="1"/>
            </p:cNvPicPr>
            <p:nvPr/>
          </p:nvPicPr>
          <p:blipFill>
            <a:blip r:embed="rId2"/>
            <a:stretch>
              <a:fillRect/>
            </a:stretch>
          </p:blipFill>
          <p:spPr>
            <a:xfrm>
              <a:off x="3060074" y="775381"/>
              <a:ext cx="6071852" cy="3755207"/>
            </a:xfrm>
            <a:prstGeom prst="rect">
              <a:avLst/>
            </a:prstGeom>
            <a:ln>
              <a:noFill/>
            </a:ln>
            <a:effectLst>
              <a:softEdge rad="112500"/>
            </a:effectLst>
          </p:spPr>
        </p:pic>
        <p:sp>
          <p:nvSpPr>
            <p:cNvPr id="6" name="Rectangle 5">
              <a:extLst>
                <a:ext uri="{FF2B5EF4-FFF2-40B4-BE49-F238E27FC236}">
                  <a16:creationId xmlns:a16="http://schemas.microsoft.com/office/drawing/2014/main" id="{93A47528-11AC-4AAD-A751-95BF5E0EFD26}"/>
                </a:ext>
              </a:extLst>
            </p:cNvPr>
            <p:cNvSpPr/>
            <p:nvPr/>
          </p:nvSpPr>
          <p:spPr>
            <a:xfrm>
              <a:off x="4730685" y="3567586"/>
              <a:ext cx="2703444" cy="773597"/>
            </a:xfrm>
            <a:prstGeom prst="rect">
              <a:avLst/>
            </a:prstGeom>
            <a:solidFill>
              <a:srgbClr val="DA1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9Slide03 AllRoundGothic" panose="020B0703020202020104" pitchFamily="34" charset="0"/>
                  <a:ea typeface="+mn-ea"/>
                  <a:cs typeface="+mn-cs"/>
                </a:rPr>
                <a:t>HIV</a:t>
              </a:r>
            </a:p>
          </p:txBody>
        </p:sp>
      </p:grpSp>
    </p:spTree>
    <p:extLst>
      <p:ext uri="{BB962C8B-B14F-4D97-AF65-F5344CB8AC3E}">
        <p14:creationId xmlns:p14="http://schemas.microsoft.com/office/powerpoint/2010/main" val="18076269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de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1" decel="100000" fill="hold" grpId="0" nodeType="withEffect">
                                  <p:stCondLst>
                                    <p:cond delay="25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ppt_x"/>
                                          </p:val>
                                        </p:tav>
                                        <p:tav tm="100000">
                                          <p:val>
                                            <p:strVal val="#ppt_x"/>
                                          </p:val>
                                        </p:tav>
                                      </p:tavLst>
                                    </p:anim>
                                    <p:anim calcmode="lin" valueType="num">
                                      <p:cBhvr additive="base">
                                        <p:cTn id="17" dur="1000" fill="hold"/>
                                        <p:tgtEl>
                                          <p:spTgt spid="13"/>
                                        </p:tgtEl>
                                        <p:attrNameLst>
                                          <p:attrName>ppt_y</p:attrName>
                                        </p:attrNameLst>
                                      </p:cBhvr>
                                      <p:tavLst>
                                        <p:tav tm="0">
                                          <p:val>
                                            <p:strVal val="0-#ppt_h/2"/>
                                          </p:val>
                                        </p:tav>
                                        <p:tav tm="100000">
                                          <p:val>
                                            <p:strVal val="#ppt_y"/>
                                          </p:val>
                                        </p:tav>
                                      </p:tavLst>
                                    </p:anim>
                                  </p:childTnLst>
                                </p:cTn>
                              </p:par>
                              <p:par>
                                <p:cTn id="18" presetID="2" presetClass="entr" presetSubtype="1" decel="100000" fill="hold" grpId="0" nodeType="withEffect">
                                  <p:stCondLst>
                                    <p:cond delay="25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000" fill="hold"/>
                                        <p:tgtEl>
                                          <p:spTgt spid="14"/>
                                        </p:tgtEl>
                                        <p:attrNameLst>
                                          <p:attrName>ppt_x</p:attrName>
                                        </p:attrNameLst>
                                      </p:cBhvr>
                                      <p:tavLst>
                                        <p:tav tm="0">
                                          <p:val>
                                            <p:strVal val="#ppt_x"/>
                                          </p:val>
                                        </p:tav>
                                        <p:tav tm="100000">
                                          <p:val>
                                            <p:strVal val="#ppt_x"/>
                                          </p:val>
                                        </p:tav>
                                      </p:tavLst>
                                    </p:anim>
                                    <p:anim calcmode="lin" valueType="num">
                                      <p:cBhvr additive="base">
                                        <p:cTn id="21" dur="1000" fill="hold"/>
                                        <p:tgtEl>
                                          <p:spTgt spid="14"/>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25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1000" fill="hold"/>
                                        <p:tgtEl>
                                          <p:spTgt spid="15"/>
                                        </p:tgtEl>
                                        <p:attrNameLst>
                                          <p:attrName>ppt_x</p:attrName>
                                        </p:attrNameLst>
                                      </p:cBhvr>
                                      <p:tavLst>
                                        <p:tav tm="0">
                                          <p:val>
                                            <p:strVal val="#ppt_x"/>
                                          </p:val>
                                        </p:tav>
                                        <p:tav tm="100000">
                                          <p:val>
                                            <p:strVal val="#ppt_x"/>
                                          </p:val>
                                        </p:tav>
                                      </p:tavLst>
                                    </p:anim>
                                    <p:anim calcmode="lin" valueType="num">
                                      <p:cBhvr additive="base">
                                        <p:cTn id="25" dur="1000" fill="hold"/>
                                        <p:tgtEl>
                                          <p:spTgt spid="15"/>
                                        </p:tgtEl>
                                        <p:attrNameLst>
                                          <p:attrName>ppt_y</p:attrName>
                                        </p:attrNameLst>
                                      </p:cBhvr>
                                      <p:tavLst>
                                        <p:tav tm="0">
                                          <p:val>
                                            <p:strVal val="0-#ppt_h/2"/>
                                          </p:val>
                                        </p:tav>
                                        <p:tav tm="100000">
                                          <p:val>
                                            <p:strVal val="#ppt_y"/>
                                          </p:val>
                                        </p:tav>
                                      </p:tavLst>
                                    </p:anim>
                                  </p:childTnLst>
                                </p:cTn>
                              </p:par>
                              <p:par>
                                <p:cTn id="26" presetID="2" presetClass="entr" presetSubtype="1" decel="100000" fill="hold" grpId="0" nodeType="withEffect">
                                  <p:stCondLst>
                                    <p:cond delay="25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1000" fill="hold"/>
                                        <p:tgtEl>
                                          <p:spTgt spid="16"/>
                                        </p:tgtEl>
                                        <p:attrNameLst>
                                          <p:attrName>ppt_x</p:attrName>
                                        </p:attrNameLst>
                                      </p:cBhvr>
                                      <p:tavLst>
                                        <p:tav tm="0">
                                          <p:val>
                                            <p:strVal val="#ppt_x"/>
                                          </p:val>
                                        </p:tav>
                                        <p:tav tm="100000">
                                          <p:val>
                                            <p:strVal val="#ppt_x"/>
                                          </p:val>
                                        </p:tav>
                                      </p:tavLst>
                                    </p:anim>
                                    <p:anim calcmode="lin" valueType="num">
                                      <p:cBhvr additive="base">
                                        <p:cTn id="29"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out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4" grpId="0" animBg="1"/>
      <p:bldP spid="15" grpId="0" animBg="1"/>
      <p:bldP spid="16"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0E7F8D3-18E2-4EA7-A7F3-52AEFFCD0849}"/>
              </a:ext>
            </a:extLst>
          </p:cNvPr>
          <p:cNvGrpSpPr/>
          <p:nvPr/>
        </p:nvGrpSpPr>
        <p:grpSpPr>
          <a:xfrm>
            <a:off x="1116322" y="2046945"/>
            <a:ext cx="2027146" cy="2020230"/>
            <a:chOff x="719771" y="2304460"/>
            <a:chExt cx="3020456" cy="3010150"/>
          </a:xfrm>
        </p:grpSpPr>
        <p:sp>
          <p:nvSpPr>
            <p:cNvPr id="5" name="Flowchart: Connector 4">
              <a:extLst>
                <a:ext uri="{FF2B5EF4-FFF2-40B4-BE49-F238E27FC236}">
                  <a16:creationId xmlns:a16="http://schemas.microsoft.com/office/drawing/2014/main" id="{7B0A6299-EC43-4BCC-96D6-5FEFD31FAC87}"/>
                </a:ext>
              </a:extLst>
            </p:cNvPr>
            <p:cNvSpPr/>
            <p:nvPr/>
          </p:nvSpPr>
          <p:spPr>
            <a:xfrm>
              <a:off x="971135" y="2553040"/>
              <a:ext cx="2769092" cy="2761570"/>
            </a:xfrm>
            <a:prstGeom prst="flowChartConnector">
              <a:avLst/>
            </a:prstGeom>
            <a:gradFill flip="none" rotWithShape="1">
              <a:gsLst>
                <a:gs pos="0">
                  <a:schemeClr val="accent3">
                    <a:lumMod val="5000"/>
                    <a:lumOff val="95000"/>
                  </a:schemeClr>
                </a:gs>
                <a:gs pos="100000">
                  <a:schemeClr val="accent3">
                    <a:lumMod val="30000"/>
                    <a:lumOff val="70000"/>
                  </a:schemeClr>
                </a:gs>
              </a:gsLst>
              <a:lin ang="5400000" scaled="1"/>
              <a:tileRect/>
            </a:gradFill>
            <a:ln w="38100">
              <a:gradFill flip="none" rotWithShape="1">
                <a:gsLst>
                  <a:gs pos="0">
                    <a:schemeClr val="bg1"/>
                  </a:gs>
                  <a:gs pos="93000">
                    <a:schemeClr val="accent3">
                      <a:lumMod val="30000"/>
                      <a:lumOff val="70000"/>
                    </a:schemeClr>
                  </a:gs>
                </a:gsLst>
                <a:lin ang="8100000" scaled="1"/>
                <a:tileRect/>
              </a:gradFill>
            </a:ln>
            <a:effectLst>
              <a:outerShdw blurRad="533400" dist="152400" dir="8100000" algn="tr" rotWithShape="0">
                <a:srgbClr val="C5D7F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9Slide03 Roboto Condensed Bold" panose="02000000000000000000" pitchFamily="2" charset="0"/>
                  <a:ea typeface="#9Slide03 Roboto Condensed Bold" panose="02000000000000000000" pitchFamily="2" charset="0"/>
                </a:rPr>
                <a:t>Đường máu</a:t>
              </a:r>
              <a:endParaRPr kumimoji="0" lang="en-US" sz="3200" b="0" i="0" u="none" strike="noStrike" kern="1200" cap="none" spc="0" normalizeH="0" baseline="0" noProof="0" dirty="0">
                <a:ln>
                  <a:noFill/>
                </a:ln>
                <a:solidFill>
                  <a:prstClr val="black"/>
                </a:solidFill>
                <a:effectLst/>
                <a:uLnTx/>
                <a:uFillTx/>
                <a:latin typeface="#9Slide03 Roboto Condensed Bold" panose="02000000000000000000" pitchFamily="2" charset="0"/>
                <a:ea typeface="#9Slide03 Roboto Condensed Bold" panose="02000000000000000000" pitchFamily="2" charset="0"/>
              </a:endParaRPr>
            </a:p>
          </p:txBody>
        </p:sp>
        <p:sp>
          <p:nvSpPr>
            <p:cNvPr id="8" name="Flowchart: Connector 7">
              <a:extLst>
                <a:ext uri="{FF2B5EF4-FFF2-40B4-BE49-F238E27FC236}">
                  <a16:creationId xmlns:a16="http://schemas.microsoft.com/office/drawing/2014/main" id="{B6FF9641-58EF-4D8C-BB6F-9A5AA27BC06B}"/>
                </a:ext>
              </a:extLst>
            </p:cNvPr>
            <p:cNvSpPr/>
            <p:nvPr/>
          </p:nvSpPr>
          <p:spPr>
            <a:xfrm>
              <a:off x="719771" y="2304460"/>
              <a:ext cx="979208" cy="996539"/>
            </a:xfrm>
            <a:prstGeom prst="flowChartConnector">
              <a:avLst/>
            </a:prstGeom>
            <a:solidFill>
              <a:srgbClr val="00938D"/>
            </a:solidFill>
            <a:ln w="38100">
              <a:gradFill flip="none" rotWithShape="1">
                <a:gsLst>
                  <a:gs pos="0">
                    <a:schemeClr val="bg1"/>
                  </a:gs>
                  <a:gs pos="93000">
                    <a:schemeClr val="accent3">
                      <a:lumMod val="30000"/>
                      <a:lumOff val="70000"/>
                    </a:schemeClr>
                  </a:gs>
                </a:gsLst>
                <a:lin ang="8100000" scaled="1"/>
                <a:tileRect/>
              </a:gradFill>
            </a:ln>
            <a:effectLst>
              <a:outerShdw blurRad="533400" dist="152400" dir="8100000" algn="tr" rotWithShape="0">
                <a:srgbClr val="C5D7F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1</a:t>
              </a:r>
              <a:endParaRPr kumimoji="0" lang="en-US" sz="44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6" name="Group 15">
            <a:extLst>
              <a:ext uri="{FF2B5EF4-FFF2-40B4-BE49-F238E27FC236}">
                <a16:creationId xmlns:a16="http://schemas.microsoft.com/office/drawing/2014/main" id="{176F915C-1B1F-428F-87CE-01AABAB91943}"/>
              </a:ext>
            </a:extLst>
          </p:cNvPr>
          <p:cNvGrpSpPr/>
          <p:nvPr/>
        </p:nvGrpSpPr>
        <p:grpSpPr>
          <a:xfrm>
            <a:off x="5026132" y="2034987"/>
            <a:ext cx="2050943" cy="2032188"/>
            <a:chOff x="4434521" y="2304460"/>
            <a:chExt cx="3037931" cy="3010150"/>
          </a:xfrm>
        </p:grpSpPr>
        <p:sp>
          <p:nvSpPr>
            <p:cNvPr id="6" name="Flowchart: Connector 5">
              <a:extLst>
                <a:ext uri="{FF2B5EF4-FFF2-40B4-BE49-F238E27FC236}">
                  <a16:creationId xmlns:a16="http://schemas.microsoft.com/office/drawing/2014/main" id="{134E8AF0-AF9D-41AC-8D6B-ADD95749B099}"/>
                </a:ext>
              </a:extLst>
            </p:cNvPr>
            <p:cNvSpPr/>
            <p:nvPr/>
          </p:nvSpPr>
          <p:spPr>
            <a:xfrm>
              <a:off x="4695410" y="2553040"/>
              <a:ext cx="2777042" cy="2761570"/>
            </a:xfrm>
            <a:prstGeom prst="flowChartConnector">
              <a:avLst/>
            </a:prstGeom>
            <a:gradFill flip="none" rotWithShape="1">
              <a:gsLst>
                <a:gs pos="0">
                  <a:schemeClr val="accent3">
                    <a:lumMod val="5000"/>
                    <a:lumOff val="95000"/>
                  </a:schemeClr>
                </a:gs>
                <a:gs pos="100000">
                  <a:schemeClr val="accent3">
                    <a:lumMod val="30000"/>
                    <a:lumOff val="70000"/>
                  </a:schemeClr>
                </a:gs>
              </a:gsLst>
              <a:lin ang="5400000" scaled="1"/>
              <a:tileRect/>
            </a:gradFill>
            <a:ln w="38100">
              <a:gradFill flip="none" rotWithShape="1">
                <a:gsLst>
                  <a:gs pos="0">
                    <a:schemeClr val="bg1"/>
                  </a:gs>
                  <a:gs pos="93000">
                    <a:schemeClr val="accent3">
                      <a:lumMod val="30000"/>
                      <a:lumOff val="70000"/>
                    </a:schemeClr>
                  </a:gs>
                </a:gsLst>
                <a:lin ang="8100000" scaled="1"/>
                <a:tileRect/>
              </a:gradFill>
            </a:ln>
            <a:effectLst>
              <a:outerShdw blurRad="533400" dist="152400" dir="8100000" algn="tr" rotWithShape="0">
                <a:srgbClr val="C5D7F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9Slide03 Roboto Condensed Bold" panose="02000000000000000000" pitchFamily="2" charset="0"/>
                  <a:ea typeface="#9Slide03 Roboto Condensed Bold" panose="02000000000000000000" pitchFamily="2" charset="0"/>
                </a:rPr>
                <a:t>Quan hệ tình dục</a:t>
              </a:r>
              <a:endParaRPr kumimoji="0" lang="en-US" sz="3200" b="0" i="0" u="none" strike="noStrike" kern="1200" cap="none" spc="0" normalizeH="0" baseline="0" noProof="0" dirty="0">
                <a:ln>
                  <a:noFill/>
                </a:ln>
                <a:solidFill>
                  <a:prstClr val="black"/>
                </a:solidFill>
                <a:effectLst/>
                <a:uLnTx/>
                <a:uFillTx/>
                <a:latin typeface="#9Slide03 Roboto Condensed Bold" panose="02000000000000000000" pitchFamily="2" charset="0"/>
                <a:ea typeface="#9Slide03 Roboto Condensed Bold" panose="02000000000000000000" pitchFamily="2" charset="0"/>
              </a:endParaRPr>
            </a:p>
          </p:txBody>
        </p:sp>
        <p:sp>
          <p:nvSpPr>
            <p:cNvPr id="13" name="Flowchart: Connector 12">
              <a:extLst>
                <a:ext uri="{FF2B5EF4-FFF2-40B4-BE49-F238E27FC236}">
                  <a16:creationId xmlns:a16="http://schemas.microsoft.com/office/drawing/2014/main" id="{678C8CD0-E2F8-4AF9-983F-9EFF4E35A961}"/>
                </a:ext>
              </a:extLst>
            </p:cNvPr>
            <p:cNvSpPr/>
            <p:nvPr/>
          </p:nvSpPr>
          <p:spPr>
            <a:xfrm>
              <a:off x="4434521" y="2304460"/>
              <a:ext cx="979208" cy="996539"/>
            </a:xfrm>
            <a:prstGeom prst="flowChartConnector">
              <a:avLst/>
            </a:prstGeom>
            <a:solidFill>
              <a:srgbClr val="00938D"/>
            </a:solidFill>
            <a:ln w="38100">
              <a:gradFill flip="none" rotWithShape="1">
                <a:gsLst>
                  <a:gs pos="0">
                    <a:schemeClr val="bg1"/>
                  </a:gs>
                  <a:gs pos="93000">
                    <a:schemeClr val="accent3">
                      <a:lumMod val="30000"/>
                      <a:lumOff val="70000"/>
                    </a:schemeClr>
                  </a:gs>
                </a:gsLst>
                <a:lin ang="8100000" scaled="1"/>
                <a:tileRect/>
              </a:gradFill>
            </a:ln>
            <a:effectLst>
              <a:outerShdw blurRad="533400" dist="152400" dir="8100000" algn="tr" rotWithShape="0">
                <a:srgbClr val="C5D7F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2</a:t>
              </a:r>
              <a:endParaRPr kumimoji="0" lang="en-US" sz="44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7" name="Group 16">
            <a:extLst>
              <a:ext uri="{FF2B5EF4-FFF2-40B4-BE49-F238E27FC236}">
                <a16:creationId xmlns:a16="http://schemas.microsoft.com/office/drawing/2014/main" id="{216965F9-AE50-47ED-94EF-DBB5CDAB659B}"/>
              </a:ext>
            </a:extLst>
          </p:cNvPr>
          <p:cNvGrpSpPr/>
          <p:nvPr/>
        </p:nvGrpSpPr>
        <p:grpSpPr>
          <a:xfrm>
            <a:off x="8763324" y="1989795"/>
            <a:ext cx="2143654" cy="2077380"/>
            <a:chOff x="8073071" y="2304460"/>
            <a:chExt cx="3106181" cy="3010150"/>
          </a:xfrm>
        </p:grpSpPr>
        <p:sp>
          <p:nvSpPr>
            <p:cNvPr id="7" name="Flowchart: Connector 6">
              <a:extLst>
                <a:ext uri="{FF2B5EF4-FFF2-40B4-BE49-F238E27FC236}">
                  <a16:creationId xmlns:a16="http://schemas.microsoft.com/office/drawing/2014/main" id="{62898F27-AAF7-4242-BF57-A03A5C77BA24}"/>
                </a:ext>
              </a:extLst>
            </p:cNvPr>
            <p:cNvSpPr/>
            <p:nvPr/>
          </p:nvSpPr>
          <p:spPr>
            <a:xfrm>
              <a:off x="8410160" y="2553040"/>
              <a:ext cx="2769092" cy="2761570"/>
            </a:xfrm>
            <a:prstGeom prst="flowChartConnector">
              <a:avLst/>
            </a:prstGeom>
            <a:gradFill flip="none" rotWithShape="1">
              <a:gsLst>
                <a:gs pos="0">
                  <a:schemeClr val="accent3">
                    <a:lumMod val="5000"/>
                    <a:lumOff val="95000"/>
                  </a:schemeClr>
                </a:gs>
                <a:gs pos="100000">
                  <a:schemeClr val="accent3">
                    <a:lumMod val="30000"/>
                    <a:lumOff val="70000"/>
                  </a:schemeClr>
                </a:gs>
              </a:gsLst>
              <a:lin ang="5400000" scaled="1"/>
              <a:tileRect/>
            </a:gradFill>
            <a:ln w="38100">
              <a:gradFill flip="none" rotWithShape="1">
                <a:gsLst>
                  <a:gs pos="0">
                    <a:schemeClr val="bg1"/>
                  </a:gs>
                  <a:gs pos="93000">
                    <a:schemeClr val="accent3">
                      <a:lumMod val="30000"/>
                      <a:lumOff val="70000"/>
                    </a:schemeClr>
                  </a:gs>
                </a:gsLst>
                <a:lin ang="8100000" scaled="1"/>
                <a:tileRect/>
              </a:gradFill>
            </a:ln>
            <a:effectLst>
              <a:outerShdw blurRad="533400" dist="152400" dir="8100000" algn="tr" rotWithShape="0">
                <a:srgbClr val="C5D7F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9Slide03 Roboto Condensed Bold" panose="02000000000000000000" pitchFamily="2" charset="0"/>
                  <a:ea typeface="#9Slide03 Roboto Condensed Bold" panose="02000000000000000000" pitchFamily="2" charset="0"/>
                </a:rPr>
                <a:t>Từ mẹ sang con</a:t>
              </a:r>
              <a:endParaRPr kumimoji="0" lang="en-US" sz="3200" b="0" i="0" u="none" strike="noStrike" kern="1200" cap="none" spc="0" normalizeH="0" baseline="0" noProof="0" dirty="0">
                <a:ln>
                  <a:noFill/>
                </a:ln>
                <a:solidFill>
                  <a:prstClr val="black"/>
                </a:solidFill>
                <a:effectLst/>
                <a:uLnTx/>
                <a:uFillTx/>
                <a:latin typeface="#9Slide03 Roboto Condensed Bold" panose="02000000000000000000" pitchFamily="2" charset="0"/>
                <a:ea typeface="#9Slide03 Roboto Condensed Bold" panose="02000000000000000000" pitchFamily="2" charset="0"/>
              </a:endParaRPr>
            </a:p>
          </p:txBody>
        </p:sp>
        <p:sp>
          <p:nvSpPr>
            <p:cNvPr id="14" name="Flowchart: Connector 13">
              <a:extLst>
                <a:ext uri="{FF2B5EF4-FFF2-40B4-BE49-F238E27FC236}">
                  <a16:creationId xmlns:a16="http://schemas.microsoft.com/office/drawing/2014/main" id="{48DE8B3B-3BEC-45F2-8B07-263910601DEB}"/>
                </a:ext>
              </a:extLst>
            </p:cNvPr>
            <p:cNvSpPr/>
            <p:nvPr/>
          </p:nvSpPr>
          <p:spPr>
            <a:xfrm>
              <a:off x="8073071" y="2304460"/>
              <a:ext cx="979208" cy="996539"/>
            </a:xfrm>
            <a:prstGeom prst="flowChartConnector">
              <a:avLst/>
            </a:prstGeom>
            <a:solidFill>
              <a:srgbClr val="00938D"/>
            </a:solidFill>
            <a:ln w="38100">
              <a:gradFill flip="none" rotWithShape="1">
                <a:gsLst>
                  <a:gs pos="0">
                    <a:schemeClr val="bg1"/>
                  </a:gs>
                  <a:gs pos="93000">
                    <a:schemeClr val="accent3">
                      <a:lumMod val="30000"/>
                      <a:lumOff val="70000"/>
                    </a:schemeClr>
                  </a:gs>
                </a:gsLst>
                <a:lin ang="8100000" scaled="1"/>
                <a:tileRect/>
              </a:gradFill>
            </a:ln>
            <a:effectLst>
              <a:outerShdw blurRad="533400" dist="152400" dir="8100000" algn="tr" rotWithShape="0">
                <a:srgbClr val="C5D7FA"/>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rPr>
                <a:t>3</a:t>
              </a: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8" name="Group 17">
            <a:extLst>
              <a:ext uri="{FF2B5EF4-FFF2-40B4-BE49-F238E27FC236}">
                <a16:creationId xmlns:a16="http://schemas.microsoft.com/office/drawing/2014/main" id="{436FEE29-358F-4C2F-B08B-1981BE523630}"/>
              </a:ext>
            </a:extLst>
          </p:cNvPr>
          <p:cNvGrpSpPr/>
          <p:nvPr/>
        </p:nvGrpSpPr>
        <p:grpSpPr>
          <a:xfrm>
            <a:off x="3301751" y="727120"/>
            <a:ext cx="5494338" cy="1098903"/>
            <a:chOff x="12971297" y="3104023"/>
            <a:chExt cx="6984165" cy="2565967"/>
          </a:xfrm>
          <a:solidFill>
            <a:srgbClr val="FFC000"/>
          </a:solidFill>
          <a:effectLst>
            <a:outerShdw blurRad="50800" dist="50800" dir="5400000" sx="1000" sy="1000" algn="ctr" rotWithShape="0">
              <a:schemeClr val="bg1">
                <a:lumMod val="50000"/>
              </a:schemeClr>
            </a:outerShdw>
          </a:effectLst>
        </p:grpSpPr>
        <p:sp>
          <p:nvSpPr>
            <p:cNvPr id="19" name="Rectangle: Rounded Corners 18">
              <a:extLst>
                <a:ext uri="{FF2B5EF4-FFF2-40B4-BE49-F238E27FC236}">
                  <a16:creationId xmlns:a16="http://schemas.microsoft.com/office/drawing/2014/main" id="{721BF0BC-1685-413B-9769-DDE2D60143F0}"/>
                </a:ext>
              </a:extLst>
            </p:cNvPr>
            <p:cNvSpPr/>
            <p:nvPr/>
          </p:nvSpPr>
          <p:spPr>
            <a:xfrm>
              <a:off x="12971297" y="3104023"/>
              <a:ext cx="6984165" cy="2565967"/>
            </a:xfrm>
            <a:prstGeom prst="roundRect">
              <a:avLst>
                <a:gd name="adj" fmla="val 6699"/>
              </a:avLst>
            </a:prstGeom>
            <a:grpFill/>
            <a:ln w="53975">
              <a:noFill/>
            </a:ln>
            <a:effectLst>
              <a:outerShdw blurRad="736600" dist="431800" dir="3660000" sx="91000" sy="91000" algn="tl" rotWithShape="0">
                <a:srgbClr val="377DFF">
                  <a:lumMod val="75000"/>
                  <a:alpha val="40000"/>
                </a:srgbClr>
              </a:outerShdw>
            </a:effectLst>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72144"/>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0D4A04A-8775-43F4-B3EE-7152C765E255}"/>
                </a:ext>
              </a:extLst>
            </p:cNvPr>
            <p:cNvSpPr txBox="1"/>
            <p:nvPr/>
          </p:nvSpPr>
          <p:spPr>
            <a:xfrm>
              <a:off x="13542537" y="3813000"/>
              <a:ext cx="5841684" cy="1365465"/>
            </a:xfrm>
            <a:prstGeom prst="rect">
              <a:avLst/>
            </a:prstGeom>
            <a:grpFill/>
          </p:spPr>
          <p:txBody>
            <a:bodyPr wrap="square" rtlCol="0">
              <a:spAutoFit/>
            </a:bodyPr>
            <a:lstStyle>
              <a:defPPr>
                <a:defRPr lang="en-US"/>
              </a:defPPr>
              <a:lvl1pPr defTabSz="228554">
                <a:defRPr>
                  <a:solidFill>
                    <a:srgbClr val="172144"/>
                  </a:solidFill>
                  <a:latin typeface="#9Slide03 AllRoundGothic" panose="020B0703020202020104" pitchFamily="34" charset="0"/>
                </a:defRPr>
              </a:lvl1p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172144"/>
                  </a:solidFill>
                  <a:effectLst/>
                  <a:uLnTx/>
                  <a:uFillTx/>
                  <a:latin typeface="#9Slide03 Roboto Condensed Bold" panose="02000000000000000000" pitchFamily="2" charset="0"/>
                  <a:ea typeface="#9Slide03 Roboto Condensed Bold" panose="02000000000000000000" pitchFamily="2" charset="0"/>
                </a:rPr>
                <a:t>CON ĐƯỜNG LÂY TRUYỀN</a:t>
              </a:r>
              <a:endParaRPr kumimoji="0" lang="en-US" sz="3200" b="0" i="0" u="none" strike="noStrike" kern="0" cap="none" spc="0" normalizeH="0" baseline="0" noProof="0" dirty="0">
                <a:ln>
                  <a:noFill/>
                </a:ln>
                <a:solidFill>
                  <a:srgbClr val="172144"/>
                </a:solidFill>
                <a:effectLst/>
                <a:uLnTx/>
                <a:uFillTx/>
                <a:latin typeface="#9Slide03 Roboto Condensed Bold" panose="02000000000000000000" pitchFamily="2" charset="0"/>
                <a:ea typeface="#9Slide03 Roboto Condensed Bold" panose="02000000000000000000" pitchFamily="2" charset="0"/>
              </a:endParaRPr>
            </a:p>
          </p:txBody>
        </p:sp>
      </p:grpSp>
      <p:pic>
        <p:nvPicPr>
          <p:cNvPr id="21" name="Picture 20">
            <a:extLst>
              <a:ext uri="{FF2B5EF4-FFF2-40B4-BE49-F238E27FC236}">
                <a16:creationId xmlns:a16="http://schemas.microsoft.com/office/drawing/2014/main" id="{195253C9-D943-415B-BEF7-A8D814850BEF}"/>
              </a:ext>
            </a:extLst>
          </p:cNvPr>
          <p:cNvPicPr>
            <a:picLocks noChangeAspect="1"/>
          </p:cNvPicPr>
          <p:nvPr/>
        </p:nvPicPr>
        <p:blipFill>
          <a:blip r:embed="rId2"/>
          <a:stretch>
            <a:fillRect/>
          </a:stretch>
        </p:blipFill>
        <p:spPr>
          <a:xfrm>
            <a:off x="549548" y="4507690"/>
            <a:ext cx="3329393" cy="22121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8CCAC24C-5767-4117-A549-5301866F8AE9}"/>
              </a:ext>
            </a:extLst>
          </p:cNvPr>
          <p:cNvPicPr>
            <a:picLocks noChangeAspect="1"/>
          </p:cNvPicPr>
          <p:nvPr/>
        </p:nvPicPr>
        <p:blipFill>
          <a:blip r:embed="rId3"/>
          <a:stretch>
            <a:fillRect/>
          </a:stretch>
        </p:blipFill>
        <p:spPr>
          <a:xfrm>
            <a:off x="4481812" y="4496586"/>
            <a:ext cx="3329393" cy="2223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773BC9A5-F2A7-425C-A592-403234B988E8}"/>
              </a:ext>
            </a:extLst>
          </p:cNvPr>
          <p:cNvPicPr>
            <a:picLocks noChangeAspect="1"/>
          </p:cNvPicPr>
          <p:nvPr/>
        </p:nvPicPr>
        <p:blipFill>
          <a:blip r:embed="rId4"/>
          <a:stretch>
            <a:fillRect/>
          </a:stretch>
        </p:blipFill>
        <p:spPr>
          <a:xfrm>
            <a:off x="8628597" y="4460017"/>
            <a:ext cx="2707402" cy="2279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99319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5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decel="10000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ppt_x"/>
                                          </p:val>
                                        </p:tav>
                                        <p:tav tm="100000">
                                          <p:val>
                                            <p:strVal val="#ppt_x"/>
                                          </p:val>
                                        </p:tav>
                                      </p:tavLst>
                                    </p:anim>
                                    <p:anim calcmode="lin" valueType="num">
                                      <p:cBhvr additive="base">
                                        <p:cTn id="14" dur="1000" fill="hold"/>
                                        <p:tgtEl>
                                          <p:spTgt spid="15"/>
                                        </p:tgtEl>
                                        <p:attrNameLst>
                                          <p:attrName>ppt_y</p:attrName>
                                        </p:attrNameLst>
                                      </p:cBhvr>
                                      <p:tavLst>
                                        <p:tav tm="0">
                                          <p:val>
                                            <p:strVal val="0-#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decel="10000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ppt_x"/>
                                          </p:val>
                                        </p:tav>
                                        <p:tav tm="100000">
                                          <p:val>
                                            <p:strVal val="#ppt_x"/>
                                          </p:val>
                                        </p:tav>
                                      </p:tavLst>
                                    </p:anim>
                                    <p:anim calcmode="lin" valueType="num">
                                      <p:cBhvr additive="base">
                                        <p:cTn id="24" dur="10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ppt_x"/>
                                          </p:val>
                                        </p:tav>
                                        <p:tav tm="100000">
                                          <p:val>
                                            <p:strVal val="#ppt_x"/>
                                          </p:val>
                                        </p:tav>
                                      </p:tavLst>
                                    </p:anim>
                                    <p:anim calcmode="lin" valueType="num">
                                      <p:cBhvr additive="base">
                                        <p:cTn id="2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decel="10000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1000" fill="hold"/>
                                        <p:tgtEl>
                                          <p:spTgt spid="17"/>
                                        </p:tgtEl>
                                        <p:attrNameLst>
                                          <p:attrName>ppt_x</p:attrName>
                                        </p:attrNameLst>
                                      </p:cBhvr>
                                      <p:tavLst>
                                        <p:tav tm="0">
                                          <p:val>
                                            <p:strVal val="#ppt_x"/>
                                          </p:val>
                                        </p:tav>
                                        <p:tav tm="100000">
                                          <p:val>
                                            <p:strVal val="#ppt_x"/>
                                          </p:val>
                                        </p:tav>
                                      </p:tavLst>
                                    </p:anim>
                                    <p:anim calcmode="lin" valueType="num">
                                      <p:cBhvr additive="base">
                                        <p:cTn id="34" dur="1000" fill="hold"/>
                                        <p:tgtEl>
                                          <p:spTgt spid="17"/>
                                        </p:tgtEl>
                                        <p:attrNameLst>
                                          <p:attrName>ppt_y</p:attrName>
                                        </p:attrNameLst>
                                      </p:cBhvr>
                                      <p:tavLst>
                                        <p:tav tm="0">
                                          <p:val>
                                            <p:strVal val="0-#ppt_h/2"/>
                                          </p:val>
                                        </p:tav>
                                        <p:tav tm="100000">
                                          <p:val>
                                            <p:strVal val="#ppt_y"/>
                                          </p:val>
                                        </p:tav>
                                      </p:tavLst>
                                    </p:anim>
                                  </p:childTnLst>
                                </p:cTn>
                              </p:par>
                              <p:par>
                                <p:cTn id="35" presetID="2" presetClass="entr" presetSubtype="4" decel="10000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000" fill="hold"/>
                                        <p:tgtEl>
                                          <p:spTgt spid="23"/>
                                        </p:tgtEl>
                                        <p:attrNameLst>
                                          <p:attrName>ppt_x</p:attrName>
                                        </p:attrNameLst>
                                      </p:cBhvr>
                                      <p:tavLst>
                                        <p:tav tm="0">
                                          <p:val>
                                            <p:strVal val="#ppt_x"/>
                                          </p:val>
                                        </p:tav>
                                        <p:tav tm="100000">
                                          <p:val>
                                            <p:strVal val="#ppt_x"/>
                                          </p:val>
                                        </p:tav>
                                      </p:tavLst>
                                    </p:anim>
                                    <p:anim calcmode="lin" valueType="num">
                                      <p:cBhvr additive="base">
                                        <p:cTn id="3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76457"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Rectangle 1">
            <a:extLst>
              <a:ext uri="{FF2B5EF4-FFF2-40B4-BE49-F238E27FC236}">
                <a16:creationId xmlns:a16="http://schemas.microsoft.com/office/drawing/2014/main" id="{473C885C-1594-70D4-0DB0-B38406454B98}"/>
              </a:ext>
            </a:extLst>
          </p:cNvPr>
          <p:cNvSpPr>
            <a:spLocks noChangeArrowheads="1"/>
          </p:cNvSpPr>
          <p:nvPr/>
        </p:nvSpPr>
        <p:spPr bwMode="auto">
          <a:xfrm>
            <a:off x="8153400" y="2543364"/>
            <a:ext cx="3434180" cy="35990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000" b="1" i="0" u="none" strike="noStrike" cap="none" normalizeH="0" baseline="0">
                <a:ln>
                  <a:noFill/>
                </a:ln>
                <a:effectLst/>
              </a:rPr>
              <a:t>PHIẾU ĐIỀU TRA SỰ HIỂU BIẾT VỀ </a:t>
            </a:r>
            <a:endParaRPr kumimoji="0" lang="en-US" altLang="en-US" sz="20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000" b="1" i="0" u="none" strike="noStrike" cap="none" normalizeH="0" baseline="0">
                <a:ln>
                  <a:noFill/>
                </a:ln>
                <a:effectLst/>
              </a:rPr>
              <a:t>SỨC KHỎE SINH SẢN VỊ THÀNH NIÊN</a:t>
            </a:r>
            <a:endParaRPr kumimoji="0" lang="en-US" altLang="en-US" sz="2000" b="0" i="0" u="none" strike="noStrike" cap="none" normalizeH="0" baseline="0">
              <a:ln>
                <a:noFill/>
              </a:ln>
              <a:effectLst/>
            </a:endParaRPr>
          </a:p>
        </p:txBody>
      </p:sp>
      <p:graphicFrame>
        <p:nvGraphicFramePr>
          <p:cNvPr id="2" name="Table 1">
            <a:extLst>
              <a:ext uri="{FF2B5EF4-FFF2-40B4-BE49-F238E27FC236}">
                <a16:creationId xmlns:a16="http://schemas.microsoft.com/office/drawing/2014/main" id="{C4ADF87B-84C5-4BE1-3654-9BE628449BE6}"/>
              </a:ext>
            </a:extLst>
          </p:cNvPr>
          <p:cNvGraphicFramePr>
            <a:graphicFrameLocks noGrp="1"/>
          </p:cNvGraphicFramePr>
          <p:nvPr>
            <p:extLst>
              <p:ext uri="{D42A27DB-BD31-4B8C-83A1-F6EECF244321}">
                <p14:modId xmlns:p14="http://schemas.microsoft.com/office/powerpoint/2010/main" val="1016915439"/>
              </p:ext>
            </p:extLst>
          </p:nvPr>
        </p:nvGraphicFramePr>
        <p:xfrm>
          <a:off x="669235" y="795076"/>
          <a:ext cx="6221896" cy="5274471"/>
        </p:xfrm>
        <a:graphic>
          <a:graphicData uri="http://schemas.openxmlformats.org/drawingml/2006/table">
            <a:tbl>
              <a:tblPr firstRow="1" firstCol="1" bandRow="1"/>
              <a:tblGrid>
                <a:gridCol w="4402522">
                  <a:extLst>
                    <a:ext uri="{9D8B030D-6E8A-4147-A177-3AD203B41FA5}">
                      <a16:colId xmlns:a16="http://schemas.microsoft.com/office/drawing/2014/main" val="3170168859"/>
                    </a:ext>
                  </a:extLst>
                </a:gridCol>
                <a:gridCol w="748092">
                  <a:extLst>
                    <a:ext uri="{9D8B030D-6E8A-4147-A177-3AD203B41FA5}">
                      <a16:colId xmlns:a16="http://schemas.microsoft.com/office/drawing/2014/main" val="1277383234"/>
                    </a:ext>
                  </a:extLst>
                </a:gridCol>
                <a:gridCol w="1071282">
                  <a:extLst>
                    <a:ext uri="{9D8B030D-6E8A-4147-A177-3AD203B41FA5}">
                      <a16:colId xmlns:a16="http://schemas.microsoft.com/office/drawing/2014/main" val="4188330732"/>
                    </a:ext>
                  </a:extLst>
                </a:gridCol>
              </a:tblGrid>
              <a:tr h="383837">
                <a:tc>
                  <a:txBody>
                    <a:bodyPr/>
                    <a:lstStyle/>
                    <a:p>
                      <a:pPr marL="0" marR="27432" algn="ctr" fontAlgn="t">
                        <a:lnSpc>
                          <a:spcPct val="115000"/>
                        </a:lnSpc>
                        <a:spcBef>
                          <a:spcPts val="200"/>
                        </a:spcBef>
                        <a:spcAft>
                          <a:spcPts val="200"/>
                        </a:spcAft>
                      </a:pPr>
                      <a:r>
                        <a:rPr lang="en-US" sz="18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điều tra</a:t>
                      </a:r>
                      <a:endParaRPr lang="en-US"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27432" algn="ctr" fontAlgn="t">
                        <a:lnSpc>
                          <a:spcPct val="115000"/>
                        </a:lnSpc>
                        <a:spcBef>
                          <a:spcPts val="200"/>
                        </a:spcBef>
                        <a:spcAft>
                          <a:spcPts val="200"/>
                        </a:spcAft>
                      </a:pPr>
                      <a:r>
                        <a:rPr lang="en-US" sz="18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a:t>
                      </a:r>
                      <a:endParaRPr lang="en-US"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27432" algn="ctr" fontAlgn="t">
                        <a:lnSpc>
                          <a:spcPct val="115000"/>
                        </a:lnSpc>
                        <a:spcBef>
                          <a:spcPts val="200"/>
                        </a:spcBef>
                        <a:spcAft>
                          <a:spcPts val="200"/>
                        </a:spcAft>
                      </a:pPr>
                      <a:r>
                        <a:rPr lang="en-US" sz="18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endParaRPr lang="en-US"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1925915223"/>
                  </a:ext>
                </a:extLst>
              </a:tr>
              <a:tr h="698662">
                <a:tc>
                  <a:txBody>
                    <a:bodyPr/>
                    <a:lstStyle/>
                    <a:p>
                      <a:pPr marL="0" marR="27432" algn="just" fontAlgn="t">
                        <a:lnSpc>
                          <a:spcPct val="115000"/>
                        </a:lnSpc>
                        <a:spcBef>
                          <a:spcPts val="200"/>
                        </a:spcBef>
                        <a:spcAft>
                          <a:spcPts val="200"/>
                        </a:spcAft>
                      </a:pPr>
                      <a:r>
                        <a:rPr lang="vi-VN"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 về cấu tạo và chức năng của cơ quan sinh dục.</a:t>
                      </a:r>
                      <a:endParaRPr lang="vi-VN"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7432" algn="l" fontAlgn="t">
                        <a:lnSpc>
                          <a:spcPct val="115000"/>
                        </a:lnSpc>
                        <a:spcBef>
                          <a:spcPts val="200"/>
                        </a:spcBef>
                        <a:spcAft>
                          <a:spcPts val="200"/>
                        </a:spcAft>
                      </a:pPr>
                      <a:r>
                        <a:rPr lang="vi-VN"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7432" algn="l" fontAlgn="t">
                        <a:lnSpc>
                          <a:spcPct val="115000"/>
                        </a:lnSpc>
                        <a:spcBef>
                          <a:spcPts val="200"/>
                        </a:spcBef>
                        <a:spcAft>
                          <a:spcPts val="200"/>
                        </a:spcAft>
                      </a:pPr>
                      <a:r>
                        <a:rPr lang="vi-VN"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5851669"/>
                  </a:ext>
                </a:extLst>
              </a:tr>
              <a:tr h="698662">
                <a:tc>
                  <a:txBody>
                    <a:bodyPr/>
                    <a:lstStyle/>
                    <a:p>
                      <a:pPr marL="0" marR="27432" algn="just" fontAlgn="t">
                        <a:lnSpc>
                          <a:spcPct val="115000"/>
                        </a:lnSpc>
                        <a:spcBef>
                          <a:spcPts val="200"/>
                        </a:spcBef>
                        <a:spcAft>
                          <a:spcPts val="200"/>
                        </a:spcAft>
                      </a:pPr>
                      <a:r>
                        <a:rPr lang="vi-VN"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 việc nạo, phá thai ảnh hưởng xấu đến sức khỏe sinh sản.</a:t>
                      </a:r>
                      <a:endParaRPr lang="vi-VN"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7432" algn="l" fontAlgn="t">
                        <a:lnSpc>
                          <a:spcPct val="115000"/>
                        </a:lnSpc>
                        <a:spcBef>
                          <a:spcPts val="200"/>
                        </a:spcBef>
                        <a:spcAft>
                          <a:spcPts val="200"/>
                        </a:spcAft>
                      </a:pPr>
                      <a:r>
                        <a:rPr lang="vi-VN"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7432" algn="l" fontAlgn="t">
                        <a:lnSpc>
                          <a:spcPct val="115000"/>
                        </a:lnSpc>
                        <a:spcBef>
                          <a:spcPts val="200"/>
                        </a:spcBef>
                        <a:spcAft>
                          <a:spcPts val="200"/>
                        </a:spcAft>
                      </a:pPr>
                      <a:r>
                        <a:rPr lang="vi-VN"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4444986"/>
                  </a:ext>
                </a:extLst>
              </a:tr>
              <a:tr h="698662">
                <a:tc>
                  <a:txBody>
                    <a:bodyPr/>
                    <a:lstStyle/>
                    <a:p>
                      <a:pPr marL="0" marR="27432" algn="just" fontAlgn="t">
                        <a:lnSpc>
                          <a:spcPct val="115000"/>
                        </a:lnSpc>
                        <a:spcBef>
                          <a:spcPts val="200"/>
                        </a:spcBef>
                        <a:spcAft>
                          <a:spcPts val="200"/>
                        </a:spcAft>
                      </a:pPr>
                      <a:r>
                        <a:rPr lang="en-US"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 các biện pháp phòng ngừa xâm hại tình dục.</a:t>
                      </a:r>
                      <a:endParaRPr lang="en-US"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7432" algn="l" fontAlgn="t">
                        <a:lnSpc>
                          <a:spcPct val="115000"/>
                        </a:lnSpc>
                        <a:spcBef>
                          <a:spcPts val="200"/>
                        </a:spcBef>
                        <a:spcAft>
                          <a:spcPts val="200"/>
                        </a:spcAft>
                      </a:pPr>
                      <a:r>
                        <a:rPr lang="vi-VN"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7432" algn="l" fontAlgn="t">
                        <a:lnSpc>
                          <a:spcPct val="115000"/>
                        </a:lnSpc>
                        <a:spcBef>
                          <a:spcPts val="200"/>
                        </a:spcBef>
                        <a:spcAft>
                          <a:spcPts val="200"/>
                        </a:spcAft>
                      </a:pPr>
                      <a:r>
                        <a:rPr lang="vi-VN"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0884934"/>
                  </a:ext>
                </a:extLst>
              </a:tr>
              <a:tr h="698662">
                <a:tc>
                  <a:txBody>
                    <a:bodyPr/>
                    <a:lstStyle/>
                    <a:p>
                      <a:pPr marL="0" marR="27432" algn="just" fontAlgn="t">
                        <a:lnSpc>
                          <a:spcPct val="115000"/>
                        </a:lnSpc>
                        <a:spcBef>
                          <a:spcPts val="200"/>
                        </a:spcBef>
                        <a:spcAft>
                          <a:spcPts val="200"/>
                        </a:spcAft>
                      </a:pPr>
                      <a:r>
                        <a:rPr lang="en-US"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 về các biện pháp tránh thai ngoài ý muốn.</a:t>
                      </a:r>
                      <a:endParaRPr lang="en-US"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7432" algn="l" fontAlgn="t">
                        <a:lnSpc>
                          <a:spcPct val="115000"/>
                        </a:lnSpc>
                        <a:spcBef>
                          <a:spcPts val="200"/>
                        </a:spcBef>
                        <a:spcAft>
                          <a:spcPts val="200"/>
                        </a:spcAft>
                      </a:pPr>
                      <a:r>
                        <a:rPr lang="vi-VN"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7432" algn="l" fontAlgn="t">
                        <a:lnSpc>
                          <a:spcPct val="115000"/>
                        </a:lnSpc>
                        <a:spcBef>
                          <a:spcPts val="200"/>
                        </a:spcBef>
                        <a:spcAft>
                          <a:spcPts val="200"/>
                        </a:spcAft>
                      </a:pPr>
                      <a:r>
                        <a:rPr lang="vi-VN"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6024614"/>
                  </a:ext>
                </a:extLst>
              </a:tr>
              <a:tr h="698662">
                <a:tc>
                  <a:txBody>
                    <a:bodyPr/>
                    <a:lstStyle/>
                    <a:p>
                      <a:pPr marL="0" marR="27432" algn="just" fontAlgn="t">
                        <a:lnSpc>
                          <a:spcPct val="115000"/>
                        </a:lnSpc>
                        <a:spcBef>
                          <a:spcPts val="200"/>
                        </a:spcBef>
                        <a:spcAft>
                          <a:spcPts val="200"/>
                        </a:spcAft>
                      </a:pPr>
                      <a:r>
                        <a:rPr lang="en-US"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 nguyên nhân, triệu chứng, cánh phòng chống bệnh lậu.</a:t>
                      </a:r>
                      <a:endParaRPr lang="en-US"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7432" algn="l" fontAlgn="t">
                        <a:lnSpc>
                          <a:spcPct val="115000"/>
                        </a:lnSpc>
                        <a:spcBef>
                          <a:spcPts val="200"/>
                        </a:spcBef>
                        <a:spcAft>
                          <a:spcPts val="200"/>
                        </a:spcAft>
                      </a:pPr>
                      <a:r>
                        <a:rPr lang="vi-VN"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7432" algn="l" fontAlgn="t">
                        <a:lnSpc>
                          <a:spcPct val="115000"/>
                        </a:lnSpc>
                        <a:spcBef>
                          <a:spcPts val="200"/>
                        </a:spcBef>
                        <a:spcAft>
                          <a:spcPts val="200"/>
                        </a:spcAft>
                      </a:pPr>
                      <a:r>
                        <a:rPr lang="vi-VN"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3531871"/>
                  </a:ext>
                </a:extLst>
              </a:tr>
              <a:tr h="698662">
                <a:tc>
                  <a:txBody>
                    <a:bodyPr/>
                    <a:lstStyle/>
                    <a:p>
                      <a:pPr marL="0" marR="27432" algn="just" fontAlgn="t">
                        <a:lnSpc>
                          <a:spcPct val="115000"/>
                        </a:lnSpc>
                        <a:spcBef>
                          <a:spcPts val="200"/>
                        </a:spcBef>
                        <a:spcAft>
                          <a:spcPts val="200"/>
                        </a:spcAft>
                      </a:pPr>
                      <a:r>
                        <a:rPr lang="en-US"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 nguyên nhân, triệu chứng, cánh phòng chống bệnh giang mai.</a:t>
                      </a:r>
                      <a:endParaRPr lang="en-US"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7432" algn="l" fontAlgn="t">
                        <a:lnSpc>
                          <a:spcPct val="115000"/>
                        </a:lnSpc>
                        <a:spcBef>
                          <a:spcPts val="200"/>
                        </a:spcBef>
                        <a:spcAft>
                          <a:spcPts val="200"/>
                        </a:spcAft>
                      </a:pPr>
                      <a:r>
                        <a:rPr lang="vi-VN"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7432" algn="l" fontAlgn="t">
                        <a:lnSpc>
                          <a:spcPct val="115000"/>
                        </a:lnSpc>
                        <a:spcBef>
                          <a:spcPts val="200"/>
                        </a:spcBef>
                        <a:spcAft>
                          <a:spcPts val="200"/>
                        </a:spcAft>
                      </a:pPr>
                      <a:r>
                        <a:rPr lang="vi-VN"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6103312"/>
                  </a:ext>
                </a:extLst>
              </a:tr>
              <a:tr h="698662">
                <a:tc>
                  <a:txBody>
                    <a:bodyPr/>
                    <a:lstStyle/>
                    <a:p>
                      <a:pPr marL="0" marR="27432" algn="just" fontAlgn="t">
                        <a:lnSpc>
                          <a:spcPct val="115000"/>
                        </a:lnSpc>
                        <a:spcBef>
                          <a:spcPts val="200"/>
                        </a:spcBef>
                        <a:spcAft>
                          <a:spcPts val="200"/>
                        </a:spcAft>
                      </a:pPr>
                      <a:r>
                        <a:rPr lang="en-US"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 nguyên nhân, triệu chứng, cánh phòng chống AIDS.</a:t>
                      </a:r>
                      <a:endParaRPr lang="en-US"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7432" algn="l" fontAlgn="t">
                        <a:lnSpc>
                          <a:spcPct val="115000"/>
                        </a:lnSpc>
                        <a:spcBef>
                          <a:spcPts val="200"/>
                        </a:spcBef>
                        <a:spcAft>
                          <a:spcPts val="200"/>
                        </a:spcAft>
                      </a:pPr>
                      <a:r>
                        <a:rPr lang="vi-VN"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7432" algn="l" fontAlgn="t">
                        <a:lnSpc>
                          <a:spcPct val="115000"/>
                        </a:lnSpc>
                        <a:spcBef>
                          <a:spcPts val="200"/>
                        </a:spcBef>
                        <a:spcAft>
                          <a:spcPts val="200"/>
                        </a:spcAft>
                      </a:pPr>
                      <a:r>
                        <a:rPr lang="vi-VN" sz="1800" b="0"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700" b="0" i="0" u="none" strike="noStrike">
                        <a:effectLst/>
                        <a:latin typeface="Arial" panose="020B0604020202020204" pitchFamily="34" charset="0"/>
                      </a:endParaRPr>
                    </a:p>
                  </a:txBody>
                  <a:tcPr marL="102661" marR="102661" marT="142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8151664"/>
                  </a:ext>
                </a:extLst>
              </a:tr>
            </a:tbl>
          </a:graphicData>
        </a:graphic>
      </p:graphicFrame>
    </p:spTree>
    <p:extLst>
      <p:ext uri="{BB962C8B-B14F-4D97-AF65-F5344CB8AC3E}">
        <p14:creationId xmlns:p14="http://schemas.microsoft.com/office/powerpoint/2010/main" val="2410262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loud 15">
            <a:extLst>
              <a:ext uri="{FF2B5EF4-FFF2-40B4-BE49-F238E27FC236}">
                <a16:creationId xmlns:a16="http://schemas.microsoft.com/office/drawing/2014/main" id="{36CC4609-83CE-4A79-A676-B42EB5E75111}"/>
              </a:ext>
            </a:extLst>
          </p:cNvPr>
          <p:cNvSpPr/>
          <p:nvPr/>
        </p:nvSpPr>
        <p:spPr>
          <a:xfrm rot="10800000">
            <a:off x="2491118" y="445465"/>
            <a:ext cx="3810000" cy="1871039"/>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7DCB2151-2C3B-4A84-957D-67E4E383BCC3}"/>
              </a:ext>
            </a:extLst>
          </p:cNvPr>
          <p:cNvSpPr/>
          <p:nvPr/>
        </p:nvSpPr>
        <p:spPr>
          <a:xfrm rot="21374502" flipH="1">
            <a:off x="6059128" y="2714674"/>
            <a:ext cx="3810000" cy="1871039"/>
          </a:xfrm>
          <a:prstGeom prst="clou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D16F169B-3AC9-4F10-BBAA-C72D4F959146}"/>
              </a:ext>
            </a:extLst>
          </p:cNvPr>
          <p:cNvSpPr/>
          <p:nvPr/>
        </p:nvSpPr>
        <p:spPr>
          <a:xfrm rot="21374502" flipH="1">
            <a:off x="2666793" y="2714674"/>
            <a:ext cx="3810000" cy="1871039"/>
          </a:xfrm>
          <a:prstGeom prst="clou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a:extLst>
              <a:ext uri="{FF2B5EF4-FFF2-40B4-BE49-F238E27FC236}">
                <a16:creationId xmlns:a16="http://schemas.microsoft.com/office/drawing/2014/main" id="{57A42D0B-9784-42BE-8FDD-CD6B53B3E222}"/>
              </a:ext>
            </a:extLst>
          </p:cNvPr>
          <p:cNvSpPr/>
          <p:nvPr/>
        </p:nvSpPr>
        <p:spPr>
          <a:xfrm rot="10111906" flipH="1">
            <a:off x="5854208" y="312523"/>
            <a:ext cx="3810000" cy="1871039"/>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ADBA3DFB-2AE5-4B58-9F6C-A14B19A96D6C}"/>
              </a:ext>
            </a:extLst>
          </p:cNvPr>
          <p:cNvSpPr/>
          <p:nvPr/>
        </p:nvSpPr>
        <p:spPr>
          <a:xfrm>
            <a:off x="2431069" y="735708"/>
            <a:ext cx="7329863" cy="3421734"/>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Opened Book Icon, Symbol. PNG, SVG Download.">
            <a:extLst>
              <a:ext uri="{FF2B5EF4-FFF2-40B4-BE49-F238E27FC236}">
                <a16:creationId xmlns:a16="http://schemas.microsoft.com/office/drawing/2014/main" id="{8435449F-E1F6-4082-A5F2-65E78E290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0000">
            <a:off x="-1601158" y="4130865"/>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Icon | Book">
            <a:extLst>
              <a:ext uri="{FF2B5EF4-FFF2-40B4-BE49-F238E27FC236}">
                <a16:creationId xmlns:a16="http://schemas.microsoft.com/office/drawing/2014/main" id="{5C85B9A4-942E-4ECA-88D8-A8DEB1EC2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0000">
            <a:off x="9683133" y="4419599"/>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lored pencils - Free art icons">
            <a:extLst>
              <a:ext uri="{FF2B5EF4-FFF2-40B4-BE49-F238E27FC236}">
                <a16:creationId xmlns:a16="http://schemas.microsoft.com/office/drawing/2014/main" id="{AEBB80CE-6ADA-4634-B37A-D374D973F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5148498"/>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AC344D-B9A5-48BC-9EC0-C50F2F41E3D3}"/>
              </a:ext>
            </a:extLst>
          </p:cNvPr>
          <p:cNvSpPr txBox="1"/>
          <p:nvPr/>
        </p:nvSpPr>
        <p:spPr>
          <a:xfrm>
            <a:off x="3317200" y="2080667"/>
            <a:ext cx="5557612" cy="923330"/>
          </a:xfrm>
          <a:prstGeom prst="rect">
            <a:avLst/>
          </a:prstGeom>
          <a:noFill/>
        </p:spPr>
        <p:txBody>
          <a:bodyPr wrap="none" lIns="0" tIns="0" rIns="0" bIns="0" rtlCol="0">
            <a:spAutoFit/>
          </a:bodyPr>
          <a:lstStyle/>
          <a:p>
            <a:pPr algn="ctr"/>
            <a:r>
              <a:rPr lang="en-US" sz="6000">
                <a:solidFill>
                  <a:schemeClr val="tx2">
                    <a:lumMod val="75000"/>
                  </a:schemeClr>
                </a:solidFill>
                <a:latin typeface="+mj-lt"/>
              </a:rPr>
              <a:t>BÀI TẬP ÔN TẬP</a:t>
            </a:r>
          </a:p>
        </p:txBody>
      </p:sp>
      <p:pic>
        <p:nvPicPr>
          <p:cNvPr id="2" name="Picture 2" descr="Male Icon Png #102233 - Free Icons Library">
            <a:extLst>
              <a:ext uri="{FF2B5EF4-FFF2-40B4-BE49-F238E27FC236}">
                <a16:creationId xmlns:a16="http://schemas.microsoft.com/office/drawing/2014/main" id="{0D034A4A-709A-4458-ABF1-E16918CD04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094" y="-41775"/>
            <a:ext cx="4472212" cy="4472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enus - Free signs icons">
            <a:extLst>
              <a:ext uri="{FF2B5EF4-FFF2-40B4-BE49-F238E27FC236}">
                <a16:creationId xmlns:a16="http://schemas.microsoft.com/office/drawing/2014/main" id="{577B7905-CA22-4FD5-8206-3D36DAEEF7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12058">
            <a:off x="9349628" y="-86977"/>
            <a:ext cx="4401956" cy="4401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65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estion-icon - THIẾT KẾ NỘI THẤT - THIẾT KẾ KIẾN TRÚC - THI CÔNG NỘI THẤT  - Công ty Cổ Phần Kiến Trúc &amp;amp; Nội Thất Sắc Màu Việt">
            <a:extLst>
              <a:ext uri="{FF2B5EF4-FFF2-40B4-BE49-F238E27FC236}">
                <a16:creationId xmlns:a16="http://schemas.microsoft.com/office/drawing/2014/main" id="{8BD7EABF-CD70-411A-884B-D67768FB9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7634"/>
            <a:ext cx="804103" cy="7751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B5ED5F-1617-47FE-A531-88F2FAB0B4F5}"/>
              </a:ext>
            </a:extLst>
          </p:cNvPr>
          <p:cNvSpPr txBox="1"/>
          <p:nvPr/>
        </p:nvSpPr>
        <p:spPr>
          <a:xfrm>
            <a:off x="1219200" y="215900"/>
            <a:ext cx="10667999" cy="738664"/>
          </a:xfrm>
          <a:prstGeom prst="rect">
            <a:avLst/>
          </a:prstGeom>
          <a:noFill/>
        </p:spPr>
        <p:txBody>
          <a:bodyPr wrap="square" lIns="0" tIns="0" rIns="0" bIns="0" rtlCol="0">
            <a:spAutoFit/>
          </a:bodyPr>
          <a:lstStyle/>
          <a:p>
            <a:pPr algn="l"/>
            <a:r>
              <a:rPr lang="en-US" sz="2400">
                <a:solidFill>
                  <a:schemeClr val="tx2">
                    <a:lumMod val="75000"/>
                  </a:schemeClr>
                </a:solidFill>
                <a:latin typeface="+mj-lt"/>
              </a:rPr>
              <a:t>Em hãy chọn chức năng thích hợp ở cột bên phải(kí hiệu a,b,c,...) điền vào ô trống tương ứng với mỗi bộ phận của cơ quan sinh dục nam cột bên trái(kí hiệu 1, 2, 3,...)</a:t>
            </a:r>
          </a:p>
        </p:txBody>
      </p:sp>
      <p:graphicFrame>
        <p:nvGraphicFramePr>
          <p:cNvPr id="6" name="Table 6">
            <a:extLst>
              <a:ext uri="{FF2B5EF4-FFF2-40B4-BE49-F238E27FC236}">
                <a16:creationId xmlns:a16="http://schemas.microsoft.com/office/drawing/2014/main" id="{6A88B6F6-441B-4DA4-A5DA-6A353AC8DA4C}"/>
              </a:ext>
            </a:extLst>
          </p:cNvPr>
          <p:cNvGraphicFramePr>
            <a:graphicFrameLocks noGrp="1"/>
          </p:cNvGraphicFramePr>
          <p:nvPr>
            <p:extLst>
              <p:ext uri="{D42A27DB-BD31-4B8C-83A1-F6EECF244321}">
                <p14:modId xmlns:p14="http://schemas.microsoft.com/office/powerpoint/2010/main" val="253436667"/>
              </p:ext>
            </p:extLst>
          </p:nvPr>
        </p:nvGraphicFramePr>
        <p:xfrm>
          <a:off x="304800" y="1066801"/>
          <a:ext cx="11582400" cy="5593567"/>
        </p:xfrm>
        <a:graphic>
          <a:graphicData uri="http://schemas.openxmlformats.org/drawingml/2006/table">
            <a:tbl>
              <a:tblPr firstRow="1" bandRow="1">
                <a:tableStyleId>{5940675A-B579-460E-94D1-54222C63F5DA}</a:tableStyleId>
              </a:tblPr>
              <a:tblGrid>
                <a:gridCol w="3581400">
                  <a:extLst>
                    <a:ext uri="{9D8B030D-6E8A-4147-A177-3AD203B41FA5}">
                      <a16:colId xmlns:a16="http://schemas.microsoft.com/office/drawing/2014/main" val="1428601149"/>
                    </a:ext>
                  </a:extLst>
                </a:gridCol>
                <a:gridCol w="8001000">
                  <a:extLst>
                    <a:ext uri="{9D8B030D-6E8A-4147-A177-3AD203B41FA5}">
                      <a16:colId xmlns:a16="http://schemas.microsoft.com/office/drawing/2014/main" val="2584137916"/>
                    </a:ext>
                  </a:extLst>
                </a:gridCol>
              </a:tblGrid>
              <a:tr h="574685">
                <a:tc>
                  <a:txBody>
                    <a:bodyPr/>
                    <a:lstStyle/>
                    <a:p>
                      <a:pPr algn="ctr"/>
                      <a:r>
                        <a:rPr lang="en-US" sz="2800">
                          <a:latin typeface="+mj-lt"/>
                        </a:rPr>
                        <a:t>Cơ quan</a:t>
                      </a:r>
                    </a:p>
                  </a:txBody>
                  <a:tcPr>
                    <a:solidFill>
                      <a:schemeClr val="accent2">
                        <a:lumMod val="20000"/>
                        <a:lumOff val="80000"/>
                      </a:schemeClr>
                    </a:solidFill>
                  </a:tcPr>
                </a:tc>
                <a:tc>
                  <a:txBody>
                    <a:bodyPr/>
                    <a:lstStyle/>
                    <a:p>
                      <a:pPr algn="ctr"/>
                      <a:r>
                        <a:rPr lang="en-US" sz="2800">
                          <a:latin typeface="+mj-lt"/>
                        </a:rPr>
                        <a:t>Chức năng</a:t>
                      </a:r>
                    </a:p>
                  </a:txBody>
                  <a:tcPr>
                    <a:solidFill>
                      <a:schemeClr val="accent2">
                        <a:lumMod val="20000"/>
                        <a:lumOff val="80000"/>
                      </a:schemeClr>
                    </a:solidFill>
                  </a:tcPr>
                </a:tc>
                <a:extLst>
                  <a:ext uri="{0D108BD9-81ED-4DB2-BD59-A6C34878D82A}">
                    <a16:rowId xmlns:a16="http://schemas.microsoft.com/office/drawing/2014/main" val="1350091742"/>
                  </a:ext>
                </a:extLst>
              </a:tr>
              <a:tr h="785386">
                <a:tc>
                  <a:txBody>
                    <a:bodyPr/>
                    <a:lstStyle/>
                    <a:p>
                      <a:r>
                        <a:rPr lang="en-US" sz="2200"/>
                        <a:t>1. Tinh hoàn</a:t>
                      </a:r>
                    </a:p>
                  </a:txBody>
                  <a:tcPr anchor="ctr">
                    <a:solidFill>
                      <a:schemeClr val="accent3">
                        <a:lumMod val="40000"/>
                        <a:lumOff val="60000"/>
                      </a:schemeClr>
                    </a:solidFill>
                  </a:tcPr>
                </a:tc>
                <a:tc>
                  <a:txBody>
                    <a:bodyPr/>
                    <a:lstStyle/>
                    <a:p>
                      <a:r>
                        <a:rPr lang="en-US" sz="2200"/>
                        <a:t>a) Tiết dịch hòa với tinh trùng từ túi tinh chuyển ra để tạo thành tinh dịch</a:t>
                      </a:r>
                    </a:p>
                  </a:txBody>
                  <a:tcPr anchor="ctr">
                    <a:solidFill>
                      <a:schemeClr val="accent3">
                        <a:lumMod val="40000"/>
                        <a:lumOff val="60000"/>
                      </a:schemeClr>
                    </a:solidFill>
                  </a:tcPr>
                </a:tc>
                <a:extLst>
                  <a:ext uri="{0D108BD9-81ED-4DB2-BD59-A6C34878D82A}">
                    <a16:rowId xmlns:a16="http://schemas.microsoft.com/office/drawing/2014/main" val="79285481"/>
                  </a:ext>
                </a:extLst>
              </a:tr>
              <a:tr h="574685">
                <a:tc>
                  <a:txBody>
                    <a:bodyPr/>
                    <a:lstStyle/>
                    <a:p>
                      <a:r>
                        <a:rPr lang="en-US" sz="2200"/>
                        <a:t>2. Mào tinh hoàn</a:t>
                      </a:r>
                    </a:p>
                  </a:txBody>
                  <a:tcPr anchor="ctr">
                    <a:solidFill>
                      <a:schemeClr val="accent3">
                        <a:lumMod val="40000"/>
                        <a:lumOff val="60000"/>
                      </a:schemeClr>
                    </a:solidFill>
                  </a:tcPr>
                </a:tc>
                <a:tc>
                  <a:txBody>
                    <a:bodyPr/>
                    <a:lstStyle/>
                    <a:p>
                      <a:r>
                        <a:rPr lang="en-US" sz="2200"/>
                        <a:t>b) Nơi nước tiểu và tinh dịch đi qua</a:t>
                      </a:r>
                    </a:p>
                  </a:txBody>
                  <a:tcPr anchor="ctr">
                    <a:solidFill>
                      <a:schemeClr val="accent3">
                        <a:lumMod val="40000"/>
                        <a:lumOff val="60000"/>
                      </a:schemeClr>
                    </a:solidFill>
                  </a:tcPr>
                </a:tc>
                <a:extLst>
                  <a:ext uri="{0D108BD9-81ED-4DB2-BD59-A6C34878D82A}">
                    <a16:rowId xmlns:a16="http://schemas.microsoft.com/office/drawing/2014/main" val="217714247"/>
                  </a:ext>
                </a:extLst>
              </a:tr>
              <a:tr h="574685">
                <a:tc>
                  <a:txBody>
                    <a:bodyPr/>
                    <a:lstStyle/>
                    <a:p>
                      <a:r>
                        <a:rPr lang="en-US" sz="2200"/>
                        <a:t>3. Bìu</a:t>
                      </a:r>
                    </a:p>
                  </a:txBody>
                  <a:tcPr anchor="ctr">
                    <a:solidFill>
                      <a:schemeClr val="accent3">
                        <a:lumMod val="40000"/>
                        <a:lumOff val="60000"/>
                      </a:schemeClr>
                    </a:solidFill>
                  </a:tcPr>
                </a:tc>
                <a:tc>
                  <a:txBody>
                    <a:bodyPr/>
                    <a:lstStyle/>
                    <a:p>
                      <a:r>
                        <a:rPr lang="en-US" sz="2200"/>
                        <a:t>c) Nơi sản xuất tinh trùng</a:t>
                      </a:r>
                    </a:p>
                  </a:txBody>
                  <a:tcPr anchor="ctr">
                    <a:solidFill>
                      <a:schemeClr val="accent3">
                        <a:lumMod val="40000"/>
                        <a:lumOff val="60000"/>
                      </a:schemeClr>
                    </a:solidFill>
                  </a:tcPr>
                </a:tc>
                <a:extLst>
                  <a:ext uri="{0D108BD9-81ED-4DB2-BD59-A6C34878D82A}">
                    <a16:rowId xmlns:a16="http://schemas.microsoft.com/office/drawing/2014/main" val="3173031383"/>
                  </a:ext>
                </a:extLst>
              </a:tr>
              <a:tr h="785386">
                <a:tc>
                  <a:txBody>
                    <a:bodyPr/>
                    <a:lstStyle/>
                    <a:p>
                      <a:r>
                        <a:rPr lang="en-US" sz="2200"/>
                        <a:t>4. Ống dẫn tinh</a:t>
                      </a:r>
                    </a:p>
                  </a:txBody>
                  <a:tcPr anchor="ctr">
                    <a:solidFill>
                      <a:schemeClr val="accent3">
                        <a:lumMod val="40000"/>
                        <a:lumOff val="60000"/>
                      </a:schemeClr>
                    </a:solidFill>
                  </a:tcPr>
                </a:tc>
                <a:tc>
                  <a:txBody>
                    <a:bodyPr/>
                    <a:lstStyle/>
                    <a:p>
                      <a:r>
                        <a:rPr lang="en-US" sz="2200"/>
                        <a:t>d) Tiết dịch để trung hòa axit trong ống đái, chuẩn bị cho tinh phóng qua, đồng thời làm giảm ma sát trong quan hệ tình dục</a:t>
                      </a:r>
                    </a:p>
                  </a:txBody>
                  <a:tcPr anchor="ctr">
                    <a:solidFill>
                      <a:schemeClr val="accent3">
                        <a:lumMod val="40000"/>
                        <a:lumOff val="60000"/>
                      </a:schemeClr>
                    </a:solidFill>
                  </a:tcPr>
                </a:tc>
                <a:extLst>
                  <a:ext uri="{0D108BD9-81ED-4DB2-BD59-A6C34878D82A}">
                    <a16:rowId xmlns:a16="http://schemas.microsoft.com/office/drawing/2014/main" val="4215595073"/>
                  </a:ext>
                </a:extLst>
              </a:tr>
              <a:tr h="574685">
                <a:tc>
                  <a:txBody>
                    <a:bodyPr/>
                    <a:lstStyle/>
                    <a:p>
                      <a:r>
                        <a:rPr lang="en-US" sz="2200"/>
                        <a:t>5. Túi tinh</a:t>
                      </a:r>
                    </a:p>
                  </a:txBody>
                  <a:tcPr anchor="ctr">
                    <a:solidFill>
                      <a:schemeClr val="accent3">
                        <a:lumMod val="40000"/>
                        <a:lumOff val="60000"/>
                      </a:schemeClr>
                    </a:solidFill>
                  </a:tcPr>
                </a:tc>
                <a:tc>
                  <a:txBody>
                    <a:bodyPr/>
                    <a:lstStyle/>
                    <a:p>
                      <a:r>
                        <a:rPr lang="en-US" sz="2200"/>
                        <a:t>e) Nơi chứa và nuôi dưỡng tinh trùng</a:t>
                      </a:r>
                    </a:p>
                  </a:txBody>
                  <a:tcPr anchor="ctr">
                    <a:solidFill>
                      <a:schemeClr val="accent3">
                        <a:lumMod val="40000"/>
                        <a:lumOff val="60000"/>
                      </a:schemeClr>
                    </a:solidFill>
                  </a:tcPr>
                </a:tc>
                <a:extLst>
                  <a:ext uri="{0D108BD9-81ED-4DB2-BD59-A6C34878D82A}">
                    <a16:rowId xmlns:a16="http://schemas.microsoft.com/office/drawing/2014/main" val="2041811392"/>
                  </a:ext>
                </a:extLst>
              </a:tr>
              <a:tr h="574685">
                <a:tc>
                  <a:txBody>
                    <a:bodyPr/>
                    <a:lstStyle/>
                    <a:p>
                      <a:r>
                        <a:rPr lang="en-US" sz="2200"/>
                        <a:t>6. Tuyến tiền liệt</a:t>
                      </a:r>
                    </a:p>
                  </a:txBody>
                  <a:tcPr anchor="ctr">
                    <a:solidFill>
                      <a:schemeClr val="accent3">
                        <a:lumMod val="40000"/>
                        <a:lumOff val="60000"/>
                      </a:schemeClr>
                    </a:solidFill>
                  </a:tcPr>
                </a:tc>
                <a:tc>
                  <a:txBody>
                    <a:bodyPr/>
                    <a:lstStyle/>
                    <a:p>
                      <a:r>
                        <a:rPr lang="en-US" sz="2200"/>
                        <a:t>g) Nơi tinh trùng tiếp tục phát triển và hoàn thiện về cấu tạo</a:t>
                      </a:r>
                    </a:p>
                  </a:txBody>
                  <a:tcPr anchor="ctr">
                    <a:solidFill>
                      <a:schemeClr val="accent3">
                        <a:lumMod val="40000"/>
                        <a:lumOff val="60000"/>
                      </a:schemeClr>
                    </a:solidFill>
                  </a:tcPr>
                </a:tc>
                <a:extLst>
                  <a:ext uri="{0D108BD9-81ED-4DB2-BD59-A6C34878D82A}">
                    <a16:rowId xmlns:a16="http://schemas.microsoft.com/office/drawing/2014/main" val="2649857769"/>
                  </a:ext>
                </a:extLst>
              </a:tr>
              <a:tr h="574685">
                <a:tc>
                  <a:txBody>
                    <a:bodyPr/>
                    <a:lstStyle/>
                    <a:p>
                      <a:r>
                        <a:rPr lang="en-US" sz="2200"/>
                        <a:t>7. Ống đái</a:t>
                      </a:r>
                    </a:p>
                  </a:txBody>
                  <a:tcPr anchor="ctr">
                    <a:solidFill>
                      <a:schemeClr val="accent3">
                        <a:lumMod val="40000"/>
                        <a:lumOff val="60000"/>
                      </a:schemeClr>
                    </a:solidFill>
                  </a:tcPr>
                </a:tc>
                <a:tc>
                  <a:txBody>
                    <a:bodyPr/>
                    <a:lstStyle/>
                    <a:p>
                      <a:r>
                        <a:rPr lang="en-US" sz="2200"/>
                        <a:t>h) Dẫn tinh trùng từ tinh hoàn đến túi tinh</a:t>
                      </a:r>
                    </a:p>
                  </a:txBody>
                  <a:tcPr anchor="ctr">
                    <a:solidFill>
                      <a:schemeClr val="accent3">
                        <a:lumMod val="40000"/>
                        <a:lumOff val="60000"/>
                      </a:schemeClr>
                    </a:solidFill>
                  </a:tcPr>
                </a:tc>
                <a:extLst>
                  <a:ext uri="{0D108BD9-81ED-4DB2-BD59-A6C34878D82A}">
                    <a16:rowId xmlns:a16="http://schemas.microsoft.com/office/drawing/2014/main" val="771572460"/>
                  </a:ext>
                </a:extLst>
              </a:tr>
              <a:tr h="574685">
                <a:tc>
                  <a:txBody>
                    <a:bodyPr/>
                    <a:lstStyle/>
                    <a:p>
                      <a:r>
                        <a:rPr lang="en-US" sz="2200"/>
                        <a:t>8. Tuyến hành(Côpơ)</a:t>
                      </a:r>
                    </a:p>
                  </a:txBody>
                  <a:tcPr anchor="ctr">
                    <a:solidFill>
                      <a:schemeClr val="accent3">
                        <a:lumMod val="40000"/>
                        <a:lumOff val="60000"/>
                      </a:schemeClr>
                    </a:solidFill>
                  </a:tcPr>
                </a:tc>
                <a:tc>
                  <a:txBody>
                    <a:bodyPr/>
                    <a:lstStyle/>
                    <a:p>
                      <a:r>
                        <a:rPr lang="en-US" sz="2200"/>
                        <a:t>i) Bảo đảm nhiệt độ thích hợp cho quá trình sinh tinh</a:t>
                      </a:r>
                    </a:p>
                  </a:txBody>
                  <a:tcPr anchor="ctr">
                    <a:solidFill>
                      <a:schemeClr val="accent3">
                        <a:lumMod val="40000"/>
                        <a:lumOff val="60000"/>
                      </a:schemeClr>
                    </a:solidFill>
                  </a:tcPr>
                </a:tc>
                <a:extLst>
                  <a:ext uri="{0D108BD9-81ED-4DB2-BD59-A6C34878D82A}">
                    <a16:rowId xmlns:a16="http://schemas.microsoft.com/office/drawing/2014/main" val="3569703373"/>
                  </a:ext>
                </a:extLst>
              </a:tr>
            </a:tbl>
          </a:graphicData>
        </a:graphic>
      </p:graphicFrame>
      <p:sp>
        <p:nvSpPr>
          <p:cNvPr id="9" name="Rectangle 8">
            <a:extLst>
              <a:ext uri="{FF2B5EF4-FFF2-40B4-BE49-F238E27FC236}">
                <a16:creationId xmlns:a16="http://schemas.microsoft.com/office/drawing/2014/main" id="{05D01573-1167-4895-BDA6-E3790920294F}"/>
              </a:ext>
            </a:extLst>
          </p:cNvPr>
          <p:cNvSpPr/>
          <p:nvPr/>
        </p:nvSpPr>
        <p:spPr>
          <a:xfrm>
            <a:off x="3263900" y="2490787"/>
            <a:ext cx="457200" cy="457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588443-B49D-46B0-98CC-84FAB13C4C4E}"/>
              </a:ext>
            </a:extLst>
          </p:cNvPr>
          <p:cNvSpPr/>
          <p:nvPr/>
        </p:nvSpPr>
        <p:spPr>
          <a:xfrm>
            <a:off x="3263900" y="1809750"/>
            <a:ext cx="457200" cy="457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1D82FC-2867-42D3-808E-BBDEE33BDDF7}"/>
              </a:ext>
            </a:extLst>
          </p:cNvPr>
          <p:cNvSpPr/>
          <p:nvPr/>
        </p:nvSpPr>
        <p:spPr>
          <a:xfrm>
            <a:off x="3263900" y="3060224"/>
            <a:ext cx="457200" cy="457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8A7B52-83BB-45E7-90C1-24204BBEAD5D}"/>
              </a:ext>
            </a:extLst>
          </p:cNvPr>
          <p:cNvSpPr/>
          <p:nvPr/>
        </p:nvSpPr>
        <p:spPr>
          <a:xfrm>
            <a:off x="3263900" y="3733800"/>
            <a:ext cx="457200" cy="457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156C1B-5E54-4048-928A-4F88FFB26D0E}"/>
              </a:ext>
            </a:extLst>
          </p:cNvPr>
          <p:cNvSpPr/>
          <p:nvPr/>
        </p:nvSpPr>
        <p:spPr>
          <a:xfrm>
            <a:off x="3263900" y="4419600"/>
            <a:ext cx="457200" cy="457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40F4B7C-A2B3-4F78-B0C6-7F35B1D2FC81}"/>
              </a:ext>
            </a:extLst>
          </p:cNvPr>
          <p:cNvSpPr/>
          <p:nvPr/>
        </p:nvSpPr>
        <p:spPr>
          <a:xfrm>
            <a:off x="3263900" y="4989037"/>
            <a:ext cx="457200" cy="457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5115797-DB9F-4DA3-A4D1-0E08B5DA8485}"/>
              </a:ext>
            </a:extLst>
          </p:cNvPr>
          <p:cNvSpPr/>
          <p:nvPr/>
        </p:nvSpPr>
        <p:spPr>
          <a:xfrm>
            <a:off x="3263900" y="5562599"/>
            <a:ext cx="457200" cy="457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8280264-42D8-498F-8D8E-0CB4B98EB2BD}"/>
              </a:ext>
            </a:extLst>
          </p:cNvPr>
          <p:cNvSpPr/>
          <p:nvPr/>
        </p:nvSpPr>
        <p:spPr>
          <a:xfrm>
            <a:off x="3263900" y="6132036"/>
            <a:ext cx="457200" cy="457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061A13E-5039-4944-82C8-20C3FC49D506}"/>
              </a:ext>
            </a:extLst>
          </p:cNvPr>
          <p:cNvSpPr/>
          <p:nvPr/>
        </p:nvSpPr>
        <p:spPr>
          <a:xfrm>
            <a:off x="3263900" y="2490787"/>
            <a:ext cx="457200" cy="457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2">
                    <a:lumMod val="75000"/>
                  </a:schemeClr>
                </a:solidFill>
              </a:rPr>
              <a:t>g</a:t>
            </a:r>
          </a:p>
        </p:txBody>
      </p:sp>
      <p:sp>
        <p:nvSpPr>
          <p:cNvPr id="20" name="Rectangle 19">
            <a:extLst>
              <a:ext uri="{FF2B5EF4-FFF2-40B4-BE49-F238E27FC236}">
                <a16:creationId xmlns:a16="http://schemas.microsoft.com/office/drawing/2014/main" id="{7F655AE5-FAFE-400C-AD58-530CF218C071}"/>
              </a:ext>
            </a:extLst>
          </p:cNvPr>
          <p:cNvSpPr/>
          <p:nvPr/>
        </p:nvSpPr>
        <p:spPr>
          <a:xfrm>
            <a:off x="3263900" y="1809750"/>
            <a:ext cx="457200" cy="457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2">
                    <a:lumMod val="75000"/>
                  </a:schemeClr>
                </a:solidFill>
              </a:rPr>
              <a:t>c</a:t>
            </a:r>
          </a:p>
        </p:txBody>
      </p:sp>
      <p:sp>
        <p:nvSpPr>
          <p:cNvPr id="21" name="Rectangle 20">
            <a:extLst>
              <a:ext uri="{FF2B5EF4-FFF2-40B4-BE49-F238E27FC236}">
                <a16:creationId xmlns:a16="http://schemas.microsoft.com/office/drawing/2014/main" id="{50F00315-96F2-4240-8076-2A4755D528C9}"/>
              </a:ext>
            </a:extLst>
          </p:cNvPr>
          <p:cNvSpPr/>
          <p:nvPr/>
        </p:nvSpPr>
        <p:spPr>
          <a:xfrm>
            <a:off x="3263900" y="3060224"/>
            <a:ext cx="457200" cy="457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2">
                    <a:lumMod val="75000"/>
                  </a:schemeClr>
                </a:solidFill>
              </a:rPr>
              <a:t>i</a:t>
            </a:r>
          </a:p>
        </p:txBody>
      </p:sp>
      <p:sp>
        <p:nvSpPr>
          <p:cNvPr id="22" name="Rectangle 21">
            <a:extLst>
              <a:ext uri="{FF2B5EF4-FFF2-40B4-BE49-F238E27FC236}">
                <a16:creationId xmlns:a16="http://schemas.microsoft.com/office/drawing/2014/main" id="{74E68847-DCEF-4318-A87A-0804FB0974E1}"/>
              </a:ext>
            </a:extLst>
          </p:cNvPr>
          <p:cNvSpPr/>
          <p:nvPr/>
        </p:nvSpPr>
        <p:spPr>
          <a:xfrm>
            <a:off x="3263900" y="3733800"/>
            <a:ext cx="457200" cy="457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2">
                    <a:lumMod val="75000"/>
                  </a:schemeClr>
                </a:solidFill>
              </a:rPr>
              <a:t>h</a:t>
            </a:r>
          </a:p>
        </p:txBody>
      </p:sp>
      <p:sp>
        <p:nvSpPr>
          <p:cNvPr id="23" name="Rectangle 22">
            <a:extLst>
              <a:ext uri="{FF2B5EF4-FFF2-40B4-BE49-F238E27FC236}">
                <a16:creationId xmlns:a16="http://schemas.microsoft.com/office/drawing/2014/main" id="{D894644A-0740-47BF-80D4-DFE5EC00CF6D}"/>
              </a:ext>
            </a:extLst>
          </p:cNvPr>
          <p:cNvSpPr/>
          <p:nvPr/>
        </p:nvSpPr>
        <p:spPr>
          <a:xfrm>
            <a:off x="3263900" y="4419600"/>
            <a:ext cx="457200" cy="457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2">
                    <a:lumMod val="75000"/>
                  </a:schemeClr>
                </a:solidFill>
              </a:rPr>
              <a:t>e</a:t>
            </a:r>
          </a:p>
        </p:txBody>
      </p:sp>
      <p:sp>
        <p:nvSpPr>
          <p:cNvPr id="24" name="Rectangle 23">
            <a:extLst>
              <a:ext uri="{FF2B5EF4-FFF2-40B4-BE49-F238E27FC236}">
                <a16:creationId xmlns:a16="http://schemas.microsoft.com/office/drawing/2014/main" id="{132A7AE0-04DA-4750-9891-48FACF590EDA}"/>
              </a:ext>
            </a:extLst>
          </p:cNvPr>
          <p:cNvSpPr/>
          <p:nvPr/>
        </p:nvSpPr>
        <p:spPr>
          <a:xfrm>
            <a:off x="3263900" y="4989037"/>
            <a:ext cx="457200" cy="457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2">
                    <a:lumMod val="75000"/>
                  </a:schemeClr>
                </a:solidFill>
              </a:rPr>
              <a:t>a</a:t>
            </a:r>
          </a:p>
        </p:txBody>
      </p:sp>
      <p:sp>
        <p:nvSpPr>
          <p:cNvPr id="25" name="Rectangle 24">
            <a:extLst>
              <a:ext uri="{FF2B5EF4-FFF2-40B4-BE49-F238E27FC236}">
                <a16:creationId xmlns:a16="http://schemas.microsoft.com/office/drawing/2014/main" id="{DCA04B30-5FD8-4562-8E98-1AD284168F99}"/>
              </a:ext>
            </a:extLst>
          </p:cNvPr>
          <p:cNvSpPr/>
          <p:nvPr/>
        </p:nvSpPr>
        <p:spPr>
          <a:xfrm>
            <a:off x="3263900" y="5562599"/>
            <a:ext cx="457200" cy="457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2">
                    <a:lumMod val="75000"/>
                  </a:schemeClr>
                </a:solidFill>
              </a:rPr>
              <a:t>b</a:t>
            </a:r>
          </a:p>
        </p:txBody>
      </p:sp>
      <p:sp>
        <p:nvSpPr>
          <p:cNvPr id="26" name="Rectangle 25">
            <a:extLst>
              <a:ext uri="{FF2B5EF4-FFF2-40B4-BE49-F238E27FC236}">
                <a16:creationId xmlns:a16="http://schemas.microsoft.com/office/drawing/2014/main" id="{D4027D22-4B86-4B95-9CE2-8D06B799002D}"/>
              </a:ext>
            </a:extLst>
          </p:cNvPr>
          <p:cNvSpPr/>
          <p:nvPr/>
        </p:nvSpPr>
        <p:spPr>
          <a:xfrm>
            <a:off x="3263900" y="6132036"/>
            <a:ext cx="457200" cy="457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2">
                    <a:lumMod val="75000"/>
                  </a:schemeClr>
                </a:solidFill>
              </a:rPr>
              <a:t>d</a:t>
            </a:r>
          </a:p>
        </p:txBody>
      </p:sp>
    </p:spTree>
    <p:extLst>
      <p:ext uri="{BB962C8B-B14F-4D97-AF65-F5344CB8AC3E}">
        <p14:creationId xmlns:p14="http://schemas.microsoft.com/office/powerpoint/2010/main" val="394552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75000">
              <a:srgbClr val="7030A0">
                <a:alpha val="6000"/>
              </a:srgbClr>
            </a:gs>
            <a:gs pos="0">
              <a:schemeClr val="bg1">
                <a:alpha val="0"/>
              </a:schemeClr>
            </a:gs>
          </a:gsLst>
          <a:lin ang="5400000" scaled="1"/>
        </a:gradFill>
        <a:effectLst/>
      </p:bgPr>
    </p:bg>
    <p:spTree>
      <p:nvGrpSpPr>
        <p:cNvPr id="1" name=""/>
        <p:cNvGrpSpPr/>
        <p:nvPr/>
      </p:nvGrpSpPr>
      <p:grpSpPr>
        <a:xfrm>
          <a:off x="0" y="0"/>
          <a:ext cx="0" cy="0"/>
          <a:chOff x="0" y="0"/>
          <a:chExt cx="0" cy="0"/>
        </a:xfrm>
      </p:grpSpPr>
      <p:pic>
        <p:nvPicPr>
          <p:cNvPr id="1026" name="Picture 2" descr="Zygote: Formation, Timing, Twins, Complications">
            <a:extLst>
              <a:ext uri="{FF2B5EF4-FFF2-40B4-BE49-F238E27FC236}">
                <a16:creationId xmlns:a16="http://schemas.microsoft.com/office/drawing/2014/main" id="{6A2842E8-525B-4D88-9F87-62810660C1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890"/>
          <a:stretch/>
        </p:blipFill>
        <p:spPr bwMode="auto">
          <a:xfrm>
            <a:off x="-1587" y="0"/>
            <a:ext cx="121935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9252B4F-4A34-4C6F-BE71-E7F967560E51}"/>
              </a:ext>
            </a:extLst>
          </p:cNvPr>
          <p:cNvSpPr/>
          <p:nvPr/>
        </p:nvSpPr>
        <p:spPr>
          <a:xfrm>
            <a:off x="0" y="3429000"/>
            <a:ext cx="12192000" cy="3429000"/>
          </a:xfrm>
          <a:prstGeom prst="rect">
            <a:avLst/>
          </a:prstGeom>
          <a:gradFill flip="none" rotWithShape="1">
            <a:gsLst>
              <a:gs pos="80000">
                <a:srgbClr val="7030A0">
                  <a:alpha val="55000"/>
                </a:srgbClr>
              </a:gs>
              <a:gs pos="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866B52-DF6F-4C4E-A93D-FB3B46FFAB6D}"/>
              </a:ext>
            </a:extLst>
          </p:cNvPr>
          <p:cNvSpPr/>
          <p:nvPr/>
        </p:nvSpPr>
        <p:spPr>
          <a:xfrm flipV="1">
            <a:off x="0" y="0"/>
            <a:ext cx="12192000" cy="3429000"/>
          </a:xfrm>
          <a:prstGeom prst="rect">
            <a:avLst/>
          </a:prstGeom>
          <a:gradFill flip="none" rotWithShape="1">
            <a:gsLst>
              <a:gs pos="80000">
                <a:schemeClr val="accent5">
                  <a:lumMod val="75000"/>
                  <a:alpha val="55000"/>
                </a:schemeClr>
              </a:gs>
              <a:gs pos="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6657902-4B73-4E4B-B129-F41AB59B9D43}"/>
              </a:ext>
            </a:extLst>
          </p:cNvPr>
          <p:cNvSpPr/>
          <p:nvPr/>
        </p:nvSpPr>
        <p:spPr>
          <a:xfrm>
            <a:off x="-610394" y="3162300"/>
            <a:ext cx="13411200" cy="2133600"/>
          </a:xfrm>
          <a:prstGeom prst="rect">
            <a:avLst/>
          </a:prstGeom>
          <a:gradFill>
            <a:gsLst>
              <a:gs pos="75000">
                <a:schemeClr val="accent1">
                  <a:lumMod val="40000"/>
                  <a:lumOff val="60000"/>
                  <a:alpha val="95000"/>
                </a:schemeClr>
              </a:gs>
              <a:gs pos="0">
                <a:schemeClr val="accent1">
                  <a:lumMod val="20000"/>
                  <a:lumOff val="80000"/>
                  <a:alpha val="91000"/>
                </a:schemeClr>
              </a:gs>
            </a:gsLst>
            <a:lin ang="5400000" scaled="1"/>
          </a:gra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accent5">
                    <a:lumMod val="75000"/>
                  </a:schemeClr>
                </a:solidFill>
                <a:latin typeface="+mj-lt"/>
              </a:rPr>
              <a:t>BÀI 40: SINH SẢN Ở NGƯỜI</a:t>
            </a:r>
          </a:p>
        </p:txBody>
      </p:sp>
      <p:sp>
        <p:nvSpPr>
          <p:cNvPr id="7" name="Rectangle 6">
            <a:extLst>
              <a:ext uri="{FF2B5EF4-FFF2-40B4-BE49-F238E27FC236}">
                <a16:creationId xmlns:a16="http://schemas.microsoft.com/office/drawing/2014/main" id="{1D6296B6-8586-4D09-95C3-A7955296F3D6}"/>
              </a:ext>
            </a:extLst>
          </p:cNvPr>
          <p:cNvSpPr/>
          <p:nvPr/>
        </p:nvSpPr>
        <p:spPr>
          <a:xfrm>
            <a:off x="-610394" y="1295400"/>
            <a:ext cx="13411200" cy="1828800"/>
          </a:xfrm>
          <a:prstGeom prst="rect">
            <a:avLst/>
          </a:prstGeom>
          <a:gradFill flip="none" rotWithShape="1">
            <a:gsLst>
              <a:gs pos="0">
                <a:schemeClr val="accent3">
                  <a:lumMod val="40000"/>
                  <a:lumOff val="60000"/>
                  <a:alpha val="94000"/>
                </a:schemeClr>
              </a:gs>
              <a:gs pos="100000">
                <a:schemeClr val="accent3">
                  <a:lumMod val="60000"/>
                  <a:lumOff val="40000"/>
                  <a:alpha val="96000"/>
                </a:schemeClr>
              </a:gs>
            </a:gsLst>
            <a:lin ang="5400000" scaled="0"/>
            <a:tileRect/>
          </a:gra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lumMod val="25000"/>
                  </a:schemeClr>
                </a:solidFill>
                <a:latin typeface="+mj-lt"/>
              </a:rPr>
              <a:t>CHƯƠNG VII: SINH HỌC CƠ THỂ NGƯỜI</a:t>
            </a:r>
          </a:p>
        </p:txBody>
      </p:sp>
    </p:spTree>
    <p:extLst>
      <p:ext uri="{BB962C8B-B14F-4D97-AF65-F5344CB8AC3E}">
        <p14:creationId xmlns:p14="http://schemas.microsoft.com/office/powerpoint/2010/main" val="382284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6666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decel="66667"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500" fill="hold"/>
                                        <p:tgtEl>
                                          <p:spTgt spid="2"/>
                                        </p:tgtEl>
                                        <p:attrNameLst>
                                          <p:attrName>ppt_x</p:attrName>
                                        </p:attrNameLst>
                                      </p:cBhvr>
                                      <p:tavLst>
                                        <p:tav tm="0">
                                          <p:val>
                                            <p:strVal val="#ppt_x"/>
                                          </p:val>
                                        </p:tav>
                                        <p:tav tm="100000">
                                          <p:val>
                                            <p:strVal val="#ppt_x"/>
                                          </p:val>
                                        </p:tav>
                                      </p:tavLst>
                                    </p:anim>
                                    <p:anim calcmode="lin" valueType="num">
                                      <p:cBhvr additive="base">
                                        <p:cTn id="12" dur="1500" fill="hold"/>
                                        <p:tgtEl>
                                          <p:spTgt spid="2"/>
                                        </p:tgtEl>
                                        <p:attrNameLst>
                                          <p:attrName>ppt_y</p:attrName>
                                        </p:attrNameLst>
                                      </p:cBhvr>
                                      <p:tavLst>
                                        <p:tav tm="0">
                                          <p:val>
                                            <p:strVal val="0-#ppt_h/2"/>
                                          </p:val>
                                        </p:tav>
                                        <p:tav tm="100000">
                                          <p:val>
                                            <p:strVal val="#ppt_y"/>
                                          </p:val>
                                        </p:tav>
                                      </p:tavLst>
                                    </p:anim>
                                  </p:childTnLst>
                                </p:cTn>
                              </p:par>
                              <p:par>
                                <p:cTn id="13" presetID="10"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500"/>
                                        <p:tgtEl>
                                          <p:spTgt spid="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500"/>
                                        <p:tgtEl>
                                          <p:spTgt spid="2"/>
                                        </p:tgtEl>
                                      </p:cBhvr>
                                    </p:animEffect>
                                  </p:childTnLst>
                                </p:cTn>
                              </p:par>
                              <p:par>
                                <p:cTn id="19" presetID="4" presetClass="entr" presetSubtype="32" fill="hold" grpId="0"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box(out)">
                                      <p:cBhvr>
                                        <p:cTn id="21" dur="1500"/>
                                        <p:tgtEl>
                                          <p:spTgt spid="7"/>
                                        </p:tgtEl>
                                      </p:cBhvr>
                                    </p:animEffect>
                                  </p:childTnLst>
                                </p:cTn>
                              </p:par>
                              <p:par>
                                <p:cTn id="22" presetID="4" presetClass="entr" presetSubtype="32" fill="hold" grpId="0" nodeType="withEffect">
                                  <p:stCondLst>
                                    <p:cond delay="1000"/>
                                  </p:stCondLst>
                                  <p:childTnLst>
                                    <p:set>
                                      <p:cBhvr>
                                        <p:cTn id="23" dur="1" fill="hold">
                                          <p:stCondLst>
                                            <p:cond delay="0"/>
                                          </p:stCondLst>
                                        </p:cTn>
                                        <p:tgtEl>
                                          <p:spTgt spid="3"/>
                                        </p:tgtEl>
                                        <p:attrNameLst>
                                          <p:attrName>style.visibility</p:attrName>
                                        </p:attrNameLst>
                                      </p:cBhvr>
                                      <p:to>
                                        <p:strVal val="visible"/>
                                      </p:to>
                                    </p:set>
                                    <p:animEffect transition="in" filter="box(out)">
                                      <p:cBhvr>
                                        <p:cTn id="24"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3"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loud 15">
            <a:extLst>
              <a:ext uri="{FF2B5EF4-FFF2-40B4-BE49-F238E27FC236}">
                <a16:creationId xmlns:a16="http://schemas.microsoft.com/office/drawing/2014/main" id="{36CC4609-83CE-4A79-A676-B42EB5E75111}"/>
              </a:ext>
            </a:extLst>
          </p:cNvPr>
          <p:cNvSpPr/>
          <p:nvPr/>
        </p:nvSpPr>
        <p:spPr>
          <a:xfrm rot="10800000">
            <a:off x="2491118" y="445465"/>
            <a:ext cx="3810000" cy="1871039"/>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7DCB2151-2C3B-4A84-957D-67E4E383BCC3}"/>
              </a:ext>
            </a:extLst>
          </p:cNvPr>
          <p:cNvSpPr/>
          <p:nvPr/>
        </p:nvSpPr>
        <p:spPr>
          <a:xfrm rot="21374502" flipH="1">
            <a:off x="6059128" y="2714674"/>
            <a:ext cx="3810000" cy="1871039"/>
          </a:xfrm>
          <a:prstGeom prst="clou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D16F169B-3AC9-4F10-BBAA-C72D4F959146}"/>
              </a:ext>
            </a:extLst>
          </p:cNvPr>
          <p:cNvSpPr/>
          <p:nvPr/>
        </p:nvSpPr>
        <p:spPr>
          <a:xfrm rot="21374502" flipH="1">
            <a:off x="2666793" y="2714674"/>
            <a:ext cx="3810000" cy="1871039"/>
          </a:xfrm>
          <a:prstGeom prst="clou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a:extLst>
              <a:ext uri="{FF2B5EF4-FFF2-40B4-BE49-F238E27FC236}">
                <a16:creationId xmlns:a16="http://schemas.microsoft.com/office/drawing/2014/main" id="{57A42D0B-9784-42BE-8FDD-CD6B53B3E222}"/>
              </a:ext>
            </a:extLst>
          </p:cNvPr>
          <p:cNvSpPr/>
          <p:nvPr/>
        </p:nvSpPr>
        <p:spPr>
          <a:xfrm rot="10111906" flipH="1">
            <a:off x="5854208" y="312523"/>
            <a:ext cx="3810000" cy="1871039"/>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ADBA3DFB-2AE5-4B58-9F6C-A14B19A96D6C}"/>
              </a:ext>
            </a:extLst>
          </p:cNvPr>
          <p:cNvSpPr/>
          <p:nvPr/>
        </p:nvSpPr>
        <p:spPr>
          <a:xfrm>
            <a:off x="2431069" y="735708"/>
            <a:ext cx="7329863" cy="3421734"/>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Opened Book Icon, Symbol. PNG, SVG Download.">
            <a:extLst>
              <a:ext uri="{FF2B5EF4-FFF2-40B4-BE49-F238E27FC236}">
                <a16:creationId xmlns:a16="http://schemas.microsoft.com/office/drawing/2014/main" id="{8435449F-E1F6-4082-A5F2-65E78E290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0000">
            <a:off x="-1601158" y="4130865"/>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Icon | Book">
            <a:extLst>
              <a:ext uri="{FF2B5EF4-FFF2-40B4-BE49-F238E27FC236}">
                <a16:creationId xmlns:a16="http://schemas.microsoft.com/office/drawing/2014/main" id="{5C85B9A4-942E-4ECA-88D8-A8DEB1EC2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0000">
            <a:off x="9683133" y="4419599"/>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lored pencils - Free art icons">
            <a:extLst>
              <a:ext uri="{FF2B5EF4-FFF2-40B4-BE49-F238E27FC236}">
                <a16:creationId xmlns:a16="http://schemas.microsoft.com/office/drawing/2014/main" id="{AEBB80CE-6ADA-4634-B37A-D374D973F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5148498"/>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AC344D-B9A5-48BC-9EC0-C50F2F41E3D3}"/>
              </a:ext>
            </a:extLst>
          </p:cNvPr>
          <p:cNvSpPr txBox="1"/>
          <p:nvPr/>
        </p:nvSpPr>
        <p:spPr>
          <a:xfrm>
            <a:off x="3625774" y="1634497"/>
            <a:ext cx="4940455" cy="1846659"/>
          </a:xfrm>
          <a:prstGeom prst="rect">
            <a:avLst/>
          </a:prstGeom>
          <a:noFill/>
        </p:spPr>
        <p:txBody>
          <a:bodyPr wrap="none" lIns="0" tIns="0" rIns="0" bIns="0" rtlCol="0">
            <a:spAutoFit/>
          </a:bodyPr>
          <a:lstStyle/>
          <a:p>
            <a:pPr algn="ctr"/>
            <a:r>
              <a:rPr lang="en-US" sz="6000">
                <a:solidFill>
                  <a:schemeClr val="tx2">
                    <a:lumMod val="75000"/>
                  </a:schemeClr>
                </a:solidFill>
                <a:latin typeface="+mj-lt"/>
              </a:rPr>
              <a:t>TRẮC NGHIỆM</a:t>
            </a:r>
          </a:p>
          <a:p>
            <a:pPr algn="ctr"/>
            <a:r>
              <a:rPr lang="en-US" sz="6000">
                <a:solidFill>
                  <a:schemeClr val="tx2">
                    <a:lumMod val="75000"/>
                  </a:schemeClr>
                </a:solidFill>
                <a:latin typeface="+mj-lt"/>
              </a:rPr>
              <a:t>ÔN TẬP</a:t>
            </a:r>
          </a:p>
        </p:txBody>
      </p:sp>
      <p:pic>
        <p:nvPicPr>
          <p:cNvPr id="2" name="Picture 2" descr="Male Icon Png #102233 - Free Icons Library">
            <a:extLst>
              <a:ext uri="{FF2B5EF4-FFF2-40B4-BE49-F238E27FC236}">
                <a16:creationId xmlns:a16="http://schemas.microsoft.com/office/drawing/2014/main" id="{0D034A4A-709A-4458-ABF1-E16918CD04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094" y="-41775"/>
            <a:ext cx="4472212" cy="4472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enus - Free signs icons">
            <a:extLst>
              <a:ext uri="{FF2B5EF4-FFF2-40B4-BE49-F238E27FC236}">
                <a16:creationId xmlns:a16="http://schemas.microsoft.com/office/drawing/2014/main" id="{577B7905-CA22-4FD5-8206-3D36DAEEF7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12058">
            <a:off x="9349628" y="-86977"/>
            <a:ext cx="4401956" cy="4401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09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5FDB75A-086A-4A54-8B62-91AFBE8BBC57}"/>
              </a:ext>
            </a:extLst>
          </p:cNvPr>
          <p:cNvSpPr/>
          <p:nvPr/>
        </p:nvSpPr>
        <p:spPr>
          <a:xfrm>
            <a:off x="139700" y="4989286"/>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827FBF4-87DD-4A37-BB6F-478FB0859219}"/>
              </a:ext>
            </a:extLst>
          </p:cNvPr>
          <p:cNvSpPr/>
          <p:nvPr/>
        </p:nvSpPr>
        <p:spPr>
          <a:xfrm>
            <a:off x="11518900" y="4989286"/>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64AB6F6-B4B9-4F64-8C51-6B9DFEB73E78}"/>
              </a:ext>
            </a:extLst>
          </p:cNvPr>
          <p:cNvSpPr/>
          <p:nvPr/>
        </p:nvSpPr>
        <p:spPr>
          <a:xfrm>
            <a:off x="11518900" y="2667000"/>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2007B969-0D95-437D-A116-2934BCAF5454}"/>
              </a:ext>
            </a:extLst>
          </p:cNvPr>
          <p:cNvSpPr/>
          <p:nvPr/>
        </p:nvSpPr>
        <p:spPr>
          <a:xfrm>
            <a:off x="139700" y="2667000"/>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
            <a:extLst>
              <a:ext uri="{FF2B5EF4-FFF2-40B4-BE49-F238E27FC236}">
                <a16:creationId xmlns:a16="http://schemas.microsoft.com/office/drawing/2014/main" id="{3EA0EA8D-DE55-4931-BF0E-F530116F6461}"/>
              </a:ext>
            </a:extLst>
          </p:cNvPr>
          <p:cNvSpPr/>
          <p:nvPr/>
        </p:nvSpPr>
        <p:spPr>
          <a:xfrm>
            <a:off x="406400" y="2133600"/>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A. </a:t>
            </a:r>
            <a:r>
              <a:rPr lang="vi-VN" sz="2800" dirty="0">
                <a:solidFill>
                  <a:schemeClr val="tx1">
                    <a:lumMod val="85000"/>
                    <a:lumOff val="15000"/>
                  </a:schemeClr>
                </a:solidFill>
              </a:rPr>
              <a:t>là nơi diễn ra quá trình thụ tinh, phát triển kinh nguyệt.</a:t>
            </a:r>
            <a:endParaRPr lang="en-US" sz="2800" dirty="0">
              <a:solidFill>
                <a:schemeClr val="tx1">
                  <a:lumMod val="85000"/>
                  <a:lumOff val="15000"/>
                </a:schemeClr>
              </a:solidFill>
            </a:endParaRPr>
          </a:p>
        </p:txBody>
      </p:sp>
      <p:sp>
        <p:nvSpPr>
          <p:cNvPr id="8" name="B">
            <a:extLst>
              <a:ext uri="{FF2B5EF4-FFF2-40B4-BE49-F238E27FC236}">
                <a16:creationId xmlns:a16="http://schemas.microsoft.com/office/drawing/2014/main" id="{E059D52D-EAE9-4145-A520-90F66B9F3085}"/>
              </a:ext>
            </a:extLst>
          </p:cNvPr>
          <p:cNvSpPr/>
          <p:nvPr/>
        </p:nvSpPr>
        <p:spPr>
          <a:xfrm>
            <a:off x="6299200" y="2133600"/>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B. </a:t>
            </a:r>
            <a:r>
              <a:rPr lang="en-US" sz="2800" dirty="0" err="1">
                <a:solidFill>
                  <a:schemeClr val="tx1">
                    <a:lumMod val="85000"/>
                    <a:lumOff val="15000"/>
                  </a:schemeClr>
                </a:solidFill>
              </a:rPr>
              <a:t>dự</a:t>
            </a:r>
            <a:r>
              <a:rPr lang="en-US" sz="2800" dirty="0">
                <a:solidFill>
                  <a:schemeClr val="tx1">
                    <a:lumMod val="85000"/>
                    <a:lumOff val="15000"/>
                  </a:schemeClr>
                </a:solidFill>
              </a:rPr>
              <a:t> </a:t>
            </a:r>
            <a:r>
              <a:rPr lang="en-US" sz="2800" dirty="0" err="1">
                <a:solidFill>
                  <a:schemeClr val="tx1">
                    <a:lumMod val="85000"/>
                    <a:lumOff val="15000"/>
                  </a:schemeClr>
                </a:solidFill>
              </a:rPr>
              <a:t>trữ</a:t>
            </a:r>
            <a:r>
              <a:rPr lang="en-US" sz="2800" dirty="0">
                <a:solidFill>
                  <a:schemeClr val="tx1">
                    <a:lumMod val="85000"/>
                    <a:lumOff val="15000"/>
                  </a:schemeClr>
                </a:solidFill>
              </a:rPr>
              <a:t> </a:t>
            </a:r>
            <a:r>
              <a:rPr lang="en-US" sz="2800" dirty="0" err="1">
                <a:solidFill>
                  <a:schemeClr val="tx1">
                    <a:lumMod val="85000"/>
                    <a:lumOff val="15000"/>
                  </a:schemeClr>
                </a:solidFill>
              </a:rPr>
              <a:t>trứng</a:t>
            </a:r>
            <a:r>
              <a:rPr lang="en-US" sz="2800" dirty="0">
                <a:solidFill>
                  <a:schemeClr val="tx1">
                    <a:lumMod val="85000"/>
                    <a:lumOff val="15000"/>
                  </a:schemeClr>
                </a:solidFill>
              </a:rPr>
              <a:t>. </a:t>
            </a:r>
          </a:p>
        </p:txBody>
      </p:sp>
      <p:sp>
        <p:nvSpPr>
          <p:cNvPr id="9" name="C">
            <a:extLst>
              <a:ext uri="{FF2B5EF4-FFF2-40B4-BE49-F238E27FC236}">
                <a16:creationId xmlns:a16="http://schemas.microsoft.com/office/drawing/2014/main" id="{5E089B0F-F8B5-46BA-950C-88A9B1293492}"/>
              </a:ext>
            </a:extLst>
          </p:cNvPr>
          <p:cNvSpPr/>
          <p:nvPr/>
        </p:nvSpPr>
        <p:spPr>
          <a:xfrm>
            <a:off x="406400" y="4532085"/>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lumMod val="85000"/>
                    <a:lumOff val="15000"/>
                  </a:schemeClr>
                </a:solidFill>
              </a:rPr>
              <a:t>C. là nơi diễn ra quá trình thụ tinh, phá triển của phôi thai.</a:t>
            </a:r>
            <a:endParaRPr lang="en-US" sz="2800" dirty="0">
              <a:solidFill>
                <a:schemeClr val="tx1">
                  <a:lumMod val="85000"/>
                  <a:lumOff val="15000"/>
                </a:schemeClr>
              </a:solidFill>
            </a:endParaRPr>
          </a:p>
        </p:txBody>
      </p:sp>
      <p:sp>
        <p:nvSpPr>
          <p:cNvPr id="10" name="D">
            <a:extLst>
              <a:ext uri="{FF2B5EF4-FFF2-40B4-BE49-F238E27FC236}">
                <a16:creationId xmlns:a16="http://schemas.microsoft.com/office/drawing/2014/main" id="{0A7824B2-4FD8-4B3C-B15C-A61AD7534516}"/>
              </a:ext>
            </a:extLst>
          </p:cNvPr>
          <p:cNvSpPr/>
          <p:nvPr/>
        </p:nvSpPr>
        <p:spPr>
          <a:xfrm>
            <a:off x="6299200" y="4455886"/>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	</a:t>
            </a:r>
            <a:r>
              <a:rPr lang="vi-VN" sz="2800" dirty="0">
                <a:solidFill>
                  <a:schemeClr val="tx1">
                    <a:lumMod val="85000"/>
                    <a:lumOff val="15000"/>
                  </a:schemeClr>
                </a:solidFill>
              </a:rPr>
              <a:t>D. </a:t>
            </a:r>
            <a:r>
              <a:rPr lang="en-US" sz="2800" dirty="0" err="1">
                <a:solidFill>
                  <a:schemeClr val="tx1">
                    <a:lumMod val="85000"/>
                    <a:lumOff val="15000"/>
                  </a:schemeClr>
                </a:solidFill>
              </a:rPr>
              <a:t>tiết</a:t>
            </a:r>
            <a:r>
              <a:rPr lang="en-US" sz="2800" dirty="0">
                <a:solidFill>
                  <a:schemeClr val="tx1">
                    <a:lumMod val="85000"/>
                    <a:lumOff val="15000"/>
                  </a:schemeClr>
                </a:solidFill>
              </a:rPr>
              <a:t> </a:t>
            </a:r>
            <a:r>
              <a:rPr lang="en-US" sz="2800" dirty="0" err="1">
                <a:solidFill>
                  <a:schemeClr val="tx1">
                    <a:lumMod val="85000"/>
                    <a:lumOff val="15000"/>
                  </a:schemeClr>
                </a:solidFill>
              </a:rPr>
              <a:t>ra</a:t>
            </a:r>
            <a:r>
              <a:rPr lang="en-US" sz="2800" dirty="0">
                <a:solidFill>
                  <a:schemeClr val="tx1">
                    <a:lumMod val="85000"/>
                    <a:lumOff val="15000"/>
                  </a:schemeClr>
                </a:solidFill>
              </a:rPr>
              <a:t> </a:t>
            </a:r>
            <a:r>
              <a:rPr lang="en-US" sz="2800" dirty="0" err="1">
                <a:solidFill>
                  <a:schemeClr val="tx1">
                    <a:lumMod val="85000"/>
                    <a:lumOff val="15000"/>
                  </a:schemeClr>
                </a:solidFill>
              </a:rPr>
              <a:t>các</a:t>
            </a:r>
            <a:r>
              <a:rPr lang="en-US" sz="2800" dirty="0">
                <a:solidFill>
                  <a:schemeClr val="tx1">
                    <a:lumMod val="85000"/>
                    <a:lumOff val="15000"/>
                  </a:schemeClr>
                </a:solidFill>
              </a:rPr>
              <a:t> </a:t>
            </a:r>
            <a:r>
              <a:rPr lang="en-US" sz="2800" dirty="0" err="1">
                <a:solidFill>
                  <a:schemeClr val="tx1">
                    <a:lumMod val="85000"/>
                    <a:lumOff val="15000"/>
                  </a:schemeClr>
                </a:solidFill>
              </a:rPr>
              <a:t>chất</a:t>
            </a:r>
            <a:r>
              <a:rPr lang="en-US" sz="2800" dirty="0">
                <a:solidFill>
                  <a:schemeClr val="tx1">
                    <a:lumMod val="85000"/>
                    <a:lumOff val="15000"/>
                  </a:schemeClr>
                </a:solidFill>
              </a:rPr>
              <a:t> </a:t>
            </a:r>
            <a:r>
              <a:rPr lang="en-US" sz="2800" dirty="0" err="1">
                <a:solidFill>
                  <a:schemeClr val="tx1">
                    <a:lumMod val="85000"/>
                    <a:lumOff val="15000"/>
                  </a:schemeClr>
                </a:solidFill>
              </a:rPr>
              <a:t>nhờn</a:t>
            </a:r>
            <a:r>
              <a:rPr lang="en-US" sz="2800" dirty="0">
                <a:solidFill>
                  <a:schemeClr val="tx1">
                    <a:lumMod val="85000"/>
                    <a:lumOff val="15000"/>
                  </a:schemeClr>
                </a:solidFill>
              </a:rPr>
              <a:t> </a:t>
            </a:r>
            <a:r>
              <a:rPr lang="en-US" sz="2800" dirty="0" err="1">
                <a:solidFill>
                  <a:schemeClr val="tx1">
                    <a:lumMod val="85000"/>
                    <a:lumOff val="15000"/>
                  </a:schemeClr>
                </a:solidFill>
              </a:rPr>
              <a:t>làm</a:t>
            </a:r>
            <a:r>
              <a:rPr lang="en-US" sz="2800" dirty="0">
                <a:solidFill>
                  <a:schemeClr val="tx1">
                    <a:lumMod val="85000"/>
                    <a:lumOff val="15000"/>
                  </a:schemeClr>
                </a:solidFill>
              </a:rPr>
              <a:t> </a:t>
            </a:r>
            <a:r>
              <a:rPr lang="en-US" sz="2800" dirty="0" err="1">
                <a:solidFill>
                  <a:schemeClr val="tx1">
                    <a:lumMod val="85000"/>
                    <a:lumOff val="15000"/>
                  </a:schemeClr>
                </a:solidFill>
              </a:rPr>
              <a:t>giảm</a:t>
            </a:r>
            <a:r>
              <a:rPr lang="en-US" sz="2800" dirty="0">
                <a:solidFill>
                  <a:schemeClr val="tx1">
                    <a:lumMod val="85000"/>
                    <a:lumOff val="15000"/>
                  </a:schemeClr>
                </a:solidFill>
              </a:rPr>
              <a:t> </a:t>
            </a:r>
            <a:r>
              <a:rPr lang="en-US" sz="2800" dirty="0" err="1">
                <a:solidFill>
                  <a:schemeClr val="tx1">
                    <a:lumMod val="85000"/>
                    <a:lumOff val="15000"/>
                  </a:schemeClr>
                </a:solidFill>
              </a:rPr>
              <a:t>tính</a:t>
            </a:r>
            <a:r>
              <a:rPr lang="en-US" sz="2800" dirty="0">
                <a:solidFill>
                  <a:schemeClr val="tx1">
                    <a:lumMod val="85000"/>
                    <a:lumOff val="15000"/>
                  </a:schemeClr>
                </a:solidFill>
              </a:rPr>
              <a:t> acid </a:t>
            </a:r>
            <a:r>
              <a:rPr lang="en-US" sz="2800" dirty="0" err="1">
                <a:solidFill>
                  <a:schemeClr val="tx1">
                    <a:lumMod val="85000"/>
                    <a:lumOff val="15000"/>
                  </a:schemeClr>
                </a:solidFill>
              </a:rPr>
              <a:t>của</a:t>
            </a:r>
            <a:r>
              <a:rPr lang="en-US" sz="2800" dirty="0">
                <a:solidFill>
                  <a:schemeClr val="tx1">
                    <a:lumMod val="85000"/>
                    <a:lumOff val="15000"/>
                  </a:schemeClr>
                </a:solidFill>
              </a:rPr>
              <a:t> </a:t>
            </a:r>
            <a:r>
              <a:rPr lang="en-US" sz="2800" dirty="0" err="1">
                <a:solidFill>
                  <a:schemeClr val="tx1">
                    <a:lumMod val="85000"/>
                    <a:lumOff val="15000"/>
                  </a:schemeClr>
                </a:solidFill>
              </a:rPr>
              <a:t>dịch</a:t>
            </a:r>
            <a:r>
              <a:rPr lang="en-US" sz="2800" dirty="0">
                <a:solidFill>
                  <a:schemeClr val="tx1">
                    <a:lumMod val="85000"/>
                    <a:lumOff val="15000"/>
                  </a:schemeClr>
                </a:solidFill>
              </a:rPr>
              <a:t> </a:t>
            </a:r>
            <a:r>
              <a:rPr lang="en-US" sz="2800" dirty="0" err="1">
                <a:solidFill>
                  <a:schemeClr val="tx1">
                    <a:lumMod val="85000"/>
                    <a:lumOff val="15000"/>
                  </a:schemeClr>
                </a:solidFill>
              </a:rPr>
              <a:t>âm</a:t>
            </a:r>
            <a:r>
              <a:rPr lang="en-US" sz="2800" dirty="0">
                <a:solidFill>
                  <a:schemeClr val="tx1">
                    <a:lumMod val="85000"/>
                    <a:lumOff val="15000"/>
                  </a:schemeClr>
                </a:solidFill>
              </a:rPr>
              <a:t> </a:t>
            </a:r>
            <a:r>
              <a:rPr lang="en-US" sz="2800" dirty="0" err="1">
                <a:solidFill>
                  <a:schemeClr val="tx1">
                    <a:lumMod val="85000"/>
                    <a:lumOff val="15000"/>
                  </a:schemeClr>
                </a:solidFill>
              </a:rPr>
              <a:t>đạo</a:t>
            </a:r>
            <a:r>
              <a:rPr lang="en-US" sz="2800" dirty="0">
                <a:solidFill>
                  <a:schemeClr val="tx1">
                    <a:lumMod val="85000"/>
                    <a:lumOff val="15000"/>
                  </a:schemeClr>
                </a:solidFill>
              </a:rPr>
              <a:t>.</a:t>
            </a:r>
          </a:p>
        </p:txBody>
      </p:sp>
      <p:sp>
        <p:nvSpPr>
          <p:cNvPr id="11" name="Rectangle: Rounded Corners 10">
            <a:extLst>
              <a:ext uri="{FF2B5EF4-FFF2-40B4-BE49-F238E27FC236}">
                <a16:creationId xmlns:a16="http://schemas.microsoft.com/office/drawing/2014/main" id="{F87B3307-7A74-4473-B705-25A968812D1A}"/>
              </a:ext>
            </a:extLst>
          </p:cNvPr>
          <p:cNvSpPr/>
          <p:nvPr/>
        </p:nvSpPr>
        <p:spPr>
          <a:xfrm>
            <a:off x="2209800" y="304800"/>
            <a:ext cx="7772400" cy="1600200"/>
          </a:xfrm>
          <a:prstGeom prst="roundRect">
            <a:avLst/>
          </a:prstGeom>
          <a:solidFill>
            <a:schemeClr val="accent2">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0" dirty="0">
                <a:solidFill>
                  <a:schemeClr val="accent5">
                    <a:lumMod val="75000"/>
                  </a:schemeClr>
                </a:solidFill>
                <a:effectLst/>
                <a:latin typeface="+mj-lt"/>
              </a:rPr>
              <a:t>Câu 1.</a:t>
            </a:r>
            <a:r>
              <a:rPr lang="vi-VN" sz="3200" b="0" i="0" dirty="0">
                <a:solidFill>
                  <a:schemeClr val="accent5">
                    <a:lumMod val="75000"/>
                  </a:schemeClr>
                </a:solidFill>
                <a:effectLst/>
                <a:latin typeface="+mj-lt"/>
              </a:rPr>
              <a:t> </a:t>
            </a:r>
            <a:r>
              <a:rPr lang="vi-VN" sz="3200" b="0" i="0" dirty="0">
                <a:solidFill>
                  <a:srgbClr val="000000"/>
                </a:solidFill>
                <a:effectLst/>
                <a:latin typeface="+mj-lt"/>
              </a:rPr>
              <a:t>Hệ sinh dục nữ ngoài chức năng sản xuất trứng và tiết hormone sinh dục, còn có thể</a:t>
            </a:r>
            <a:endParaRPr lang="en-US" sz="3200" dirty="0">
              <a:latin typeface="+mj-lt"/>
            </a:endParaRPr>
          </a:p>
        </p:txBody>
      </p:sp>
      <p:pic>
        <p:nvPicPr>
          <p:cNvPr id="16" name="Picture 2" descr="Male Icon Png #102233 - Free Icons Library">
            <a:extLst>
              <a:ext uri="{FF2B5EF4-FFF2-40B4-BE49-F238E27FC236}">
                <a16:creationId xmlns:a16="http://schemas.microsoft.com/office/drawing/2014/main" id="{6746D001-E05B-4BBA-9CEB-C290933DF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62" y="304801"/>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Venus - Free signs icons">
            <a:extLst>
              <a:ext uri="{FF2B5EF4-FFF2-40B4-BE49-F238E27FC236}">
                <a16:creationId xmlns:a16="http://schemas.microsoft.com/office/drawing/2014/main" id="{735EC812-95A6-387C-F85E-C4C53A77C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12058">
            <a:off x="10108091" y="134557"/>
            <a:ext cx="1787544" cy="1643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6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500" fill="hold"/>
                                        <p:tgtEl>
                                          <p:spTgt spid="7"/>
                                        </p:tgtEl>
                                        <p:attrNameLst>
                                          <p:attrName>fillcolor</p:attrName>
                                        </p:attrNameLst>
                                      </p:cBhvr>
                                      <p:to>
                                        <a:srgbClr val="FDA896"/>
                                      </p:to>
                                    </p:animClr>
                                    <p:set>
                                      <p:cBhvr>
                                        <p:cTn id="7" dur="1500" fill="hold"/>
                                        <p:tgtEl>
                                          <p:spTgt spid="7"/>
                                        </p:tgtEl>
                                        <p:attrNameLst>
                                          <p:attrName>fill.type</p:attrName>
                                        </p:attrNameLst>
                                      </p:cBhvr>
                                      <p:to>
                                        <p:strVal val="solid"/>
                                      </p:to>
                                    </p:set>
                                    <p:set>
                                      <p:cBhvr>
                                        <p:cTn id="8" dur="15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500" fill="hold"/>
                                        <p:tgtEl>
                                          <p:spTgt spid="8"/>
                                        </p:tgtEl>
                                        <p:attrNameLst>
                                          <p:attrName>fillcolor</p:attrName>
                                        </p:attrNameLst>
                                      </p:cBhvr>
                                      <p:to>
                                        <a:srgbClr val="FDA896"/>
                                      </p:to>
                                    </p:animClr>
                                    <p:set>
                                      <p:cBhvr>
                                        <p:cTn id="14" dur="1500" fill="hold"/>
                                        <p:tgtEl>
                                          <p:spTgt spid="8"/>
                                        </p:tgtEl>
                                        <p:attrNameLst>
                                          <p:attrName>fill.type</p:attrName>
                                        </p:attrNameLst>
                                      </p:cBhvr>
                                      <p:to>
                                        <p:strVal val="solid"/>
                                      </p:to>
                                    </p:set>
                                    <p:set>
                                      <p:cBhvr>
                                        <p:cTn id="15" dur="1500" fill="hold"/>
                                        <p:tgtEl>
                                          <p:spTgt spid="8"/>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500" fill="hold"/>
                                        <p:tgtEl>
                                          <p:spTgt spid="9"/>
                                        </p:tgtEl>
                                        <p:attrNameLst>
                                          <p:attrName>fillcolor</p:attrName>
                                        </p:attrNameLst>
                                      </p:cBhvr>
                                      <p:to>
                                        <a:srgbClr val="C6E5A4"/>
                                      </p:to>
                                    </p:animClr>
                                    <p:set>
                                      <p:cBhvr>
                                        <p:cTn id="21" dur="1500" fill="hold"/>
                                        <p:tgtEl>
                                          <p:spTgt spid="9"/>
                                        </p:tgtEl>
                                        <p:attrNameLst>
                                          <p:attrName>fill.type</p:attrName>
                                        </p:attrNameLst>
                                      </p:cBhvr>
                                      <p:to>
                                        <p:strVal val="solid"/>
                                      </p:to>
                                    </p:set>
                                    <p:set>
                                      <p:cBhvr>
                                        <p:cTn id="22" dur="1500" fill="hold"/>
                                        <p:tgtEl>
                                          <p:spTgt spid="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500" fill="hold"/>
                                        <p:tgtEl>
                                          <p:spTgt spid="10"/>
                                        </p:tgtEl>
                                        <p:attrNameLst>
                                          <p:attrName>fillcolor</p:attrName>
                                        </p:attrNameLst>
                                      </p:cBhvr>
                                      <p:to>
                                        <a:srgbClr val="FDA896"/>
                                      </p:to>
                                    </p:animClr>
                                    <p:set>
                                      <p:cBhvr>
                                        <p:cTn id="28" dur="1500" fill="hold"/>
                                        <p:tgtEl>
                                          <p:spTgt spid="10"/>
                                        </p:tgtEl>
                                        <p:attrNameLst>
                                          <p:attrName>fill.type</p:attrName>
                                        </p:attrNameLst>
                                      </p:cBhvr>
                                      <p:to>
                                        <p:strVal val="solid"/>
                                      </p:to>
                                    </p:set>
                                    <p:set>
                                      <p:cBhvr>
                                        <p:cTn id="29" dur="150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5FDB75A-086A-4A54-8B62-91AFBE8BBC57}"/>
              </a:ext>
            </a:extLst>
          </p:cNvPr>
          <p:cNvSpPr/>
          <p:nvPr/>
        </p:nvSpPr>
        <p:spPr>
          <a:xfrm>
            <a:off x="139700" y="4989286"/>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827FBF4-87DD-4A37-BB6F-478FB0859219}"/>
              </a:ext>
            </a:extLst>
          </p:cNvPr>
          <p:cNvSpPr/>
          <p:nvPr/>
        </p:nvSpPr>
        <p:spPr>
          <a:xfrm>
            <a:off x="11518900" y="4989286"/>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64AB6F6-B4B9-4F64-8C51-6B9DFEB73E78}"/>
              </a:ext>
            </a:extLst>
          </p:cNvPr>
          <p:cNvSpPr/>
          <p:nvPr/>
        </p:nvSpPr>
        <p:spPr>
          <a:xfrm>
            <a:off x="11518900" y="2667000"/>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2007B969-0D95-437D-A116-2934BCAF5454}"/>
              </a:ext>
            </a:extLst>
          </p:cNvPr>
          <p:cNvSpPr/>
          <p:nvPr/>
        </p:nvSpPr>
        <p:spPr>
          <a:xfrm>
            <a:off x="139700" y="2667000"/>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
            <a:extLst>
              <a:ext uri="{FF2B5EF4-FFF2-40B4-BE49-F238E27FC236}">
                <a16:creationId xmlns:a16="http://schemas.microsoft.com/office/drawing/2014/main" id="{3EA0EA8D-DE55-4931-BF0E-F530116F6461}"/>
              </a:ext>
            </a:extLst>
          </p:cNvPr>
          <p:cNvSpPr/>
          <p:nvPr/>
        </p:nvSpPr>
        <p:spPr>
          <a:xfrm>
            <a:off x="406400" y="2133600"/>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A.	Estrogen </a:t>
            </a:r>
            <a:r>
              <a:rPr lang="en-US" sz="2800" dirty="0" err="1">
                <a:solidFill>
                  <a:schemeClr val="tx1">
                    <a:lumMod val="85000"/>
                    <a:lumOff val="15000"/>
                  </a:schemeClr>
                </a:solidFill>
              </a:rPr>
              <a:t>và</a:t>
            </a:r>
            <a:r>
              <a:rPr lang="en-US" sz="2800" dirty="0">
                <a:solidFill>
                  <a:schemeClr val="tx1">
                    <a:lumMod val="85000"/>
                    <a:lumOff val="15000"/>
                  </a:schemeClr>
                </a:solidFill>
              </a:rPr>
              <a:t> progesterone.</a:t>
            </a:r>
          </a:p>
        </p:txBody>
      </p:sp>
      <p:sp>
        <p:nvSpPr>
          <p:cNvPr id="8" name="B">
            <a:extLst>
              <a:ext uri="{FF2B5EF4-FFF2-40B4-BE49-F238E27FC236}">
                <a16:creationId xmlns:a16="http://schemas.microsoft.com/office/drawing/2014/main" id="{E059D52D-EAE9-4145-A520-90F66B9F3085}"/>
              </a:ext>
            </a:extLst>
          </p:cNvPr>
          <p:cNvSpPr/>
          <p:nvPr/>
        </p:nvSpPr>
        <p:spPr>
          <a:xfrm>
            <a:off x="6299200" y="2133600"/>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lumMod val="85000"/>
                    <a:lumOff val="15000"/>
                  </a:schemeClr>
                </a:solidFill>
              </a:rPr>
              <a:t>B</a:t>
            </a:r>
            <a:r>
              <a:rPr lang="en-US" sz="2800" dirty="0">
                <a:solidFill>
                  <a:schemeClr val="tx1">
                    <a:lumMod val="85000"/>
                    <a:lumOff val="15000"/>
                  </a:schemeClr>
                </a:solidFill>
              </a:rPr>
              <a:t>.	Somatostatin.</a:t>
            </a:r>
          </a:p>
        </p:txBody>
      </p:sp>
      <p:sp>
        <p:nvSpPr>
          <p:cNvPr id="9" name="C">
            <a:extLst>
              <a:ext uri="{FF2B5EF4-FFF2-40B4-BE49-F238E27FC236}">
                <a16:creationId xmlns:a16="http://schemas.microsoft.com/office/drawing/2014/main" id="{5E089B0F-F8B5-46BA-950C-88A9B1293492}"/>
              </a:ext>
            </a:extLst>
          </p:cNvPr>
          <p:cNvSpPr/>
          <p:nvPr/>
        </p:nvSpPr>
        <p:spPr>
          <a:xfrm>
            <a:off x="406400" y="4455886"/>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C. </a:t>
            </a:r>
            <a:r>
              <a:rPr lang="vi-VN" sz="2800" dirty="0">
                <a:solidFill>
                  <a:schemeClr val="tx1">
                    <a:lumMod val="85000"/>
                    <a:lumOff val="15000"/>
                  </a:schemeClr>
                </a:solidFill>
              </a:rPr>
              <a:t>Insulin</a:t>
            </a:r>
            <a:endParaRPr lang="en-US" sz="2800" dirty="0">
              <a:solidFill>
                <a:schemeClr val="tx1">
                  <a:lumMod val="85000"/>
                  <a:lumOff val="15000"/>
                </a:schemeClr>
              </a:solidFill>
            </a:endParaRPr>
          </a:p>
        </p:txBody>
      </p:sp>
      <p:sp>
        <p:nvSpPr>
          <p:cNvPr id="10" name="D">
            <a:extLst>
              <a:ext uri="{FF2B5EF4-FFF2-40B4-BE49-F238E27FC236}">
                <a16:creationId xmlns:a16="http://schemas.microsoft.com/office/drawing/2014/main" id="{0A7824B2-4FD8-4B3C-B15C-A61AD7534516}"/>
              </a:ext>
            </a:extLst>
          </p:cNvPr>
          <p:cNvSpPr/>
          <p:nvPr/>
        </p:nvSpPr>
        <p:spPr>
          <a:xfrm>
            <a:off x="6299200" y="4455886"/>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lumMod val="85000"/>
                    <a:lumOff val="15000"/>
                  </a:schemeClr>
                </a:solidFill>
              </a:rPr>
              <a:t>D. </a:t>
            </a:r>
            <a:r>
              <a:rPr lang="en-US" sz="2800" dirty="0">
                <a:solidFill>
                  <a:schemeClr val="tx1">
                    <a:lumMod val="85000"/>
                    <a:lumOff val="15000"/>
                  </a:schemeClr>
                </a:solidFill>
              </a:rPr>
              <a:t>Testosterone</a:t>
            </a:r>
          </a:p>
        </p:txBody>
      </p:sp>
      <p:sp>
        <p:nvSpPr>
          <p:cNvPr id="11" name="Rectangle: Rounded Corners 10">
            <a:extLst>
              <a:ext uri="{FF2B5EF4-FFF2-40B4-BE49-F238E27FC236}">
                <a16:creationId xmlns:a16="http://schemas.microsoft.com/office/drawing/2014/main" id="{F87B3307-7A74-4473-B705-25A968812D1A}"/>
              </a:ext>
            </a:extLst>
          </p:cNvPr>
          <p:cNvSpPr/>
          <p:nvPr/>
        </p:nvSpPr>
        <p:spPr>
          <a:xfrm>
            <a:off x="2209800" y="304800"/>
            <a:ext cx="7772400" cy="1600200"/>
          </a:xfrm>
          <a:prstGeom prst="roundRect">
            <a:avLst/>
          </a:prstGeom>
          <a:solidFill>
            <a:schemeClr val="accent2">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0" dirty="0">
                <a:solidFill>
                  <a:schemeClr val="accent5">
                    <a:lumMod val="75000"/>
                  </a:schemeClr>
                </a:solidFill>
                <a:effectLst/>
                <a:latin typeface="+mj-lt"/>
              </a:rPr>
              <a:t>Câu 2.</a:t>
            </a:r>
            <a:r>
              <a:rPr lang="vi-VN" sz="3200" b="0" i="0" dirty="0">
                <a:solidFill>
                  <a:schemeClr val="accent5">
                    <a:lumMod val="75000"/>
                  </a:schemeClr>
                </a:solidFill>
                <a:effectLst/>
                <a:latin typeface="+mj-lt"/>
              </a:rPr>
              <a:t> </a:t>
            </a:r>
            <a:r>
              <a:rPr lang="vi-VN" sz="3200" b="0" i="0" dirty="0">
                <a:solidFill>
                  <a:srgbClr val="000000"/>
                </a:solidFill>
                <a:effectLst/>
                <a:latin typeface="+mj-lt"/>
              </a:rPr>
              <a:t>Hệ sinh dục của nam tiết ra hormone</a:t>
            </a:r>
            <a:endParaRPr lang="en-US" sz="3200" dirty="0">
              <a:latin typeface="+mj-lt"/>
            </a:endParaRPr>
          </a:p>
        </p:txBody>
      </p:sp>
      <p:pic>
        <p:nvPicPr>
          <p:cNvPr id="16" name="Picture 2" descr="Male Icon Png #102233 - Free Icons Library">
            <a:extLst>
              <a:ext uri="{FF2B5EF4-FFF2-40B4-BE49-F238E27FC236}">
                <a16:creationId xmlns:a16="http://schemas.microsoft.com/office/drawing/2014/main" id="{6746D001-E05B-4BBA-9CEB-C290933DF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62" y="304801"/>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ale Icon Png #102233 - Free Icons Library">
            <a:extLst>
              <a:ext uri="{FF2B5EF4-FFF2-40B4-BE49-F238E27FC236}">
                <a16:creationId xmlns:a16="http://schemas.microsoft.com/office/drawing/2014/main" id="{47E10441-6C0B-40BE-88B3-9A7174E74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98538" y="304801"/>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27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500" fill="hold"/>
                                        <p:tgtEl>
                                          <p:spTgt spid="7"/>
                                        </p:tgtEl>
                                        <p:attrNameLst>
                                          <p:attrName>fillcolor</p:attrName>
                                        </p:attrNameLst>
                                      </p:cBhvr>
                                      <p:to>
                                        <a:srgbClr val="FDA896"/>
                                      </p:to>
                                    </p:animClr>
                                    <p:set>
                                      <p:cBhvr>
                                        <p:cTn id="7" dur="1500" fill="hold"/>
                                        <p:tgtEl>
                                          <p:spTgt spid="7"/>
                                        </p:tgtEl>
                                        <p:attrNameLst>
                                          <p:attrName>fill.type</p:attrName>
                                        </p:attrNameLst>
                                      </p:cBhvr>
                                      <p:to>
                                        <p:strVal val="solid"/>
                                      </p:to>
                                    </p:set>
                                    <p:set>
                                      <p:cBhvr>
                                        <p:cTn id="8" dur="15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500" fill="hold"/>
                                        <p:tgtEl>
                                          <p:spTgt spid="8"/>
                                        </p:tgtEl>
                                        <p:attrNameLst>
                                          <p:attrName>fillcolor</p:attrName>
                                        </p:attrNameLst>
                                      </p:cBhvr>
                                      <p:to>
                                        <a:srgbClr val="FDA896"/>
                                      </p:to>
                                    </p:animClr>
                                    <p:set>
                                      <p:cBhvr>
                                        <p:cTn id="14" dur="1500" fill="hold"/>
                                        <p:tgtEl>
                                          <p:spTgt spid="8"/>
                                        </p:tgtEl>
                                        <p:attrNameLst>
                                          <p:attrName>fill.type</p:attrName>
                                        </p:attrNameLst>
                                      </p:cBhvr>
                                      <p:to>
                                        <p:strVal val="solid"/>
                                      </p:to>
                                    </p:set>
                                    <p:set>
                                      <p:cBhvr>
                                        <p:cTn id="15" dur="1500" fill="hold"/>
                                        <p:tgtEl>
                                          <p:spTgt spid="8"/>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500" fill="hold"/>
                                        <p:tgtEl>
                                          <p:spTgt spid="9"/>
                                        </p:tgtEl>
                                        <p:attrNameLst>
                                          <p:attrName>fillcolor</p:attrName>
                                        </p:attrNameLst>
                                      </p:cBhvr>
                                      <p:to>
                                        <a:srgbClr val="FDA896"/>
                                      </p:to>
                                    </p:animClr>
                                    <p:set>
                                      <p:cBhvr>
                                        <p:cTn id="21" dur="1500" fill="hold"/>
                                        <p:tgtEl>
                                          <p:spTgt spid="9"/>
                                        </p:tgtEl>
                                        <p:attrNameLst>
                                          <p:attrName>fill.type</p:attrName>
                                        </p:attrNameLst>
                                      </p:cBhvr>
                                      <p:to>
                                        <p:strVal val="solid"/>
                                      </p:to>
                                    </p:set>
                                    <p:set>
                                      <p:cBhvr>
                                        <p:cTn id="22" dur="1500" fill="hold"/>
                                        <p:tgtEl>
                                          <p:spTgt spid="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500" fill="hold"/>
                                        <p:tgtEl>
                                          <p:spTgt spid="10"/>
                                        </p:tgtEl>
                                        <p:attrNameLst>
                                          <p:attrName>fillcolor</p:attrName>
                                        </p:attrNameLst>
                                      </p:cBhvr>
                                      <p:to>
                                        <a:srgbClr val="C6E5A4"/>
                                      </p:to>
                                    </p:animClr>
                                    <p:set>
                                      <p:cBhvr>
                                        <p:cTn id="28" dur="1500" fill="hold"/>
                                        <p:tgtEl>
                                          <p:spTgt spid="10"/>
                                        </p:tgtEl>
                                        <p:attrNameLst>
                                          <p:attrName>fill.type</p:attrName>
                                        </p:attrNameLst>
                                      </p:cBhvr>
                                      <p:to>
                                        <p:strVal val="solid"/>
                                      </p:to>
                                    </p:set>
                                    <p:set>
                                      <p:cBhvr>
                                        <p:cTn id="29" dur="150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5FDB75A-086A-4A54-8B62-91AFBE8BBC57}"/>
              </a:ext>
            </a:extLst>
          </p:cNvPr>
          <p:cNvSpPr/>
          <p:nvPr/>
        </p:nvSpPr>
        <p:spPr>
          <a:xfrm>
            <a:off x="139700" y="4989286"/>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827FBF4-87DD-4A37-BB6F-478FB0859219}"/>
              </a:ext>
            </a:extLst>
          </p:cNvPr>
          <p:cNvSpPr/>
          <p:nvPr/>
        </p:nvSpPr>
        <p:spPr>
          <a:xfrm>
            <a:off x="11518900" y="4989286"/>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64AB6F6-B4B9-4F64-8C51-6B9DFEB73E78}"/>
              </a:ext>
            </a:extLst>
          </p:cNvPr>
          <p:cNvSpPr/>
          <p:nvPr/>
        </p:nvSpPr>
        <p:spPr>
          <a:xfrm>
            <a:off x="11518900" y="2667000"/>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2007B969-0D95-437D-A116-2934BCAF5454}"/>
              </a:ext>
            </a:extLst>
          </p:cNvPr>
          <p:cNvSpPr/>
          <p:nvPr/>
        </p:nvSpPr>
        <p:spPr>
          <a:xfrm>
            <a:off x="139700" y="2667000"/>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
            <a:extLst>
              <a:ext uri="{FF2B5EF4-FFF2-40B4-BE49-F238E27FC236}">
                <a16:creationId xmlns:a16="http://schemas.microsoft.com/office/drawing/2014/main" id="{3EA0EA8D-DE55-4931-BF0E-F530116F6461}"/>
              </a:ext>
            </a:extLst>
          </p:cNvPr>
          <p:cNvSpPr/>
          <p:nvPr/>
        </p:nvSpPr>
        <p:spPr>
          <a:xfrm>
            <a:off x="406400" y="2133600"/>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A. </a:t>
            </a:r>
            <a:r>
              <a:rPr lang="en-US" sz="2800" dirty="0" err="1">
                <a:solidFill>
                  <a:schemeClr val="tx1">
                    <a:lumMod val="85000"/>
                    <a:lumOff val="15000"/>
                  </a:schemeClr>
                </a:solidFill>
              </a:rPr>
              <a:t>kinh</a:t>
            </a:r>
            <a:r>
              <a:rPr lang="en-US" sz="2800" dirty="0">
                <a:solidFill>
                  <a:schemeClr val="tx1">
                    <a:lumMod val="85000"/>
                    <a:lumOff val="15000"/>
                  </a:schemeClr>
                </a:solidFill>
              </a:rPr>
              <a:t> </a:t>
            </a:r>
            <a:r>
              <a:rPr lang="en-US" sz="2800" dirty="0" err="1">
                <a:solidFill>
                  <a:schemeClr val="tx1">
                    <a:lumMod val="85000"/>
                    <a:lumOff val="15000"/>
                  </a:schemeClr>
                </a:solidFill>
              </a:rPr>
              <a:t>nguyệt</a:t>
            </a:r>
            <a:r>
              <a:rPr lang="en-US" sz="2800" dirty="0">
                <a:solidFill>
                  <a:schemeClr val="tx1">
                    <a:lumMod val="85000"/>
                    <a:lumOff val="15000"/>
                  </a:schemeClr>
                </a:solidFill>
              </a:rPr>
              <a:t>.</a:t>
            </a:r>
          </a:p>
        </p:txBody>
      </p:sp>
      <p:sp>
        <p:nvSpPr>
          <p:cNvPr id="8" name="B">
            <a:extLst>
              <a:ext uri="{FF2B5EF4-FFF2-40B4-BE49-F238E27FC236}">
                <a16:creationId xmlns:a16="http://schemas.microsoft.com/office/drawing/2014/main" id="{E059D52D-EAE9-4145-A520-90F66B9F3085}"/>
              </a:ext>
            </a:extLst>
          </p:cNvPr>
          <p:cNvSpPr/>
          <p:nvPr/>
        </p:nvSpPr>
        <p:spPr>
          <a:xfrm>
            <a:off x="6299200" y="2133600"/>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B. </a:t>
            </a:r>
            <a:r>
              <a:rPr lang="en-US" sz="2800" dirty="0" err="1">
                <a:solidFill>
                  <a:schemeClr val="tx1">
                    <a:lumMod val="85000"/>
                    <a:lumOff val="15000"/>
                  </a:schemeClr>
                </a:solidFill>
              </a:rPr>
              <a:t>Hình</a:t>
            </a:r>
            <a:r>
              <a:rPr lang="en-US" sz="2800" dirty="0">
                <a:solidFill>
                  <a:schemeClr val="tx1">
                    <a:lumMod val="85000"/>
                    <a:lumOff val="15000"/>
                  </a:schemeClr>
                </a:solidFill>
              </a:rPr>
              <a:t> </a:t>
            </a:r>
            <a:r>
              <a:rPr lang="en-US" sz="2800" dirty="0" err="1">
                <a:solidFill>
                  <a:schemeClr val="tx1">
                    <a:lumMod val="85000"/>
                    <a:lumOff val="15000"/>
                  </a:schemeClr>
                </a:solidFill>
              </a:rPr>
              <a:t>thành</a:t>
            </a:r>
            <a:r>
              <a:rPr lang="en-US" sz="2800" dirty="0">
                <a:solidFill>
                  <a:schemeClr val="tx1">
                    <a:lumMod val="85000"/>
                    <a:lumOff val="15000"/>
                  </a:schemeClr>
                </a:solidFill>
              </a:rPr>
              <a:t> </a:t>
            </a:r>
            <a:r>
              <a:rPr lang="en-US" sz="2800" dirty="0" err="1">
                <a:solidFill>
                  <a:schemeClr val="tx1">
                    <a:lumMod val="85000"/>
                    <a:lumOff val="15000"/>
                  </a:schemeClr>
                </a:solidFill>
              </a:rPr>
              <a:t>phôi</a:t>
            </a:r>
            <a:r>
              <a:rPr lang="en-US" sz="2800" dirty="0">
                <a:solidFill>
                  <a:schemeClr val="tx1">
                    <a:lumMod val="85000"/>
                    <a:lumOff val="15000"/>
                  </a:schemeClr>
                </a:solidFill>
              </a:rPr>
              <a:t> </a:t>
            </a:r>
          </a:p>
        </p:txBody>
      </p:sp>
      <p:sp>
        <p:nvSpPr>
          <p:cNvPr id="9" name="C">
            <a:extLst>
              <a:ext uri="{FF2B5EF4-FFF2-40B4-BE49-F238E27FC236}">
                <a16:creationId xmlns:a16="http://schemas.microsoft.com/office/drawing/2014/main" id="{5E089B0F-F8B5-46BA-950C-88A9B1293492}"/>
              </a:ext>
            </a:extLst>
          </p:cNvPr>
          <p:cNvSpPr/>
          <p:nvPr/>
        </p:nvSpPr>
        <p:spPr>
          <a:xfrm>
            <a:off x="406400" y="4455886"/>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C. </a:t>
            </a:r>
            <a:r>
              <a:rPr lang="en-US" sz="2800" dirty="0" err="1">
                <a:solidFill>
                  <a:schemeClr val="tx1">
                    <a:lumMod val="85000"/>
                    <a:lumOff val="15000"/>
                  </a:schemeClr>
                </a:solidFill>
              </a:rPr>
              <a:t>thụ</a:t>
            </a:r>
            <a:r>
              <a:rPr lang="en-US" sz="2800" dirty="0">
                <a:solidFill>
                  <a:schemeClr val="tx1">
                    <a:lumMod val="85000"/>
                    <a:lumOff val="15000"/>
                  </a:schemeClr>
                </a:solidFill>
              </a:rPr>
              <a:t> </a:t>
            </a:r>
            <a:r>
              <a:rPr lang="en-US" sz="2800" dirty="0" err="1">
                <a:solidFill>
                  <a:schemeClr val="tx1">
                    <a:lumMod val="85000"/>
                    <a:lumOff val="15000"/>
                  </a:schemeClr>
                </a:solidFill>
              </a:rPr>
              <a:t>tinh</a:t>
            </a:r>
            <a:endParaRPr lang="en-US" sz="2800" dirty="0">
              <a:solidFill>
                <a:schemeClr val="tx1">
                  <a:lumMod val="85000"/>
                  <a:lumOff val="15000"/>
                </a:schemeClr>
              </a:solidFill>
            </a:endParaRPr>
          </a:p>
        </p:txBody>
      </p:sp>
      <p:sp>
        <p:nvSpPr>
          <p:cNvPr id="10" name="D">
            <a:extLst>
              <a:ext uri="{FF2B5EF4-FFF2-40B4-BE49-F238E27FC236}">
                <a16:creationId xmlns:a16="http://schemas.microsoft.com/office/drawing/2014/main" id="{0A7824B2-4FD8-4B3C-B15C-A61AD7534516}"/>
              </a:ext>
            </a:extLst>
          </p:cNvPr>
          <p:cNvSpPr/>
          <p:nvPr/>
        </p:nvSpPr>
        <p:spPr>
          <a:xfrm>
            <a:off x="6299200" y="4455886"/>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D. </a:t>
            </a:r>
            <a:r>
              <a:rPr lang="en-US" sz="2800" dirty="0" err="1">
                <a:solidFill>
                  <a:schemeClr val="tx1">
                    <a:lumMod val="85000"/>
                    <a:lumOff val="15000"/>
                  </a:schemeClr>
                </a:solidFill>
              </a:rPr>
              <a:t>Phát</a:t>
            </a:r>
            <a:r>
              <a:rPr lang="en-US" sz="2800" dirty="0">
                <a:solidFill>
                  <a:schemeClr val="tx1">
                    <a:lumMod val="85000"/>
                    <a:lumOff val="15000"/>
                  </a:schemeClr>
                </a:solidFill>
              </a:rPr>
              <a:t> </a:t>
            </a:r>
            <a:r>
              <a:rPr lang="en-US" sz="2800" dirty="0" err="1">
                <a:solidFill>
                  <a:schemeClr val="tx1">
                    <a:lumMod val="85000"/>
                    <a:lumOff val="15000"/>
                  </a:schemeClr>
                </a:solidFill>
              </a:rPr>
              <a:t>triển</a:t>
            </a:r>
            <a:r>
              <a:rPr lang="en-US" sz="2800" dirty="0">
                <a:solidFill>
                  <a:schemeClr val="tx1">
                    <a:lumMod val="85000"/>
                    <a:lumOff val="15000"/>
                  </a:schemeClr>
                </a:solidFill>
              </a:rPr>
              <a:t> </a:t>
            </a:r>
            <a:r>
              <a:rPr lang="en-US" sz="2800" dirty="0" err="1">
                <a:solidFill>
                  <a:schemeClr val="tx1">
                    <a:lumMod val="85000"/>
                    <a:lumOff val="15000"/>
                  </a:schemeClr>
                </a:solidFill>
              </a:rPr>
              <a:t>thai</a:t>
            </a:r>
            <a:r>
              <a:rPr lang="en-US" sz="2800" dirty="0">
                <a:solidFill>
                  <a:schemeClr val="tx1">
                    <a:lumMod val="85000"/>
                    <a:lumOff val="15000"/>
                  </a:schemeClr>
                </a:solidFill>
              </a:rPr>
              <a:t> </a:t>
            </a:r>
          </a:p>
        </p:txBody>
      </p:sp>
      <p:sp>
        <p:nvSpPr>
          <p:cNvPr id="11" name="Rectangle: Rounded Corners 10">
            <a:extLst>
              <a:ext uri="{FF2B5EF4-FFF2-40B4-BE49-F238E27FC236}">
                <a16:creationId xmlns:a16="http://schemas.microsoft.com/office/drawing/2014/main" id="{F87B3307-7A74-4473-B705-25A968812D1A}"/>
              </a:ext>
            </a:extLst>
          </p:cNvPr>
          <p:cNvSpPr/>
          <p:nvPr/>
        </p:nvSpPr>
        <p:spPr>
          <a:xfrm>
            <a:off x="2209800" y="304800"/>
            <a:ext cx="7772400" cy="1600200"/>
          </a:xfrm>
          <a:prstGeom prst="roundRect">
            <a:avLst/>
          </a:prstGeom>
          <a:solidFill>
            <a:schemeClr val="accent2">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0" dirty="0">
                <a:solidFill>
                  <a:schemeClr val="accent5">
                    <a:lumMod val="75000"/>
                  </a:schemeClr>
                </a:solidFill>
                <a:effectLst/>
                <a:latin typeface="+mj-lt"/>
              </a:rPr>
              <a:t>Câu 3.</a:t>
            </a:r>
            <a:r>
              <a:rPr lang="vi-VN" sz="3200" b="0" i="0" dirty="0">
                <a:solidFill>
                  <a:schemeClr val="accent5">
                    <a:lumMod val="75000"/>
                  </a:schemeClr>
                </a:solidFill>
                <a:effectLst/>
                <a:latin typeface="+mj-lt"/>
              </a:rPr>
              <a:t>  Khi tinh dịch được phóng vào âm đạo và gặp trứng ở thời điểm thích hợp sẽ xảy ra hiện tượng</a:t>
            </a:r>
            <a:endParaRPr lang="en-US" sz="3200" dirty="0">
              <a:latin typeface="+mj-lt"/>
            </a:endParaRPr>
          </a:p>
        </p:txBody>
      </p:sp>
      <p:pic>
        <p:nvPicPr>
          <p:cNvPr id="16" name="Picture 2" descr="Male Icon Png #102233 - Free Icons Library">
            <a:extLst>
              <a:ext uri="{FF2B5EF4-FFF2-40B4-BE49-F238E27FC236}">
                <a16:creationId xmlns:a16="http://schemas.microsoft.com/office/drawing/2014/main" id="{6746D001-E05B-4BBA-9CEB-C290933DF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62" y="304801"/>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ale Icon Png #102233 - Free Icons Library">
            <a:extLst>
              <a:ext uri="{FF2B5EF4-FFF2-40B4-BE49-F238E27FC236}">
                <a16:creationId xmlns:a16="http://schemas.microsoft.com/office/drawing/2014/main" id="{47E10441-6C0B-40BE-88B3-9A7174E74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98538" y="304801"/>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92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500" fill="hold"/>
                                        <p:tgtEl>
                                          <p:spTgt spid="7"/>
                                        </p:tgtEl>
                                        <p:attrNameLst>
                                          <p:attrName>fillcolor</p:attrName>
                                        </p:attrNameLst>
                                      </p:cBhvr>
                                      <p:to>
                                        <a:srgbClr val="FDA896"/>
                                      </p:to>
                                    </p:animClr>
                                    <p:set>
                                      <p:cBhvr>
                                        <p:cTn id="7" dur="1500" fill="hold"/>
                                        <p:tgtEl>
                                          <p:spTgt spid="7"/>
                                        </p:tgtEl>
                                        <p:attrNameLst>
                                          <p:attrName>fill.type</p:attrName>
                                        </p:attrNameLst>
                                      </p:cBhvr>
                                      <p:to>
                                        <p:strVal val="solid"/>
                                      </p:to>
                                    </p:set>
                                    <p:set>
                                      <p:cBhvr>
                                        <p:cTn id="8" dur="15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500" fill="hold"/>
                                        <p:tgtEl>
                                          <p:spTgt spid="8"/>
                                        </p:tgtEl>
                                        <p:attrNameLst>
                                          <p:attrName>fillcolor</p:attrName>
                                        </p:attrNameLst>
                                      </p:cBhvr>
                                      <p:to>
                                        <a:srgbClr val="FDA896"/>
                                      </p:to>
                                    </p:animClr>
                                    <p:set>
                                      <p:cBhvr>
                                        <p:cTn id="14" dur="1500" fill="hold"/>
                                        <p:tgtEl>
                                          <p:spTgt spid="8"/>
                                        </p:tgtEl>
                                        <p:attrNameLst>
                                          <p:attrName>fill.type</p:attrName>
                                        </p:attrNameLst>
                                      </p:cBhvr>
                                      <p:to>
                                        <p:strVal val="solid"/>
                                      </p:to>
                                    </p:set>
                                    <p:set>
                                      <p:cBhvr>
                                        <p:cTn id="15" dur="1500" fill="hold"/>
                                        <p:tgtEl>
                                          <p:spTgt spid="8"/>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500" fill="hold"/>
                                        <p:tgtEl>
                                          <p:spTgt spid="9"/>
                                        </p:tgtEl>
                                        <p:attrNameLst>
                                          <p:attrName>fillcolor</p:attrName>
                                        </p:attrNameLst>
                                      </p:cBhvr>
                                      <p:to>
                                        <a:srgbClr val="C6E5A4"/>
                                      </p:to>
                                    </p:animClr>
                                    <p:set>
                                      <p:cBhvr>
                                        <p:cTn id="21" dur="1500" fill="hold"/>
                                        <p:tgtEl>
                                          <p:spTgt spid="9"/>
                                        </p:tgtEl>
                                        <p:attrNameLst>
                                          <p:attrName>fill.type</p:attrName>
                                        </p:attrNameLst>
                                      </p:cBhvr>
                                      <p:to>
                                        <p:strVal val="solid"/>
                                      </p:to>
                                    </p:set>
                                    <p:set>
                                      <p:cBhvr>
                                        <p:cTn id="22" dur="1500" fill="hold"/>
                                        <p:tgtEl>
                                          <p:spTgt spid="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500" fill="hold"/>
                                        <p:tgtEl>
                                          <p:spTgt spid="10"/>
                                        </p:tgtEl>
                                        <p:attrNameLst>
                                          <p:attrName>fillcolor</p:attrName>
                                        </p:attrNameLst>
                                      </p:cBhvr>
                                      <p:to>
                                        <a:srgbClr val="FDA896"/>
                                      </p:to>
                                    </p:animClr>
                                    <p:set>
                                      <p:cBhvr>
                                        <p:cTn id="28" dur="1500" fill="hold"/>
                                        <p:tgtEl>
                                          <p:spTgt spid="10"/>
                                        </p:tgtEl>
                                        <p:attrNameLst>
                                          <p:attrName>fill.type</p:attrName>
                                        </p:attrNameLst>
                                      </p:cBhvr>
                                      <p:to>
                                        <p:strVal val="solid"/>
                                      </p:to>
                                    </p:set>
                                    <p:set>
                                      <p:cBhvr>
                                        <p:cTn id="29" dur="150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5FDB75A-086A-4A54-8B62-91AFBE8BBC57}"/>
              </a:ext>
            </a:extLst>
          </p:cNvPr>
          <p:cNvSpPr/>
          <p:nvPr/>
        </p:nvSpPr>
        <p:spPr>
          <a:xfrm>
            <a:off x="139700" y="4989286"/>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827FBF4-87DD-4A37-BB6F-478FB0859219}"/>
              </a:ext>
            </a:extLst>
          </p:cNvPr>
          <p:cNvSpPr/>
          <p:nvPr/>
        </p:nvSpPr>
        <p:spPr>
          <a:xfrm>
            <a:off x="11518900" y="4989286"/>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64AB6F6-B4B9-4F64-8C51-6B9DFEB73E78}"/>
              </a:ext>
            </a:extLst>
          </p:cNvPr>
          <p:cNvSpPr/>
          <p:nvPr/>
        </p:nvSpPr>
        <p:spPr>
          <a:xfrm>
            <a:off x="11518900" y="2667000"/>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2007B969-0D95-437D-A116-2934BCAF5454}"/>
              </a:ext>
            </a:extLst>
          </p:cNvPr>
          <p:cNvSpPr/>
          <p:nvPr/>
        </p:nvSpPr>
        <p:spPr>
          <a:xfrm>
            <a:off x="139700" y="2667000"/>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
            <a:extLst>
              <a:ext uri="{FF2B5EF4-FFF2-40B4-BE49-F238E27FC236}">
                <a16:creationId xmlns:a16="http://schemas.microsoft.com/office/drawing/2014/main" id="{3EA0EA8D-DE55-4931-BF0E-F530116F6461}"/>
              </a:ext>
            </a:extLst>
          </p:cNvPr>
          <p:cNvSpPr/>
          <p:nvPr/>
        </p:nvSpPr>
        <p:spPr>
          <a:xfrm>
            <a:off x="385888" y="2075542"/>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A</a:t>
            </a:r>
            <a:r>
              <a:rPr lang="en-US" sz="2800" dirty="0">
                <a:solidFill>
                  <a:schemeClr val="tx1"/>
                </a:solidFill>
              </a:rPr>
              <a:t>. </a:t>
            </a:r>
            <a:r>
              <a:rPr lang="en-US" sz="2800" dirty="0" err="1">
                <a:solidFill>
                  <a:schemeClr val="tx1"/>
                </a:solidFill>
              </a:rPr>
              <a:t>Thụ</a:t>
            </a:r>
            <a:r>
              <a:rPr lang="en-US" sz="2800" dirty="0">
                <a:solidFill>
                  <a:schemeClr val="tx1"/>
                </a:solidFill>
              </a:rPr>
              <a:t> </a:t>
            </a:r>
            <a:r>
              <a:rPr lang="en-US" sz="2800" dirty="0" err="1">
                <a:solidFill>
                  <a:schemeClr val="tx1"/>
                </a:solidFill>
              </a:rPr>
              <a:t>thai</a:t>
            </a:r>
            <a:r>
              <a:rPr lang="vi-VN" sz="2800" dirty="0">
                <a:solidFill>
                  <a:schemeClr val="tx1"/>
                </a:solidFill>
              </a:rPr>
              <a:t>.</a:t>
            </a:r>
          </a:p>
          <a:p>
            <a:pPr algn="ctr"/>
            <a:endParaRPr lang="en-US" sz="2800" dirty="0">
              <a:solidFill>
                <a:schemeClr val="tx1">
                  <a:lumMod val="85000"/>
                  <a:lumOff val="15000"/>
                </a:schemeClr>
              </a:solidFill>
            </a:endParaRPr>
          </a:p>
        </p:txBody>
      </p:sp>
      <p:sp>
        <p:nvSpPr>
          <p:cNvPr id="8" name="B">
            <a:extLst>
              <a:ext uri="{FF2B5EF4-FFF2-40B4-BE49-F238E27FC236}">
                <a16:creationId xmlns:a16="http://schemas.microsoft.com/office/drawing/2014/main" id="{E059D52D-EAE9-4145-A520-90F66B9F3085}"/>
              </a:ext>
            </a:extLst>
          </p:cNvPr>
          <p:cNvSpPr/>
          <p:nvPr/>
        </p:nvSpPr>
        <p:spPr>
          <a:xfrm>
            <a:off x="6319712" y="2189843"/>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B. </a:t>
            </a:r>
            <a:r>
              <a:rPr lang="en-US" sz="2800" dirty="0" err="1">
                <a:solidFill>
                  <a:schemeClr val="tx1">
                    <a:lumMod val="85000"/>
                    <a:lumOff val="15000"/>
                  </a:schemeClr>
                </a:solidFill>
              </a:rPr>
              <a:t>Kinh</a:t>
            </a:r>
            <a:r>
              <a:rPr lang="en-US" sz="2800" dirty="0">
                <a:solidFill>
                  <a:schemeClr val="tx1">
                    <a:lumMod val="85000"/>
                    <a:lumOff val="15000"/>
                  </a:schemeClr>
                </a:solidFill>
              </a:rPr>
              <a:t> </a:t>
            </a:r>
            <a:r>
              <a:rPr lang="en-US" sz="2800" dirty="0" err="1">
                <a:solidFill>
                  <a:schemeClr val="tx1">
                    <a:lumMod val="85000"/>
                    <a:lumOff val="15000"/>
                  </a:schemeClr>
                </a:solidFill>
              </a:rPr>
              <a:t>nguyệt</a:t>
            </a:r>
            <a:endParaRPr lang="en-US" sz="2800" dirty="0">
              <a:solidFill>
                <a:schemeClr val="tx1">
                  <a:lumMod val="85000"/>
                  <a:lumOff val="15000"/>
                </a:schemeClr>
              </a:solidFill>
            </a:endParaRPr>
          </a:p>
        </p:txBody>
      </p:sp>
      <p:sp>
        <p:nvSpPr>
          <p:cNvPr id="9" name="C">
            <a:extLst>
              <a:ext uri="{FF2B5EF4-FFF2-40B4-BE49-F238E27FC236}">
                <a16:creationId xmlns:a16="http://schemas.microsoft.com/office/drawing/2014/main" id="{5E089B0F-F8B5-46BA-950C-88A9B1293492}"/>
              </a:ext>
            </a:extLst>
          </p:cNvPr>
          <p:cNvSpPr/>
          <p:nvPr/>
        </p:nvSpPr>
        <p:spPr>
          <a:xfrm>
            <a:off x="406400" y="4455886"/>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C. Thái </a:t>
            </a:r>
            <a:r>
              <a:rPr lang="en-US" sz="2800" dirty="0" err="1">
                <a:solidFill>
                  <a:schemeClr val="tx1">
                    <a:lumMod val="85000"/>
                    <a:lumOff val="15000"/>
                  </a:schemeClr>
                </a:solidFill>
              </a:rPr>
              <a:t>hóa</a:t>
            </a:r>
            <a:endParaRPr lang="en-US" sz="2800" dirty="0">
              <a:solidFill>
                <a:schemeClr val="tx1">
                  <a:lumMod val="85000"/>
                  <a:lumOff val="15000"/>
                </a:schemeClr>
              </a:solidFill>
            </a:endParaRPr>
          </a:p>
        </p:txBody>
      </p:sp>
      <p:sp>
        <p:nvSpPr>
          <p:cNvPr id="10" name="D">
            <a:extLst>
              <a:ext uri="{FF2B5EF4-FFF2-40B4-BE49-F238E27FC236}">
                <a16:creationId xmlns:a16="http://schemas.microsoft.com/office/drawing/2014/main" id="{0A7824B2-4FD8-4B3C-B15C-A61AD7534516}"/>
              </a:ext>
            </a:extLst>
          </p:cNvPr>
          <p:cNvSpPr/>
          <p:nvPr/>
        </p:nvSpPr>
        <p:spPr>
          <a:xfrm>
            <a:off x="6299200" y="4455886"/>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D. Sinh </a:t>
            </a:r>
            <a:r>
              <a:rPr lang="en-US" sz="2800" dirty="0" err="1">
                <a:solidFill>
                  <a:schemeClr val="tx1">
                    <a:lumMod val="85000"/>
                    <a:lumOff val="15000"/>
                  </a:schemeClr>
                </a:solidFill>
              </a:rPr>
              <a:t>tinh</a:t>
            </a:r>
            <a:endParaRPr lang="en-US" sz="2800" dirty="0">
              <a:solidFill>
                <a:schemeClr val="tx1">
                  <a:lumMod val="85000"/>
                  <a:lumOff val="15000"/>
                </a:schemeClr>
              </a:solidFill>
            </a:endParaRPr>
          </a:p>
        </p:txBody>
      </p:sp>
      <p:sp>
        <p:nvSpPr>
          <p:cNvPr id="11" name="Rectangle: Rounded Corners 10">
            <a:extLst>
              <a:ext uri="{FF2B5EF4-FFF2-40B4-BE49-F238E27FC236}">
                <a16:creationId xmlns:a16="http://schemas.microsoft.com/office/drawing/2014/main" id="{F87B3307-7A74-4473-B705-25A968812D1A}"/>
              </a:ext>
            </a:extLst>
          </p:cNvPr>
          <p:cNvSpPr/>
          <p:nvPr/>
        </p:nvSpPr>
        <p:spPr>
          <a:xfrm>
            <a:off x="2209800" y="304800"/>
            <a:ext cx="7772400" cy="1600200"/>
          </a:xfrm>
          <a:prstGeom prst="roundRect">
            <a:avLst/>
          </a:prstGeom>
          <a:solidFill>
            <a:schemeClr val="accent2">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0" dirty="0">
                <a:solidFill>
                  <a:schemeClr val="accent5">
                    <a:lumMod val="75000"/>
                  </a:schemeClr>
                </a:solidFill>
                <a:effectLst/>
                <a:latin typeface="+mj-lt"/>
              </a:rPr>
              <a:t>Câu </a:t>
            </a:r>
            <a:r>
              <a:rPr lang="en-US" sz="3200" b="1" i="0" dirty="0">
                <a:solidFill>
                  <a:schemeClr val="accent5">
                    <a:lumMod val="75000"/>
                  </a:schemeClr>
                </a:solidFill>
                <a:effectLst/>
                <a:latin typeface="+mj-lt"/>
              </a:rPr>
              <a:t>4</a:t>
            </a:r>
            <a:r>
              <a:rPr lang="vi-VN" sz="3200" b="1" i="0" dirty="0">
                <a:solidFill>
                  <a:schemeClr val="accent5">
                    <a:lumMod val="75000"/>
                  </a:schemeClr>
                </a:solidFill>
                <a:effectLst/>
                <a:latin typeface="+mj-lt"/>
              </a:rPr>
              <a:t>.</a:t>
            </a:r>
            <a:r>
              <a:rPr lang="vi-VN" sz="3200" b="0" i="0" dirty="0">
                <a:solidFill>
                  <a:schemeClr val="accent5">
                    <a:lumMod val="75000"/>
                  </a:schemeClr>
                </a:solidFill>
                <a:effectLst/>
                <a:latin typeface="+mj-lt"/>
              </a:rPr>
              <a:t> Sau khi trứng rụng mà không được thụ tinh, sẽ xảy ra hiện tượng gì?</a:t>
            </a:r>
          </a:p>
        </p:txBody>
      </p:sp>
      <p:pic>
        <p:nvPicPr>
          <p:cNvPr id="16" name="Picture 2" descr="Male Icon Png #102233 - Free Icons Library">
            <a:extLst>
              <a:ext uri="{FF2B5EF4-FFF2-40B4-BE49-F238E27FC236}">
                <a16:creationId xmlns:a16="http://schemas.microsoft.com/office/drawing/2014/main" id="{6746D001-E05B-4BBA-9CEB-C290933DF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62" y="304801"/>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ale Icon Png #102233 - Free Icons Library">
            <a:extLst>
              <a:ext uri="{FF2B5EF4-FFF2-40B4-BE49-F238E27FC236}">
                <a16:creationId xmlns:a16="http://schemas.microsoft.com/office/drawing/2014/main" id="{47E10441-6C0B-40BE-88B3-9A7174E74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98538" y="304801"/>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28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500" fill="hold"/>
                                        <p:tgtEl>
                                          <p:spTgt spid="7"/>
                                        </p:tgtEl>
                                        <p:attrNameLst>
                                          <p:attrName>fillcolor</p:attrName>
                                        </p:attrNameLst>
                                      </p:cBhvr>
                                      <p:to>
                                        <a:srgbClr val="FDA896"/>
                                      </p:to>
                                    </p:animClr>
                                    <p:set>
                                      <p:cBhvr>
                                        <p:cTn id="7" dur="1500" fill="hold"/>
                                        <p:tgtEl>
                                          <p:spTgt spid="7"/>
                                        </p:tgtEl>
                                        <p:attrNameLst>
                                          <p:attrName>fill.type</p:attrName>
                                        </p:attrNameLst>
                                      </p:cBhvr>
                                      <p:to>
                                        <p:strVal val="solid"/>
                                      </p:to>
                                    </p:set>
                                    <p:set>
                                      <p:cBhvr>
                                        <p:cTn id="8" dur="15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500" fill="hold"/>
                                        <p:tgtEl>
                                          <p:spTgt spid="9"/>
                                        </p:tgtEl>
                                        <p:attrNameLst>
                                          <p:attrName>fillcolor</p:attrName>
                                        </p:attrNameLst>
                                      </p:cBhvr>
                                      <p:to>
                                        <a:srgbClr val="FDA896"/>
                                      </p:to>
                                    </p:animClr>
                                    <p:set>
                                      <p:cBhvr>
                                        <p:cTn id="14" dur="1500" fill="hold"/>
                                        <p:tgtEl>
                                          <p:spTgt spid="9"/>
                                        </p:tgtEl>
                                        <p:attrNameLst>
                                          <p:attrName>fill.type</p:attrName>
                                        </p:attrNameLst>
                                      </p:cBhvr>
                                      <p:to>
                                        <p:strVal val="solid"/>
                                      </p:to>
                                    </p:set>
                                    <p:set>
                                      <p:cBhvr>
                                        <p:cTn id="15" dur="1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500" fill="hold"/>
                                        <p:tgtEl>
                                          <p:spTgt spid="8"/>
                                        </p:tgtEl>
                                        <p:attrNameLst>
                                          <p:attrName>fillcolor</p:attrName>
                                        </p:attrNameLst>
                                      </p:cBhvr>
                                      <p:to>
                                        <a:srgbClr val="C6E5A4"/>
                                      </p:to>
                                    </p:animClr>
                                    <p:set>
                                      <p:cBhvr>
                                        <p:cTn id="21" dur="1500" fill="hold"/>
                                        <p:tgtEl>
                                          <p:spTgt spid="8"/>
                                        </p:tgtEl>
                                        <p:attrNameLst>
                                          <p:attrName>fill.type</p:attrName>
                                        </p:attrNameLst>
                                      </p:cBhvr>
                                      <p:to>
                                        <p:strVal val="solid"/>
                                      </p:to>
                                    </p:set>
                                    <p:set>
                                      <p:cBhvr>
                                        <p:cTn id="22" dur="15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500" fill="hold"/>
                                        <p:tgtEl>
                                          <p:spTgt spid="10"/>
                                        </p:tgtEl>
                                        <p:attrNameLst>
                                          <p:attrName>fillcolor</p:attrName>
                                        </p:attrNameLst>
                                      </p:cBhvr>
                                      <p:to>
                                        <a:srgbClr val="FDA896"/>
                                      </p:to>
                                    </p:animClr>
                                    <p:set>
                                      <p:cBhvr>
                                        <p:cTn id="28" dur="1500" fill="hold"/>
                                        <p:tgtEl>
                                          <p:spTgt spid="10"/>
                                        </p:tgtEl>
                                        <p:attrNameLst>
                                          <p:attrName>fill.type</p:attrName>
                                        </p:attrNameLst>
                                      </p:cBhvr>
                                      <p:to>
                                        <p:strVal val="solid"/>
                                      </p:to>
                                    </p:set>
                                    <p:set>
                                      <p:cBhvr>
                                        <p:cTn id="29" dur="150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5FDB75A-086A-4A54-8B62-91AFBE8BBC57}"/>
              </a:ext>
            </a:extLst>
          </p:cNvPr>
          <p:cNvSpPr/>
          <p:nvPr/>
        </p:nvSpPr>
        <p:spPr>
          <a:xfrm>
            <a:off x="139700" y="4989286"/>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827FBF4-87DD-4A37-BB6F-478FB0859219}"/>
              </a:ext>
            </a:extLst>
          </p:cNvPr>
          <p:cNvSpPr/>
          <p:nvPr/>
        </p:nvSpPr>
        <p:spPr>
          <a:xfrm>
            <a:off x="11518900" y="4989286"/>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64AB6F6-B4B9-4F64-8C51-6B9DFEB73E78}"/>
              </a:ext>
            </a:extLst>
          </p:cNvPr>
          <p:cNvSpPr/>
          <p:nvPr/>
        </p:nvSpPr>
        <p:spPr>
          <a:xfrm>
            <a:off x="11518900" y="2667000"/>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2007B969-0D95-437D-A116-2934BCAF5454}"/>
              </a:ext>
            </a:extLst>
          </p:cNvPr>
          <p:cNvSpPr/>
          <p:nvPr/>
        </p:nvSpPr>
        <p:spPr>
          <a:xfrm>
            <a:off x="139700" y="2667000"/>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
            <a:extLst>
              <a:ext uri="{FF2B5EF4-FFF2-40B4-BE49-F238E27FC236}">
                <a16:creationId xmlns:a16="http://schemas.microsoft.com/office/drawing/2014/main" id="{3EA0EA8D-DE55-4931-BF0E-F530116F6461}"/>
              </a:ext>
            </a:extLst>
          </p:cNvPr>
          <p:cNvSpPr/>
          <p:nvPr/>
        </p:nvSpPr>
        <p:spPr>
          <a:xfrm>
            <a:off x="406400" y="2133600"/>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A. </a:t>
            </a:r>
            <a:r>
              <a:rPr lang="vi-VN" sz="2800" dirty="0">
                <a:solidFill>
                  <a:schemeClr val="tx1">
                    <a:lumMod val="85000"/>
                    <a:lumOff val="15000"/>
                  </a:schemeClr>
                </a:solidFill>
              </a:rPr>
              <a:t>dọc theo ống dẫn trứng hướng đến tử cung.</a:t>
            </a:r>
            <a:endParaRPr lang="en-US" sz="2800" dirty="0">
              <a:solidFill>
                <a:schemeClr val="tx1">
                  <a:lumMod val="85000"/>
                  <a:lumOff val="15000"/>
                </a:schemeClr>
              </a:solidFill>
            </a:endParaRPr>
          </a:p>
        </p:txBody>
      </p:sp>
      <p:sp>
        <p:nvSpPr>
          <p:cNvPr id="8" name="B">
            <a:extLst>
              <a:ext uri="{FF2B5EF4-FFF2-40B4-BE49-F238E27FC236}">
                <a16:creationId xmlns:a16="http://schemas.microsoft.com/office/drawing/2014/main" id="{E059D52D-EAE9-4145-A520-90F66B9F3085}"/>
              </a:ext>
            </a:extLst>
          </p:cNvPr>
          <p:cNvSpPr/>
          <p:nvPr/>
        </p:nvSpPr>
        <p:spPr>
          <a:xfrm>
            <a:off x="6299200" y="2133600"/>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B. </a:t>
            </a:r>
            <a:r>
              <a:rPr lang="vi-VN" sz="2800" dirty="0">
                <a:solidFill>
                  <a:srgbClr val="000000"/>
                </a:solidFill>
              </a:rPr>
              <a:t>dọc theo ống dẫn trứng hướng đến âm đạo.</a:t>
            </a:r>
          </a:p>
        </p:txBody>
      </p:sp>
      <p:sp>
        <p:nvSpPr>
          <p:cNvPr id="9" name="C">
            <a:extLst>
              <a:ext uri="{FF2B5EF4-FFF2-40B4-BE49-F238E27FC236}">
                <a16:creationId xmlns:a16="http://schemas.microsoft.com/office/drawing/2014/main" id="{5E089B0F-F8B5-46BA-950C-88A9B1293492}"/>
              </a:ext>
            </a:extLst>
          </p:cNvPr>
          <p:cNvSpPr/>
          <p:nvPr/>
        </p:nvSpPr>
        <p:spPr>
          <a:xfrm>
            <a:off x="406400" y="4455886"/>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C. </a:t>
            </a:r>
            <a:r>
              <a:rPr lang="vi-VN" sz="2800" dirty="0">
                <a:solidFill>
                  <a:srgbClr val="000000"/>
                </a:solidFill>
              </a:rPr>
              <a:t>dọc theo ống sinh tinh hướng đến âm đạo. </a:t>
            </a:r>
            <a:endParaRPr lang="en-US" sz="2800" dirty="0">
              <a:solidFill>
                <a:schemeClr val="tx1">
                  <a:lumMod val="85000"/>
                  <a:lumOff val="15000"/>
                </a:schemeClr>
              </a:solidFill>
            </a:endParaRPr>
          </a:p>
        </p:txBody>
      </p:sp>
      <p:sp>
        <p:nvSpPr>
          <p:cNvPr id="10" name="D">
            <a:extLst>
              <a:ext uri="{FF2B5EF4-FFF2-40B4-BE49-F238E27FC236}">
                <a16:creationId xmlns:a16="http://schemas.microsoft.com/office/drawing/2014/main" id="{0A7824B2-4FD8-4B3C-B15C-A61AD7534516}"/>
              </a:ext>
            </a:extLst>
          </p:cNvPr>
          <p:cNvSpPr/>
          <p:nvPr/>
        </p:nvSpPr>
        <p:spPr>
          <a:xfrm>
            <a:off x="6299200" y="4455886"/>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D.</a:t>
            </a:r>
            <a:r>
              <a:rPr lang="vi-VN" sz="2800" dirty="0">
                <a:solidFill>
                  <a:srgbClr val="000000"/>
                </a:solidFill>
              </a:rPr>
              <a:t> dọc theo ống dẫn tinh hướng đến tử cung.</a:t>
            </a:r>
            <a:r>
              <a:rPr lang="en-US" sz="2800" dirty="0">
                <a:solidFill>
                  <a:schemeClr val="tx1">
                    <a:lumMod val="85000"/>
                    <a:lumOff val="15000"/>
                  </a:schemeClr>
                </a:solidFill>
              </a:rPr>
              <a:t> </a:t>
            </a:r>
          </a:p>
        </p:txBody>
      </p:sp>
      <p:sp>
        <p:nvSpPr>
          <p:cNvPr id="11" name="Rectangle: Rounded Corners 10">
            <a:extLst>
              <a:ext uri="{FF2B5EF4-FFF2-40B4-BE49-F238E27FC236}">
                <a16:creationId xmlns:a16="http://schemas.microsoft.com/office/drawing/2014/main" id="{F87B3307-7A74-4473-B705-25A968812D1A}"/>
              </a:ext>
            </a:extLst>
          </p:cNvPr>
          <p:cNvSpPr/>
          <p:nvPr/>
        </p:nvSpPr>
        <p:spPr>
          <a:xfrm>
            <a:off x="2209800" y="304800"/>
            <a:ext cx="7772400" cy="1600200"/>
          </a:xfrm>
          <a:prstGeom prst="roundRect">
            <a:avLst/>
          </a:prstGeom>
          <a:solidFill>
            <a:schemeClr val="accent2">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0" dirty="0">
                <a:solidFill>
                  <a:schemeClr val="accent5">
                    <a:lumMod val="75000"/>
                  </a:schemeClr>
                </a:solidFill>
                <a:effectLst/>
                <a:latin typeface="+mj-lt"/>
              </a:rPr>
              <a:t>Câu 5.</a:t>
            </a:r>
            <a:r>
              <a:rPr lang="vi-VN" sz="3200" b="0" i="0" dirty="0">
                <a:solidFill>
                  <a:schemeClr val="accent5">
                    <a:lumMod val="75000"/>
                  </a:schemeClr>
                </a:solidFill>
                <a:effectLst/>
                <a:latin typeface="+mj-lt"/>
              </a:rPr>
              <a:t> </a:t>
            </a:r>
            <a:r>
              <a:rPr lang="vi-VN" sz="3200" b="0" i="0" dirty="0">
                <a:solidFill>
                  <a:srgbClr val="000000"/>
                </a:solidFill>
                <a:effectLst/>
                <a:latin typeface="+mj-lt"/>
              </a:rPr>
              <a:t>Sau khi thụ tinh, hợp tử di chuyển</a:t>
            </a:r>
          </a:p>
          <a:p>
            <a:pPr algn="just"/>
            <a:endParaRPr lang="en-US" sz="3200" dirty="0">
              <a:latin typeface="+mj-lt"/>
            </a:endParaRPr>
          </a:p>
        </p:txBody>
      </p:sp>
      <p:pic>
        <p:nvPicPr>
          <p:cNvPr id="16" name="Picture 2" descr="Male Icon Png #102233 - Free Icons Library">
            <a:extLst>
              <a:ext uri="{FF2B5EF4-FFF2-40B4-BE49-F238E27FC236}">
                <a16:creationId xmlns:a16="http://schemas.microsoft.com/office/drawing/2014/main" id="{6746D001-E05B-4BBA-9CEB-C290933DF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62" y="304801"/>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ale Icon Png #102233 - Free Icons Library">
            <a:extLst>
              <a:ext uri="{FF2B5EF4-FFF2-40B4-BE49-F238E27FC236}">
                <a16:creationId xmlns:a16="http://schemas.microsoft.com/office/drawing/2014/main" id="{47E10441-6C0B-40BE-88B3-9A7174E74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98538" y="304801"/>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70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500" fill="hold"/>
                                        <p:tgtEl>
                                          <p:spTgt spid="8"/>
                                        </p:tgtEl>
                                        <p:attrNameLst>
                                          <p:attrName>fillcolor</p:attrName>
                                        </p:attrNameLst>
                                      </p:cBhvr>
                                      <p:to>
                                        <a:srgbClr val="FDA896"/>
                                      </p:to>
                                    </p:animClr>
                                    <p:set>
                                      <p:cBhvr>
                                        <p:cTn id="7" dur="1500" fill="hold"/>
                                        <p:tgtEl>
                                          <p:spTgt spid="8"/>
                                        </p:tgtEl>
                                        <p:attrNameLst>
                                          <p:attrName>fill.type</p:attrName>
                                        </p:attrNameLst>
                                      </p:cBhvr>
                                      <p:to>
                                        <p:strVal val="solid"/>
                                      </p:to>
                                    </p:set>
                                    <p:set>
                                      <p:cBhvr>
                                        <p:cTn id="8" dur="1500" fill="hold"/>
                                        <p:tgtEl>
                                          <p:spTgt spid="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500" fill="hold"/>
                                        <p:tgtEl>
                                          <p:spTgt spid="9"/>
                                        </p:tgtEl>
                                        <p:attrNameLst>
                                          <p:attrName>fillcolor</p:attrName>
                                        </p:attrNameLst>
                                      </p:cBhvr>
                                      <p:to>
                                        <a:srgbClr val="FDA896"/>
                                      </p:to>
                                    </p:animClr>
                                    <p:set>
                                      <p:cBhvr>
                                        <p:cTn id="14" dur="1500" fill="hold"/>
                                        <p:tgtEl>
                                          <p:spTgt spid="9"/>
                                        </p:tgtEl>
                                        <p:attrNameLst>
                                          <p:attrName>fill.type</p:attrName>
                                        </p:attrNameLst>
                                      </p:cBhvr>
                                      <p:to>
                                        <p:strVal val="solid"/>
                                      </p:to>
                                    </p:set>
                                    <p:set>
                                      <p:cBhvr>
                                        <p:cTn id="15" dur="1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500" fill="hold"/>
                                        <p:tgtEl>
                                          <p:spTgt spid="7"/>
                                        </p:tgtEl>
                                        <p:attrNameLst>
                                          <p:attrName>fillcolor</p:attrName>
                                        </p:attrNameLst>
                                      </p:cBhvr>
                                      <p:to>
                                        <a:srgbClr val="C6E5A4"/>
                                      </p:to>
                                    </p:animClr>
                                    <p:set>
                                      <p:cBhvr>
                                        <p:cTn id="21" dur="1500" fill="hold"/>
                                        <p:tgtEl>
                                          <p:spTgt spid="7"/>
                                        </p:tgtEl>
                                        <p:attrNameLst>
                                          <p:attrName>fill.type</p:attrName>
                                        </p:attrNameLst>
                                      </p:cBhvr>
                                      <p:to>
                                        <p:strVal val="solid"/>
                                      </p:to>
                                    </p:set>
                                    <p:set>
                                      <p:cBhvr>
                                        <p:cTn id="22" dur="1500" fill="hold"/>
                                        <p:tgtEl>
                                          <p:spTgt spid="7"/>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500" fill="hold"/>
                                        <p:tgtEl>
                                          <p:spTgt spid="10"/>
                                        </p:tgtEl>
                                        <p:attrNameLst>
                                          <p:attrName>fillcolor</p:attrName>
                                        </p:attrNameLst>
                                      </p:cBhvr>
                                      <p:to>
                                        <a:srgbClr val="FDA896"/>
                                      </p:to>
                                    </p:animClr>
                                    <p:set>
                                      <p:cBhvr>
                                        <p:cTn id="28" dur="1500" fill="hold"/>
                                        <p:tgtEl>
                                          <p:spTgt spid="10"/>
                                        </p:tgtEl>
                                        <p:attrNameLst>
                                          <p:attrName>fill.type</p:attrName>
                                        </p:attrNameLst>
                                      </p:cBhvr>
                                      <p:to>
                                        <p:strVal val="solid"/>
                                      </p:to>
                                    </p:set>
                                    <p:set>
                                      <p:cBhvr>
                                        <p:cTn id="29" dur="150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5FDB75A-086A-4A54-8B62-91AFBE8BBC57}"/>
              </a:ext>
            </a:extLst>
          </p:cNvPr>
          <p:cNvSpPr/>
          <p:nvPr/>
        </p:nvSpPr>
        <p:spPr>
          <a:xfrm>
            <a:off x="139700" y="4989286"/>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827FBF4-87DD-4A37-BB6F-478FB0859219}"/>
              </a:ext>
            </a:extLst>
          </p:cNvPr>
          <p:cNvSpPr/>
          <p:nvPr/>
        </p:nvSpPr>
        <p:spPr>
          <a:xfrm>
            <a:off x="11518900" y="4989286"/>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64AB6F6-B4B9-4F64-8C51-6B9DFEB73E78}"/>
              </a:ext>
            </a:extLst>
          </p:cNvPr>
          <p:cNvSpPr/>
          <p:nvPr/>
        </p:nvSpPr>
        <p:spPr>
          <a:xfrm>
            <a:off x="11518900" y="2667000"/>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2007B969-0D95-437D-A116-2934BCAF5454}"/>
              </a:ext>
            </a:extLst>
          </p:cNvPr>
          <p:cNvSpPr/>
          <p:nvPr/>
        </p:nvSpPr>
        <p:spPr>
          <a:xfrm>
            <a:off x="139700" y="2667000"/>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
            <a:extLst>
              <a:ext uri="{FF2B5EF4-FFF2-40B4-BE49-F238E27FC236}">
                <a16:creationId xmlns:a16="http://schemas.microsoft.com/office/drawing/2014/main" id="{3EA0EA8D-DE55-4931-BF0E-F530116F6461}"/>
              </a:ext>
            </a:extLst>
          </p:cNvPr>
          <p:cNvSpPr/>
          <p:nvPr/>
        </p:nvSpPr>
        <p:spPr>
          <a:xfrm>
            <a:off x="543642" y="2165555"/>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A. </a:t>
            </a:r>
            <a:r>
              <a:rPr lang="vi-VN" sz="2800" dirty="0">
                <a:solidFill>
                  <a:srgbClr val="000000"/>
                </a:solidFill>
              </a:rPr>
              <a:t>Không mắc các bệnh lây truyền qua đường tình dục.</a:t>
            </a:r>
          </a:p>
        </p:txBody>
      </p:sp>
      <p:sp>
        <p:nvSpPr>
          <p:cNvPr id="8" name="B">
            <a:extLst>
              <a:ext uri="{FF2B5EF4-FFF2-40B4-BE49-F238E27FC236}">
                <a16:creationId xmlns:a16="http://schemas.microsoft.com/office/drawing/2014/main" id="{E059D52D-EAE9-4145-A520-90F66B9F3085}"/>
              </a:ext>
            </a:extLst>
          </p:cNvPr>
          <p:cNvSpPr/>
          <p:nvPr/>
        </p:nvSpPr>
        <p:spPr>
          <a:xfrm>
            <a:off x="6299200" y="2133600"/>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B. </a:t>
            </a:r>
            <a:r>
              <a:rPr lang="vi-VN" sz="2800" dirty="0">
                <a:solidFill>
                  <a:srgbClr val="000000"/>
                </a:solidFill>
              </a:rPr>
              <a:t>Mang thai ngoài ý muốn</a:t>
            </a:r>
            <a:endParaRPr lang="en-US" sz="2800" dirty="0">
              <a:solidFill>
                <a:schemeClr val="tx1">
                  <a:lumMod val="85000"/>
                  <a:lumOff val="15000"/>
                </a:schemeClr>
              </a:solidFill>
            </a:endParaRPr>
          </a:p>
        </p:txBody>
      </p:sp>
      <p:sp>
        <p:nvSpPr>
          <p:cNvPr id="9" name="C">
            <a:extLst>
              <a:ext uri="{FF2B5EF4-FFF2-40B4-BE49-F238E27FC236}">
                <a16:creationId xmlns:a16="http://schemas.microsoft.com/office/drawing/2014/main" id="{5E089B0F-F8B5-46BA-950C-88A9B1293492}"/>
              </a:ext>
            </a:extLst>
          </p:cNvPr>
          <p:cNvSpPr/>
          <p:nvPr/>
        </p:nvSpPr>
        <p:spPr>
          <a:xfrm>
            <a:off x="406400" y="4455886"/>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C. </a:t>
            </a:r>
            <a:r>
              <a:rPr lang="vi-VN" sz="2800" dirty="0">
                <a:solidFill>
                  <a:srgbClr val="000000"/>
                </a:solidFill>
              </a:rPr>
              <a:t>Sức khỏe và tinh thần phát triển tốt. </a:t>
            </a:r>
            <a:endParaRPr lang="en-US" sz="2800" dirty="0">
              <a:solidFill>
                <a:schemeClr val="tx1">
                  <a:lumMod val="85000"/>
                  <a:lumOff val="15000"/>
                </a:schemeClr>
              </a:solidFill>
            </a:endParaRPr>
          </a:p>
        </p:txBody>
      </p:sp>
      <p:sp>
        <p:nvSpPr>
          <p:cNvPr id="10" name="D">
            <a:extLst>
              <a:ext uri="{FF2B5EF4-FFF2-40B4-BE49-F238E27FC236}">
                <a16:creationId xmlns:a16="http://schemas.microsoft.com/office/drawing/2014/main" id="{0A7824B2-4FD8-4B3C-B15C-A61AD7534516}"/>
              </a:ext>
            </a:extLst>
          </p:cNvPr>
          <p:cNvSpPr/>
          <p:nvPr/>
        </p:nvSpPr>
        <p:spPr>
          <a:xfrm>
            <a:off x="6299200" y="4455886"/>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D. </a:t>
            </a:r>
            <a:r>
              <a:rPr lang="vi-VN" sz="2800" dirty="0">
                <a:solidFill>
                  <a:srgbClr val="000000"/>
                </a:solidFill>
              </a:rPr>
              <a:t>Học tập vượt trội.</a:t>
            </a:r>
          </a:p>
        </p:txBody>
      </p:sp>
      <p:sp>
        <p:nvSpPr>
          <p:cNvPr id="11" name="Rectangle: Rounded Corners 10">
            <a:extLst>
              <a:ext uri="{FF2B5EF4-FFF2-40B4-BE49-F238E27FC236}">
                <a16:creationId xmlns:a16="http://schemas.microsoft.com/office/drawing/2014/main" id="{F87B3307-7A74-4473-B705-25A968812D1A}"/>
              </a:ext>
            </a:extLst>
          </p:cNvPr>
          <p:cNvSpPr/>
          <p:nvPr/>
        </p:nvSpPr>
        <p:spPr>
          <a:xfrm>
            <a:off x="1981200" y="304800"/>
            <a:ext cx="8229600" cy="1600200"/>
          </a:xfrm>
          <a:prstGeom prst="roundRect">
            <a:avLst/>
          </a:prstGeom>
          <a:solidFill>
            <a:schemeClr val="accent2">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0" dirty="0">
                <a:solidFill>
                  <a:schemeClr val="accent5">
                    <a:lumMod val="75000"/>
                  </a:schemeClr>
                </a:solidFill>
                <a:effectLst/>
                <a:latin typeface="+mj-lt"/>
              </a:rPr>
              <a:t>Câu 6.</a:t>
            </a:r>
            <a:r>
              <a:rPr lang="vi-VN" sz="3200" b="0" i="0" dirty="0">
                <a:solidFill>
                  <a:srgbClr val="000000"/>
                </a:solidFill>
                <a:effectLst/>
                <a:latin typeface="+mj-lt"/>
              </a:rPr>
              <a:t> Quan hệ tình dục không an toàn có thể dẫn đến hậu quả</a:t>
            </a:r>
          </a:p>
          <a:p>
            <a:pPr algn="just"/>
            <a:endParaRPr lang="en-US" sz="3200" dirty="0">
              <a:latin typeface="+mj-lt"/>
            </a:endParaRPr>
          </a:p>
        </p:txBody>
      </p:sp>
      <p:pic>
        <p:nvPicPr>
          <p:cNvPr id="16" name="Picture 2" descr="Male Icon Png #102233 - Free Icons Library">
            <a:extLst>
              <a:ext uri="{FF2B5EF4-FFF2-40B4-BE49-F238E27FC236}">
                <a16:creationId xmlns:a16="http://schemas.microsoft.com/office/drawing/2014/main" id="{6746D001-E05B-4BBA-9CEB-C290933DF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0" y="304801"/>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ale Icon Png #102233 - Free Icons Library">
            <a:extLst>
              <a:ext uri="{FF2B5EF4-FFF2-40B4-BE49-F238E27FC236}">
                <a16:creationId xmlns:a16="http://schemas.microsoft.com/office/drawing/2014/main" id="{47E10441-6C0B-40BE-88B3-9A7174E74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348440" y="304801"/>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40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500" fill="hold"/>
                                        <p:tgtEl>
                                          <p:spTgt spid="7"/>
                                        </p:tgtEl>
                                        <p:attrNameLst>
                                          <p:attrName>fillcolor</p:attrName>
                                        </p:attrNameLst>
                                      </p:cBhvr>
                                      <p:to>
                                        <a:srgbClr val="FDA896"/>
                                      </p:to>
                                    </p:animClr>
                                    <p:set>
                                      <p:cBhvr>
                                        <p:cTn id="7" dur="1500" fill="hold"/>
                                        <p:tgtEl>
                                          <p:spTgt spid="7"/>
                                        </p:tgtEl>
                                        <p:attrNameLst>
                                          <p:attrName>fill.type</p:attrName>
                                        </p:attrNameLst>
                                      </p:cBhvr>
                                      <p:to>
                                        <p:strVal val="solid"/>
                                      </p:to>
                                    </p:set>
                                    <p:set>
                                      <p:cBhvr>
                                        <p:cTn id="8" dur="15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500" fill="hold"/>
                                        <p:tgtEl>
                                          <p:spTgt spid="9"/>
                                        </p:tgtEl>
                                        <p:attrNameLst>
                                          <p:attrName>fillcolor</p:attrName>
                                        </p:attrNameLst>
                                      </p:cBhvr>
                                      <p:to>
                                        <a:srgbClr val="FDA896"/>
                                      </p:to>
                                    </p:animClr>
                                    <p:set>
                                      <p:cBhvr>
                                        <p:cTn id="14" dur="1500" fill="hold"/>
                                        <p:tgtEl>
                                          <p:spTgt spid="9"/>
                                        </p:tgtEl>
                                        <p:attrNameLst>
                                          <p:attrName>fill.type</p:attrName>
                                        </p:attrNameLst>
                                      </p:cBhvr>
                                      <p:to>
                                        <p:strVal val="solid"/>
                                      </p:to>
                                    </p:set>
                                    <p:set>
                                      <p:cBhvr>
                                        <p:cTn id="15" dur="1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500" fill="hold"/>
                                        <p:tgtEl>
                                          <p:spTgt spid="8"/>
                                        </p:tgtEl>
                                        <p:attrNameLst>
                                          <p:attrName>fillcolor</p:attrName>
                                        </p:attrNameLst>
                                      </p:cBhvr>
                                      <p:to>
                                        <a:srgbClr val="C6E5A4"/>
                                      </p:to>
                                    </p:animClr>
                                    <p:set>
                                      <p:cBhvr>
                                        <p:cTn id="21" dur="1500" fill="hold"/>
                                        <p:tgtEl>
                                          <p:spTgt spid="8"/>
                                        </p:tgtEl>
                                        <p:attrNameLst>
                                          <p:attrName>fill.type</p:attrName>
                                        </p:attrNameLst>
                                      </p:cBhvr>
                                      <p:to>
                                        <p:strVal val="solid"/>
                                      </p:to>
                                    </p:set>
                                    <p:set>
                                      <p:cBhvr>
                                        <p:cTn id="22" dur="15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500" fill="hold"/>
                                        <p:tgtEl>
                                          <p:spTgt spid="10"/>
                                        </p:tgtEl>
                                        <p:attrNameLst>
                                          <p:attrName>fillcolor</p:attrName>
                                        </p:attrNameLst>
                                      </p:cBhvr>
                                      <p:to>
                                        <a:srgbClr val="FDA896"/>
                                      </p:to>
                                    </p:animClr>
                                    <p:set>
                                      <p:cBhvr>
                                        <p:cTn id="28" dur="1500" fill="hold"/>
                                        <p:tgtEl>
                                          <p:spTgt spid="10"/>
                                        </p:tgtEl>
                                        <p:attrNameLst>
                                          <p:attrName>fill.type</p:attrName>
                                        </p:attrNameLst>
                                      </p:cBhvr>
                                      <p:to>
                                        <p:strVal val="solid"/>
                                      </p:to>
                                    </p:set>
                                    <p:set>
                                      <p:cBhvr>
                                        <p:cTn id="29" dur="150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5FDB75A-086A-4A54-8B62-91AFBE8BBC57}"/>
              </a:ext>
            </a:extLst>
          </p:cNvPr>
          <p:cNvSpPr/>
          <p:nvPr/>
        </p:nvSpPr>
        <p:spPr>
          <a:xfrm>
            <a:off x="139700" y="4989286"/>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827FBF4-87DD-4A37-BB6F-478FB0859219}"/>
              </a:ext>
            </a:extLst>
          </p:cNvPr>
          <p:cNvSpPr/>
          <p:nvPr/>
        </p:nvSpPr>
        <p:spPr>
          <a:xfrm>
            <a:off x="11518900" y="4989286"/>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64AB6F6-B4B9-4F64-8C51-6B9DFEB73E78}"/>
              </a:ext>
            </a:extLst>
          </p:cNvPr>
          <p:cNvSpPr/>
          <p:nvPr/>
        </p:nvSpPr>
        <p:spPr>
          <a:xfrm>
            <a:off x="11518900" y="2667000"/>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2007B969-0D95-437D-A116-2934BCAF5454}"/>
              </a:ext>
            </a:extLst>
          </p:cNvPr>
          <p:cNvSpPr/>
          <p:nvPr/>
        </p:nvSpPr>
        <p:spPr>
          <a:xfrm>
            <a:off x="139700" y="2667000"/>
            <a:ext cx="533400" cy="1143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
            <a:extLst>
              <a:ext uri="{FF2B5EF4-FFF2-40B4-BE49-F238E27FC236}">
                <a16:creationId xmlns:a16="http://schemas.microsoft.com/office/drawing/2014/main" id="{3EA0EA8D-DE55-4931-BF0E-F530116F6461}"/>
              </a:ext>
            </a:extLst>
          </p:cNvPr>
          <p:cNvSpPr/>
          <p:nvPr/>
        </p:nvSpPr>
        <p:spPr>
          <a:xfrm>
            <a:off x="406400" y="2133600"/>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lumMod val="85000"/>
                    <a:lumOff val="15000"/>
                  </a:schemeClr>
                </a:solidFill>
              </a:rPr>
              <a:t>                   A. </a:t>
            </a:r>
            <a:r>
              <a:rPr lang="en-US" sz="2800" dirty="0" err="1">
                <a:solidFill>
                  <a:schemeClr val="tx1">
                    <a:lumMod val="85000"/>
                    <a:lumOff val="15000"/>
                  </a:schemeClr>
                </a:solidFill>
              </a:rPr>
              <a:t>Viêm</a:t>
            </a:r>
            <a:r>
              <a:rPr lang="en-US" sz="2800" dirty="0">
                <a:solidFill>
                  <a:schemeClr val="tx1">
                    <a:lumMod val="85000"/>
                    <a:lumOff val="15000"/>
                  </a:schemeClr>
                </a:solidFill>
              </a:rPr>
              <a:t> </a:t>
            </a:r>
            <a:r>
              <a:rPr lang="en-US" sz="2800" dirty="0" err="1">
                <a:solidFill>
                  <a:schemeClr val="tx1">
                    <a:lumMod val="85000"/>
                    <a:lumOff val="15000"/>
                  </a:schemeClr>
                </a:solidFill>
              </a:rPr>
              <a:t>phổi</a:t>
            </a:r>
            <a:endParaRPr lang="en-US" sz="2800" dirty="0">
              <a:solidFill>
                <a:schemeClr val="tx1">
                  <a:lumMod val="85000"/>
                  <a:lumOff val="15000"/>
                </a:schemeClr>
              </a:solidFill>
            </a:endParaRPr>
          </a:p>
        </p:txBody>
      </p:sp>
      <p:sp>
        <p:nvSpPr>
          <p:cNvPr id="8" name="B">
            <a:extLst>
              <a:ext uri="{FF2B5EF4-FFF2-40B4-BE49-F238E27FC236}">
                <a16:creationId xmlns:a16="http://schemas.microsoft.com/office/drawing/2014/main" id="{E059D52D-EAE9-4145-A520-90F66B9F3085}"/>
              </a:ext>
            </a:extLst>
          </p:cNvPr>
          <p:cNvSpPr/>
          <p:nvPr/>
        </p:nvSpPr>
        <p:spPr>
          <a:xfrm>
            <a:off x="6299200" y="2133600"/>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B. </a:t>
            </a:r>
            <a:r>
              <a:rPr lang="en-US" sz="2800" dirty="0" err="1">
                <a:solidFill>
                  <a:schemeClr val="tx1">
                    <a:lumMod val="85000"/>
                    <a:lumOff val="15000"/>
                  </a:schemeClr>
                </a:solidFill>
              </a:rPr>
              <a:t>Sốt</a:t>
            </a:r>
            <a:r>
              <a:rPr lang="en-US" sz="2800" dirty="0">
                <a:solidFill>
                  <a:schemeClr val="tx1">
                    <a:lumMod val="85000"/>
                    <a:lumOff val="15000"/>
                  </a:schemeClr>
                </a:solidFill>
              </a:rPr>
              <a:t> </a:t>
            </a:r>
            <a:r>
              <a:rPr lang="en-US" sz="2800" dirty="0" err="1">
                <a:solidFill>
                  <a:schemeClr val="tx1">
                    <a:lumMod val="85000"/>
                    <a:lumOff val="15000"/>
                  </a:schemeClr>
                </a:solidFill>
              </a:rPr>
              <a:t>siêu</a:t>
            </a:r>
            <a:r>
              <a:rPr lang="en-US" sz="2800" dirty="0">
                <a:solidFill>
                  <a:schemeClr val="tx1">
                    <a:lumMod val="85000"/>
                    <a:lumOff val="15000"/>
                  </a:schemeClr>
                </a:solidFill>
              </a:rPr>
              <a:t> vi</a:t>
            </a:r>
          </a:p>
        </p:txBody>
      </p:sp>
      <p:sp>
        <p:nvSpPr>
          <p:cNvPr id="9" name="C">
            <a:extLst>
              <a:ext uri="{FF2B5EF4-FFF2-40B4-BE49-F238E27FC236}">
                <a16:creationId xmlns:a16="http://schemas.microsoft.com/office/drawing/2014/main" id="{5E089B0F-F8B5-46BA-950C-88A9B1293492}"/>
              </a:ext>
            </a:extLst>
          </p:cNvPr>
          <p:cNvSpPr/>
          <p:nvPr/>
        </p:nvSpPr>
        <p:spPr>
          <a:xfrm>
            <a:off x="406400" y="4455886"/>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C. </a:t>
            </a:r>
            <a:r>
              <a:rPr lang="en-US" sz="2800" dirty="0" err="1">
                <a:solidFill>
                  <a:schemeClr val="tx1">
                    <a:lumMod val="85000"/>
                    <a:lumOff val="15000"/>
                  </a:schemeClr>
                </a:solidFill>
              </a:rPr>
              <a:t>Viêm</a:t>
            </a:r>
            <a:r>
              <a:rPr lang="en-US" sz="2800" dirty="0">
                <a:solidFill>
                  <a:schemeClr val="tx1">
                    <a:lumMod val="85000"/>
                    <a:lumOff val="15000"/>
                  </a:schemeClr>
                </a:solidFill>
              </a:rPr>
              <a:t> </a:t>
            </a:r>
            <a:r>
              <a:rPr lang="en-US" sz="2800" dirty="0" err="1">
                <a:solidFill>
                  <a:schemeClr val="tx1">
                    <a:lumMod val="85000"/>
                    <a:lumOff val="15000"/>
                  </a:schemeClr>
                </a:solidFill>
              </a:rPr>
              <a:t>màng</a:t>
            </a:r>
            <a:r>
              <a:rPr lang="en-US" sz="2800" dirty="0">
                <a:solidFill>
                  <a:schemeClr val="tx1">
                    <a:lumMod val="85000"/>
                    <a:lumOff val="15000"/>
                  </a:schemeClr>
                </a:solidFill>
              </a:rPr>
              <a:t> </a:t>
            </a:r>
            <a:r>
              <a:rPr lang="en-US" sz="2800" dirty="0" err="1">
                <a:solidFill>
                  <a:schemeClr val="tx1">
                    <a:lumMod val="85000"/>
                    <a:lumOff val="15000"/>
                  </a:schemeClr>
                </a:solidFill>
              </a:rPr>
              <a:t>não</a:t>
            </a:r>
            <a:r>
              <a:rPr lang="en-US" sz="2800" dirty="0">
                <a:solidFill>
                  <a:schemeClr val="tx1">
                    <a:lumMod val="85000"/>
                    <a:lumOff val="15000"/>
                  </a:schemeClr>
                </a:solidFill>
              </a:rPr>
              <a:t> </a:t>
            </a:r>
            <a:r>
              <a:rPr lang="en-US" sz="2800" dirty="0" err="1">
                <a:solidFill>
                  <a:schemeClr val="tx1">
                    <a:lumMod val="85000"/>
                    <a:lumOff val="15000"/>
                  </a:schemeClr>
                </a:solidFill>
              </a:rPr>
              <a:t>mủ</a:t>
            </a:r>
            <a:endParaRPr lang="en-US" sz="2800" dirty="0">
              <a:solidFill>
                <a:schemeClr val="tx1">
                  <a:lumMod val="85000"/>
                  <a:lumOff val="15000"/>
                </a:schemeClr>
              </a:solidFill>
            </a:endParaRPr>
          </a:p>
        </p:txBody>
      </p:sp>
      <p:sp>
        <p:nvSpPr>
          <p:cNvPr id="10" name="D">
            <a:extLst>
              <a:ext uri="{FF2B5EF4-FFF2-40B4-BE49-F238E27FC236}">
                <a16:creationId xmlns:a16="http://schemas.microsoft.com/office/drawing/2014/main" id="{0A7824B2-4FD8-4B3C-B15C-A61AD7534516}"/>
              </a:ext>
            </a:extLst>
          </p:cNvPr>
          <p:cNvSpPr/>
          <p:nvPr/>
        </p:nvSpPr>
        <p:spPr>
          <a:xfrm>
            <a:off x="6299200" y="4455886"/>
            <a:ext cx="5486400" cy="2209800"/>
          </a:xfrm>
          <a:prstGeom prst="roundRect">
            <a:avLst/>
          </a:prstGeom>
          <a:solidFill>
            <a:schemeClr val="accent4">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85000"/>
                    <a:lumOff val="15000"/>
                  </a:schemeClr>
                </a:solidFill>
              </a:rPr>
              <a:t>D. Giang </a:t>
            </a:r>
            <a:r>
              <a:rPr lang="en-US" sz="2800" dirty="0" err="1">
                <a:solidFill>
                  <a:schemeClr val="tx1">
                    <a:lumMod val="85000"/>
                    <a:lumOff val="15000"/>
                  </a:schemeClr>
                </a:solidFill>
              </a:rPr>
              <a:t>mai</a:t>
            </a:r>
            <a:endParaRPr lang="en-US" sz="2800" dirty="0">
              <a:solidFill>
                <a:schemeClr val="tx1">
                  <a:lumMod val="85000"/>
                  <a:lumOff val="15000"/>
                </a:schemeClr>
              </a:solidFill>
            </a:endParaRPr>
          </a:p>
        </p:txBody>
      </p:sp>
      <p:sp>
        <p:nvSpPr>
          <p:cNvPr id="11" name="Rectangle: Rounded Corners 10">
            <a:extLst>
              <a:ext uri="{FF2B5EF4-FFF2-40B4-BE49-F238E27FC236}">
                <a16:creationId xmlns:a16="http://schemas.microsoft.com/office/drawing/2014/main" id="{F87B3307-7A74-4473-B705-25A968812D1A}"/>
              </a:ext>
            </a:extLst>
          </p:cNvPr>
          <p:cNvSpPr/>
          <p:nvPr/>
        </p:nvSpPr>
        <p:spPr>
          <a:xfrm>
            <a:off x="1981200" y="304800"/>
            <a:ext cx="8229600" cy="1600200"/>
          </a:xfrm>
          <a:prstGeom prst="roundRect">
            <a:avLst/>
          </a:prstGeom>
          <a:solidFill>
            <a:schemeClr val="accent2">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0" dirty="0">
                <a:solidFill>
                  <a:schemeClr val="accent5">
                    <a:lumMod val="75000"/>
                  </a:schemeClr>
                </a:solidFill>
                <a:effectLst/>
                <a:latin typeface="+mj-lt"/>
              </a:rPr>
              <a:t>Câu 7.</a:t>
            </a:r>
            <a:r>
              <a:rPr lang="vi-VN" sz="3200" b="0" i="0" dirty="0">
                <a:solidFill>
                  <a:schemeClr val="accent5">
                    <a:lumMod val="75000"/>
                  </a:schemeClr>
                </a:solidFill>
                <a:effectLst/>
                <a:latin typeface="+mj-lt"/>
              </a:rPr>
              <a:t> Bệnh nào dưới đây lây truyền qua đường tình dục?</a:t>
            </a:r>
            <a:endParaRPr lang="en-US" sz="3200" dirty="0">
              <a:latin typeface="+mj-lt"/>
            </a:endParaRPr>
          </a:p>
        </p:txBody>
      </p:sp>
      <p:pic>
        <p:nvPicPr>
          <p:cNvPr id="16" name="Picture 2" descr="Male Icon Png #102233 - Free Icons Library">
            <a:extLst>
              <a:ext uri="{FF2B5EF4-FFF2-40B4-BE49-F238E27FC236}">
                <a16:creationId xmlns:a16="http://schemas.microsoft.com/office/drawing/2014/main" id="{6746D001-E05B-4BBA-9CEB-C290933DF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0" y="304801"/>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ale Icon Png #102233 - Free Icons Library">
            <a:extLst>
              <a:ext uri="{FF2B5EF4-FFF2-40B4-BE49-F238E27FC236}">
                <a16:creationId xmlns:a16="http://schemas.microsoft.com/office/drawing/2014/main" id="{47E10441-6C0B-40BE-88B3-9A7174E74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348440" y="304801"/>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81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500" fill="hold"/>
                                        <p:tgtEl>
                                          <p:spTgt spid="7"/>
                                        </p:tgtEl>
                                        <p:attrNameLst>
                                          <p:attrName>fillcolor</p:attrName>
                                        </p:attrNameLst>
                                      </p:cBhvr>
                                      <p:to>
                                        <a:srgbClr val="FDA896"/>
                                      </p:to>
                                    </p:animClr>
                                    <p:set>
                                      <p:cBhvr>
                                        <p:cTn id="7" dur="1500" fill="hold"/>
                                        <p:tgtEl>
                                          <p:spTgt spid="7"/>
                                        </p:tgtEl>
                                        <p:attrNameLst>
                                          <p:attrName>fill.type</p:attrName>
                                        </p:attrNameLst>
                                      </p:cBhvr>
                                      <p:to>
                                        <p:strVal val="solid"/>
                                      </p:to>
                                    </p:set>
                                    <p:set>
                                      <p:cBhvr>
                                        <p:cTn id="8" dur="15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500" fill="hold"/>
                                        <p:tgtEl>
                                          <p:spTgt spid="8"/>
                                        </p:tgtEl>
                                        <p:attrNameLst>
                                          <p:attrName>fillcolor</p:attrName>
                                        </p:attrNameLst>
                                      </p:cBhvr>
                                      <p:to>
                                        <a:srgbClr val="FDA896"/>
                                      </p:to>
                                    </p:animClr>
                                    <p:set>
                                      <p:cBhvr>
                                        <p:cTn id="14" dur="1500" fill="hold"/>
                                        <p:tgtEl>
                                          <p:spTgt spid="8"/>
                                        </p:tgtEl>
                                        <p:attrNameLst>
                                          <p:attrName>fill.type</p:attrName>
                                        </p:attrNameLst>
                                      </p:cBhvr>
                                      <p:to>
                                        <p:strVal val="solid"/>
                                      </p:to>
                                    </p:set>
                                    <p:set>
                                      <p:cBhvr>
                                        <p:cTn id="15" dur="1500" fill="hold"/>
                                        <p:tgtEl>
                                          <p:spTgt spid="8"/>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500" fill="hold"/>
                                        <p:tgtEl>
                                          <p:spTgt spid="9"/>
                                        </p:tgtEl>
                                        <p:attrNameLst>
                                          <p:attrName>fillcolor</p:attrName>
                                        </p:attrNameLst>
                                      </p:cBhvr>
                                      <p:to>
                                        <a:srgbClr val="FDA896"/>
                                      </p:to>
                                    </p:animClr>
                                    <p:set>
                                      <p:cBhvr>
                                        <p:cTn id="21" dur="1500" fill="hold"/>
                                        <p:tgtEl>
                                          <p:spTgt spid="9"/>
                                        </p:tgtEl>
                                        <p:attrNameLst>
                                          <p:attrName>fill.type</p:attrName>
                                        </p:attrNameLst>
                                      </p:cBhvr>
                                      <p:to>
                                        <p:strVal val="solid"/>
                                      </p:to>
                                    </p:set>
                                    <p:set>
                                      <p:cBhvr>
                                        <p:cTn id="22" dur="1500" fill="hold"/>
                                        <p:tgtEl>
                                          <p:spTgt spid="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500" fill="hold"/>
                                        <p:tgtEl>
                                          <p:spTgt spid="10"/>
                                        </p:tgtEl>
                                        <p:attrNameLst>
                                          <p:attrName>fillcolor</p:attrName>
                                        </p:attrNameLst>
                                      </p:cBhvr>
                                      <p:to>
                                        <a:srgbClr val="C6E5A4"/>
                                      </p:to>
                                    </p:animClr>
                                    <p:set>
                                      <p:cBhvr>
                                        <p:cTn id="28" dur="1500" fill="hold"/>
                                        <p:tgtEl>
                                          <p:spTgt spid="10"/>
                                        </p:tgtEl>
                                        <p:attrNameLst>
                                          <p:attrName>fill.type</p:attrName>
                                        </p:attrNameLst>
                                      </p:cBhvr>
                                      <p:to>
                                        <p:strVal val="solid"/>
                                      </p:to>
                                    </p:set>
                                    <p:set>
                                      <p:cBhvr>
                                        <p:cTn id="29" dur="150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372688DA-C23D-4E6D-8AD9-03420B801C88}"/>
              </a:ext>
            </a:extLst>
          </p:cNvPr>
          <p:cNvSpPr/>
          <p:nvPr/>
        </p:nvSpPr>
        <p:spPr>
          <a:xfrm>
            <a:off x="1639207" y="2548462"/>
            <a:ext cx="8913586" cy="18789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r>
              <a:rPr lang="en-US" sz="7200" dirty="0" err="1">
                <a:solidFill>
                  <a:srgbClr val="D61E6A"/>
                </a:solidFill>
                <a:latin typeface="+mj-lt"/>
                <a:ea typeface="#9Slide03 Roboto Condensed" panose="02000000000000000000" pitchFamily="2" charset="0"/>
                <a:cs typeface="Arial" panose="020B0604020202020204" pitchFamily="34" charset="0"/>
              </a:rPr>
              <a:t>Cảm</a:t>
            </a:r>
            <a:r>
              <a:rPr lang="en-US" sz="7200" dirty="0">
                <a:solidFill>
                  <a:srgbClr val="D61E6A"/>
                </a:solidFill>
                <a:latin typeface="+mj-lt"/>
                <a:ea typeface="#9Slide03 Roboto Condensed" panose="02000000000000000000" pitchFamily="2" charset="0"/>
                <a:cs typeface="Arial" panose="020B0604020202020204" pitchFamily="34" charset="0"/>
              </a:rPr>
              <a:t> </a:t>
            </a:r>
            <a:r>
              <a:rPr lang="en-US" sz="7200" dirty="0" err="1">
                <a:solidFill>
                  <a:srgbClr val="D61E6A"/>
                </a:solidFill>
                <a:latin typeface="+mj-lt"/>
                <a:ea typeface="#9Slide03 Roboto Condensed" panose="02000000000000000000" pitchFamily="2" charset="0"/>
                <a:cs typeface="Arial" panose="020B0604020202020204" pitchFamily="34" charset="0"/>
              </a:rPr>
              <a:t>ơn</a:t>
            </a:r>
            <a:r>
              <a:rPr lang="en-US" sz="7200" dirty="0">
                <a:solidFill>
                  <a:srgbClr val="D61E6A"/>
                </a:solidFill>
                <a:latin typeface="+mj-lt"/>
                <a:ea typeface="#9Slide03 Roboto Condensed" panose="02000000000000000000" pitchFamily="2" charset="0"/>
                <a:cs typeface="Arial" panose="020B0604020202020204" pitchFamily="34" charset="0"/>
              </a:rPr>
              <a:t> </a:t>
            </a:r>
            <a:r>
              <a:rPr lang="vi-VN" sz="7200" dirty="0">
                <a:solidFill>
                  <a:srgbClr val="D61E6A"/>
                </a:solidFill>
                <a:latin typeface="+mj-lt"/>
                <a:ea typeface="#9Slide03 Roboto Condensed" panose="02000000000000000000" pitchFamily="2" charset="0"/>
                <a:cs typeface="Arial" panose="020B0604020202020204" pitchFamily="34" charset="0"/>
              </a:rPr>
              <a:t>các em</a:t>
            </a:r>
            <a:endParaRPr lang="en-US" sz="7200" dirty="0">
              <a:solidFill>
                <a:srgbClr val="D61E6A"/>
              </a:solidFill>
              <a:latin typeface="+mj-lt"/>
              <a:ea typeface="#9Slide03 Roboto Condensed" panose="02000000000000000000" pitchFamily="2" charset="0"/>
              <a:cs typeface="Arial" panose="020B0604020202020204" pitchFamily="34" charset="0"/>
            </a:endParaRPr>
          </a:p>
          <a:p>
            <a:pPr algn="ctr"/>
            <a:r>
              <a:rPr lang="en-US" sz="7200" dirty="0" err="1">
                <a:solidFill>
                  <a:srgbClr val="D61E6A"/>
                </a:solidFill>
                <a:latin typeface="+mj-lt"/>
                <a:ea typeface="#9Slide03 Roboto Condensed" panose="02000000000000000000" pitchFamily="2" charset="0"/>
                <a:cs typeface="Arial" panose="020B0604020202020204" pitchFamily="34" charset="0"/>
              </a:rPr>
              <a:t>đã</a:t>
            </a:r>
            <a:r>
              <a:rPr lang="en-US" sz="7200" dirty="0">
                <a:solidFill>
                  <a:srgbClr val="D61E6A"/>
                </a:solidFill>
                <a:latin typeface="+mj-lt"/>
                <a:ea typeface="#9Slide03 Roboto Condensed" panose="02000000000000000000" pitchFamily="2" charset="0"/>
                <a:cs typeface="Arial" panose="020B0604020202020204" pitchFamily="34" charset="0"/>
              </a:rPr>
              <a:t> </a:t>
            </a:r>
            <a:r>
              <a:rPr lang="en-US" sz="7200" dirty="0" err="1">
                <a:solidFill>
                  <a:srgbClr val="D61E6A"/>
                </a:solidFill>
                <a:latin typeface="+mj-lt"/>
                <a:ea typeface="#9Slide03 Roboto Condensed" panose="02000000000000000000" pitchFamily="2" charset="0"/>
                <a:cs typeface="Arial" panose="020B0604020202020204" pitchFamily="34" charset="0"/>
              </a:rPr>
              <a:t>chú</a:t>
            </a:r>
            <a:r>
              <a:rPr lang="en-US" sz="7200" dirty="0">
                <a:solidFill>
                  <a:srgbClr val="D61E6A"/>
                </a:solidFill>
                <a:latin typeface="+mj-lt"/>
                <a:ea typeface="#9Slide03 Roboto Condensed" panose="02000000000000000000" pitchFamily="2" charset="0"/>
                <a:cs typeface="Arial" panose="020B0604020202020204" pitchFamily="34" charset="0"/>
              </a:rPr>
              <a:t> ý </a:t>
            </a:r>
            <a:r>
              <a:rPr lang="en-US" sz="7200" dirty="0" err="1">
                <a:solidFill>
                  <a:srgbClr val="D61E6A"/>
                </a:solidFill>
                <a:latin typeface="+mj-lt"/>
                <a:ea typeface="#9Slide03 Roboto Condensed" panose="02000000000000000000" pitchFamily="2" charset="0"/>
                <a:cs typeface="Arial" panose="020B0604020202020204" pitchFamily="34" charset="0"/>
              </a:rPr>
              <a:t>lắng</a:t>
            </a:r>
            <a:r>
              <a:rPr lang="en-US" sz="7200" dirty="0">
                <a:solidFill>
                  <a:srgbClr val="D61E6A"/>
                </a:solidFill>
                <a:latin typeface="+mj-lt"/>
                <a:ea typeface="#9Slide03 Roboto Condensed" panose="02000000000000000000" pitchFamily="2" charset="0"/>
                <a:cs typeface="Arial" panose="020B0604020202020204" pitchFamily="34" charset="0"/>
              </a:rPr>
              <a:t> </a:t>
            </a:r>
            <a:r>
              <a:rPr lang="en-US" sz="7200" dirty="0" err="1">
                <a:solidFill>
                  <a:srgbClr val="D61E6A"/>
                </a:solidFill>
                <a:latin typeface="+mj-lt"/>
                <a:ea typeface="#9Slide03 Roboto Condensed" panose="02000000000000000000" pitchFamily="2" charset="0"/>
                <a:cs typeface="Arial" panose="020B0604020202020204" pitchFamily="34" charset="0"/>
              </a:rPr>
              <a:t>nghe</a:t>
            </a:r>
            <a:endParaRPr lang="en-US" sz="7200" dirty="0">
              <a:solidFill>
                <a:srgbClr val="D61E6A"/>
              </a:solidFill>
              <a:latin typeface="+mj-lt"/>
              <a:ea typeface="#9Slide03 Roboto Condensed" panose="02000000000000000000" pitchFamily="2" charset="0"/>
              <a:cs typeface="Arial" panose="020B0604020202020204" pitchFamily="34" charset="0"/>
            </a:endParaRPr>
          </a:p>
        </p:txBody>
      </p:sp>
      <p:pic>
        <p:nvPicPr>
          <p:cNvPr id="1032" name="Picture 8" descr="Star Twinkle Sticker by Good Wheel Pizza for iOS &amp;amp; Android | GIPHY">
            <a:extLst>
              <a:ext uri="{FF2B5EF4-FFF2-40B4-BE49-F238E27FC236}">
                <a16:creationId xmlns:a16="http://schemas.microsoft.com/office/drawing/2014/main" id="{7BD8DA58-3E39-49D0-96B2-188A4AFEF36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858" y="3264194"/>
            <a:ext cx="3305803" cy="33058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Star Twinkle Sticker by Good Wheel Pizza for iOS &amp;amp; Android | GIPHY">
            <a:extLst>
              <a:ext uri="{FF2B5EF4-FFF2-40B4-BE49-F238E27FC236}">
                <a16:creationId xmlns:a16="http://schemas.microsoft.com/office/drawing/2014/main" id="{B26F4147-5E58-415B-8DFC-545E39D7F16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8954055" y="3264193"/>
            <a:ext cx="3305803" cy="33058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hinese Flower PNG File, Transparent Png Image - PngNice">
            <a:extLst>
              <a:ext uri="{FF2B5EF4-FFF2-40B4-BE49-F238E27FC236}">
                <a16:creationId xmlns:a16="http://schemas.microsoft.com/office/drawing/2014/main" id="{796D3E85-36ED-454E-934E-4BF8AF0B1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900000" flipV="1">
            <a:off x="-5486424" y="-3642155"/>
            <a:ext cx="102647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hinese Flower PNG File, Transparent Png Image - PngNice">
            <a:extLst>
              <a:ext uri="{FF2B5EF4-FFF2-40B4-BE49-F238E27FC236}">
                <a16:creationId xmlns:a16="http://schemas.microsoft.com/office/drawing/2014/main" id="{8976A005-B588-4259-BDEB-2370A27D0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700000" flipH="1" flipV="1">
            <a:off x="7413650" y="-3642155"/>
            <a:ext cx="102647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inh đã có chủ | Lazi.vn - Cộng đồng Tri thức &amp;amp; Giáo dục">
            <a:extLst>
              <a:ext uri="{FF2B5EF4-FFF2-40B4-BE49-F238E27FC236}">
                <a16:creationId xmlns:a16="http://schemas.microsoft.com/office/drawing/2014/main" id="{9B497FAE-C1EF-4550-8F22-9AC072B76A2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3264193"/>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71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26D422D-69E6-4930-85D2-3AEB939F61F8}"/>
              </a:ext>
            </a:extLst>
          </p:cNvPr>
          <p:cNvGrpSpPr/>
          <p:nvPr/>
        </p:nvGrpSpPr>
        <p:grpSpPr>
          <a:xfrm>
            <a:off x="289255" y="1681869"/>
            <a:ext cx="6558923" cy="663388"/>
            <a:chOff x="6258063" y="2583911"/>
            <a:chExt cx="5707745" cy="531515"/>
          </a:xfrm>
          <a:solidFill>
            <a:srgbClr val="3E8F9A"/>
          </a:solidFill>
        </p:grpSpPr>
        <p:sp>
          <p:nvSpPr>
            <p:cNvPr id="36" name="Freeform 10">
              <a:extLst>
                <a:ext uri="{FF2B5EF4-FFF2-40B4-BE49-F238E27FC236}">
                  <a16:creationId xmlns:a16="http://schemas.microsoft.com/office/drawing/2014/main" id="{32B1672F-F879-48AF-8C01-A37DF2B6F57D}"/>
                </a:ext>
              </a:extLst>
            </p:cNvPr>
            <p:cNvSpPr>
              <a:spLocks/>
            </p:cNvSpPr>
            <p:nvPr/>
          </p:nvSpPr>
          <p:spPr bwMode="auto">
            <a:xfrm>
              <a:off x="7512895" y="2606666"/>
              <a:ext cx="4452913" cy="50876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B17656"/>
              </a:solidFill>
              <a:round/>
              <a:headEnd/>
              <a:tailEnd/>
            </a:ln>
          </p:spPr>
          <p:txBody>
            <a:bodyPr lIns="68546" tIns="34273" rIns="68546" bIns="34273"/>
            <a:lstStyle/>
            <a:p>
              <a:pPr algn="ctr" defTabSz="914217"/>
              <a:endParaRPr lang="zh-CN" alt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37" name="TextBox 105">
              <a:extLst>
                <a:ext uri="{FF2B5EF4-FFF2-40B4-BE49-F238E27FC236}">
                  <a16:creationId xmlns:a16="http://schemas.microsoft.com/office/drawing/2014/main" id="{10BEDE42-3D91-47EA-91F9-B2C2BF96E76C}"/>
                </a:ext>
              </a:extLst>
            </p:cNvPr>
            <p:cNvSpPr txBox="1">
              <a:spLocks noChangeArrowheads="1"/>
            </p:cNvSpPr>
            <p:nvPr/>
          </p:nvSpPr>
          <p:spPr bwMode="auto">
            <a:xfrm rot="16200000">
              <a:off x="8929839" y="2036253"/>
              <a:ext cx="456145" cy="1551461"/>
            </a:xfrm>
            <a:prstGeom prst="rect">
              <a:avLst/>
            </a:prstGeom>
            <a:noFill/>
            <a:ln w="9525">
              <a:noFill/>
              <a:miter lim="800000"/>
              <a:headEnd/>
              <a:tailEnd/>
            </a:ln>
          </p:spPr>
          <p:txBody>
            <a:bodyPr vert="eaVert" wrap="non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914217" eaLnBrk="1" hangingPunct="1"/>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Hệ</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sinh</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dục</a:t>
              </a:r>
              <a:endParaRPr lang="zh-CN" alt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38" name="TextBox 106">
              <a:extLst>
                <a:ext uri="{FF2B5EF4-FFF2-40B4-BE49-F238E27FC236}">
                  <a16:creationId xmlns:a16="http://schemas.microsoft.com/office/drawing/2014/main" id="{73E6E99D-1809-4593-8FAA-1901EA0AB64A}"/>
                </a:ext>
              </a:extLst>
            </p:cNvPr>
            <p:cNvSpPr txBox="1">
              <a:spLocks noChangeArrowheads="1"/>
            </p:cNvSpPr>
            <p:nvPr/>
          </p:nvSpPr>
          <p:spPr bwMode="auto">
            <a:xfrm>
              <a:off x="6258063" y="2633460"/>
              <a:ext cx="752684" cy="400689"/>
            </a:xfrm>
            <a:prstGeom prst="rect">
              <a:avLst/>
            </a:prstGeom>
            <a:solidFill>
              <a:srgbClr val="B17656"/>
            </a:solidFill>
            <a:ln w="9525">
              <a:noFill/>
              <a:miter lim="800000"/>
              <a:headEnd/>
              <a:tailEnd/>
            </a:ln>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914217" eaLnBrk="1" hangingPunct="1"/>
              <a:r>
                <a:rPr lang="en-US" altLang="zh-CN" sz="2800" dirty="0">
                  <a:solidFill>
                    <a:srgbClr val="002060"/>
                  </a:solidFill>
                  <a:latin typeface="华文新魏" panose="02010800040101010101" pitchFamily="2" charset="-122"/>
                  <a:ea typeface="华文新魏" panose="02010800040101010101" pitchFamily="2" charset="-122"/>
                </a:rPr>
                <a:t>I/</a:t>
              </a:r>
              <a:endParaRPr lang="zh-CN" altLang="en-US" sz="2800" dirty="0">
                <a:solidFill>
                  <a:srgbClr val="002060"/>
                </a:solidFill>
                <a:latin typeface="华文新魏" panose="02010800040101010101" pitchFamily="2" charset="-122"/>
                <a:ea typeface="华文新魏" panose="02010800040101010101" pitchFamily="2" charset="-122"/>
              </a:endParaRPr>
            </a:p>
          </p:txBody>
        </p:sp>
      </p:grpSp>
      <p:sp>
        <p:nvSpPr>
          <p:cNvPr id="52" name="MH_Others_2">
            <a:extLst>
              <a:ext uri="{FF2B5EF4-FFF2-40B4-BE49-F238E27FC236}">
                <a16:creationId xmlns:a16="http://schemas.microsoft.com/office/drawing/2014/main" id="{FDB258E1-1750-4A06-A89D-6D666F8B9950}"/>
              </a:ext>
            </a:extLst>
          </p:cNvPr>
          <p:cNvSpPr txBox="1"/>
          <p:nvPr>
            <p:custDataLst>
              <p:tags r:id="rId1"/>
            </p:custDataLst>
          </p:nvPr>
        </p:nvSpPr>
        <p:spPr>
          <a:xfrm>
            <a:off x="4665655" y="440741"/>
            <a:ext cx="2860690" cy="430887"/>
          </a:xfrm>
          <a:prstGeom prst="rect">
            <a:avLst/>
          </a:prstGeom>
          <a:noFill/>
        </p:spPr>
        <p:txBody>
          <a:bodyPr wrap="square" lIns="0" tIns="0" rIns="0" bIns="0">
            <a:spAutoFit/>
          </a:bodyPr>
          <a:lstStyle/>
          <a:p>
            <a:pPr algn="ctr" defTabSz="914217">
              <a:defRPr/>
            </a:pPr>
            <a:r>
              <a:rPr lang="en-US" altLang="zh-CN" sz="2800" b="1" noProof="1">
                <a:solidFill>
                  <a:srgbClr val="FF0000"/>
                </a:solidFill>
                <a:latin typeface="华文新魏" panose="02010800040101010101" pitchFamily="2" charset="-122"/>
                <a:ea typeface="华文新魏" panose="02010800040101010101" pitchFamily="2" charset="-122"/>
                <a:sym typeface="Arial" panose="020B0604020202020204" pitchFamily="34" charset="0"/>
              </a:rPr>
              <a:t>NỘI DUNG</a:t>
            </a:r>
            <a:endParaRPr lang="zh-CN" altLang="en-US" sz="2800" b="1" noProof="1">
              <a:solidFill>
                <a:srgbClr val="FF0000"/>
              </a:solidFill>
              <a:latin typeface="华文新魏" panose="02010800040101010101" pitchFamily="2" charset="-122"/>
              <a:ea typeface="华文新魏" panose="02010800040101010101" pitchFamily="2" charset="-122"/>
              <a:sym typeface="Arial" panose="020B0604020202020204" pitchFamily="34" charset="0"/>
            </a:endParaRPr>
          </a:p>
        </p:txBody>
      </p:sp>
      <p:grpSp>
        <p:nvGrpSpPr>
          <p:cNvPr id="2" name="组合 34">
            <a:extLst>
              <a:ext uri="{FF2B5EF4-FFF2-40B4-BE49-F238E27FC236}">
                <a16:creationId xmlns:a16="http://schemas.microsoft.com/office/drawing/2014/main" id="{3667A11B-201A-5E06-B1AA-2A6A37A5B9C5}"/>
              </a:ext>
            </a:extLst>
          </p:cNvPr>
          <p:cNvGrpSpPr/>
          <p:nvPr/>
        </p:nvGrpSpPr>
        <p:grpSpPr>
          <a:xfrm>
            <a:off x="308028" y="2835536"/>
            <a:ext cx="6612264" cy="661865"/>
            <a:chOff x="4875249" y="2693615"/>
            <a:chExt cx="5754164" cy="530293"/>
          </a:xfrm>
          <a:solidFill>
            <a:srgbClr val="3E8F9A"/>
          </a:solidFill>
        </p:grpSpPr>
        <p:sp>
          <p:nvSpPr>
            <p:cNvPr id="3" name="Freeform 10">
              <a:extLst>
                <a:ext uri="{FF2B5EF4-FFF2-40B4-BE49-F238E27FC236}">
                  <a16:creationId xmlns:a16="http://schemas.microsoft.com/office/drawing/2014/main" id="{8D395FAC-679D-8F87-5C5E-651ED5038773}"/>
                </a:ext>
              </a:extLst>
            </p:cNvPr>
            <p:cNvSpPr>
              <a:spLocks/>
            </p:cNvSpPr>
            <p:nvPr/>
          </p:nvSpPr>
          <p:spPr bwMode="auto">
            <a:xfrm>
              <a:off x="6176500" y="2715148"/>
              <a:ext cx="4452913" cy="50876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B17656"/>
              </a:solidFill>
              <a:round/>
              <a:headEnd/>
              <a:tailEnd/>
            </a:ln>
          </p:spPr>
          <p:txBody>
            <a:bodyPr lIns="68546" tIns="34273" rIns="68546" bIns="34273"/>
            <a:lstStyle/>
            <a:p>
              <a:pPr algn="ctr" defTabSz="914217"/>
              <a:endParaRPr lang="zh-CN" alt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4" name="TextBox 105">
              <a:extLst>
                <a:ext uri="{FF2B5EF4-FFF2-40B4-BE49-F238E27FC236}">
                  <a16:creationId xmlns:a16="http://schemas.microsoft.com/office/drawing/2014/main" id="{9FBF97CB-A33D-14D4-A2BC-5C52A529F031}"/>
                </a:ext>
              </a:extLst>
            </p:cNvPr>
            <p:cNvSpPr txBox="1">
              <a:spLocks noChangeArrowheads="1"/>
            </p:cNvSpPr>
            <p:nvPr/>
          </p:nvSpPr>
          <p:spPr bwMode="auto">
            <a:xfrm rot="16200000">
              <a:off x="7978520" y="1660505"/>
              <a:ext cx="456143" cy="2522363"/>
            </a:xfrm>
            <a:prstGeom prst="rect">
              <a:avLst/>
            </a:prstGeom>
            <a:noFill/>
            <a:ln w="9525">
              <a:noFill/>
              <a:miter lim="800000"/>
              <a:headEnd/>
              <a:tailEnd/>
            </a:ln>
          </p:spPr>
          <p:txBody>
            <a:bodyPr vert="eaVert" wrap="non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914217" eaLnBrk="1" hangingPunct="1"/>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Thụ</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tinh</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thụ</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thai</a:t>
              </a:r>
              <a:endParaRPr lang="zh-CN" alt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5" name="TextBox 106">
              <a:extLst>
                <a:ext uri="{FF2B5EF4-FFF2-40B4-BE49-F238E27FC236}">
                  <a16:creationId xmlns:a16="http://schemas.microsoft.com/office/drawing/2014/main" id="{45B6AE60-D1E1-3AD9-E771-B180CC37D3A9}"/>
                </a:ext>
              </a:extLst>
            </p:cNvPr>
            <p:cNvSpPr txBox="1">
              <a:spLocks noChangeArrowheads="1"/>
            </p:cNvSpPr>
            <p:nvPr/>
          </p:nvSpPr>
          <p:spPr bwMode="auto">
            <a:xfrm>
              <a:off x="4875249" y="2788849"/>
              <a:ext cx="752684" cy="400688"/>
            </a:xfrm>
            <a:prstGeom prst="rect">
              <a:avLst/>
            </a:prstGeom>
            <a:solidFill>
              <a:srgbClr val="B17656"/>
            </a:solidFill>
            <a:ln w="9525">
              <a:noFill/>
              <a:miter lim="800000"/>
              <a:headEnd/>
              <a:tailEnd/>
            </a:ln>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914217" eaLnBrk="1" hangingPunct="1"/>
              <a:r>
                <a:rPr lang="en-US" altLang="zh-CN" sz="2800" dirty="0">
                  <a:solidFill>
                    <a:srgbClr val="002060"/>
                  </a:solidFill>
                  <a:latin typeface="华文新魏" panose="02010800040101010101" pitchFamily="2" charset="-122"/>
                  <a:ea typeface="华文新魏" panose="02010800040101010101" pitchFamily="2" charset="-122"/>
                </a:rPr>
                <a:t>II/</a:t>
              </a:r>
              <a:endParaRPr lang="zh-CN" altLang="en-US" sz="2800" dirty="0">
                <a:solidFill>
                  <a:srgbClr val="002060"/>
                </a:solidFill>
                <a:latin typeface="华文新魏" panose="02010800040101010101" pitchFamily="2" charset="-122"/>
                <a:ea typeface="华文新魏" panose="02010800040101010101" pitchFamily="2" charset="-122"/>
              </a:endParaRPr>
            </a:p>
          </p:txBody>
        </p:sp>
      </p:grpSp>
      <p:grpSp>
        <p:nvGrpSpPr>
          <p:cNvPr id="6" name="组合 34">
            <a:extLst>
              <a:ext uri="{FF2B5EF4-FFF2-40B4-BE49-F238E27FC236}">
                <a16:creationId xmlns:a16="http://schemas.microsoft.com/office/drawing/2014/main" id="{585B26E1-7ACA-FD83-2B2D-5961669245BF}"/>
              </a:ext>
            </a:extLst>
          </p:cNvPr>
          <p:cNvGrpSpPr/>
          <p:nvPr/>
        </p:nvGrpSpPr>
        <p:grpSpPr>
          <a:xfrm>
            <a:off x="308028" y="3924840"/>
            <a:ext cx="11851198" cy="691557"/>
            <a:chOff x="5736394" y="2575670"/>
            <a:chExt cx="7522151" cy="512474"/>
          </a:xfrm>
          <a:solidFill>
            <a:srgbClr val="3E8F9A"/>
          </a:solidFill>
        </p:grpSpPr>
        <p:sp>
          <p:nvSpPr>
            <p:cNvPr id="7" name="Freeform 10">
              <a:extLst>
                <a:ext uri="{FF2B5EF4-FFF2-40B4-BE49-F238E27FC236}">
                  <a16:creationId xmlns:a16="http://schemas.microsoft.com/office/drawing/2014/main" id="{AA08C057-8FDB-0810-B01B-8658751FC3D6}"/>
                </a:ext>
              </a:extLst>
            </p:cNvPr>
            <p:cNvSpPr>
              <a:spLocks/>
            </p:cNvSpPr>
            <p:nvPr/>
          </p:nvSpPr>
          <p:spPr bwMode="auto">
            <a:xfrm>
              <a:off x="6701289" y="2579384"/>
              <a:ext cx="6120887" cy="50876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B17656"/>
              </a:solidFill>
              <a:round/>
              <a:headEnd/>
              <a:tailEnd/>
            </a:ln>
          </p:spPr>
          <p:txBody>
            <a:bodyPr lIns="68546" tIns="34273" rIns="68546" bIns="34273"/>
            <a:lstStyle/>
            <a:p>
              <a:pPr algn="ctr" defTabSz="914217"/>
              <a:endParaRPr lang="zh-CN" alt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8" name="TextBox 105">
              <a:extLst>
                <a:ext uri="{FF2B5EF4-FFF2-40B4-BE49-F238E27FC236}">
                  <a16:creationId xmlns:a16="http://schemas.microsoft.com/office/drawing/2014/main" id="{D0164806-1950-F2BD-D3DE-7F5FC03F7AEB}"/>
                </a:ext>
              </a:extLst>
            </p:cNvPr>
            <p:cNvSpPr txBox="1">
              <a:spLocks noChangeArrowheads="1"/>
            </p:cNvSpPr>
            <p:nvPr/>
          </p:nvSpPr>
          <p:spPr bwMode="auto">
            <a:xfrm rot="16200000">
              <a:off x="9359802" y="-901184"/>
              <a:ext cx="421889" cy="7375597"/>
            </a:xfrm>
            <a:prstGeom prst="rect">
              <a:avLst/>
            </a:prstGeom>
            <a:noFill/>
            <a:ln w="9525">
              <a:noFill/>
              <a:miter lim="800000"/>
              <a:headEnd/>
              <a:tailEnd/>
            </a:ln>
          </p:spPr>
          <p:txBody>
            <a:bodyPr vert="eaVert"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914217" eaLnBrk="1" hangingPunct="1"/>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Hiện</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tượng</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kinh</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nguyệt</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các</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biện</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pháp</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tránh</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thai</a:t>
              </a:r>
              <a:endParaRPr lang="zh-CN" alt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9" name="TextBox 106">
              <a:extLst>
                <a:ext uri="{FF2B5EF4-FFF2-40B4-BE49-F238E27FC236}">
                  <a16:creationId xmlns:a16="http://schemas.microsoft.com/office/drawing/2014/main" id="{26C87A22-EE23-1778-2B9E-1F353160A9B7}"/>
                </a:ext>
              </a:extLst>
            </p:cNvPr>
            <p:cNvSpPr txBox="1">
              <a:spLocks noChangeArrowheads="1"/>
            </p:cNvSpPr>
            <p:nvPr/>
          </p:nvSpPr>
          <p:spPr bwMode="auto">
            <a:xfrm>
              <a:off x="5736394" y="2614754"/>
              <a:ext cx="558125" cy="370598"/>
            </a:xfrm>
            <a:prstGeom prst="rect">
              <a:avLst/>
            </a:prstGeom>
            <a:solidFill>
              <a:srgbClr val="B17656"/>
            </a:solidFill>
            <a:ln w="9525">
              <a:noFill/>
              <a:miter lim="800000"/>
              <a:headEnd/>
              <a:tailEnd/>
            </a:ln>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914217" eaLnBrk="1" hangingPunct="1"/>
              <a:r>
                <a:rPr lang="en-US" altLang="zh-CN" sz="2800" dirty="0">
                  <a:solidFill>
                    <a:srgbClr val="002060"/>
                  </a:solidFill>
                  <a:latin typeface="华文新魏" panose="02010800040101010101" pitchFamily="2" charset="-122"/>
                  <a:ea typeface="华文新魏" panose="02010800040101010101" pitchFamily="2" charset="-122"/>
                </a:rPr>
                <a:t>III/</a:t>
              </a:r>
              <a:endParaRPr lang="zh-CN" altLang="en-US" sz="2800" dirty="0">
                <a:solidFill>
                  <a:srgbClr val="002060"/>
                </a:solidFill>
                <a:latin typeface="华文新魏" panose="02010800040101010101" pitchFamily="2" charset="-122"/>
                <a:ea typeface="华文新魏" panose="02010800040101010101" pitchFamily="2" charset="-122"/>
              </a:endParaRPr>
            </a:p>
          </p:txBody>
        </p:sp>
      </p:grpSp>
      <p:grpSp>
        <p:nvGrpSpPr>
          <p:cNvPr id="11" name="组合 34">
            <a:extLst>
              <a:ext uri="{FF2B5EF4-FFF2-40B4-BE49-F238E27FC236}">
                <a16:creationId xmlns:a16="http://schemas.microsoft.com/office/drawing/2014/main" id="{BF246644-36B9-607F-6A67-AFA0315958EE}"/>
              </a:ext>
            </a:extLst>
          </p:cNvPr>
          <p:cNvGrpSpPr/>
          <p:nvPr/>
        </p:nvGrpSpPr>
        <p:grpSpPr>
          <a:xfrm>
            <a:off x="309505" y="5000765"/>
            <a:ext cx="11843578" cy="686546"/>
            <a:chOff x="5736394" y="2614754"/>
            <a:chExt cx="8087794" cy="508760"/>
          </a:xfrm>
          <a:solidFill>
            <a:srgbClr val="3E8F9A"/>
          </a:solidFill>
        </p:grpSpPr>
        <p:sp>
          <p:nvSpPr>
            <p:cNvPr id="12" name="Freeform 10">
              <a:extLst>
                <a:ext uri="{FF2B5EF4-FFF2-40B4-BE49-F238E27FC236}">
                  <a16:creationId xmlns:a16="http://schemas.microsoft.com/office/drawing/2014/main" id="{BF9879EC-584B-9D5E-C574-2E1B6AE4A2F2}"/>
                </a:ext>
              </a:extLst>
            </p:cNvPr>
            <p:cNvSpPr>
              <a:spLocks/>
            </p:cNvSpPr>
            <p:nvPr/>
          </p:nvSpPr>
          <p:spPr bwMode="auto">
            <a:xfrm>
              <a:off x="6707258" y="2614754"/>
              <a:ext cx="7116930" cy="50876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noFill/>
            <a:ln w="10" cap="flat" cmpd="sng">
              <a:solidFill>
                <a:srgbClr val="B17656"/>
              </a:solidFill>
              <a:round/>
              <a:headEnd/>
              <a:tailEnd/>
            </a:ln>
          </p:spPr>
          <p:txBody>
            <a:bodyPr lIns="68546" tIns="34273" rIns="68546" bIns="34273"/>
            <a:lstStyle/>
            <a:p>
              <a:pPr algn="ctr" defTabSz="914217"/>
              <a:endParaRPr lang="zh-CN" alt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13" name="TextBox 105">
              <a:extLst>
                <a:ext uri="{FF2B5EF4-FFF2-40B4-BE49-F238E27FC236}">
                  <a16:creationId xmlns:a16="http://schemas.microsoft.com/office/drawing/2014/main" id="{99A0EAED-7D49-57FD-5B5E-FEF38419F2D1}"/>
                </a:ext>
              </a:extLst>
            </p:cNvPr>
            <p:cNvSpPr txBox="1">
              <a:spLocks noChangeArrowheads="1"/>
            </p:cNvSpPr>
            <p:nvPr/>
          </p:nvSpPr>
          <p:spPr bwMode="auto">
            <a:xfrm rot="16200000">
              <a:off x="9949068" y="-499872"/>
              <a:ext cx="421889" cy="6779363"/>
            </a:xfrm>
            <a:prstGeom prst="rect">
              <a:avLst/>
            </a:prstGeom>
            <a:noFill/>
            <a:ln w="9525">
              <a:noFill/>
              <a:miter lim="800000"/>
              <a:headEnd/>
              <a:tailEnd/>
            </a:ln>
          </p:spPr>
          <p:txBody>
            <a:bodyPr vert="eaVert"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914217" eaLnBrk="1" hangingPunct="1"/>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Một</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số</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bệnh</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lây</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qua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đường</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sinh</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dục</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và</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bảo</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vệ</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sức</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khỏe</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sinh</a:t>
              </a:r>
              <a:r>
                <a:rPr lang="en-US" altLang="zh-CN" sz="2800" dirty="0">
                  <a:solidFill>
                    <a:srgbClr val="002060"/>
                  </a:solidFill>
                  <a:latin typeface="Times" panose="020B0500000000000000" pitchFamily="34" charset="0"/>
                  <a:ea typeface="Times" panose="020B0500000000000000" pitchFamily="34" charset="0"/>
                  <a:cs typeface="Times" panose="020B0500000000000000" pitchFamily="34" charset="0"/>
                </a:rPr>
                <a:t> </a:t>
              </a:r>
              <a:r>
                <a:rPr lang="en-US" altLang="zh-CN" sz="2800" dirty="0" err="1">
                  <a:solidFill>
                    <a:srgbClr val="002060"/>
                  </a:solidFill>
                  <a:latin typeface="Times" panose="020B0500000000000000" pitchFamily="34" charset="0"/>
                  <a:ea typeface="Times" panose="020B0500000000000000" pitchFamily="34" charset="0"/>
                  <a:cs typeface="Times" panose="020B0500000000000000" pitchFamily="34" charset="0"/>
                </a:rPr>
                <a:t>sản</a:t>
              </a:r>
              <a:endParaRPr lang="zh-CN" altLang="en-US" sz="2800" dirty="0">
                <a:solidFill>
                  <a:srgbClr val="002060"/>
                </a:solidFill>
                <a:latin typeface="Times" panose="020B0500000000000000" pitchFamily="34" charset="0"/>
                <a:ea typeface="Times" panose="020B0500000000000000" pitchFamily="34" charset="0"/>
                <a:cs typeface="Times" panose="020B0500000000000000" pitchFamily="34" charset="0"/>
              </a:endParaRPr>
            </a:p>
          </p:txBody>
        </p:sp>
        <p:sp>
          <p:nvSpPr>
            <p:cNvPr id="14" name="TextBox 106">
              <a:extLst>
                <a:ext uri="{FF2B5EF4-FFF2-40B4-BE49-F238E27FC236}">
                  <a16:creationId xmlns:a16="http://schemas.microsoft.com/office/drawing/2014/main" id="{9C7581FD-D618-93CB-C283-7C6DDE244F40}"/>
                </a:ext>
              </a:extLst>
            </p:cNvPr>
            <p:cNvSpPr txBox="1">
              <a:spLocks noChangeArrowheads="1"/>
            </p:cNvSpPr>
            <p:nvPr/>
          </p:nvSpPr>
          <p:spPr bwMode="auto">
            <a:xfrm>
              <a:off x="5736394" y="2614754"/>
              <a:ext cx="558125" cy="370598"/>
            </a:xfrm>
            <a:prstGeom prst="rect">
              <a:avLst/>
            </a:prstGeom>
            <a:solidFill>
              <a:srgbClr val="B17656"/>
            </a:solidFill>
            <a:ln w="9525">
              <a:noFill/>
              <a:miter lim="800000"/>
              <a:headEnd/>
              <a:tailEnd/>
            </a:ln>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914217" eaLnBrk="1" hangingPunct="1"/>
              <a:r>
                <a:rPr lang="en-US" altLang="zh-CN" sz="2800" dirty="0">
                  <a:solidFill>
                    <a:srgbClr val="002060"/>
                  </a:solidFill>
                  <a:latin typeface="华文新魏" panose="02010800040101010101" pitchFamily="2" charset="-122"/>
                  <a:ea typeface="华文新魏" panose="02010800040101010101" pitchFamily="2" charset="-122"/>
                </a:rPr>
                <a:t>IV/</a:t>
              </a:r>
              <a:endParaRPr lang="zh-CN" altLang="en-US" sz="2800" dirty="0">
                <a:solidFill>
                  <a:srgbClr val="002060"/>
                </a:solidFill>
                <a:latin typeface="华文新魏" panose="02010800040101010101" pitchFamily="2" charset="-122"/>
                <a:ea typeface="华文新魏" panose="02010800040101010101" pitchFamily="2" charset="-122"/>
              </a:endParaRPr>
            </a:p>
          </p:txBody>
        </p:sp>
      </p:grpSp>
    </p:spTree>
    <p:extLst>
      <p:ext uri="{BB962C8B-B14F-4D97-AF65-F5344CB8AC3E}">
        <p14:creationId xmlns:p14="http://schemas.microsoft.com/office/powerpoint/2010/main" val="10917841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by="(-#ppt_w*2)" calcmode="lin" valueType="num">
                                      <p:cBhvr rctx="PPT">
                                        <p:cTn id="7" dur="500" autoRev="1" fill="hold">
                                          <p:stCondLst>
                                            <p:cond delay="0"/>
                                          </p:stCondLst>
                                        </p:cTn>
                                        <p:tgtEl>
                                          <p:spTgt spid="52"/>
                                        </p:tgtEl>
                                        <p:attrNameLst>
                                          <p:attrName>ppt_w</p:attrName>
                                        </p:attrNameLst>
                                      </p:cBhvr>
                                    </p:anim>
                                    <p:anim by="(#ppt_w*0.50)" calcmode="lin" valueType="num">
                                      <p:cBhvr>
                                        <p:cTn id="8" dur="500" decel="50000" autoRev="1" fill="hold">
                                          <p:stCondLst>
                                            <p:cond delay="0"/>
                                          </p:stCondLst>
                                        </p:cTn>
                                        <p:tgtEl>
                                          <p:spTgt spid="52"/>
                                        </p:tgtEl>
                                        <p:attrNameLst>
                                          <p:attrName>ppt_x</p:attrName>
                                        </p:attrNameLst>
                                      </p:cBhvr>
                                    </p:anim>
                                    <p:anim from="(-#ppt_h/2)" to="(#ppt_y)" calcmode="lin" valueType="num">
                                      <p:cBhvr>
                                        <p:cTn id="9" dur="1000" fill="hold">
                                          <p:stCondLst>
                                            <p:cond delay="0"/>
                                          </p:stCondLst>
                                        </p:cTn>
                                        <p:tgtEl>
                                          <p:spTgt spid="52"/>
                                        </p:tgtEl>
                                        <p:attrNameLst>
                                          <p:attrName>ppt_y</p:attrName>
                                        </p:attrNameLst>
                                      </p:cBhvr>
                                    </p:anim>
                                    <p:animRot by="21600000">
                                      <p:cBhvr>
                                        <p:cTn id="10" dur="1000" fill="hold">
                                          <p:stCondLst>
                                            <p:cond delay="0"/>
                                          </p:stCondLst>
                                        </p:cTn>
                                        <p:tgtEl>
                                          <p:spTgt spid="52"/>
                                        </p:tgtEl>
                                        <p:attrNameLst>
                                          <p:attrName>r</p:attrName>
                                        </p:attrNameLst>
                                      </p:cBhvr>
                                    </p:animRot>
                                  </p:childTnLst>
                                </p:cTn>
                              </p:par>
                            </p:childTnLst>
                          </p:cTn>
                        </p:par>
                        <p:par>
                          <p:cTn id="11" fill="hold">
                            <p:stCondLst>
                              <p:cond delay="1600"/>
                            </p:stCondLst>
                            <p:childTnLst>
                              <p:par>
                                <p:cTn id="12" presetID="2" presetClass="entr" presetSubtype="4"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ppt_x"/>
                                          </p:val>
                                        </p:tav>
                                        <p:tav tm="100000">
                                          <p:val>
                                            <p:strVal val="#ppt_x"/>
                                          </p:val>
                                        </p:tav>
                                      </p:tavLst>
                                    </p:anim>
                                    <p:anim calcmode="lin" valueType="num">
                                      <p:cBhvr additive="base">
                                        <p:cTn id="15" dur="500" fill="hold"/>
                                        <p:tgtEl>
                                          <p:spTgt spid="35"/>
                                        </p:tgtEl>
                                        <p:attrNameLst>
                                          <p:attrName>ppt_y</p:attrName>
                                        </p:attrNameLst>
                                      </p:cBhvr>
                                      <p:tavLst>
                                        <p:tav tm="0">
                                          <p:val>
                                            <p:strVal val="1+#ppt_h/2"/>
                                          </p:val>
                                        </p:tav>
                                        <p:tav tm="100000">
                                          <p:val>
                                            <p:strVal val="#ppt_y"/>
                                          </p:val>
                                        </p:tav>
                                      </p:tavLst>
                                    </p:anim>
                                  </p:childTnLst>
                                </p:cTn>
                              </p:par>
                            </p:childTnLst>
                          </p:cTn>
                        </p:par>
                        <p:par>
                          <p:cTn id="16" fill="hold">
                            <p:stCondLst>
                              <p:cond delay="21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2600"/>
                            </p:stCondLst>
                            <p:childTnLst>
                              <p:par>
                                <p:cTn id="22" presetID="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3100"/>
                            </p:stCondLst>
                            <p:childTnLst>
                              <p:par>
                                <p:cTn id="27" presetID="2" presetClass="entr" presetSubtype="4"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uman Physiology - Functional Anatomy of the Male Reproductive System  (Updated) - YouTube">
            <a:extLst>
              <a:ext uri="{FF2B5EF4-FFF2-40B4-BE49-F238E27FC236}">
                <a16:creationId xmlns:a16="http://schemas.microsoft.com/office/drawing/2014/main" id="{5029B174-C86D-44F4-B741-FB271C11D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DCF989B-E989-490C-8FFE-9C34497EFB9D}"/>
              </a:ext>
            </a:extLst>
          </p:cNvPr>
          <p:cNvSpPr/>
          <p:nvPr/>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6E95DE-0FF4-4489-A085-1A67906AA62D}"/>
              </a:ext>
            </a:extLst>
          </p:cNvPr>
          <p:cNvSpPr/>
          <p:nvPr/>
        </p:nvSpPr>
        <p:spPr>
          <a:xfrm>
            <a:off x="1371601" y="1905000"/>
            <a:ext cx="9448797" cy="304799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81897E-EBD2-42BB-B94D-3A0342ECB289}"/>
              </a:ext>
            </a:extLst>
          </p:cNvPr>
          <p:cNvSpPr/>
          <p:nvPr/>
        </p:nvSpPr>
        <p:spPr>
          <a:xfrm>
            <a:off x="2286001" y="1409699"/>
            <a:ext cx="7619998" cy="3809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3EF05D-AA6B-47CC-A720-5D7D5FDC0CA6}"/>
              </a:ext>
            </a:extLst>
          </p:cNvPr>
          <p:cNvSpPr/>
          <p:nvPr/>
        </p:nvSpPr>
        <p:spPr>
          <a:xfrm>
            <a:off x="2285999" y="5067303"/>
            <a:ext cx="7619999" cy="3809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5B13C07-FB5A-469D-B62F-1C646FF29C5F}"/>
              </a:ext>
            </a:extLst>
          </p:cNvPr>
          <p:cNvSpPr/>
          <p:nvPr/>
        </p:nvSpPr>
        <p:spPr>
          <a:xfrm>
            <a:off x="1752600" y="2286000"/>
            <a:ext cx="8686800" cy="228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accent6">
                    <a:lumMod val="75000"/>
                  </a:schemeClr>
                </a:solidFill>
                <a:latin typeface="+mj-lt"/>
              </a:rPr>
              <a:t> I. HỆ SINH DỤC</a:t>
            </a:r>
          </a:p>
        </p:txBody>
      </p:sp>
      <p:sp>
        <p:nvSpPr>
          <p:cNvPr id="5" name="L-Shape 4">
            <a:extLst>
              <a:ext uri="{FF2B5EF4-FFF2-40B4-BE49-F238E27FC236}">
                <a16:creationId xmlns:a16="http://schemas.microsoft.com/office/drawing/2014/main" id="{17F19E0C-EA70-4CE5-9723-29135CF6B9E7}"/>
              </a:ext>
            </a:extLst>
          </p:cNvPr>
          <p:cNvSpPr/>
          <p:nvPr/>
        </p:nvSpPr>
        <p:spPr>
          <a:xfrm>
            <a:off x="1219200" y="4038600"/>
            <a:ext cx="1066800" cy="1066800"/>
          </a:xfrm>
          <a:prstGeom prst="corner">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Shape 6">
            <a:extLst>
              <a:ext uri="{FF2B5EF4-FFF2-40B4-BE49-F238E27FC236}">
                <a16:creationId xmlns:a16="http://schemas.microsoft.com/office/drawing/2014/main" id="{E1677047-7E71-43F7-A0A6-9F0F6208E0EF}"/>
              </a:ext>
            </a:extLst>
          </p:cNvPr>
          <p:cNvSpPr/>
          <p:nvPr/>
        </p:nvSpPr>
        <p:spPr>
          <a:xfrm rot="5400000">
            <a:off x="1219200" y="1752600"/>
            <a:ext cx="1066800" cy="1066800"/>
          </a:xfrm>
          <a:prstGeom prst="corner">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Shape 7">
            <a:extLst>
              <a:ext uri="{FF2B5EF4-FFF2-40B4-BE49-F238E27FC236}">
                <a16:creationId xmlns:a16="http://schemas.microsoft.com/office/drawing/2014/main" id="{00AFA181-9339-4AF5-BC25-EB9F21661240}"/>
              </a:ext>
            </a:extLst>
          </p:cNvPr>
          <p:cNvSpPr/>
          <p:nvPr/>
        </p:nvSpPr>
        <p:spPr>
          <a:xfrm rot="10800000">
            <a:off x="9906000" y="1752600"/>
            <a:ext cx="1066800" cy="1066800"/>
          </a:xfrm>
          <a:prstGeom prst="corner">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Shape 8">
            <a:extLst>
              <a:ext uri="{FF2B5EF4-FFF2-40B4-BE49-F238E27FC236}">
                <a16:creationId xmlns:a16="http://schemas.microsoft.com/office/drawing/2014/main" id="{51AC9C41-AC64-48BE-B051-178FB061F7AC}"/>
              </a:ext>
            </a:extLst>
          </p:cNvPr>
          <p:cNvSpPr/>
          <p:nvPr/>
        </p:nvSpPr>
        <p:spPr>
          <a:xfrm rot="16200000">
            <a:off x="9906000" y="4038600"/>
            <a:ext cx="1066800" cy="1066800"/>
          </a:xfrm>
          <a:prstGeom prst="corner">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A99530-041F-4D28-B235-4CA5E82305D7}"/>
              </a:ext>
            </a:extLst>
          </p:cNvPr>
          <p:cNvSpPr/>
          <p:nvPr/>
        </p:nvSpPr>
        <p:spPr>
          <a:xfrm>
            <a:off x="1066797" y="1600198"/>
            <a:ext cx="10058403" cy="30480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5CF52E-A5E6-4747-AF5E-88FD7597D703}"/>
              </a:ext>
            </a:extLst>
          </p:cNvPr>
          <p:cNvSpPr/>
          <p:nvPr/>
        </p:nvSpPr>
        <p:spPr>
          <a:xfrm>
            <a:off x="1066797" y="4952999"/>
            <a:ext cx="10058403" cy="30480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9F569A-8B4D-4CA7-8B7D-2279AD25CB25}"/>
              </a:ext>
            </a:extLst>
          </p:cNvPr>
          <p:cNvSpPr/>
          <p:nvPr/>
        </p:nvSpPr>
        <p:spPr>
          <a:xfrm rot="16200000">
            <a:off x="-609602" y="3276599"/>
            <a:ext cx="3657603" cy="30480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29BFBC-EA78-442C-A186-85F25C317164}"/>
              </a:ext>
            </a:extLst>
          </p:cNvPr>
          <p:cNvSpPr/>
          <p:nvPr/>
        </p:nvSpPr>
        <p:spPr>
          <a:xfrm rot="16200000">
            <a:off x="9143998" y="3276598"/>
            <a:ext cx="3657604" cy="30480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0889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47AB-0475-8FC3-0E49-D666014072E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46B5069-6309-D445-57C9-64F8BB37C1C3}"/>
              </a:ext>
            </a:extLst>
          </p:cNvPr>
          <p:cNvPicPr>
            <a:picLocks noChangeAspect="1"/>
          </p:cNvPicPr>
          <p:nvPr/>
        </p:nvPicPr>
        <p:blipFill>
          <a:blip r:embed="rId2"/>
          <a:stretch>
            <a:fillRect/>
          </a:stretch>
        </p:blipFill>
        <p:spPr>
          <a:xfrm>
            <a:off x="470482" y="749927"/>
            <a:ext cx="11251036" cy="5358145"/>
          </a:xfrm>
          <a:prstGeom prst="rect">
            <a:avLst/>
          </a:prstGeom>
        </p:spPr>
      </p:pic>
    </p:spTree>
    <p:extLst>
      <p:ext uri="{BB962C8B-B14F-4D97-AF65-F5344CB8AC3E}">
        <p14:creationId xmlns:p14="http://schemas.microsoft.com/office/powerpoint/2010/main" val="12683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931B-3A33-43D6-31A6-D121FD2E7BBF}"/>
              </a:ext>
            </a:extLst>
          </p:cNvPr>
          <p:cNvSpPr>
            <a:spLocks noGrp="1"/>
          </p:cNvSpPr>
          <p:nvPr>
            <p:ph type="title"/>
          </p:nvPr>
        </p:nvSpPr>
        <p:spPr>
          <a:xfrm>
            <a:off x="838200" y="365125"/>
            <a:ext cx="10515600" cy="5426075"/>
          </a:xfrm>
        </p:spPr>
        <p:txBody>
          <a:bodyPr>
            <a:normAutofit/>
          </a:bodyPr>
          <a:lstStyle/>
          <a:p>
            <a:r>
              <a:rPr lang="en-US" dirty="0" err="1"/>
              <a:t>Lớp</a:t>
            </a:r>
            <a:r>
              <a:rPr lang="en-US" dirty="0"/>
              <a:t> chia </a:t>
            </a:r>
            <a:r>
              <a:rPr lang="en-US" dirty="0" err="1"/>
              <a:t>thành</a:t>
            </a:r>
            <a:r>
              <a:rPr lang="en-US" dirty="0"/>
              <a:t> </a:t>
            </a:r>
            <a:r>
              <a:rPr lang="en-US" dirty="0" err="1"/>
              <a:t>các</a:t>
            </a:r>
            <a:r>
              <a:rPr lang="en-US" dirty="0"/>
              <a:t> </a:t>
            </a:r>
            <a:r>
              <a:rPr lang="en-US" dirty="0" err="1"/>
              <a:t>nhóm</a:t>
            </a:r>
            <a:r>
              <a:rPr lang="en-US" dirty="0"/>
              <a:t> </a:t>
            </a:r>
            <a:r>
              <a:rPr lang="en-US" dirty="0" err="1"/>
              <a:t>cặp</a:t>
            </a:r>
            <a:r>
              <a:rPr lang="en-US" dirty="0"/>
              <a:t> </a:t>
            </a:r>
            <a:r>
              <a:rPr lang="en-US" dirty="0" err="1"/>
              <a:t>đôi</a:t>
            </a:r>
            <a:r>
              <a:rPr lang="en-US" dirty="0"/>
              <a:t> 1 </a:t>
            </a:r>
            <a:r>
              <a:rPr lang="en-US" dirty="0" err="1"/>
              <a:t>nam</a:t>
            </a:r>
            <a:r>
              <a:rPr lang="en-US" dirty="0"/>
              <a:t> – 1 </a:t>
            </a:r>
            <a:r>
              <a:rPr lang="en-US" dirty="0" err="1"/>
              <a:t>nữ</a:t>
            </a:r>
            <a:r>
              <a:rPr lang="en-US" dirty="0"/>
              <a:t> </a:t>
            </a:r>
            <a:r>
              <a:rPr lang="en-US" dirty="0" err="1"/>
              <a:t>tạo</a:t>
            </a:r>
            <a:r>
              <a:rPr lang="en-US" dirty="0"/>
              <a:t> </a:t>
            </a:r>
            <a:r>
              <a:rPr lang="en-US" dirty="0" err="1"/>
              <a:t>thành</a:t>
            </a:r>
            <a:r>
              <a:rPr lang="en-US" dirty="0"/>
              <a:t> </a:t>
            </a:r>
            <a:r>
              <a:rPr lang="en-US" dirty="0" err="1"/>
              <a:t>một</a:t>
            </a:r>
            <a:r>
              <a:rPr lang="en-US" dirty="0"/>
              <a:t> </a:t>
            </a:r>
            <a:r>
              <a:rPr lang="en-US" dirty="0" err="1"/>
              <a:t>cặp</a:t>
            </a:r>
            <a:r>
              <a:rPr lang="en-US" dirty="0"/>
              <a:t>. </a:t>
            </a:r>
            <a:r>
              <a:rPr lang="en-US" dirty="0" err="1"/>
              <a:t>Bạn</a:t>
            </a:r>
            <a:r>
              <a:rPr lang="en-US" dirty="0"/>
              <a:t> </a:t>
            </a:r>
            <a:r>
              <a:rPr lang="en-US" dirty="0" err="1"/>
              <a:t>nam</a:t>
            </a:r>
            <a:r>
              <a:rPr lang="en-US" dirty="0"/>
              <a:t> </a:t>
            </a:r>
            <a:r>
              <a:rPr lang="en-US" dirty="0" err="1"/>
              <a:t>tìm</a:t>
            </a:r>
            <a:r>
              <a:rPr lang="en-US" dirty="0"/>
              <a:t> </a:t>
            </a:r>
            <a:r>
              <a:rPr lang="en-US" dirty="0" err="1"/>
              <a:t>hiểu</a:t>
            </a:r>
            <a:r>
              <a:rPr lang="en-US" dirty="0"/>
              <a:t> </a:t>
            </a:r>
            <a:r>
              <a:rPr lang="en-US" dirty="0" err="1"/>
              <a:t>phần</a:t>
            </a:r>
            <a:r>
              <a:rPr lang="en-US" dirty="0"/>
              <a:t> </a:t>
            </a:r>
            <a:r>
              <a:rPr lang="en-US" dirty="0" err="1"/>
              <a:t>cấu</a:t>
            </a:r>
            <a:r>
              <a:rPr lang="en-US" dirty="0"/>
              <a:t> </a:t>
            </a:r>
            <a:r>
              <a:rPr lang="en-US" dirty="0" err="1"/>
              <a:t>tạo</a:t>
            </a:r>
            <a:r>
              <a:rPr lang="en-US" dirty="0"/>
              <a:t> </a:t>
            </a:r>
            <a:r>
              <a:rPr lang="en-US" dirty="0" err="1"/>
              <a:t>cơ</a:t>
            </a:r>
            <a:r>
              <a:rPr lang="en-US" dirty="0"/>
              <a:t> </a:t>
            </a:r>
            <a:r>
              <a:rPr lang="en-US" dirty="0" err="1"/>
              <a:t>quan</a:t>
            </a:r>
            <a:r>
              <a:rPr lang="en-US" dirty="0"/>
              <a:t> </a:t>
            </a:r>
            <a:r>
              <a:rPr lang="en-US" dirty="0" err="1"/>
              <a:t>sinh</a:t>
            </a:r>
            <a:r>
              <a:rPr lang="en-US" dirty="0"/>
              <a:t> </a:t>
            </a:r>
            <a:r>
              <a:rPr lang="en-US" dirty="0" err="1"/>
              <a:t>dục</a:t>
            </a:r>
            <a:r>
              <a:rPr lang="en-US" dirty="0"/>
              <a:t> </a:t>
            </a:r>
            <a:r>
              <a:rPr lang="en-US" dirty="0" err="1"/>
              <a:t>nam</a:t>
            </a:r>
            <a:r>
              <a:rPr lang="en-US" dirty="0"/>
              <a:t>, </a:t>
            </a:r>
            <a:r>
              <a:rPr lang="en-US" dirty="0" err="1"/>
              <a:t>bạn</a:t>
            </a:r>
            <a:r>
              <a:rPr lang="en-US" dirty="0"/>
              <a:t> </a:t>
            </a:r>
            <a:r>
              <a:rPr lang="en-US" dirty="0" err="1"/>
              <a:t>nữ</a:t>
            </a:r>
            <a:r>
              <a:rPr lang="en-US" dirty="0"/>
              <a:t> </a:t>
            </a:r>
            <a:r>
              <a:rPr lang="en-US" dirty="0" err="1"/>
              <a:t>tìm</a:t>
            </a:r>
            <a:r>
              <a:rPr lang="en-US" dirty="0"/>
              <a:t> </a:t>
            </a:r>
            <a:r>
              <a:rPr lang="en-US" dirty="0" err="1"/>
              <a:t>hiểu</a:t>
            </a:r>
            <a:r>
              <a:rPr lang="en-US" dirty="0"/>
              <a:t> </a:t>
            </a:r>
            <a:r>
              <a:rPr lang="en-US" dirty="0" err="1"/>
              <a:t>cấu</a:t>
            </a:r>
            <a:r>
              <a:rPr lang="en-US" dirty="0"/>
              <a:t> </a:t>
            </a:r>
            <a:r>
              <a:rPr lang="en-US" dirty="0" err="1"/>
              <a:t>tạo</a:t>
            </a:r>
            <a:r>
              <a:rPr lang="en-US" dirty="0"/>
              <a:t> </a:t>
            </a:r>
            <a:r>
              <a:rPr lang="en-US" dirty="0" err="1"/>
              <a:t>cơ</a:t>
            </a:r>
            <a:r>
              <a:rPr lang="en-US" dirty="0"/>
              <a:t> </a:t>
            </a:r>
            <a:r>
              <a:rPr lang="en-US" dirty="0" err="1"/>
              <a:t>quan</a:t>
            </a:r>
            <a:r>
              <a:rPr lang="en-US" dirty="0"/>
              <a:t> </a:t>
            </a:r>
            <a:r>
              <a:rPr lang="en-US" dirty="0" err="1"/>
              <a:t>sinh</a:t>
            </a:r>
            <a:r>
              <a:rPr lang="en-US" dirty="0"/>
              <a:t> </a:t>
            </a:r>
            <a:r>
              <a:rPr lang="en-US" dirty="0" err="1"/>
              <a:t>dục</a:t>
            </a:r>
            <a:r>
              <a:rPr lang="en-US" dirty="0"/>
              <a:t> </a:t>
            </a:r>
            <a:r>
              <a:rPr lang="en-US" dirty="0" err="1"/>
              <a:t>nữ</a:t>
            </a:r>
            <a:r>
              <a:rPr lang="en-US" dirty="0"/>
              <a:t>. </a:t>
            </a:r>
            <a:br>
              <a:rPr lang="en-US" dirty="0"/>
            </a:br>
            <a:r>
              <a:rPr lang="en-US" dirty="0" err="1"/>
              <a:t>Thảo</a:t>
            </a:r>
            <a:r>
              <a:rPr lang="en-US" dirty="0"/>
              <a:t> </a:t>
            </a:r>
            <a:r>
              <a:rPr lang="en-US" dirty="0" err="1"/>
              <a:t>luận</a:t>
            </a:r>
            <a:r>
              <a:rPr lang="en-US" dirty="0"/>
              <a:t> </a:t>
            </a:r>
            <a:r>
              <a:rPr lang="en-US" dirty="0" err="1"/>
              <a:t>nhóm</a:t>
            </a:r>
            <a:r>
              <a:rPr lang="en-US" dirty="0"/>
              <a:t> </a:t>
            </a:r>
            <a:r>
              <a:rPr lang="vi-VN" dirty="0"/>
              <a:t>10</a:t>
            </a:r>
            <a:r>
              <a:rPr lang="en-US" dirty="0"/>
              <a:t> </a:t>
            </a:r>
            <a:r>
              <a:rPr lang="en-US" dirty="0" err="1"/>
              <a:t>phút</a:t>
            </a:r>
            <a:r>
              <a:rPr lang="en-US" dirty="0"/>
              <a:t> </a:t>
            </a:r>
            <a:r>
              <a:rPr lang="en-US" dirty="0" err="1"/>
              <a:t>trả</a:t>
            </a:r>
            <a:r>
              <a:rPr lang="en-US" dirty="0"/>
              <a:t> </a:t>
            </a:r>
            <a:r>
              <a:rPr lang="en-US" dirty="0" err="1"/>
              <a:t>lời</a:t>
            </a:r>
            <a:r>
              <a:rPr lang="en-US" dirty="0"/>
              <a:t> </a:t>
            </a:r>
            <a:r>
              <a:rPr lang="en-US" dirty="0" err="1"/>
              <a:t>phiếu</a:t>
            </a:r>
            <a:r>
              <a:rPr lang="en-US" dirty="0"/>
              <a:t> </a:t>
            </a:r>
            <a:r>
              <a:rPr lang="en-US" dirty="0" err="1"/>
              <a:t>học</a:t>
            </a:r>
            <a:r>
              <a:rPr lang="en-US" dirty="0"/>
              <a:t> </a:t>
            </a:r>
            <a:r>
              <a:rPr lang="en-US" dirty="0" err="1"/>
              <a:t>tập</a:t>
            </a:r>
            <a:r>
              <a:rPr lang="en-US" dirty="0"/>
              <a:t> </a:t>
            </a:r>
            <a:r>
              <a:rPr lang="vi-VN" dirty="0"/>
              <a:t>số 1.</a:t>
            </a:r>
            <a:endParaRPr lang="en-US" dirty="0"/>
          </a:p>
        </p:txBody>
      </p:sp>
    </p:spTree>
    <p:extLst>
      <p:ext uri="{BB962C8B-B14F-4D97-AF65-F5344CB8AC3E}">
        <p14:creationId xmlns:p14="http://schemas.microsoft.com/office/powerpoint/2010/main" val="82771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6">
      <a:majorFont>
        <a:latin typeface="#9Slide03 Cabin Bold"/>
        <a:ea typeface=""/>
        <a:cs typeface=""/>
      </a:majorFont>
      <a:minorFont>
        <a:latin typeface="#9Slide03 Cab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6">
      <a:majorFont>
        <a:latin typeface="#9Slide03 Cabin Bold"/>
        <a:ea typeface=""/>
        <a:cs typeface=""/>
      </a:majorFont>
      <a:minorFont>
        <a:latin typeface="#9Slide03 Cab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3990</TotalTime>
  <Words>2244</Words>
  <Application>Microsoft Office PowerPoint</Application>
  <PresentationFormat>Widescreen</PresentationFormat>
  <Paragraphs>269</Paragraphs>
  <Slides>58</Slides>
  <Notes>2</Notes>
  <HiddenSlides>0</HiddenSlides>
  <MMClips>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58</vt:i4>
      </vt:variant>
    </vt:vector>
  </HeadingPairs>
  <TitlesOfParts>
    <vt:vector size="80" baseType="lpstr">
      <vt:lpstr>等线</vt:lpstr>
      <vt:lpstr>华文新魏</vt:lpstr>
      <vt:lpstr>#9Slide02 Noi dung dai</vt:lpstr>
      <vt:lpstr>#9Slide03 AllRoundGothic</vt:lpstr>
      <vt:lpstr>#9Slide03 Cabin</vt:lpstr>
      <vt:lpstr>#9Slide03 Cabin Bold</vt:lpstr>
      <vt:lpstr>#9Slide03 Comfortaa Bold</vt:lpstr>
      <vt:lpstr>#9Slide03 Roboto Condensed</vt:lpstr>
      <vt:lpstr>#9Slide03 Roboto Condensed Bold</vt:lpstr>
      <vt:lpstr>Arial</vt:lpstr>
      <vt:lpstr>Book Antiqua</vt:lpstr>
      <vt:lpstr>Calibri</vt:lpstr>
      <vt:lpstr>Calibri Light</vt:lpstr>
      <vt:lpstr>ITC Avant Garde Std Bk</vt:lpstr>
      <vt:lpstr>Segoe UI</vt:lpstr>
      <vt:lpstr>Times</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Lớp chia thành các nhóm cặp đôi 1 nam – 1 nữ tạo thành một cặp. Bạn nam tìm hiểu phần cấu tạo cơ quan sinh dục nam, bạn nữ tìm hiểu cấu tạo cơ quan sinh dục nữ.  Thảo luận nhóm 10 phút trả lời phiếu học tập số 1.</vt:lpstr>
      <vt:lpstr>PowerPoint Presentation</vt:lpstr>
      <vt:lpstr>PowerPoint Presentation</vt:lpstr>
      <vt:lpstr>PowerPoint Presentation</vt:lpstr>
      <vt:lpstr>PowerPoint Presentation</vt:lpstr>
      <vt:lpstr>PowerPoint Presentation</vt:lpstr>
      <vt:lpstr>PowerPoint Presentation</vt:lpstr>
      <vt:lpstr>Video tư liệu về quá trình thụ tinh, thụ thai:  https://www.youtube.com/watch?v=tdRIpScHy-s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Nguyên tắc 1: Ngăn trứng chín và rụng Thuốc tránh thai, cho con bú vô kinh. - Nguyên tắc 2: Tránh không để tinh trùng gặp trứng Không quan hệ, bao cao su, tính ngày trứng rụng, xuất tinh ngoài, triệt sản. - Nguyên tắc 3: Chống sự làm tổ của trứng đã thụ tinh Vòng tránh thai. </vt:lpstr>
      <vt:lpstr>PowerPoint Presentation</vt:lpstr>
      <vt:lpstr>PowerPoint Presentation</vt:lpstr>
      <vt:lpstr>PowerPoint Presentation</vt:lpstr>
      <vt:lpstr>B2: Chuyên gia mỗi nhóm hình thành nhóm mảnh ghép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office123</cp:lastModifiedBy>
  <cp:revision>36</cp:revision>
  <dcterms:created xsi:type="dcterms:W3CDTF">2021-11-01T11:09:05Z</dcterms:created>
  <dcterms:modified xsi:type="dcterms:W3CDTF">2023-09-07T09:44:08Z</dcterms:modified>
  <cp:category>9Slide.vn</cp:category>
  <cp:contentStatus>9Slide</cp:contentStatus>
</cp:coreProperties>
</file>