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91" r:id="rId3"/>
    <p:sldId id="5689" r:id="rId4"/>
    <p:sldId id="295" r:id="rId5"/>
    <p:sldId id="5685" r:id="rId6"/>
    <p:sldId id="296" r:id="rId7"/>
    <p:sldId id="5687" r:id="rId8"/>
    <p:sldId id="297" r:id="rId9"/>
    <p:sldId id="302" r:id="rId10"/>
    <p:sldId id="258" r:id="rId11"/>
    <p:sldId id="5688" r:id="rId12"/>
    <p:sldId id="301" r:id="rId13"/>
    <p:sldId id="300" r:id="rId14"/>
    <p:sldId id="303" r:id="rId15"/>
    <p:sldId id="304" r:id="rId16"/>
    <p:sldId id="305" r:id="rId17"/>
    <p:sldId id="307" r:id="rId18"/>
    <p:sldId id="309" r:id="rId19"/>
    <p:sldId id="310" r:id="rId20"/>
    <p:sldId id="313" r:id="rId21"/>
    <p:sldId id="314" r:id="rId22"/>
    <p:sldId id="312" r:id="rId23"/>
    <p:sldId id="318" r:id="rId24"/>
    <p:sldId id="320" r:id="rId25"/>
    <p:sldId id="321" r:id="rId26"/>
    <p:sldId id="317" r:id="rId27"/>
    <p:sldId id="5677" r:id="rId28"/>
    <p:sldId id="257" r:id="rId29"/>
    <p:sldId id="5679" r:id="rId30"/>
    <p:sldId id="5690" r:id="rId31"/>
    <p:sldId id="5691" r:id="rId32"/>
    <p:sldId id="5692" r:id="rId33"/>
    <p:sldId id="281" r:id="rId34"/>
    <p:sldId id="282" r:id="rId35"/>
    <p:sldId id="283" r:id="rId36"/>
    <p:sldId id="273" r:id="rId37"/>
    <p:sldId id="284" r:id="rId38"/>
    <p:sldId id="285" r:id="rId39"/>
    <p:sldId id="286" r:id="rId40"/>
    <p:sldId id="287" r:id="rId41"/>
    <p:sldId id="289" r:id="rId42"/>
    <p:sldId id="5681" r:id="rId43"/>
    <p:sldId id="5680" r:id="rId44"/>
    <p:sldId id="5682" r:id="rId45"/>
    <p:sldId id="5683" r:id="rId46"/>
    <p:sldId id="256" r:id="rId47"/>
    <p:sldId id="5684" r:id="rId4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CCFF"/>
    <a:srgbClr val="FFFFCC"/>
    <a:srgbClr val="FFFFFF"/>
    <a:srgbClr val="0000FF"/>
    <a:srgbClr val="FFFF99"/>
    <a:srgbClr val="FFCCCC"/>
    <a:srgbClr val="FF3300"/>
    <a:srgbClr val="FF99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74" autoAdjust="0"/>
    <p:restoredTop sz="94660"/>
  </p:normalViewPr>
  <p:slideViewPr>
    <p:cSldViewPr snapToGrid="0">
      <p:cViewPr varScale="1">
        <p:scale>
          <a:sx n="57" d="100"/>
          <a:sy n="57" d="100"/>
        </p:scale>
        <p:origin x="8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12T06:03:26.949" idx="2">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ECF3-A10B-49DC-B65F-A23B71F5A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5A9F9A-D397-4622-91CB-479E1DAE9D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DAA2F43-DA4C-4DB5-AA48-5055F5231283}"/>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11A593A3-AA3B-4DB6-8D46-51841AC454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4F0A9-69C7-4882-AC0C-87E120E13B5C}"/>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407292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78B0-190A-4A35-8341-66F5DE64932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0CEFFF8-BD4D-433A-940A-39D5B00143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B6A9CD-9D05-4E57-B773-CBCB41FE6F34}"/>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D039CF1B-2952-45C1-A914-0ED17C48FB8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1DBDE55-FC08-4C17-92E4-E0E82EE05636}"/>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1096116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96F31-78CC-41FF-A318-452433CFBA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F81BC50-31B8-4D58-A2BD-486A9647F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430908-1A2B-4967-B08C-AD7D7FE92819}"/>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1881B9D2-8084-43A9-B7CD-6B5E25CFED8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A7A7746-F9D7-452F-97AA-12C548CF7F02}"/>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253950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FB24-B52F-4726-BC91-A03FDA40700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62B1FF4-9137-49F8-9945-6B18F65061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583D92-13AB-4F51-8928-F27D3DC6DD76}"/>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3F478AFE-C808-43E1-9613-B6F1B00082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412F0D-424B-437F-8803-05418F78F471}"/>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2308062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2AEE-CDAA-4270-9F0A-F7EE737790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191241B-AFE4-47BD-A1D8-446187ECA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EA114B-EB7E-415B-99CC-42C81BCEA995}"/>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EEC12E9D-1E9E-4E06-8B38-2511E661F2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61C3782-7573-4321-9C23-12A74DCFDE6D}"/>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83784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7798-1DD6-466D-B459-7281551891B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CE5877A-6B52-4E71-9D42-04BFAAF98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A86DDC9-BFF4-4103-A53A-A05DA4C870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29F0504-5149-4E84-A17E-5758A95878D1}"/>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6" name="Footer Placeholder 5">
            <a:extLst>
              <a:ext uri="{FF2B5EF4-FFF2-40B4-BE49-F238E27FC236}">
                <a16:creationId xmlns:a16="http://schemas.microsoft.com/office/drawing/2014/main" id="{A54C75D9-B467-4AF7-A82D-B9723921BA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CCC57D0-3AA8-4FBB-9E52-A3570259A612}"/>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2583532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9F2F-632A-4FDE-9CC0-4B9252F4F42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BC5FF4-F460-41D3-B3A0-5733C5C61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E4869C-2326-4D22-8140-DE3B897600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181EA01-6FF4-429A-B49E-190D2344A9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3A1470-3699-499A-8FE9-8A210950FB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571A7BE-83CF-4295-A676-4C425D3EB762}"/>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8" name="Footer Placeholder 7">
            <a:extLst>
              <a:ext uri="{FF2B5EF4-FFF2-40B4-BE49-F238E27FC236}">
                <a16:creationId xmlns:a16="http://schemas.microsoft.com/office/drawing/2014/main" id="{C70787FB-C647-4A09-AC30-CC039729376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C329AC2-E274-473C-8218-C47A82242C41}"/>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31368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E032-DCAD-4826-B6C0-1D7615207D1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A26A436-514A-4920-953C-6B325CC18F25}"/>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4" name="Footer Placeholder 3">
            <a:extLst>
              <a:ext uri="{FF2B5EF4-FFF2-40B4-BE49-F238E27FC236}">
                <a16:creationId xmlns:a16="http://schemas.microsoft.com/office/drawing/2014/main" id="{EF3CF9EC-DDA9-4E6E-A064-868256DF880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1F8CC79-9A7C-49B8-B204-BAF4CFDEFA5E}"/>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3937760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FC49B-CF32-4EBC-89E3-BE55E609698D}"/>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3" name="Footer Placeholder 2">
            <a:extLst>
              <a:ext uri="{FF2B5EF4-FFF2-40B4-BE49-F238E27FC236}">
                <a16:creationId xmlns:a16="http://schemas.microsoft.com/office/drawing/2014/main" id="{B18A774A-753A-4693-83A7-015753EF730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F8A4F5D-0D74-4D8A-8D89-F05626679229}"/>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228564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0074-1680-4A8B-9D7A-2DBFDD23F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79C7B91-F935-4940-BA0B-71A0CAF32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EAE3A1E-1ABB-4FBD-951E-25749DA2A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9D131-0573-41A0-A194-A24394DF6AB4}"/>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6" name="Footer Placeholder 5">
            <a:extLst>
              <a:ext uri="{FF2B5EF4-FFF2-40B4-BE49-F238E27FC236}">
                <a16:creationId xmlns:a16="http://schemas.microsoft.com/office/drawing/2014/main" id="{B01F4783-85AE-4247-8693-586721054CC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21B3DE5-1F35-463A-A754-8830863961B8}"/>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220998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40D2-2443-4825-8107-610A1C1C6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82844AA-AA64-4DF9-AE94-1B33E9509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F3D3B5C-92EF-4E25-9CE8-624D79DC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C0B90-E000-4EDE-AC9F-B1216FE70E39}"/>
              </a:ext>
            </a:extLst>
          </p:cNvPr>
          <p:cNvSpPr>
            <a:spLocks noGrp="1"/>
          </p:cNvSpPr>
          <p:nvPr>
            <p:ph type="dt" sz="half" idx="10"/>
          </p:nvPr>
        </p:nvSpPr>
        <p:spPr/>
        <p:txBody>
          <a:bodyPr/>
          <a:lstStyle/>
          <a:p>
            <a:fld id="{D9BA540C-E974-4FD6-AE5A-FE6FF9B9C681}" type="datetimeFigureOut">
              <a:rPr lang="vi-VN" smtClean="0"/>
              <a:t>Thứ Hai 04/09/2023</a:t>
            </a:fld>
            <a:endParaRPr lang="vi-VN"/>
          </a:p>
        </p:txBody>
      </p:sp>
      <p:sp>
        <p:nvSpPr>
          <p:cNvPr id="6" name="Footer Placeholder 5">
            <a:extLst>
              <a:ext uri="{FF2B5EF4-FFF2-40B4-BE49-F238E27FC236}">
                <a16:creationId xmlns:a16="http://schemas.microsoft.com/office/drawing/2014/main" id="{A2791635-17AF-47D2-B164-1120975F60B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7772E0D-904A-4913-ABD1-D2E607E472EA}"/>
              </a:ext>
            </a:extLst>
          </p:cNvPr>
          <p:cNvSpPr>
            <a:spLocks noGrp="1"/>
          </p:cNvSpPr>
          <p:nvPr>
            <p:ph type="sldNum" sz="quarter" idx="12"/>
          </p:nvPr>
        </p:nvSpPr>
        <p:spPr/>
        <p:txBody>
          <a:bodyPr/>
          <a:lstStyle/>
          <a:p>
            <a:fld id="{3C8A9E57-2456-4539-B83C-4C20952800EE}" type="slidenum">
              <a:rPr lang="vi-VN" smtClean="0"/>
              <a:t>‹#›</a:t>
            </a:fld>
            <a:endParaRPr lang="vi-VN"/>
          </a:p>
        </p:txBody>
      </p:sp>
    </p:spTree>
    <p:extLst>
      <p:ext uri="{BB962C8B-B14F-4D97-AF65-F5344CB8AC3E}">
        <p14:creationId xmlns:p14="http://schemas.microsoft.com/office/powerpoint/2010/main" val="115079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60DEF-3188-4C1F-B665-5CF72B4BE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666AB0-2BE8-4C4E-BDD1-F0EBB1008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78589D-0CB6-47EC-8780-EBF643591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A540C-E974-4FD6-AE5A-FE6FF9B9C681}" type="datetimeFigureOut">
              <a:rPr lang="vi-VN" smtClean="0"/>
              <a:t>Thứ Hai 04/09/2023</a:t>
            </a:fld>
            <a:endParaRPr lang="vi-VN"/>
          </a:p>
        </p:txBody>
      </p:sp>
      <p:sp>
        <p:nvSpPr>
          <p:cNvPr id="5" name="Footer Placeholder 4">
            <a:extLst>
              <a:ext uri="{FF2B5EF4-FFF2-40B4-BE49-F238E27FC236}">
                <a16:creationId xmlns:a16="http://schemas.microsoft.com/office/drawing/2014/main" id="{6BEA9C18-C703-480F-93F5-09BD75F55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D59C2BA-6E86-43B3-978C-07AB9A8FC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A9E57-2456-4539-B83C-4C20952800EE}" type="slidenum">
              <a:rPr lang="vi-VN" smtClean="0"/>
              <a:t>‹#›</a:t>
            </a:fld>
            <a:endParaRPr lang="vi-VN"/>
          </a:p>
        </p:txBody>
      </p:sp>
    </p:spTree>
    <p:extLst>
      <p:ext uri="{BB962C8B-B14F-4D97-AF65-F5344CB8AC3E}">
        <p14:creationId xmlns:p14="http://schemas.microsoft.com/office/powerpoint/2010/main" val="2677547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jpe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4.jpe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3.jpe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6.svg"/><Relationship Id="rId7" Type="http://schemas.openxmlformats.org/officeDocument/2006/relationships/image" Target="../media/image39.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9.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39.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5.svg"/><Relationship Id="rId1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59.gif"/><Relationship Id="rId3" Type="http://schemas.openxmlformats.org/officeDocument/2006/relationships/slideLayout" Target="../slideLayouts/slideLayout2.xml"/><Relationship Id="rId7" Type="http://schemas.openxmlformats.org/officeDocument/2006/relationships/slide" Target="slide37.xml"/><Relationship Id="rId12" Type="http://schemas.openxmlformats.org/officeDocument/2006/relationships/image" Target="../media/image5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6.xml"/><Relationship Id="rId11" Type="http://schemas.openxmlformats.org/officeDocument/2006/relationships/image" Target="../media/image57.gif"/><Relationship Id="rId5" Type="http://schemas.openxmlformats.org/officeDocument/2006/relationships/slide" Target="slide35.xml"/><Relationship Id="rId15" Type="http://schemas.openxmlformats.org/officeDocument/2006/relationships/slide" Target="slide41.xml"/><Relationship Id="rId10" Type="http://schemas.openxmlformats.org/officeDocument/2006/relationships/slide" Target="slide40.xml"/><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4.xml"/><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4.png"/><Relationship Id="rId5" Type="http://schemas.openxmlformats.org/officeDocument/2006/relationships/image" Target="../media/image6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3.png"/><Relationship Id="rId14" Type="http://schemas.openxmlformats.org/officeDocument/2006/relationships/comments" Target="../comments/comment1.xml"/></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4.png"/><Relationship Id="rId3" Type="http://schemas.openxmlformats.org/officeDocument/2006/relationships/audio" Target="../media/audio3.wav"/><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6.png"/><Relationship Id="rId5" Type="http://schemas.openxmlformats.org/officeDocument/2006/relationships/image" Target="../media/image6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slide" Target="slide34.xml"/></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4.png"/><Relationship Id="rId3" Type="http://schemas.openxmlformats.org/officeDocument/2006/relationships/audio" Target="../media/audio3.wav"/><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6.png"/><Relationship Id="rId5" Type="http://schemas.openxmlformats.org/officeDocument/2006/relationships/image" Target="../media/image6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slide" Target="slide34.xml"/></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4.xml"/><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4.png"/><Relationship Id="rId5" Type="http://schemas.openxmlformats.org/officeDocument/2006/relationships/image" Target="../media/image6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4.xml"/><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4.png"/><Relationship Id="rId5" Type="http://schemas.openxmlformats.org/officeDocument/2006/relationships/image" Target="../media/image6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4.xml"/><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4.png"/><Relationship Id="rId5" Type="http://schemas.openxmlformats.org/officeDocument/2006/relationships/image" Target="../media/image6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image" Target="../media/image76.svg"/><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CCC">
            <a:alpha val="54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8D077-1476-4402-837D-FA40D0EF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3" y="595086"/>
            <a:ext cx="11234782" cy="5776685"/>
          </a:xfrm>
          <a:prstGeom prst="rect">
            <a:avLst/>
          </a:prstGeom>
        </p:spPr>
      </p:pic>
      <p:sp>
        <p:nvSpPr>
          <p:cNvPr id="15" name="TextBox 4">
            <a:extLst>
              <a:ext uri="{FF2B5EF4-FFF2-40B4-BE49-F238E27FC236}">
                <a16:creationId xmlns:a16="http://schemas.microsoft.com/office/drawing/2014/main" id="{0B1AAB2C-6D4D-4971-A206-8CF330F434CA}"/>
              </a:ext>
            </a:extLst>
          </p:cNvPr>
          <p:cNvSpPr txBox="1"/>
          <p:nvPr/>
        </p:nvSpPr>
        <p:spPr>
          <a:xfrm>
            <a:off x="508000" y="304389"/>
            <a:ext cx="11176000" cy="904094"/>
          </a:xfrm>
          <a:prstGeom prst="rect">
            <a:avLst/>
          </a:prstGeom>
        </p:spPr>
        <p:txBody>
          <a:bodyPr wrap="square" lIns="0" tIns="0" rIns="0" bIns="0" rtlCol="0" anchor="t">
            <a:spAutoFit/>
          </a:bodyPr>
          <a:lstStyle/>
          <a:p>
            <a:pPr algn="ctr">
              <a:lnSpc>
                <a:spcPts val="8400"/>
              </a:lnSpc>
            </a:pPr>
            <a:r>
              <a:rPr lang="en-US" sz="3200" b="1">
                <a:solidFill>
                  <a:srgbClr val="0000FF"/>
                </a:solidFill>
                <a:latin typeface="Times New Roman" panose="02020603050405020304" pitchFamily="18" charset="0"/>
                <a:cs typeface="Times New Roman" panose="02020603050405020304" pitchFamily="18" charset="0"/>
              </a:rPr>
              <a:t>CHỦ ĐỀ: SINH HỌC CƠ THỂ NGƯỜI</a:t>
            </a:r>
          </a:p>
        </p:txBody>
      </p:sp>
      <p:sp>
        <p:nvSpPr>
          <p:cNvPr id="16" name="TextBox 5">
            <a:extLst>
              <a:ext uri="{FF2B5EF4-FFF2-40B4-BE49-F238E27FC236}">
                <a16:creationId xmlns:a16="http://schemas.microsoft.com/office/drawing/2014/main" id="{5C4AAC4B-6A94-4DF3-90AD-054D17D7087C}"/>
              </a:ext>
            </a:extLst>
          </p:cNvPr>
          <p:cNvSpPr txBox="1"/>
          <p:nvPr/>
        </p:nvSpPr>
        <p:spPr>
          <a:xfrm>
            <a:off x="1335678" y="1499180"/>
            <a:ext cx="9520644" cy="567463"/>
          </a:xfrm>
          <a:prstGeom prst="rect">
            <a:avLst/>
          </a:prstGeom>
        </p:spPr>
        <p:txBody>
          <a:bodyPr wrap="square" lIns="0" tIns="0" rIns="0" bIns="0" rtlCol="0" anchor="t">
            <a:spAutoFit/>
          </a:bodyPr>
          <a:lstStyle/>
          <a:p>
            <a:pPr algn="ctr">
              <a:lnSpc>
                <a:spcPts val="4853"/>
              </a:lnSpc>
            </a:pPr>
            <a:r>
              <a:rPr lang="en-US" sz="3200" b="1">
                <a:solidFill>
                  <a:srgbClr val="FF3300"/>
                </a:solidFill>
                <a:latin typeface="Times New Roman" panose="02020603050405020304" pitchFamily="18" charset="0"/>
                <a:cs typeface="Times New Roman" panose="02020603050405020304" pitchFamily="18" charset="0"/>
              </a:rPr>
              <a:t>BÀI 36: DA VÀ ĐIỀU HÒA THÂN NHIỆT Ở NGƯỜI</a:t>
            </a:r>
            <a:endParaRPr lang="en-US" sz="3200" b="1" dirty="0">
              <a:solidFill>
                <a:srgbClr val="FF33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80F20F4-F6AD-42F5-BC1C-005239FB822C}"/>
              </a:ext>
            </a:extLst>
          </p:cNvPr>
          <p:cNvPicPr>
            <a:picLocks noChangeAspect="1"/>
          </p:cNvPicPr>
          <p:nvPr/>
        </p:nvPicPr>
        <p:blipFill>
          <a:blip r:embed="rId3"/>
          <a:stretch>
            <a:fillRect/>
          </a:stretch>
        </p:blipFill>
        <p:spPr>
          <a:xfrm>
            <a:off x="2816135" y="2743200"/>
            <a:ext cx="6095636" cy="3519714"/>
          </a:xfrm>
          <a:prstGeom prst="rect">
            <a:avLst/>
          </a:prstGeom>
          <a:ln w="635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6960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2427">
            <a:off x="360429" y="1891810"/>
            <a:ext cx="4424624" cy="3074380"/>
          </a:xfrm>
          <a:custGeom>
            <a:avLst/>
            <a:gdLst/>
            <a:ahLst/>
            <a:cxnLst/>
            <a:rect l="l" t="t" r="r" b="b"/>
            <a:pathLst>
              <a:path w="6636936" h="3727027">
                <a:moveTo>
                  <a:pt x="0" y="0"/>
                </a:moveTo>
                <a:lnTo>
                  <a:pt x="6636936" y="0"/>
                </a:lnTo>
                <a:lnTo>
                  <a:pt x="6636936" y="3727028"/>
                </a:lnTo>
                <a:lnTo>
                  <a:pt x="0" y="372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659301" flipH="1">
            <a:off x="1119980" y="1721003"/>
            <a:ext cx="526427" cy="614724"/>
          </a:xfrm>
          <a:custGeom>
            <a:avLst/>
            <a:gdLst/>
            <a:ahLst/>
            <a:cxnLst/>
            <a:rect l="l" t="t" r="r" b="b"/>
            <a:pathLst>
              <a:path w="789641" h="922086">
                <a:moveTo>
                  <a:pt x="789641" y="0"/>
                </a:moveTo>
                <a:lnTo>
                  <a:pt x="0" y="0"/>
                </a:lnTo>
                <a:lnTo>
                  <a:pt x="0" y="922086"/>
                </a:lnTo>
                <a:lnTo>
                  <a:pt x="789641" y="922086"/>
                </a:lnTo>
                <a:lnTo>
                  <a:pt x="78964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20782">
            <a:off x="4477466" y="3215610"/>
            <a:ext cx="410297" cy="515213"/>
          </a:xfrm>
          <a:custGeom>
            <a:avLst/>
            <a:gdLst/>
            <a:ahLst/>
            <a:cxnLst/>
            <a:rect l="l" t="t" r="r" b="b"/>
            <a:pathLst>
              <a:path w="615445" h="772819">
                <a:moveTo>
                  <a:pt x="0" y="0"/>
                </a:moveTo>
                <a:lnTo>
                  <a:pt x="615445" y="0"/>
                </a:lnTo>
                <a:lnTo>
                  <a:pt x="615445" y="772819"/>
                </a:lnTo>
                <a:lnTo>
                  <a:pt x="0" y="7728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AutoShape 6"/>
          <p:cNvSpPr/>
          <p:nvPr/>
        </p:nvSpPr>
        <p:spPr>
          <a:xfrm flipV="1">
            <a:off x="-162761" y="875101"/>
            <a:ext cx="7686994" cy="1427145"/>
          </a:xfrm>
          <a:prstGeom prst="line">
            <a:avLst/>
          </a:prstGeom>
          <a:ln w="47625" cap="flat">
            <a:solidFill>
              <a:srgbClr val="FCCEB9"/>
            </a:solidFill>
            <a:prstDash val="sysDash"/>
            <a:headEnd type="none" w="sm" len="sm"/>
            <a:tailEnd type="none" w="sm" len="sm"/>
          </a:ln>
        </p:spPr>
      </p:sp>
      <p:sp>
        <p:nvSpPr>
          <p:cNvPr id="7" name="Freeform 7"/>
          <p:cNvSpPr/>
          <p:nvPr/>
        </p:nvSpPr>
        <p:spPr>
          <a:xfrm rot="-2659301" flipH="1">
            <a:off x="3019582" y="1439418"/>
            <a:ext cx="624561" cy="729317"/>
          </a:xfrm>
          <a:custGeom>
            <a:avLst/>
            <a:gdLst/>
            <a:ahLst/>
            <a:cxnLst/>
            <a:rect l="l" t="t" r="r" b="b"/>
            <a:pathLst>
              <a:path w="936841" h="1093976">
                <a:moveTo>
                  <a:pt x="936841" y="0"/>
                </a:moveTo>
                <a:lnTo>
                  <a:pt x="0" y="0"/>
                </a:lnTo>
                <a:lnTo>
                  <a:pt x="0" y="1093977"/>
                </a:lnTo>
                <a:lnTo>
                  <a:pt x="936841" y="1093977"/>
                </a:lnTo>
                <a:lnTo>
                  <a:pt x="93684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8035073" y="464080"/>
            <a:ext cx="3997178" cy="3236260"/>
          </a:xfrm>
          <a:custGeom>
            <a:avLst/>
            <a:gdLst/>
            <a:ahLst/>
            <a:cxnLst/>
            <a:rect l="l" t="t" r="r" b="b"/>
            <a:pathLst>
              <a:path w="4510169" h="4854390">
                <a:moveTo>
                  <a:pt x="0" y="0"/>
                </a:moveTo>
                <a:lnTo>
                  <a:pt x="4510170" y="0"/>
                </a:lnTo>
                <a:lnTo>
                  <a:pt x="4510170" y="4854390"/>
                </a:lnTo>
                <a:lnTo>
                  <a:pt x="0" y="4854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0479327" y="310895"/>
            <a:ext cx="423367" cy="569321"/>
          </a:xfrm>
          <a:custGeom>
            <a:avLst/>
            <a:gdLst/>
            <a:ahLst/>
            <a:cxnLst/>
            <a:rect l="l" t="t" r="r" b="b"/>
            <a:pathLst>
              <a:path w="635051" h="853981">
                <a:moveTo>
                  <a:pt x="0" y="0"/>
                </a:moveTo>
                <a:lnTo>
                  <a:pt x="635051" y="0"/>
                </a:lnTo>
                <a:lnTo>
                  <a:pt x="635051" y="853981"/>
                </a:lnTo>
                <a:lnTo>
                  <a:pt x="0" y="853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7099286" y="1458362"/>
            <a:ext cx="787909" cy="816102"/>
          </a:xfrm>
          <a:custGeom>
            <a:avLst/>
            <a:gdLst/>
            <a:ahLst/>
            <a:cxnLst/>
            <a:rect l="l" t="t" r="r" b="b"/>
            <a:pathLst>
              <a:path w="1181864" h="1224153">
                <a:moveTo>
                  <a:pt x="0" y="0"/>
                </a:moveTo>
                <a:lnTo>
                  <a:pt x="1181863" y="0"/>
                </a:lnTo>
                <a:lnTo>
                  <a:pt x="1181863" y="1224152"/>
                </a:lnTo>
                <a:lnTo>
                  <a:pt x="0" y="1224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4890559" y="3463751"/>
            <a:ext cx="4227336" cy="3236260"/>
          </a:xfrm>
          <a:custGeom>
            <a:avLst/>
            <a:gdLst/>
            <a:ahLst/>
            <a:cxnLst/>
            <a:rect l="l" t="t" r="r" b="b"/>
            <a:pathLst>
              <a:path w="4510169" h="4854390">
                <a:moveTo>
                  <a:pt x="0" y="0"/>
                </a:moveTo>
                <a:lnTo>
                  <a:pt x="4510169" y="0"/>
                </a:lnTo>
                <a:lnTo>
                  <a:pt x="4510169" y="4854390"/>
                </a:lnTo>
                <a:lnTo>
                  <a:pt x="0" y="4854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197501" y="3310566"/>
            <a:ext cx="423367" cy="569321"/>
          </a:xfrm>
          <a:custGeom>
            <a:avLst/>
            <a:gdLst/>
            <a:ahLst/>
            <a:cxnLst/>
            <a:rect l="l" t="t" r="r" b="b"/>
            <a:pathLst>
              <a:path w="635051" h="853981">
                <a:moveTo>
                  <a:pt x="0" y="0"/>
                </a:moveTo>
                <a:lnTo>
                  <a:pt x="635051" y="0"/>
                </a:lnTo>
                <a:lnTo>
                  <a:pt x="635051" y="853981"/>
                </a:lnTo>
                <a:lnTo>
                  <a:pt x="0" y="853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2595046" y="4688527"/>
            <a:ext cx="1549122" cy="1518139"/>
          </a:xfrm>
          <a:custGeom>
            <a:avLst/>
            <a:gdLst/>
            <a:ahLst/>
            <a:cxnLst/>
            <a:rect l="l" t="t" r="r" b="b"/>
            <a:pathLst>
              <a:path w="2323683" h="2277209">
                <a:moveTo>
                  <a:pt x="0" y="0"/>
                </a:moveTo>
                <a:lnTo>
                  <a:pt x="2323683" y="0"/>
                </a:lnTo>
                <a:lnTo>
                  <a:pt x="2323683" y="2277209"/>
                </a:lnTo>
                <a:lnTo>
                  <a:pt x="0" y="22772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rot="2000553">
            <a:off x="10632050" y="4794811"/>
            <a:ext cx="1540845" cy="1879079"/>
          </a:xfrm>
          <a:custGeom>
            <a:avLst/>
            <a:gdLst/>
            <a:ahLst/>
            <a:cxnLst/>
            <a:rect l="l" t="t" r="r" b="b"/>
            <a:pathLst>
              <a:path w="2311268" h="2818619">
                <a:moveTo>
                  <a:pt x="0" y="0"/>
                </a:moveTo>
                <a:lnTo>
                  <a:pt x="2311268" y="0"/>
                </a:lnTo>
                <a:lnTo>
                  <a:pt x="2311268" y="2818619"/>
                </a:lnTo>
                <a:lnTo>
                  <a:pt x="0" y="28186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flipV="1">
            <a:off x="526050" y="5435420"/>
            <a:ext cx="2313250" cy="1422649"/>
          </a:xfrm>
          <a:custGeom>
            <a:avLst/>
            <a:gdLst/>
            <a:ahLst/>
            <a:cxnLst/>
            <a:rect l="l" t="t" r="r" b="b"/>
            <a:pathLst>
              <a:path w="3469875" h="2133973">
                <a:moveTo>
                  <a:pt x="0" y="2133973"/>
                </a:moveTo>
                <a:lnTo>
                  <a:pt x="3469875" y="2133973"/>
                </a:lnTo>
                <a:lnTo>
                  <a:pt x="3469875" y="0"/>
                </a:lnTo>
                <a:lnTo>
                  <a:pt x="0" y="0"/>
                </a:lnTo>
                <a:lnTo>
                  <a:pt x="0" y="2133973"/>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TextBox 16"/>
          <p:cNvSpPr txBox="1"/>
          <p:nvPr/>
        </p:nvSpPr>
        <p:spPr>
          <a:xfrm>
            <a:off x="2595046" y="137462"/>
            <a:ext cx="6914735" cy="728533"/>
          </a:xfrm>
          <a:prstGeom prst="rect">
            <a:avLst/>
          </a:prstGeom>
        </p:spPr>
        <p:txBody>
          <a:bodyPr lIns="0" tIns="0" rIns="0" bIns="0" rtlCol="0" anchor="t">
            <a:spAutoFit/>
          </a:bodyPr>
          <a:lstStyle/>
          <a:p>
            <a:pPr algn="ctr">
              <a:lnSpc>
                <a:spcPts val="6720"/>
              </a:lnSpc>
            </a:pPr>
            <a:r>
              <a:rPr lang="en-US" sz="3200" b="1">
                <a:solidFill>
                  <a:srgbClr val="4D7745"/>
                </a:solidFill>
                <a:latin typeface="Bahnschrift" panose="020B0502040204020203" pitchFamily="34" charset="0"/>
                <a:cs typeface="Times New Roman" panose="02020603050405020304" pitchFamily="18" charset="0"/>
              </a:rPr>
              <a:t>Một số cấu trúc đặc biệt của da</a:t>
            </a:r>
          </a:p>
        </p:txBody>
      </p:sp>
      <p:sp>
        <p:nvSpPr>
          <p:cNvPr id="17" name="Freeform 17"/>
          <p:cNvSpPr/>
          <p:nvPr/>
        </p:nvSpPr>
        <p:spPr>
          <a:xfrm>
            <a:off x="233841" y="0"/>
            <a:ext cx="1663068" cy="1822086"/>
          </a:xfrm>
          <a:custGeom>
            <a:avLst/>
            <a:gdLst/>
            <a:ahLst/>
            <a:cxnLst/>
            <a:rect l="l" t="t" r="r" b="b"/>
            <a:pathLst>
              <a:path w="2494602" h="2733129">
                <a:moveTo>
                  <a:pt x="0" y="0"/>
                </a:moveTo>
                <a:lnTo>
                  <a:pt x="2494601" y="0"/>
                </a:lnTo>
                <a:lnTo>
                  <a:pt x="2494601" y="2733129"/>
                </a:lnTo>
                <a:lnTo>
                  <a:pt x="0" y="27331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pic>
        <p:nvPicPr>
          <p:cNvPr id="20" name="Picture 19">
            <a:extLst>
              <a:ext uri="{FF2B5EF4-FFF2-40B4-BE49-F238E27FC236}">
                <a16:creationId xmlns:a16="http://schemas.microsoft.com/office/drawing/2014/main" id="{B33BED57-8E41-45B9-A0B3-968E2EC005E4}"/>
              </a:ext>
            </a:extLst>
          </p:cNvPr>
          <p:cNvPicPr>
            <a:picLocks noChangeAspect="1"/>
          </p:cNvPicPr>
          <p:nvPr/>
        </p:nvPicPr>
        <p:blipFill>
          <a:blip r:embed="rId22"/>
          <a:stretch>
            <a:fillRect/>
          </a:stretch>
        </p:blipFill>
        <p:spPr>
          <a:xfrm rot="21222698">
            <a:off x="714643" y="2122517"/>
            <a:ext cx="3798653" cy="2701398"/>
          </a:xfrm>
          <a:prstGeom prst="rect">
            <a:avLst/>
          </a:prstGeom>
        </p:spPr>
      </p:pic>
      <p:sp>
        <p:nvSpPr>
          <p:cNvPr id="21" name="TextBox 20">
            <a:extLst>
              <a:ext uri="{FF2B5EF4-FFF2-40B4-BE49-F238E27FC236}">
                <a16:creationId xmlns:a16="http://schemas.microsoft.com/office/drawing/2014/main" id="{6ED08162-B4FB-4B9A-802D-648548090E53}"/>
              </a:ext>
            </a:extLst>
          </p:cNvPr>
          <p:cNvSpPr txBox="1"/>
          <p:nvPr/>
        </p:nvSpPr>
        <p:spPr>
          <a:xfrm rot="21112794">
            <a:off x="1223857" y="4932479"/>
            <a:ext cx="1504693" cy="584775"/>
          </a:xfrm>
          <a:prstGeom prst="rect">
            <a:avLst/>
          </a:prstGeom>
          <a:noFill/>
        </p:spPr>
        <p:txBody>
          <a:bodyPr wrap="square" rtlCol="0">
            <a:spAutoFit/>
          </a:bodyPr>
          <a:lstStyle/>
          <a:p>
            <a:pPr algn="ctr"/>
            <a:r>
              <a:rPr lang="en-US" sz="3200" b="1">
                <a:latin typeface="Bahnschrift" panose="020B0502040204020203" pitchFamily="34" charset="0"/>
              </a:rPr>
              <a:t>Tóc</a:t>
            </a:r>
            <a:endParaRPr lang="vi-VN" sz="3200" b="1">
              <a:latin typeface="Bahnschrift" panose="020B0502040204020203" pitchFamily="34" charset="0"/>
            </a:endParaRPr>
          </a:p>
        </p:txBody>
      </p:sp>
      <p:pic>
        <p:nvPicPr>
          <p:cNvPr id="6148" name="Picture 4" descr="Móng tay nói gì về sức khỏe của bạn? | Vinmec">
            <a:extLst>
              <a:ext uri="{FF2B5EF4-FFF2-40B4-BE49-F238E27FC236}">
                <a16:creationId xmlns:a16="http://schemas.microsoft.com/office/drawing/2014/main" id="{9260D8AC-994C-4265-930A-7313DB0E065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62677" y="4160793"/>
            <a:ext cx="3997178" cy="246426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F84B3D2-F157-4A2F-8BA0-BCC005CD2807}"/>
              </a:ext>
            </a:extLst>
          </p:cNvPr>
          <p:cNvSpPr txBox="1"/>
          <p:nvPr/>
        </p:nvSpPr>
        <p:spPr>
          <a:xfrm>
            <a:off x="4911641" y="3227497"/>
            <a:ext cx="2243221" cy="584775"/>
          </a:xfrm>
          <a:prstGeom prst="rect">
            <a:avLst/>
          </a:prstGeom>
          <a:noFill/>
        </p:spPr>
        <p:txBody>
          <a:bodyPr wrap="square" rtlCol="0">
            <a:spAutoFit/>
          </a:bodyPr>
          <a:lstStyle/>
          <a:p>
            <a:pPr algn="ctr"/>
            <a:r>
              <a:rPr lang="en-US" sz="3200" b="1">
                <a:latin typeface="Bahnschrift" panose="020B0502040204020203" pitchFamily="34" charset="0"/>
              </a:rPr>
              <a:t>Móng tay</a:t>
            </a:r>
            <a:endParaRPr lang="vi-VN" sz="3200" b="1">
              <a:latin typeface="Bahnschrift" panose="020B0502040204020203" pitchFamily="34" charset="0"/>
            </a:endParaRPr>
          </a:p>
        </p:txBody>
      </p:sp>
      <p:pic>
        <p:nvPicPr>
          <p:cNvPr id="23" name="Picture 22">
            <a:extLst>
              <a:ext uri="{FF2B5EF4-FFF2-40B4-BE49-F238E27FC236}">
                <a16:creationId xmlns:a16="http://schemas.microsoft.com/office/drawing/2014/main" id="{6410903C-5387-4040-9C57-308244336201}"/>
              </a:ext>
            </a:extLst>
          </p:cNvPr>
          <p:cNvPicPr>
            <a:picLocks noChangeAspect="1"/>
          </p:cNvPicPr>
          <p:nvPr/>
        </p:nvPicPr>
        <p:blipFill>
          <a:blip r:embed="rId24"/>
          <a:stretch>
            <a:fillRect/>
          </a:stretch>
        </p:blipFill>
        <p:spPr>
          <a:xfrm>
            <a:off x="8125837" y="1123649"/>
            <a:ext cx="3812543" cy="2461380"/>
          </a:xfrm>
          <a:prstGeom prst="rect">
            <a:avLst/>
          </a:prstGeom>
        </p:spPr>
      </p:pic>
      <p:sp>
        <p:nvSpPr>
          <p:cNvPr id="27" name="TextBox 26">
            <a:extLst>
              <a:ext uri="{FF2B5EF4-FFF2-40B4-BE49-F238E27FC236}">
                <a16:creationId xmlns:a16="http://schemas.microsoft.com/office/drawing/2014/main" id="{8D6F95B4-B151-490A-9603-0D890FB5A133}"/>
              </a:ext>
            </a:extLst>
          </p:cNvPr>
          <p:cNvSpPr txBox="1"/>
          <p:nvPr/>
        </p:nvSpPr>
        <p:spPr>
          <a:xfrm>
            <a:off x="9370654" y="3767880"/>
            <a:ext cx="2243221" cy="1077218"/>
          </a:xfrm>
          <a:prstGeom prst="rect">
            <a:avLst/>
          </a:prstGeom>
          <a:noFill/>
        </p:spPr>
        <p:txBody>
          <a:bodyPr wrap="square" rtlCol="0">
            <a:spAutoFit/>
          </a:bodyPr>
          <a:lstStyle/>
          <a:p>
            <a:pPr algn="ctr"/>
            <a:r>
              <a:rPr lang="en-US" sz="3200" b="1">
                <a:latin typeface="Bahnschrift" panose="020B0502040204020203" pitchFamily="34" charset="0"/>
              </a:rPr>
              <a:t>Tuyến bã nhờn</a:t>
            </a:r>
            <a:endParaRPr lang="vi-VN" sz="3200" b="1">
              <a:latin typeface="Bahnschrift"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148"/>
                                        </p:tgtEl>
                                        <p:attrNameLst>
                                          <p:attrName>style.visibility</p:attrName>
                                        </p:attrNameLst>
                                      </p:cBhvr>
                                      <p:to>
                                        <p:strVal val="visible"/>
                                      </p:to>
                                    </p:set>
                                    <p:animEffect transition="in" filter="fade">
                                      <p:cBhvr>
                                        <p:cTn id="25" dur="1000"/>
                                        <p:tgtEl>
                                          <p:spTgt spid="6148"/>
                                        </p:tgtEl>
                                      </p:cBhvr>
                                    </p:animEffect>
                                    <p:anim calcmode="lin" valueType="num">
                                      <p:cBhvr>
                                        <p:cTn id="26" dur="1000" fill="hold"/>
                                        <p:tgtEl>
                                          <p:spTgt spid="6148"/>
                                        </p:tgtEl>
                                        <p:attrNameLst>
                                          <p:attrName>ppt_x</p:attrName>
                                        </p:attrNameLst>
                                      </p:cBhvr>
                                      <p:tavLst>
                                        <p:tav tm="0">
                                          <p:val>
                                            <p:strVal val="#ppt_x"/>
                                          </p:val>
                                        </p:tav>
                                        <p:tav tm="100000">
                                          <p:val>
                                            <p:strVal val="#ppt_x"/>
                                          </p:val>
                                        </p:tav>
                                      </p:tavLst>
                                    </p:anim>
                                    <p:anim calcmode="lin" valueType="num">
                                      <p:cBhvr>
                                        <p:cTn id="27" dur="1000" fill="hold"/>
                                        <p:tgtEl>
                                          <p:spTgt spid="614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4"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2427">
            <a:off x="360429" y="1891810"/>
            <a:ext cx="4424624" cy="3074380"/>
          </a:xfrm>
          <a:custGeom>
            <a:avLst/>
            <a:gdLst/>
            <a:ahLst/>
            <a:cxnLst/>
            <a:rect l="l" t="t" r="r" b="b"/>
            <a:pathLst>
              <a:path w="6636936" h="3727027">
                <a:moveTo>
                  <a:pt x="0" y="0"/>
                </a:moveTo>
                <a:lnTo>
                  <a:pt x="6636936" y="0"/>
                </a:lnTo>
                <a:lnTo>
                  <a:pt x="6636936" y="3727028"/>
                </a:lnTo>
                <a:lnTo>
                  <a:pt x="0" y="372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659301" flipH="1">
            <a:off x="1119980" y="1721003"/>
            <a:ext cx="526427" cy="614724"/>
          </a:xfrm>
          <a:custGeom>
            <a:avLst/>
            <a:gdLst/>
            <a:ahLst/>
            <a:cxnLst/>
            <a:rect l="l" t="t" r="r" b="b"/>
            <a:pathLst>
              <a:path w="789641" h="922086">
                <a:moveTo>
                  <a:pt x="789641" y="0"/>
                </a:moveTo>
                <a:lnTo>
                  <a:pt x="0" y="0"/>
                </a:lnTo>
                <a:lnTo>
                  <a:pt x="0" y="922086"/>
                </a:lnTo>
                <a:lnTo>
                  <a:pt x="789641" y="922086"/>
                </a:lnTo>
                <a:lnTo>
                  <a:pt x="78964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20782">
            <a:off x="4477466" y="3215610"/>
            <a:ext cx="410297" cy="515213"/>
          </a:xfrm>
          <a:custGeom>
            <a:avLst/>
            <a:gdLst/>
            <a:ahLst/>
            <a:cxnLst/>
            <a:rect l="l" t="t" r="r" b="b"/>
            <a:pathLst>
              <a:path w="615445" h="772819">
                <a:moveTo>
                  <a:pt x="0" y="0"/>
                </a:moveTo>
                <a:lnTo>
                  <a:pt x="615445" y="0"/>
                </a:lnTo>
                <a:lnTo>
                  <a:pt x="615445" y="772819"/>
                </a:lnTo>
                <a:lnTo>
                  <a:pt x="0" y="7728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AutoShape 6"/>
          <p:cNvSpPr/>
          <p:nvPr/>
        </p:nvSpPr>
        <p:spPr>
          <a:xfrm flipV="1">
            <a:off x="-162761" y="875101"/>
            <a:ext cx="7686994" cy="1427145"/>
          </a:xfrm>
          <a:prstGeom prst="line">
            <a:avLst/>
          </a:prstGeom>
          <a:ln w="47625" cap="flat">
            <a:solidFill>
              <a:srgbClr val="FCCEB9"/>
            </a:solidFill>
            <a:prstDash val="sysDash"/>
            <a:headEnd type="none" w="sm" len="sm"/>
            <a:tailEnd type="none" w="sm" len="sm"/>
          </a:ln>
        </p:spPr>
      </p:sp>
      <p:sp>
        <p:nvSpPr>
          <p:cNvPr id="7" name="Freeform 7"/>
          <p:cNvSpPr/>
          <p:nvPr/>
        </p:nvSpPr>
        <p:spPr>
          <a:xfrm rot="-2659301" flipH="1">
            <a:off x="3019582" y="1439418"/>
            <a:ext cx="624561" cy="729317"/>
          </a:xfrm>
          <a:custGeom>
            <a:avLst/>
            <a:gdLst/>
            <a:ahLst/>
            <a:cxnLst/>
            <a:rect l="l" t="t" r="r" b="b"/>
            <a:pathLst>
              <a:path w="936841" h="1093976">
                <a:moveTo>
                  <a:pt x="936841" y="0"/>
                </a:moveTo>
                <a:lnTo>
                  <a:pt x="0" y="0"/>
                </a:lnTo>
                <a:lnTo>
                  <a:pt x="0" y="1093977"/>
                </a:lnTo>
                <a:lnTo>
                  <a:pt x="936841" y="1093977"/>
                </a:lnTo>
                <a:lnTo>
                  <a:pt x="93684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8035073" y="464080"/>
            <a:ext cx="3997178" cy="3236260"/>
          </a:xfrm>
          <a:custGeom>
            <a:avLst/>
            <a:gdLst/>
            <a:ahLst/>
            <a:cxnLst/>
            <a:rect l="l" t="t" r="r" b="b"/>
            <a:pathLst>
              <a:path w="4510169" h="4854390">
                <a:moveTo>
                  <a:pt x="0" y="0"/>
                </a:moveTo>
                <a:lnTo>
                  <a:pt x="4510170" y="0"/>
                </a:lnTo>
                <a:lnTo>
                  <a:pt x="4510170" y="4854390"/>
                </a:lnTo>
                <a:lnTo>
                  <a:pt x="0" y="4854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0479327" y="310895"/>
            <a:ext cx="423367" cy="569321"/>
          </a:xfrm>
          <a:custGeom>
            <a:avLst/>
            <a:gdLst/>
            <a:ahLst/>
            <a:cxnLst/>
            <a:rect l="l" t="t" r="r" b="b"/>
            <a:pathLst>
              <a:path w="635051" h="853981">
                <a:moveTo>
                  <a:pt x="0" y="0"/>
                </a:moveTo>
                <a:lnTo>
                  <a:pt x="635051" y="0"/>
                </a:lnTo>
                <a:lnTo>
                  <a:pt x="635051" y="853981"/>
                </a:lnTo>
                <a:lnTo>
                  <a:pt x="0" y="853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7099286" y="1458362"/>
            <a:ext cx="787909" cy="816102"/>
          </a:xfrm>
          <a:custGeom>
            <a:avLst/>
            <a:gdLst/>
            <a:ahLst/>
            <a:cxnLst/>
            <a:rect l="l" t="t" r="r" b="b"/>
            <a:pathLst>
              <a:path w="1181864" h="1224153">
                <a:moveTo>
                  <a:pt x="0" y="0"/>
                </a:moveTo>
                <a:lnTo>
                  <a:pt x="1181863" y="0"/>
                </a:lnTo>
                <a:lnTo>
                  <a:pt x="1181863" y="1224152"/>
                </a:lnTo>
                <a:lnTo>
                  <a:pt x="0" y="1224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4890559" y="3463751"/>
            <a:ext cx="4227336" cy="3236260"/>
          </a:xfrm>
          <a:custGeom>
            <a:avLst/>
            <a:gdLst/>
            <a:ahLst/>
            <a:cxnLst/>
            <a:rect l="l" t="t" r="r" b="b"/>
            <a:pathLst>
              <a:path w="4510169" h="4854390">
                <a:moveTo>
                  <a:pt x="0" y="0"/>
                </a:moveTo>
                <a:lnTo>
                  <a:pt x="4510169" y="0"/>
                </a:lnTo>
                <a:lnTo>
                  <a:pt x="4510169" y="4854390"/>
                </a:lnTo>
                <a:lnTo>
                  <a:pt x="0" y="4854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197501" y="3310566"/>
            <a:ext cx="423367" cy="569321"/>
          </a:xfrm>
          <a:custGeom>
            <a:avLst/>
            <a:gdLst/>
            <a:ahLst/>
            <a:cxnLst/>
            <a:rect l="l" t="t" r="r" b="b"/>
            <a:pathLst>
              <a:path w="635051" h="853981">
                <a:moveTo>
                  <a:pt x="0" y="0"/>
                </a:moveTo>
                <a:lnTo>
                  <a:pt x="635051" y="0"/>
                </a:lnTo>
                <a:lnTo>
                  <a:pt x="635051" y="853981"/>
                </a:lnTo>
                <a:lnTo>
                  <a:pt x="0" y="853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2595046" y="4688527"/>
            <a:ext cx="1549122" cy="1518139"/>
          </a:xfrm>
          <a:custGeom>
            <a:avLst/>
            <a:gdLst/>
            <a:ahLst/>
            <a:cxnLst/>
            <a:rect l="l" t="t" r="r" b="b"/>
            <a:pathLst>
              <a:path w="2323683" h="2277209">
                <a:moveTo>
                  <a:pt x="0" y="0"/>
                </a:moveTo>
                <a:lnTo>
                  <a:pt x="2323683" y="0"/>
                </a:lnTo>
                <a:lnTo>
                  <a:pt x="2323683" y="2277209"/>
                </a:lnTo>
                <a:lnTo>
                  <a:pt x="0" y="22772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rot="2000553">
            <a:off x="10632050" y="4794811"/>
            <a:ext cx="1540845" cy="1879079"/>
          </a:xfrm>
          <a:custGeom>
            <a:avLst/>
            <a:gdLst/>
            <a:ahLst/>
            <a:cxnLst/>
            <a:rect l="l" t="t" r="r" b="b"/>
            <a:pathLst>
              <a:path w="2311268" h="2818619">
                <a:moveTo>
                  <a:pt x="0" y="0"/>
                </a:moveTo>
                <a:lnTo>
                  <a:pt x="2311268" y="0"/>
                </a:lnTo>
                <a:lnTo>
                  <a:pt x="2311268" y="2818619"/>
                </a:lnTo>
                <a:lnTo>
                  <a:pt x="0" y="28186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flipV="1">
            <a:off x="526050" y="5435420"/>
            <a:ext cx="2313250" cy="1422649"/>
          </a:xfrm>
          <a:custGeom>
            <a:avLst/>
            <a:gdLst/>
            <a:ahLst/>
            <a:cxnLst/>
            <a:rect l="l" t="t" r="r" b="b"/>
            <a:pathLst>
              <a:path w="3469875" h="2133973">
                <a:moveTo>
                  <a:pt x="0" y="2133973"/>
                </a:moveTo>
                <a:lnTo>
                  <a:pt x="3469875" y="2133973"/>
                </a:lnTo>
                <a:lnTo>
                  <a:pt x="3469875" y="0"/>
                </a:lnTo>
                <a:lnTo>
                  <a:pt x="0" y="0"/>
                </a:lnTo>
                <a:lnTo>
                  <a:pt x="0" y="2133973"/>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TextBox 16"/>
          <p:cNvSpPr txBox="1"/>
          <p:nvPr/>
        </p:nvSpPr>
        <p:spPr>
          <a:xfrm>
            <a:off x="2595046" y="137462"/>
            <a:ext cx="6914735" cy="728533"/>
          </a:xfrm>
          <a:prstGeom prst="rect">
            <a:avLst/>
          </a:prstGeom>
        </p:spPr>
        <p:txBody>
          <a:bodyPr lIns="0" tIns="0" rIns="0" bIns="0" rtlCol="0" anchor="t">
            <a:spAutoFit/>
          </a:bodyPr>
          <a:lstStyle/>
          <a:p>
            <a:pPr algn="ctr">
              <a:lnSpc>
                <a:spcPts val="6720"/>
              </a:lnSpc>
            </a:pPr>
            <a:r>
              <a:rPr lang="en-US" sz="3200" b="1">
                <a:solidFill>
                  <a:srgbClr val="4D7745"/>
                </a:solidFill>
                <a:latin typeface="Bahnschrift" panose="020B0502040204020203" pitchFamily="34" charset="0"/>
                <a:cs typeface="Times New Roman" panose="02020603050405020304" pitchFamily="18" charset="0"/>
              </a:rPr>
              <a:t>Một số cấu trúc đặc biệt của da</a:t>
            </a:r>
          </a:p>
        </p:txBody>
      </p:sp>
      <p:sp>
        <p:nvSpPr>
          <p:cNvPr id="17" name="Freeform 17"/>
          <p:cNvSpPr/>
          <p:nvPr/>
        </p:nvSpPr>
        <p:spPr>
          <a:xfrm>
            <a:off x="233841" y="0"/>
            <a:ext cx="1663068" cy="1822086"/>
          </a:xfrm>
          <a:custGeom>
            <a:avLst/>
            <a:gdLst/>
            <a:ahLst/>
            <a:cxnLst/>
            <a:rect l="l" t="t" r="r" b="b"/>
            <a:pathLst>
              <a:path w="2494602" h="2733129">
                <a:moveTo>
                  <a:pt x="0" y="0"/>
                </a:moveTo>
                <a:lnTo>
                  <a:pt x="2494601" y="0"/>
                </a:lnTo>
                <a:lnTo>
                  <a:pt x="2494601" y="2733129"/>
                </a:lnTo>
                <a:lnTo>
                  <a:pt x="0" y="27331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TextBox 20">
            <a:extLst>
              <a:ext uri="{FF2B5EF4-FFF2-40B4-BE49-F238E27FC236}">
                <a16:creationId xmlns:a16="http://schemas.microsoft.com/office/drawing/2014/main" id="{6ED08162-B4FB-4B9A-802D-648548090E53}"/>
              </a:ext>
            </a:extLst>
          </p:cNvPr>
          <p:cNvSpPr txBox="1"/>
          <p:nvPr/>
        </p:nvSpPr>
        <p:spPr>
          <a:xfrm>
            <a:off x="4903401" y="1365114"/>
            <a:ext cx="1890438" cy="584775"/>
          </a:xfrm>
          <a:prstGeom prst="rect">
            <a:avLst/>
          </a:prstGeom>
          <a:noFill/>
        </p:spPr>
        <p:txBody>
          <a:bodyPr wrap="square" rtlCol="0">
            <a:spAutoFit/>
          </a:bodyPr>
          <a:lstStyle/>
          <a:p>
            <a:pPr algn="ctr"/>
            <a:r>
              <a:rPr lang="en-US" sz="3200" b="1">
                <a:latin typeface="Bahnschrift" panose="020B0502040204020203" pitchFamily="34" charset="0"/>
              </a:rPr>
              <a:t>Vân tay</a:t>
            </a:r>
            <a:endParaRPr lang="vi-VN" sz="3200" b="1">
              <a:latin typeface="Bahnschrift" panose="020B0502040204020203" pitchFamily="34" charset="0"/>
            </a:endParaRPr>
          </a:p>
        </p:txBody>
      </p:sp>
      <p:pic>
        <p:nvPicPr>
          <p:cNvPr id="1026" name="Picture 2" descr="Sự hình thành dấu vân tay ở con người | Vinmec">
            <a:extLst>
              <a:ext uri="{FF2B5EF4-FFF2-40B4-BE49-F238E27FC236}">
                <a16:creationId xmlns:a16="http://schemas.microsoft.com/office/drawing/2014/main" id="{43ED7E7C-9D2E-4B8B-93EE-4AA8C3A41F2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1265889">
            <a:off x="539911" y="2025470"/>
            <a:ext cx="4115754" cy="2799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át hiện mới về cơ chế hình thành dấu vân tay của con người | Khoa học |  Vietnam+ (VietnamPlus)">
            <a:extLst>
              <a:ext uri="{FF2B5EF4-FFF2-40B4-BE49-F238E27FC236}">
                <a16:creationId xmlns:a16="http://schemas.microsoft.com/office/drawing/2014/main" id="{65E446CE-413B-419B-A1DC-FE216EB2EF0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42299" y="4072108"/>
            <a:ext cx="4275596" cy="25133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ảm biến vân tay &amp; Ứng dụng cảm biến vân tay trên Smartphone, Khóa cửa">
            <a:extLst>
              <a:ext uri="{FF2B5EF4-FFF2-40B4-BE49-F238E27FC236}">
                <a16:creationId xmlns:a16="http://schemas.microsoft.com/office/drawing/2014/main" id="{C61A0F9C-4385-486C-873A-73A4DD1DA33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131707" y="1019180"/>
            <a:ext cx="3836753" cy="266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94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FF">
            <a:alpha val="38000"/>
          </a:srgbClr>
        </a:solidFill>
        <a:effectLst/>
      </p:bgPr>
    </p:bg>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85F9D409-E255-4F28-B63D-76DB3E55356B}"/>
              </a:ext>
            </a:extLst>
          </p:cNvPr>
          <p:cNvSpPr/>
          <p:nvPr/>
        </p:nvSpPr>
        <p:spPr>
          <a:xfrm>
            <a:off x="678203" y="1311518"/>
            <a:ext cx="5554528" cy="4931564"/>
          </a:xfrm>
          <a:custGeom>
            <a:avLst/>
            <a:gdLst/>
            <a:ahLst/>
            <a:cxnLst/>
            <a:rect l="l" t="t" r="r" b="b"/>
            <a:pathLst>
              <a:path w="8093245" h="8461556">
                <a:moveTo>
                  <a:pt x="0" y="0"/>
                </a:moveTo>
                <a:lnTo>
                  <a:pt x="8093245" y="0"/>
                </a:lnTo>
                <a:lnTo>
                  <a:pt x="8093245" y="8461557"/>
                </a:lnTo>
                <a:lnTo>
                  <a:pt x="0" y="8461557"/>
                </a:lnTo>
                <a:lnTo>
                  <a:pt x="0" y="0"/>
                </a:lnTo>
                <a:close/>
              </a:path>
            </a:pathLst>
          </a:custGeom>
          <a:blipFill>
            <a:blip r:embed="rId2">
              <a:extLst>
                <a:ext uri="{96DAC541-7B7A-43D3-8B79-37D633B846F1}">
                  <asvg:svgBlip xmlns:asvg="http://schemas.microsoft.com/office/drawing/2016/SVG/main" r:embed="rId3"/>
                </a:ext>
              </a:extLst>
            </a:blip>
            <a:stretch>
              <a:fillRect b="-31248"/>
            </a:stretch>
          </a:blipFill>
        </p:spPr>
      </p:sp>
      <p:sp>
        <p:nvSpPr>
          <p:cNvPr id="7" name="Freeform 3">
            <a:extLst>
              <a:ext uri="{FF2B5EF4-FFF2-40B4-BE49-F238E27FC236}">
                <a16:creationId xmlns:a16="http://schemas.microsoft.com/office/drawing/2014/main" id="{451970DE-5182-4550-BF30-6C1451032FB9}"/>
              </a:ext>
            </a:extLst>
          </p:cNvPr>
          <p:cNvSpPr/>
          <p:nvPr/>
        </p:nvSpPr>
        <p:spPr>
          <a:xfrm>
            <a:off x="6192018" y="1309587"/>
            <a:ext cx="5720764" cy="4931564"/>
          </a:xfrm>
          <a:custGeom>
            <a:avLst/>
            <a:gdLst/>
            <a:ahLst/>
            <a:cxnLst/>
            <a:rect l="l" t="t" r="r" b="b"/>
            <a:pathLst>
              <a:path w="8093245" h="8461556">
                <a:moveTo>
                  <a:pt x="0" y="0"/>
                </a:moveTo>
                <a:lnTo>
                  <a:pt x="8093245" y="0"/>
                </a:lnTo>
                <a:lnTo>
                  <a:pt x="8093245" y="8461556"/>
                </a:lnTo>
                <a:lnTo>
                  <a:pt x="0" y="8461556"/>
                </a:lnTo>
                <a:lnTo>
                  <a:pt x="0" y="0"/>
                </a:lnTo>
                <a:close/>
              </a:path>
            </a:pathLst>
          </a:custGeom>
          <a:blipFill>
            <a:blip r:embed="rId2">
              <a:extLst>
                <a:ext uri="{96DAC541-7B7A-43D3-8B79-37D633B846F1}">
                  <asvg:svgBlip xmlns:asvg="http://schemas.microsoft.com/office/drawing/2016/SVG/main" r:embed="rId3"/>
                </a:ext>
              </a:extLst>
            </a:blip>
            <a:stretch>
              <a:fillRect b="-31248"/>
            </a:stretch>
          </a:blipFill>
        </p:spPr>
      </p:sp>
      <p:sp>
        <p:nvSpPr>
          <p:cNvPr id="2" name="TextBox 1">
            <a:extLst>
              <a:ext uri="{FF2B5EF4-FFF2-40B4-BE49-F238E27FC236}">
                <a16:creationId xmlns:a16="http://schemas.microsoft.com/office/drawing/2014/main" id="{836CFC7E-605C-4471-9AF3-A4768E663ABF}"/>
              </a:ext>
            </a:extLst>
          </p:cNvPr>
          <p:cNvSpPr txBox="1"/>
          <p:nvPr/>
        </p:nvSpPr>
        <p:spPr>
          <a:xfrm>
            <a:off x="265209" y="345427"/>
            <a:ext cx="7703128" cy="553998"/>
          </a:xfrm>
          <a:prstGeom prst="rect">
            <a:avLst/>
          </a:prstGeom>
          <a:solidFill>
            <a:schemeClr val="bg1"/>
          </a:solidFill>
        </p:spPr>
        <p:txBody>
          <a:bodyPr wrap="square" rtlCol="0">
            <a:spAutoFit/>
          </a:bodyPr>
          <a:lstStyle/>
          <a:p>
            <a:r>
              <a:rPr lang="en-US" sz="3000" b="1">
                <a:solidFill>
                  <a:srgbClr val="FF0000"/>
                </a:solidFill>
                <a:latin typeface="Times New Roman" panose="02020603050405020304" pitchFamily="18" charset="0"/>
                <a:cs typeface="Times New Roman" panose="02020603050405020304" pitchFamily="18" charset="0"/>
              </a:rPr>
              <a:t>2. Một số bệnh về da và bảo vệ da</a:t>
            </a:r>
            <a:endParaRPr lang="vi-VN" sz="3000" b="1">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043A723-3690-4C3E-A1DC-BC281D6398BA}"/>
              </a:ext>
            </a:extLst>
          </p:cNvPr>
          <p:cNvSpPr txBox="1"/>
          <p:nvPr/>
        </p:nvSpPr>
        <p:spPr>
          <a:xfrm>
            <a:off x="992692" y="1976145"/>
            <a:ext cx="10861964" cy="3816429"/>
          </a:xfrm>
          <a:prstGeom prst="rect">
            <a:avLst/>
          </a:prstGeom>
          <a:noFill/>
        </p:spPr>
        <p:txBody>
          <a:bodyPr wrap="square">
            <a:spAutoFit/>
          </a:bodyPr>
          <a:lstStyle/>
          <a:p>
            <a:pPr algn="just">
              <a:lnSpc>
                <a:spcPct val="120000"/>
              </a:lnSpc>
              <a:spcBef>
                <a:spcPts val="500"/>
              </a:spcBef>
              <a:spcAft>
                <a:spcPts val="800"/>
              </a:spcAft>
            </a:pPr>
            <a:r>
              <a:rPr lang="vi-VN" sz="2800" kern="100">
                <a:effectLst/>
                <a:latin typeface="Times New Roman" panose="02020603050405020304" pitchFamily="18" charset="0"/>
                <a:ea typeface="Calibri" panose="020F0502020204030204" pitchFamily="34" charset="0"/>
                <a:cs typeface="Times New Roman" panose="02020603050405020304" pitchFamily="18" charset="0"/>
              </a:rPr>
              <a:t>GV </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chia lớp thành 8 nhóm: Dãy 1 gồm nhóm 1,2; Dãy 2 gồm nhóm 3,4; Dãy 3 gồm nhóm 5,6; Dãy 4 gồm nhóm 7,8.</a:t>
            </a:r>
          </a:p>
          <a:p>
            <a:pPr algn="just">
              <a:lnSpc>
                <a:spcPct val="120000"/>
              </a:lnSpc>
              <a:spcBef>
                <a:spcPts val="500"/>
              </a:spcBef>
              <a:spcAft>
                <a:spcPts val="800"/>
              </a:spcAft>
            </a:pPr>
            <a:r>
              <a:rPr lang="en-US" sz="2800" kern="100">
                <a:latin typeface="Times New Roman" panose="02020603050405020304" pitchFamily="18" charset="0"/>
                <a:ea typeface="Calibri" panose="020F0502020204030204" pitchFamily="34" charset="0"/>
                <a:cs typeface="Times New Roman" panose="02020603050405020304" pitchFamily="18" charset="0"/>
              </a:rPr>
              <a:t>- N</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hóm 1,5 làm PHT số 2</a:t>
            </a:r>
            <a:r>
              <a:rPr lang="en-US" sz="2800" kern="1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Bef>
                <a:spcPts val="500"/>
              </a:spcBef>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Nhóm 2,6 làm PHT số 3.</a:t>
            </a:r>
          </a:p>
          <a:p>
            <a:pPr algn="just">
              <a:lnSpc>
                <a:spcPct val="120000"/>
              </a:lnSpc>
              <a:spcBef>
                <a:spcPts val="500"/>
              </a:spcBef>
              <a:spcAft>
                <a:spcPts val="800"/>
              </a:spcAft>
            </a:pPr>
            <a:r>
              <a:rPr lang="en-US" sz="2800" kern="100">
                <a:latin typeface="Times New Roman" panose="02020603050405020304" pitchFamily="18" charset="0"/>
                <a:ea typeface="Calibri" panose="020F0502020204030204" pitchFamily="34" charset="0"/>
                <a:cs typeface="Times New Roman" panose="02020603050405020304" pitchFamily="18" charset="0"/>
              </a:rPr>
              <a:t>- N</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hóm 3,7 làm PHT số 4.</a:t>
            </a:r>
          </a:p>
          <a:p>
            <a:pPr algn="just">
              <a:lnSpc>
                <a:spcPct val="120000"/>
              </a:lnSpc>
              <a:spcBef>
                <a:spcPts val="500"/>
              </a:spcBef>
              <a:spcAft>
                <a:spcPts val="800"/>
              </a:spcAft>
            </a:pPr>
            <a:r>
              <a:rPr lang="en-US" sz="2800" kern="100">
                <a:latin typeface="Times New Roman" panose="02020603050405020304" pitchFamily="18" charset="0"/>
                <a:ea typeface="Calibri" panose="020F0502020204030204" pitchFamily="34" charset="0"/>
                <a:cs typeface="Times New Roman" panose="02020603050405020304" pitchFamily="18" charset="0"/>
              </a:rPr>
              <a:t>- N</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hóm 4,8 làm PHT số 5.</a:t>
            </a:r>
          </a:p>
        </p:txBody>
      </p:sp>
    </p:spTree>
    <p:extLst>
      <p:ext uri="{BB962C8B-B14F-4D97-AF65-F5344CB8AC3E}">
        <p14:creationId xmlns:p14="http://schemas.microsoft.com/office/powerpoint/2010/main" val="408406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5D4BC7-27E0-4EF9-B144-943E31614066}"/>
              </a:ext>
            </a:extLst>
          </p:cNvPr>
          <p:cNvSpPr txBox="1"/>
          <p:nvPr/>
        </p:nvSpPr>
        <p:spPr>
          <a:xfrm>
            <a:off x="332509" y="338111"/>
            <a:ext cx="11526981" cy="4608954"/>
          </a:xfrm>
          <a:prstGeom prst="rect">
            <a:avLst/>
          </a:prstGeom>
          <a:noFill/>
        </p:spPr>
        <p:txBody>
          <a:bodyPr wrap="square">
            <a:spAutoFit/>
          </a:bodyPr>
          <a:lstStyle/>
          <a:p>
            <a:pPr algn="ctr">
              <a:lnSpc>
                <a:spcPct val="107000"/>
              </a:lnSpc>
              <a:spcAft>
                <a:spcPts val="800"/>
              </a:spcAft>
            </a:pPr>
            <a:r>
              <a:rPr lang="en-US" sz="2800" b="1" kern="100">
                <a:effectLst/>
                <a:latin typeface="Times New Roman" panose="02020603050405020304" pitchFamily="18" charset="0"/>
                <a:ea typeface="Calibri" panose="020F0502020204030204" pitchFamily="34" charset="0"/>
                <a:cs typeface="Times New Roman" panose="02020603050405020304" pitchFamily="18" charset="0"/>
              </a:rPr>
              <a:t>Phiếu học tập số 2: Đọc thông tin phần I.2.a tìm hiểu</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1. Nguyên nhân, triệu chứng, hậu quả của các bệnh về da: bệnh hắc lào, bệnh lang ben, mụn trứng cá.</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2. Vì sao nói giữ gìn vệ sinh môi trường cũng là một biện pháp bảo vệ da.</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5000"/>
              </a:lnSpc>
              <a:spcAft>
                <a:spcPts val="800"/>
              </a:spcAft>
            </a:pPr>
            <a:r>
              <a:rPr lang="de-DE" sz="2800" kern="100">
                <a:effectLst/>
                <a:latin typeface="Times New Roman" panose="02020603050405020304" pitchFamily="18" charset="0"/>
                <a:ea typeface="Arial" panose="020B0604020202020204" pitchFamily="34" charset="0"/>
                <a:cs typeface="Times New Roman" panose="02020603050405020304" pitchFamily="18" charset="0"/>
              </a:rPr>
              <a:t>TRẢ LỜI CÂU HỎI</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2800">
                <a:effectLst/>
                <a:latin typeface="Times New Roman" panose="02020603050405020304" pitchFamily="18" charset="0"/>
                <a:ea typeface="Calibri" panose="020F0502020204030204" pitchFamily="34" charset="0"/>
              </a:rPr>
              <a:t>…………………………………………………………………………………………………………………………………………………………………………………………………………………………………………………………………………………………………………………………………………</a:t>
            </a:r>
            <a:endParaRPr lang="vi-VN" sz="2800"/>
          </a:p>
        </p:txBody>
      </p:sp>
    </p:spTree>
    <p:extLst>
      <p:ext uri="{BB962C8B-B14F-4D97-AF65-F5344CB8AC3E}">
        <p14:creationId xmlns:p14="http://schemas.microsoft.com/office/powerpoint/2010/main" val="192137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6A4233-4C19-4BCD-ADE7-C49C259352EF}"/>
              </a:ext>
            </a:extLst>
          </p:cNvPr>
          <p:cNvSpPr txBox="1"/>
          <p:nvPr/>
        </p:nvSpPr>
        <p:spPr>
          <a:xfrm>
            <a:off x="374073" y="408680"/>
            <a:ext cx="11499271" cy="4476225"/>
          </a:xfrm>
          <a:prstGeom prst="rect">
            <a:avLst/>
          </a:prstGeom>
          <a:noFill/>
        </p:spPr>
        <p:txBody>
          <a:bodyPr wrap="square">
            <a:spAutoFit/>
          </a:bodyPr>
          <a:lstStyle/>
          <a:p>
            <a:pPr algn="ctr">
              <a:lnSpc>
                <a:spcPct val="107000"/>
              </a:lnSpc>
              <a:spcAft>
                <a:spcPts val="800"/>
              </a:spcAft>
            </a:pPr>
            <a:r>
              <a:rPr lang="en-US" sz="2800" b="1" kern="100">
                <a:effectLst/>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Đọc thông tin phần I.2.b vận dụng những hiểu biết về da, nêu các biện pháp chăm sóc, bảo vệ và trang điểm da an toàn.</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5000"/>
              </a:lnSpc>
              <a:spcAft>
                <a:spcPts val="800"/>
              </a:spcAft>
            </a:pPr>
            <a:r>
              <a:rPr lang="de-DE" sz="2800" kern="100">
                <a:effectLst/>
                <a:latin typeface="Times New Roman" panose="02020603050405020304" pitchFamily="18" charset="0"/>
                <a:ea typeface="Arial" panose="020B0604020202020204" pitchFamily="34" charset="0"/>
                <a:cs typeface="Times New Roman" panose="02020603050405020304" pitchFamily="18" charset="0"/>
              </a:rPr>
              <a:t>TRẢ LỜI CÂU HỎI</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2800">
                <a:effectLst/>
                <a:latin typeface="Times New Roman" panose="02020603050405020304" pitchFamily="18" charset="0"/>
                <a:ea typeface="Calibri" panose="020F0502020204030204" pitchFamily="34" charset="0"/>
              </a:rPr>
              <a:t>…………………………………………………………………………………………………………………………………………………………………………………………………………………………………………………………………………………………………………………………………………………………………………………………………………………………….</a:t>
            </a:r>
            <a:endParaRPr lang="vi-VN" sz="2800"/>
          </a:p>
        </p:txBody>
      </p:sp>
    </p:spTree>
    <p:extLst>
      <p:ext uri="{BB962C8B-B14F-4D97-AF65-F5344CB8AC3E}">
        <p14:creationId xmlns:p14="http://schemas.microsoft.com/office/powerpoint/2010/main" val="122911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FC8B97-323D-4621-BF10-DA5495815083}"/>
              </a:ext>
            </a:extLst>
          </p:cNvPr>
          <p:cNvGraphicFramePr>
            <a:graphicFrameLocks noGrp="1"/>
          </p:cNvGraphicFramePr>
          <p:nvPr>
            <p:extLst>
              <p:ext uri="{D42A27DB-BD31-4B8C-83A1-F6EECF244321}">
                <p14:modId xmlns:p14="http://schemas.microsoft.com/office/powerpoint/2010/main" val="675947467"/>
              </p:ext>
            </p:extLst>
          </p:nvPr>
        </p:nvGraphicFramePr>
        <p:xfrm>
          <a:off x="142874" y="2167445"/>
          <a:ext cx="11785891" cy="1815882"/>
        </p:xfrm>
        <a:graphic>
          <a:graphicData uri="http://schemas.openxmlformats.org/drawingml/2006/table">
            <a:tbl>
              <a:tblPr firstRow="1" firstCol="1" bandRow="1">
                <a:tableStyleId>{5C22544A-7EE6-4342-B048-85BDC9FD1C3A}</a:tableStyleId>
              </a:tblPr>
              <a:tblGrid>
                <a:gridCol w="3049210">
                  <a:extLst>
                    <a:ext uri="{9D8B030D-6E8A-4147-A177-3AD203B41FA5}">
                      <a16:colId xmlns:a16="http://schemas.microsoft.com/office/drawing/2014/main" val="881938238"/>
                    </a:ext>
                  </a:extLst>
                </a:gridCol>
                <a:gridCol w="3867381">
                  <a:extLst>
                    <a:ext uri="{9D8B030D-6E8A-4147-A177-3AD203B41FA5}">
                      <a16:colId xmlns:a16="http://schemas.microsoft.com/office/drawing/2014/main" val="1665393549"/>
                    </a:ext>
                  </a:extLst>
                </a:gridCol>
                <a:gridCol w="4869300">
                  <a:extLst>
                    <a:ext uri="{9D8B030D-6E8A-4147-A177-3AD203B41FA5}">
                      <a16:colId xmlns:a16="http://schemas.microsoft.com/office/drawing/2014/main" val="79741931"/>
                    </a:ext>
                  </a:extLst>
                </a:gridCol>
              </a:tblGrid>
              <a:tr h="605294">
                <a:tc>
                  <a:txBody>
                    <a:bodyPr/>
                    <a:lstStyle/>
                    <a:p>
                      <a:pPr algn="ctr">
                        <a:lnSpc>
                          <a:spcPct val="125000"/>
                        </a:lnSpc>
                        <a:spcBef>
                          <a:spcPts val="1200"/>
                        </a:spcBef>
                        <a:spcAft>
                          <a:spcPts val="600"/>
                        </a:spcAft>
                      </a:pPr>
                      <a:r>
                        <a:rPr lang="de-DE" sz="2800" kern="100">
                          <a:effectLst/>
                          <a:latin typeface="Times New Roman" panose="02020603050405020304" pitchFamily="18" charset="0"/>
                          <a:cs typeface="Times New Roman" panose="02020603050405020304" pitchFamily="18" charset="0"/>
                        </a:rPr>
                        <a:t>Tên bệnh</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Bef>
                          <a:spcPts val="1200"/>
                        </a:spcBef>
                        <a:spcAft>
                          <a:spcPts val="600"/>
                        </a:spcAft>
                      </a:pPr>
                      <a:r>
                        <a:rPr lang="de-DE" sz="2800" kern="100">
                          <a:effectLst/>
                          <a:latin typeface="Times New Roman" panose="02020603050405020304" pitchFamily="18" charset="0"/>
                          <a:cs typeface="Times New Roman" panose="02020603050405020304" pitchFamily="18" charset="0"/>
                        </a:rPr>
                        <a:t>Số người mắc</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Bef>
                          <a:spcPts val="1200"/>
                        </a:spcBef>
                        <a:spcAft>
                          <a:spcPts val="600"/>
                        </a:spcAft>
                      </a:pPr>
                      <a:r>
                        <a:rPr lang="de-DE" sz="2800" kern="100">
                          <a:effectLst/>
                          <a:latin typeface="Times New Roman" panose="02020603050405020304" pitchFamily="18" charset="0"/>
                          <a:cs typeface="Times New Roman" panose="02020603050405020304" pitchFamily="18" charset="0"/>
                        </a:rPr>
                        <a:t>Biện pháp phòng chống</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1168902"/>
                  </a:ext>
                </a:extLst>
              </a:tr>
              <a:tr h="605294">
                <a:tc>
                  <a:txBody>
                    <a:bodyPr/>
                    <a:lstStyle/>
                    <a:p>
                      <a:pPr algn="ctr">
                        <a:lnSpc>
                          <a:spcPct val="125000"/>
                        </a:lnSpc>
                        <a:spcBef>
                          <a:spcPts val="1200"/>
                        </a:spcBef>
                        <a:spcAft>
                          <a:spcPts val="600"/>
                        </a:spcAft>
                      </a:pPr>
                      <a:r>
                        <a:rPr lang="de-DE" sz="2800" kern="100">
                          <a:effectLst/>
                          <a:latin typeface="Times New Roman" panose="02020603050405020304" pitchFamily="18" charset="0"/>
                          <a:cs typeface="Times New Roman" panose="02020603050405020304" pitchFamily="18" charset="0"/>
                        </a:rPr>
                        <a:t>................................</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25000"/>
                        </a:lnSpc>
                        <a:spcBef>
                          <a:spcPts val="1200"/>
                        </a:spcBef>
                        <a:spcAft>
                          <a:spcPts val="600"/>
                        </a:spcAft>
                      </a:pPr>
                      <a:r>
                        <a:rPr lang="de-DE" sz="2800" kern="100">
                          <a:effectLst/>
                          <a:latin typeface="Times New Roman" panose="02020603050405020304" pitchFamily="18" charset="0"/>
                          <a:cs typeface="Times New Roman" panose="02020603050405020304" pitchFamily="18" charset="0"/>
                        </a:rPr>
                        <a:t>........................................</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25000"/>
                        </a:lnSpc>
                        <a:spcBef>
                          <a:spcPts val="1200"/>
                        </a:spcBef>
                        <a:spcAft>
                          <a:spcPts val="600"/>
                        </a:spcAft>
                      </a:pPr>
                      <a:r>
                        <a:rPr lang="de-DE" sz="2800" kern="100">
                          <a:effectLst/>
                          <a:latin typeface="Times New Roman" panose="02020603050405020304" pitchFamily="18" charset="0"/>
                          <a:cs typeface="Times New Roman" panose="02020603050405020304" pitchFamily="18" charset="0"/>
                        </a:rPr>
                        <a:t>.....................................................</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23924158"/>
                  </a:ext>
                </a:extLst>
              </a:tr>
              <a:tr h="605294">
                <a:tc>
                  <a:txBody>
                    <a:bodyPr/>
                    <a:lstStyle/>
                    <a:p>
                      <a:pPr algn="ctr">
                        <a:lnSpc>
                          <a:spcPct val="125000"/>
                        </a:lnSpc>
                        <a:spcBef>
                          <a:spcPts val="1200"/>
                        </a:spcBef>
                        <a:spcAft>
                          <a:spcPts val="600"/>
                        </a:spcAft>
                      </a:pPr>
                      <a:r>
                        <a:rPr lang="de-DE" sz="2800" kern="100">
                          <a:effectLst/>
                          <a:latin typeface="Times New Roman" panose="02020603050405020304" pitchFamily="18" charset="0"/>
                          <a:cs typeface="Times New Roman" panose="02020603050405020304" pitchFamily="18" charset="0"/>
                        </a:rPr>
                        <a:t>................................</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25000"/>
                        </a:lnSpc>
                        <a:spcBef>
                          <a:spcPts val="1200"/>
                        </a:spcBef>
                        <a:spcAft>
                          <a:spcPts val="600"/>
                        </a:spcAft>
                      </a:pPr>
                      <a:r>
                        <a:rPr lang="de-DE" sz="2800" kern="100">
                          <a:effectLst/>
                          <a:latin typeface="Times New Roman" panose="02020603050405020304" pitchFamily="18" charset="0"/>
                          <a:cs typeface="Times New Roman" panose="02020603050405020304" pitchFamily="18" charset="0"/>
                        </a:rPr>
                        <a:t>........................................</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25000"/>
                        </a:lnSpc>
                        <a:spcBef>
                          <a:spcPts val="1200"/>
                        </a:spcBef>
                        <a:spcAft>
                          <a:spcPts val="600"/>
                        </a:spcAft>
                      </a:pPr>
                      <a:r>
                        <a:rPr lang="de-DE" sz="2800" kern="100">
                          <a:effectLst/>
                          <a:latin typeface="Times New Roman" panose="02020603050405020304" pitchFamily="18" charset="0"/>
                          <a:cs typeface="Times New Roman" panose="02020603050405020304" pitchFamily="18" charset="0"/>
                        </a:rPr>
                        <a:t>.....................................................</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67075258"/>
                  </a:ext>
                </a:extLst>
              </a:tr>
            </a:tbl>
          </a:graphicData>
        </a:graphic>
      </p:graphicFrame>
      <p:sp>
        <p:nvSpPr>
          <p:cNvPr id="3" name="Rectangle 1">
            <a:extLst>
              <a:ext uri="{FF2B5EF4-FFF2-40B4-BE49-F238E27FC236}">
                <a16:creationId xmlns:a16="http://schemas.microsoft.com/office/drawing/2014/main" id="{45063E89-BE32-4632-BE5F-D6F6C10B4EF9}"/>
              </a:ext>
            </a:extLst>
          </p:cNvPr>
          <p:cNvSpPr>
            <a:spLocks noChangeArrowheads="1"/>
          </p:cNvSpPr>
          <p:nvPr/>
        </p:nvSpPr>
        <p:spPr bwMode="auto">
          <a:xfrm>
            <a:off x="142874" y="431453"/>
            <a:ext cx="119062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4</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vi-VN" sz="28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Tìm hiểu một số bệnh về da trong trường học hoặc khu dân cư rồi hoàn thành thông tin theo mẫu Bảng 39.1</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7D074A4-7220-449F-A749-1A56DE88EC80}"/>
              </a:ext>
            </a:extLst>
          </p:cNvPr>
          <p:cNvSpPr txBox="1"/>
          <p:nvPr/>
        </p:nvSpPr>
        <p:spPr>
          <a:xfrm>
            <a:off x="142874" y="3946381"/>
            <a:ext cx="11785890" cy="2887970"/>
          </a:xfrm>
          <a:prstGeom prst="rect">
            <a:avLst/>
          </a:prstGeom>
          <a:noFill/>
        </p:spPr>
        <p:txBody>
          <a:bodyPr wrap="square">
            <a:spAutoFit/>
          </a:bodyPr>
          <a:lstStyle/>
          <a:p>
            <a:pPr algn="ctr">
              <a:lnSpc>
                <a:spcPct val="125000"/>
              </a:lnSpc>
              <a:spcAft>
                <a:spcPts val="800"/>
              </a:spcAft>
            </a:pPr>
            <a:r>
              <a:rPr lang="de-DE" sz="2800" kern="100">
                <a:effectLst/>
                <a:latin typeface="Times New Roman" panose="02020603050405020304" pitchFamily="18" charset="0"/>
                <a:ea typeface="Arial" panose="020B0604020202020204" pitchFamily="34" charset="0"/>
                <a:cs typeface="Times New Roman" panose="02020603050405020304" pitchFamily="18" charset="0"/>
              </a:rPr>
              <a:t>TRẢ LỜI CÂU HỎI</a:t>
            </a:r>
            <a:endParaRPr lang="vi-VN" sz="2800" kern="1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59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2FB55C-8B02-4D8B-943B-3513DAB73B8A}"/>
              </a:ext>
            </a:extLst>
          </p:cNvPr>
          <p:cNvSpPr txBox="1"/>
          <p:nvPr/>
        </p:nvSpPr>
        <p:spPr>
          <a:xfrm>
            <a:off x="180109" y="284111"/>
            <a:ext cx="11873346" cy="4553170"/>
          </a:xfrm>
          <a:prstGeom prst="rect">
            <a:avLst/>
          </a:prstGeom>
          <a:noFill/>
        </p:spPr>
        <p:txBody>
          <a:bodyPr wrap="square">
            <a:spAutoFit/>
          </a:bodyPr>
          <a:lstStyle/>
          <a:p>
            <a:pPr algn="ctr">
              <a:lnSpc>
                <a:spcPct val="107000"/>
              </a:lnSpc>
              <a:spcBef>
                <a:spcPts val="600"/>
              </a:spcBef>
              <a:spcAft>
                <a:spcPts val="800"/>
              </a:spcAft>
            </a:pPr>
            <a:r>
              <a:rPr lang="en-US" sz="2800" b="1" kern="100">
                <a:effectLst/>
                <a:latin typeface="Times New Roman" panose="02020603050405020304" pitchFamily="18" charset="0"/>
                <a:ea typeface="Calibri" panose="020F0502020204030204" pitchFamily="34" charset="0"/>
                <a:cs typeface="Times New Roman" panose="02020603050405020304" pitchFamily="18" charset="0"/>
              </a:rPr>
              <a:t>Phiếu học tập số 5</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Đọc thông tin phần I.3 và các thông tin trên mạng internet, em hãy tìm hiểu và nêu một số thành tự ghép da trong y học.</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5000"/>
              </a:lnSpc>
              <a:spcAft>
                <a:spcPts val="800"/>
              </a:spcAft>
            </a:pPr>
            <a:r>
              <a:rPr lang="de-DE" sz="2800" kern="100">
                <a:effectLst/>
                <a:latin typeface="Times New Roman" panose="02020603050405020304" pitchFamily="18" charset="0"/>
                <a:ea typeface="Arial" panose="020B0604020202020204" pitchFamily="34" charset="0"/>
                <a:cs typeface="Times New Roman" panose="02020603050405020304" pitchFamily="18" charset="0"/>
              </a:rPr>
              <a:t>TRẢ LỜI CÂU HỎI</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2800">
                <a:effectLst/>
                <a:latin typeface="Times New Roman" panose="02020603050405020304" pitchFamily="18" charset="0"/>
                <a:ea typeface="Calibri" panose="020F0502020204030204" pitchFamily="34" charset="0"/>
              </a:rPr>
              <a:t>………………………………………………………………………………………………………………………………………………………………………………………………………………………………………………………………………………………………………………………………………………………………………………………………………………………………………..</a:t>
            </a:r>
            <a:endParaRPr lang="vi-VN" sz="2800"/>
          </a:p>
        </p:txBody>
      </p:sp>
    </p:spTree>
    <p:extLst>
      <p:ext uri="{BB962C8B-B14F-4D97-AF65-F5344CB8AC3E}">
        <p14:creationId xmlns:p14="http://schemas.microsoft.com/office/powerpoint/2010/main" val="260006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A36BEA-3EC0-49B3-880F-28BDBBE91303}"/>
              </a:ext>
            </a:extLst>
          </p:cNvPr>
          <p:cNvSpPr txBox="1"/>
          <p:nvPr/>
        </p:nvSpPr>
        <p:spPr>
          <a:xfrm>
            <a:off x="235527" y="133618"/>
            <a:ext cx="11831782" cy="1177117"/>
          </a:xfrm>
          <a:prstGeom prst="rect">
            <a:avLst/>
          </a:prstGeom>
          <a:noFill/>
        </p:spPr>
        <p:txBody>
          <a:bodyPr wrap="square">
            <a:spAutoFit/>
          </a:bodyPr>
          <a:lstStyle/>
          <a:p>
            <a:pPr algn="ctr">
              <a:lnSpc>
                <a:spcPct val="107000"/>
              </a:lnSpc>
            </a:pPr>
            <a:r>
              <a:rPr lang="en-US" sz="3200" b="1" kern="100">
                <a:latin typeface="Times New Roman" panose="02020603050405020304" pitchFamily="18" charset="0"/>
                <a:ea typeface="Calibri" panose="020F0502020204030204" pitchFamily="34" charset="0"/>
                <a:cs typeface="Times New Roman" panose="02020603050405020304" pitchFamily="18" charset="0"/>
              </a:rPr>
              <a:t>Đáp án p</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hiếu học tập số 2:</a:t>
            </a:r>
            <a:endParaRPr lang="vi-VN" sz="3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5000"/>
              </a:lnSpc>
            </a:pPr>
            <a:r>
              <a:rPr lang="de-DE" sz="3200" kern="100">
                <a:latin typeface="Times New Roman" panose="02020603050405020304" pitchFamily="18" charset="0"/>
                <a:ea typeface="Arial" panose="020B0604020202020204" pitchFamily="34" charset="0"/>
                <a:cs typeface="Times New Roman" panose="02020603050405020304" pitchFamily="18" charset="0"/>
              </a:rPr>
              <a:t>1. Nguyên nhân, triệu chứng, hậu quả của các bệnh về da:</a:t>
            </a:r>
          </a:p>
        </p:txBody>
      </p:sp>
      <p:graphicFrame>
        <p:nvGraphicFramePr>
          <p:cNvPr id="4" name="Table 4">
            <a:extLst>
              <a:ext uri="{FF2B5EF4-FFF2-40B4-BE49-F238E27FC236}">
                <a16:creationId xmlns:a16="http://schemas.microsoft.com/office/drawing/2014/main" id="{B3640F1D-2CCA-4ACA-9843-2C4A1FC15F68}"/>
              </a:ext>
            </a:extLst>
          </p:cNvPr>
          <p:cNvGraphicFramePr>
            <a:graphicFrameLocks noGrp="1"/>
          </p:cNvGraphicFramePr>
          <p:nvPr>
            <p:extLst>
              <p:ext uri="{D42A27DB-BD31-4B8C-83A1-F6EECF244321}">
                <p14:modId xmlns:p14="http://schemas.microsoft.com/office/powerpoint/2010/main" val="4172928626"/>
              </p:ext>
            </p:extLst>
          </p:nvPr>
        </p:nvGraphicFramePr>
        <p:xfrm>
          <a:off x="143164" y="1467811"/>
          <a:ext cx="12016508" cy="5154662"/>
        </p:xfrm>
        <a:graphic>
          <a:graphicData uri="http://schemas.openxmlformats.org/drawingml/2006/table">
            <a:tbl>
              <a:tblPr firstRow="1" bandRow="1">
                <a:tableStyleId>{5C22544A-7EE6-4342-B048-85BDC9FD1C3A}</a:tableStyleId>
              </a:tblPr>
              <a:tblGrid>
                <a:gridCol w="2239818">
                  <a:extLst>
                    <a:ext uri="{9D8B030D-6E8A-4147-A177-3AD203B41FA5}">
                      <a16:colId xmlns:a16="http://schemas.microsoft.com/office/drawing/2014/main" val="4144771844"/>
                    </a:ext>
                  </a:extLst>
                </a:gridCol>
                <a:gridCol w="3325091">
                  <a:extLst>
                    <a:ext uri="{9D8B030D-6E8A-4147-A177-3AD203B41FA5}">
                      <a16:colId xmlns:a16="http://schemas.microsoft.com/office/drawing/2014/main" val="815159982"/>
                    </a:ext>
                  </a:extLst>
                </a:gridCol>
                <a:gridCol w="3061854">
                  <a:extLst>
                    <a:ext uri="{9D8B030D-6E8A-4147-A177-3AD203B41FA5}">
                      <a16:colId xmlns:a16="http://schemas.microsoft.com/office/drawing/2014/main" val="1489716457"/>
                    </a:ext>
                  </a:extLst>
                </a:gridCol>
                <a:gridCol w="3389745">
                  <a:extLst>
                    <a:ext uri="{9D8B030D-6E8A-4147-A177-3AD203B41FA5}">
                      <a16:colId xmlns:a16="http://schemas.microsoft.com/office/drawing/2014/main" val="743172550"/>
                    </a:ext>
                  </a:extLst>
                </a:gridCol>
              </a:tblGrid>
              <a:tr h="659543">
                <a:tc>
                  <a:txBody>
                    <a:bodyPr/>
                    <a:lstStyle/>
                    <a:p>
                      <a:pPr algn="ctr"/>
                      <a:r>
                        <a:rPr lang="en-US" sz="2400">
                          <a:latin typeface="Times New Roman" panose="02020603050405020304" pitchFamily="18" charset="0"/>
                          <a:cs typeface="Times New Roman" panose="02020603050405020304" pitchFamily="18" charset="0"/>
                        </a:rPr>
                        <a:t>Các bệnh về da</a:t>
                      </a:r>
                      <a:endParaRPr lang="vi-VN" sz="2400">
                        <a:latin typeface="Times New Roman" panose="02020603050405020304" pitchFamily="18" charset="0"/>
                        <a:cs typeface="Times New Roman" panose="02020603050405020304" pitchFamily="18" charset="0"/>
                      </a:endParaRPr>
                    </a:p>
                  </a:txBody>
                  <a:tcPr/>
                </a:tc>
                <a:tc>
                  <a:txBody>
                    <a:bodyPr/>
                    <a:lstStyle/>
                    <a:p>
                      <a:pPr algn="ctr"/>
                      <a:r>
                        <a:rPr lang="en-US" sz="2400">
                          <a:latin typeface="Times New Roman" panose="02020603050405020304" pitchFamily="18" charset="0"/>
                          <a:cs typeface="Times New Roman" panose="02020603050405020304" pitchFamily="18" charset="0"/>
                        </a:rPr>
                        <a:t>Bệnh hắc lào</a:t>
                      </a:r>
                      <a:endParaRPr lang="vi-VN" sz="2400">
                        <a:latin typeface="Times New Roman" panose="02020603050405020304" pitchFamily="18" charset="0"/>
                        <a:cs typeface="Times New Roman" panose="02020603050405020304" pitchFamily="18" charset="0"/>
                      </a:endParaRPr>
                    </a:p>
                  </a:txBody>
                  <a:tcPr/>
                </a:tc>
                <a:tc>
                  <a:txBody>
                    <a:bodyPr/>
                    <a:lstStyle/>
                    <a:p>
                      <a:pPr algn="ctr"/>
                      <a:r>
                        <a:rPr lang="en-US" sz="2400">
                          <a:latin typeface="Times New Roman" panose="02020603050405020304" pitchFamily="18" charset="0"/>
                          <a:cs typeface="Times New Roman" panose="02020603050405020304" pitchFamily="18" charset="0"/>
                        </a:rPr>
                        <a:t>Bệnh lang ben</a:t>
                      </a:r>
                      <a:endParaRPr lang="vi-VN" sz="2400">
                        <a:latin typeface="Times New Roman" panose="02020603050405020304" pitchFamily="18" charset="0"/>
                        <a:cs typeface="Times New Roman" panose="02020603050405020304" pitchFamily="18" charset="0"/>
                      </a:endParaRPr>
                    </a:p>
                  </a:txBody>
                  <a:tcPr/>
                </a:tc>
                <a:tc>
                  <a:txBody>
                    <a:bodyPr/>
                    <a:lstStyle/>
                    <a:p>
                      <a:pPr algn="ctr"/>
                      <a:r>
                        <a:rPr lang="en-US" sz="2400">
                          <a:latin typeface="Times New Roman" panose="02020603050405020304" pitchFamily="18" charset="0"/>
                          <a:cs typeface="Times New Roman" panose="02020603050405020304" pitchFamily="18" charset="0"/>
                        </a:rPr>
                        <a:t>Mụn trứng cá</a:t>
                      </a:r>
                      <a:endParaRPr lang="vi-VN"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64733810"/>
                  </a:ext>
                </a:extLst>
              </a:tr>
              <a:tr h="1625894">
                <a:tc>
                  <a:txBody>
                    <a:bodyPr/>
                    <a:lstStyle/>
                    <a:p>
                      <a:pPr algn="just"/>
                      <a:r>
                        <a:rPr lang="en-US" sz="2400">
                          <a:latin typeface="Times New Roman" panose="02020603050405020304" pitchFamily="18" charset="0"/>
                          <a:cs typeface="Times New Roman" panose="02020603050405020304" pitchFamily="18" charset="0"/>
                        </a:rPr>
                        <a:t>Nguyên nhân</a:t>
                      </a:r>
                      <a:endParaRPr lang="vi-VN" sz="2400">
                        <a:latin typeface="Times New Roman" panose="02020603050405020304" pitchFamily="18" charset="0"/>
                        <a:cs typeface="Times New Roman" panose="02020603050405020304" pitchFamily="18" charset="0"/>
                      </a:endParaRPr>
                    </a:p>
                  </a:txBody>
                  <a:tcPr/>
                </a:tc>
                <a:tc>
                  <a:txBody>
                    <a:bodyPr/>
                    <a:lstStyle/>
                    <a:p>
                      <a:pPr algn="just"/>
                      <a:r>
                        <a:rPr lang="en-US" sz="2400">
                          <a:latin typeface="Times New Roman" panose="02020603050405020304" pitchFamily="18" charset="0"/>
                          <a:cs typeface="Times New Roman" panose="02020603050405020304" pitchFamily="18" charset="0"/>
                        </a:rPr>
                        <a:t>Do nấm gây ra</a:t>
                      </a:r>
                      <a:endParaRPr lang="vi-VN" sz="240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a:latin typeface="Times New Roman" panose="02020603050405020304" pitchFamily="18" charset="0"/>
                          <a:cs typeface="Times New Roman" panose="02020603050405020304" pitchFamily="18" charset="0"/>
                        </a:rPr>
                        <a:t>Do nấm gây ra</a:t>
                      </a:r>
                      <a:endParaRPr lang="vi-VN" sz="2400">
                        <a:latin typeface="Times New Roman" panose="02020603050405020304" pitchFamily="18" charset="0"/>
                        <a:cs typeface="Times New Roman" panose="02020603050405020304" pitchFamily="18" charset="0"/>
                      </a:endParaRPr>
                    </a:p>
                  </a:txBody>
                  <a:tcPr/>
                </a:tc>
                <a:tc>
                  <a:txBody>
                    <a:bodyPr/>
                    <a:lstStyle/>
                    <a:p>
                      <a:pPr algn="just"/>
                      <a:r>
                        <a:rPr lang="vi-VN" sz="2400">
                          <a:latin typeface="Times New Roman" panose="02020603050405020304" pitchFamily="18" charset="0"/>
                          <a:cs typeface="Times New Roman" panose="02020603050405020304" pitchFamily="18" charset="0"/>
                        </a:rPr>
                        <a:t>Do nang lông bị bít tắc bởi tế bào chết, vi khuẩn gây viêm nhiễm và tổn thương da</a:t>
                      </a:r>
                    </a:p>
                  </a:txBody>
                  <a:tcPr/>
                </a:tc>
                <a:extLst>
                  <a:ext uri="{0D108BD9-81ED-4DB2-BD59-A6C34878D82A}">
                    <a16:rowId xmlns:a16="http://schemas.microsoft.com/office/drawing/2014/main" val="1637326057"/>
                  </a:ext>
                </a:extLst>
              </a:tr>
              <a:tr h="1625894">
                <a:tc>
                  <a:txBody>
                    <a:bodyPr/>
                    <a:lstStyle/>
                    <a:p>
                      <a:pPr algn="just"/>
                      <a:r>
                        <a:rPr lang="en-US" sz="2400">
                          <a:latin typeface="Times New Roman" panose="02020603050405020304" pitchFamily="18" charset="0"/>
                          <a:cs typeface="Times New Roman" panose="02020603050405020304" pitchFamily="18" charset="0"/>
                        </a:rPr>
                        <a:t>Triệu chứng</a:t>
                      </a:r>
                      <a:endParaRPr lang="vi-VN" sz="2400">
                        <a:latin typeface="Times New Roman" panose="02020603050405020304" pitchFamily="18" charset="0"/>
                        <a:cs typeface="Times New Roman" panose="02020603050405020304" pitchFamily="18" charset="0"/>
                      </a:endParaRPr>
                    </a:p>
                  </a:txBody>
                  <a:tcPr/>
                </a:tc>
                <a:tc>
                  <a:txBody>
                    <a:bodyPr/>
                    <a:lstStyle/>
                    <a:p>
                      <a:pPr algn="just"/>
                      <a:r>
                        <a:rPr lang="en-US" sz="2400">
                          <a:latin typeface="Times New Roman" panose="02020603050405020304" pitchFamily="18" charset="0"/>
                          <a:cs typeface="Times New Roman" panose="02020603050405020304" pitchFamily="18" charset="0"/>
                        </a:rPr>
                        <a:t>Xuất hiện các vùng da tổn thương dạng tròn, đóng vảy, có màu đỏ hồng hoặc nâu</a:t>
                      </a:r>
                      <a:endParaRPr lang="vi-VN" sz="2400">
                        <a:latin typeface="Times New Roman" panose="02020603050405020304" pitchFamily="18" charset="0"/>
                        <a:cs typeface="Times New Roman" panose="02020603050405020304" pitchFamily="18" charset="0"/>
                      </a:endParaRPr>
                    </a:p>
                  </a:txBody>
                  <a:tcPr/>
                </a:tc>
                <a:tc>
                  <a:txBody>
                    <a:bodyPr/>
                    <a:lstStyle/>
                    <a:p>
                      <a:pPr algn="just"/>
                      <a:r>
                        <a:rPr lang="en-US" sz="2400">
                          <a:latin typeface="Times New Roman" panose="02020603050405020304" pitchFamily="18" charset="0"/>
                          <a:cs typeface="Times New Roman" panose="02020603050405020304" pitchFamily="18" charset="0"/>
                        </a:rPr>
                        <a:t>Gây ra các vùng da lốm đốm, trắng hơn bình thường</a:t>
                      </a:r>
                      <a:endParaRPr lang="vi-VN" sz="2400">
                        <a:latin typeface="Times New Roman" panose="02020603050405020304" pitchFamily="18" charset="0"/>
                        <a:cs typeface="Times New Roman" panose="02020603050405020304" pitchFamily="18" charset="0"/>
                      </a:endParaRPr>
                    </a:p>
                  </a:txBody>
                  <a:tcPr/>
                </a:tc>
                <a:tc>
                  <a:txBody>
                    <a:bodyPr/>
                    <a:lstStyle/>
                    <a:p>
                      <a:pPr algn="just"/>
                      <a:r>
                        <a:rPr lang="vi-VN" sz="2400">
                          <a:latin typeface="Times New Roman" panose="02020603050405020304" pitchFamily="18" charset="0"/>
                          <a:cs typeface="Times New Roman" panose="02020603050405020304" pitchFamily="18" charset="0"/>
                        </a:rPr>
                        <a:t>Xuất hiện mụn sần, mụn mủ, mụn đầu trắng, mụn đầu đen, ...</a:t>
                      </a:r>
                    </a:p>
                  </a:txBody>
                  <a:tcPr/>
                </a:tc>
                <a:extLst>
                  <a:ext uri="{0D108BD9-81ED-4DB2-BD59-A6C34878D82A}">
                    <a16:rowId xmlns:a16="http://schemas.microsoft.com/office/drawing/2014/main" val="488608835"/>
                  </a:ext>
                </a:extLst>
              </a:tr>
              <a:tr h="1243331">
                <a:tc>
                  <a:txBody>
                    <a:bodyPr/>
                    <a:lstStyle/>
                    <a:p>
                      <a:pPr algn="just"/>
                      <a:r>
                        <a:rPr lang="en-US" sz="2400">
                          <a:latin typeface="Times New Roman" panose="02020603050405020304" pitchFamily="18" charset="0"/>
                          <a:cs typeface="Times New Roman" panose="02020603050405020304" pitchFamily="18" charset="0"/>
                        </a:rPr>
                        <a:t>Hậu quả</a:t>
                      </a:r>
                      <a:endParaRPr lang="vi-VN" sz="2400">
                        <a:latin typeface="Times New Roman" panose="02020603050405020304" pitchFamily="18" charset="0"/>
                        <a:cs typeface="Times New Roman" panose="02020603050405020304" pitchFamily="18" charset="0"/>
                      </a:endParaRPr>
                    </a:p>
                  </a:txBody>
                  <a:tcPr/>
                </a:tc>
                <a:tc>
                  <a:txBody>
                    <a:bodyPr/>
                    <a:lstStyle/>
                    <a:p>
                      <a:pPr algn="just"/>
                      <a:r>
                        <a:rPr lang="vi-VN" sz="2400" b="0" i="0" kern="1200">
                          <a:solidFill>
                            <a:schemeClr val="dk1"/>
                          </a:solidFill>
                          <a:effectLst/>
                          <a:latin typeface="Times New Roman" panose="02020603050405020304" pitchFamily="18" charset="0"/>
                          <a:ea typeface="+mn-ea"/>
                          <a:cs typeface="Times New Roman" panose="02020603050405020304" pitchFamily="18" charset="0"/>
                        </a:rPr>
                        <a:t>Gây ngứa da, nhất là khi đổ mồ hôi</a:t>
                      </a:r>
                      <a:endParaRPr lang="vi-VN" sz="2400">
                        <a:latin typeface="Times New Roman" panose="02020603050405020304" pitchFamily="18" charset="0"/>
                        <a:cs typeface="Times New Roman" panose="02020603050405020304" pitchFamily="18" charset="0"/>
                      </a:endParaRPr>
                    </a:p>
                  </a:txBody>
                  <a:tcPr/>
                </a:tc>
                <a:tc>
                  <a:txBody>
                    <a:bodyPr/>
                    <a:lstStyle/>
                    <a:p>
                      <a:pPr algn="just"/>
                      <a:r>
                        <a:rPr lang="vi-VN" sz="2400" b="0" i="0" kern="1200">
                          <a:solidFill>
                            <a:schemeClr val="dk1"/>
                          </a:solidFill>
                          <a:effectLst/>
                          <a:latin typeface="Times New Roman" panose="02020603050405020304" pitchFamily="18" charset="0"/>
                          <a:ea typeface="+mn-ea"/>
                          <a:cs typeface="Times New Roman" panose="02020603050405020304" pitchFamily="18" charset="0"/>
                        </a:rPr>
                        <a:t>Gây mất thẩm mỹ, tạo cảm giác khó chịu cho người bệnh</a:t>
                      </a:r>
                      <a:endParaRPr lang="vi-VN" sz="2400">
                        <a:latin typeface="Times New Roman" panose="02020603050405020304" pitchFamily="18" charset="0"/>
                        <a:cs typeface="Times New Roman" panose="02020603050405020304" pitchFamily="18" charset="0"/>
                      </a:endParaRPr>
                    </a:p>
                  </a:txBody>
                  <a:tcPr/>
                </a:tc>
                <a:tc>
                  <a:txBody>
                    <a:bodyPr/>
                    <a:lstStyle/>
                    <a:p>
                      <a:pPr algn="just"/>
                      <a:r>
                        <a:rPr lang="vi-VN" sz="2400">
                          <a:latin typeface="Times New Roman" panose="02020603050405020304" pitchFamily="18" charset="0"/>
                          <a:cs typeface="Times New Roman" panose="02020603050405020304" pitchFamily="18" charset="0"/>
                        </a:rPr>
                        <a:t>Mụn trứng cá thường gây ra sẹo</a:t>
                      </a:r>
                    </a:p>
                  </a:txBody>
                  <a:tcPr/>
                </a:tc>
                <a:extLst>
                  <a:ext uri="{0D108BD9-81ED-4DB2-BD59-A6C34878D82A}">
                    <a16:rowId xmlns:a16="http://schemas.microsoft.com/office/drawing/2014/main" val="3802597214"/>
                  </a:ext>
                </a:extLst>
              </a:tr>
            </a:tbl>
          </a:graphicData>
        </a:graphic>
      </p:graphicFrame>
    </p:spTree>
    <p:extLst>
      <p:ext uri="{BB962C8B-B14F-4D97-AF65-F5344CB8AC3E}">
        <p14:creationId xmlns:p14="http://schemas.microsoft.com/office/powerpoint/2010/main" val="25191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B9FFEE-FE2B-4FC4-BD83-CBF7500B37B2}"/>
              </a:ext>
            </a:extLst>
          </p:cNvPr>
          <p:cNvSpPr txBox="1"/>
          <p:nvPr/>
        </p:nvSpPr>
        <p:spPr>
          <a:xfrm>
            <a:off x="304800" y="405998"/>
            <a:ext cx="11582400" cy="2847254"/>
          </a:xfrm>
          <a:prstGeom prst="rect">
            <a:avLst/>
          </a:prstGeom>
          <a:noFill/>
        </p:spPr>
        <p:txBody>
          <a:bodyPr wrap="square">
            <a:spAutoFit/>
          </a:bodyPr>
          <a:lstStyle/>
          <a:p>
            <a:pPr algn="just">
              <a:lnSpc>
                <a:spcPct val="107000"/>
              </a:lnSpc>
              <a:spcAft>
                <a:spcPts val="800"/>
              </a:spcAft>
            </a:pPr>
            <a:r>
              <a:rPr lang="en-US" sz="2600" kern="100">
                <a:effectLst/>
                <a:latin typeface="Times New Roman" panose="02020603050405020304" pitchFamily="18" charset="0"/>
                <a:ea typeface="Calibri" panose="020F0502020204030204" pitchFamily="34" charset="0"/>
                <a:cs typeface="Times New Roman" panose="02020603050405020304" pitchFamily="18" charset="0"/>
              </a:rPr>
              <a:t>2. </a:t>
            </a:r>
            <a:r>
              <a:rPr lang="en-US" sz="2600" kern="100">
                <a:latin typeface="Times New Roman" panose="02020603050405020304" pitchFamily="18" charset="0"/>
                <a:ea typeface="Calibri" panose="020F0502020204030204" pitchFamily="34" charset="0"/>
                <a:cs typeface="Times New Roman" panose="02020603050405020304" pitchFamily="18" charset="0"/>
              </a:rPr>
              <a:t>G</a:t>
            </a:r>
            <a:r>
              <a:rPr lang="en-US" sz="2600" kern="100">
                <a:effectLst/>
                <a:latin typeface="Times New Roman" panose="02020603050405020304" pitchFamily="18" charset="0"/>
                <a:ea typeface="Calibri" panose="020F0502020204030204" pitchFamily="34" charset="0"/>
                <a:cs typeface="Times New Roman" panose="02020603050405020304" pitchFamily="18" charset="0"/>
              </a:rPr>
              <a:t>iữ gìn vệ sinh môi trường cũng là một biện pháp bảo vệ da vì:</a:t>
            </a:r>
          </a:p>
          <a:p>
            <a:pPr algn="just">
              <a:lnSpc>
                <a:spcPct val="107000"/>
              </a:lnSpc>
              <a:spcAft>
                <a:spcPts val="800"/>
              </a:spcAft>
            </a:pPr>
            <a:r>
              <a:rPr lang="en-US" sz="2600" kern="100">
                <a:effectLst/>
                <a:latin typeface="Times New Roman" panose="02020603050405020304" pitchFamily="18" charset="0"/>
                <a:ea typeface="Calibri" panose="020F0502020204030204" pitchFamily="34" charset="0"/>
                <a:cs typeface="Times New Roman" panose="02020603050405020304" pitchFamily="18" charset="0"/>
              </a:rPr>
              <a:t> Da là bề mặt lớn nhất trên cơ thể tiếp xúc với môi trường, da có chức năng điều hòa than nhiệt, che chắn cho các bộ phận bên trong cơ thể. Nếu môi trường bị ô nhiễm sẽ dẫn đến da bị nhiễm khuẩn, nhiễm độc, gây nên các bệnh về da; việc tỏa nhiệt của cơ thể diễn ra khó khan (do các lỗ chân long bị bịt kín); …</a:t>
            </a:r>
          </a:p>
          <a:p>
            <a:pPr algn="just">
              <a:lnSpc>
                <a:spcPct val="107000"/>
              </a:lnSpc>
              <a:spcAft>
                <a:spcPts val="800"/>
              </a:spcAft>
            </a:pPr>
            <a:endParaRPr lang="vi-VN" sz="2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536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6A4233-4C19-4BCD-ADE7-C49C259352EF}"/>
              </a:ext>
            </a:extLst>
          </p:cNvPr>
          <p:cNvSpPr txBox="1"/>
          <p:nvPr/>
        </p:nvSpPr>
        <p:spPr>
          <a:xfrm>
            <a:off x="187036" y="131589"/>
            <a:ext cx="11817927" cy="6661632"/>
          </a:xfrm>
          <a:prstGeom prst="rect">
            <a:avLst/>
          </a:prstGeom>
          <a:noFill/>
        </p:spPr>
        <p:txBody>
          <a:bodyPr wrap="square">
            <a:spAutoFit/>
          </a:bodyPr>
          <a:lstStyle/>
          <a:p>
            <a:pPr algn="ctr">
              <a:lnSpc>
                <a:spcPct val="107000"/>
              </a:lnSpc>
              <a:spcAft>
                <a:spcPts val="800"/>
              </a:spcAft>
            </a:pPr>
            <a:r>
              <a:rPr lang="en-US" sz="2600" b="1" kern="100">
                <a:effectLst/>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lang="vi-VN" sz="2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kern="100">
                <a:effectLst/>
                <a:latin typeface="Times New Roman" panose="02020603050405020304" pitchFamily="18" charset="0"/>
                <a:ea typeface="Calibri" panose="020F0502020204030204" pitchFamily="34" charset="0"/>
                <a:cs typeface="Times New Roman" panose="02020603050405020304" pitchFamily="18" charset="0"/>
              </a:rPr>
              <a:t>Đọc thông tin phần I.2.b vận dụng những hiểu biết về da, nêu các biện pháp chăm sóc, bảo vệ và trang điểm da an toàn.</a:t>
            </a:r>
            <a:endParaRPr lang="vi-VN" sz="26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5000"/>
              </a:lnSpc>
              <a:spcAft>
                <a:spcPts val="800"/>
              </a:spcAft>
            </a:pPr>
            <a:r>
              <a:rPr lang="de-DE" sz="2600" kern="100">
                <a:effectLst/>
                <a:latin typeface="Times New Roman" panose="02020603050405020304" pitchFamily="18" charset="0"/>
                <a:ea typeface="Arial" panose="020B0604020202020204" pitchFamily="34" charset="0"/>
                <a:cs typeface="Times New Roman" panose="02020603050405020304" pitchFamily="18" charset="0"/>
              </a:rPr>
              <a:t>TRẢ LỜI CÂU HỎI</a:t>
            </a:r>
          </a:p>
          <a:p>
            <a:pPr algn="just">
              <a:lnSpc>
                <a:spcPct val="125000"/>
              </a:lnSpc>
              <a:spcAft>
                <a:spcPts val="800"/>
              </a:spcAft>
            </a:pPr>
            <a:r>
              <a:rPr lang="de-DE" sz="2600" kern="100">
                <a:latin typeface="Times New Roman" panose="02020603050405020304" pitchFamily="18" charset="0"/>
                <a:ea typeface="Arial" panose="020B0604020202020204" pitchFamily="34" charset="0"/>
                <a:cs typeface="Times New Roman" panose="02020603050405020304" pitchFamily="18" charset="0"/>
              </a:rPr>
              <a:t>Các </a:t>
            </a:r>
            <a:r>
              <a:rPr lang="en-US" sz="2600" kern="100">
                <a:effectLst/>
                <a:latin typeface="Times New Roman" panose="02020603050405020304" pitchFamily="18" charset="0"/>
                <a:ea typeface="Calibri" panose="020F0502020204030204" pitchFamily="34" charset="0"/>
                <a:cs typeface="Times New Roman" panose="02020603050405020304" pitchFamily="18" charset="0"/>
              </a:rPr>
              <a:t>biện pháp chăm sóc, bảo vệ và trang điểm da an toàn:</a:t>
            </a:r>
          </a:p>
          <a:p>
            <a:pPr algn="just">
              <a:lnSpc>
                <a:spcPct val="125000"/>
              </a:lnSpc>
              <a:spcAft>
                <a:spcPts val="800"/>
              </a:spcAft>
            </a:pPr>
            <a:r>
              <a:rPr lang="en-US" sz="2600" kern="100">
                <a:latin typeface="Times New Roman" panose="02020603050405020304" pitchFamily="18" charset="0"/>
                <a:ea typeface="Arial" panose="020B0604020202020204" pitchFamily="34" charset="0"/>
                <a:cs typeface="Times New Roman" panose="02020603050405020304" pitchFamily="18" charset="0"/>
              </a:rPr>
              <a:t>- Tránh làm da bị tổn thương.</a:t>
            </a:r>
          </a:p>
          <a:p>
            <a:pPr algn="just">
              <a:lnSpc>
                <a:spcPct val="125000"/>
              </a:lnSpc>
              <a:spcAft>
                <a:spcPts val="800"/>
              </a:spcAft>
            </a:pPr>
            <a:r>
              <a:rPr lang="de-DE" sz="2600" kern="100">
                <a:effectLst/>
                <a:latin typeface="Times New Roman" panose="02020603050405020304" pitchFamily="18" charset="0"/>
                <a:ea typeface="Arial" panose="020B0604020202020204" pitchFamily="34" charset="0"/>
                <a:cs typeface="Times New Roman" panose="02020603050405020304" pitchFamily="18" charset="0"/>
              </a:rPr>
              <a:t>- Vệ sinh da sạch sẽ, đặc biệt là những vùng tiếp xúc trực tiếp với môi trường như tay, mặt.</a:t>
            </a:r>
          </a:p>
          <a:p>
            <a:pPr algn="just">
              <a:lnSpc>
                <a:spcPct val="125000"/>
              </a:lnSpc>
              <a:spcAft>
                <a:spcPts val="800"/>
              </a:spcAft>
            </a:pPr>
            <a:r>
              <a:rPr lang="de-DE" sz="2600" kern="100">
                <a:latin typeface="Times New Roman" panose="02020603050405020304" pitchFamily="18" charset="0"/>
                <a:ea typeface="Arial" panose="020B0604020202020204" pitchFamily="34" charset="0"/>
                <a:cs typeface="Times New Roman" panose="02020603050405020304" pitchFamily="18" charset="0"/>
              </a:rPr>
              <a:t>- Che chắn da hoặc sử dụng kem chống nắng khi tiếp xúc với ánh nắng mặt trời để da không bị tổn thương do tia UV</a:t>
            </a:r>
          </a:p>
          <a:p>
            <a:pPr algn="just">
              <a:lnSpc>
                <a:spcPct val="125000"/>
              </a:lnSpc>
              <a:spcAft>
                <a:spcPts val="800"/>
              </a:spcAft>
            </a:pPr>
            <a:r>
              <a:rPr lang="de-DE" sz="2600" kern="100">
                <a:latin typeface="Times New Roman" panose="02020603050405020304" pitchFamily="18" charset="0"/>
                <a:ea typeface="Arial" panose="020B0604020202020204" pitchFamily="34" charset="0"/>
                <a:cs typeface="Times New Roman" panose="02020603050405020304" pitchFamily="18" charset="0"/>
              </a:rPr>
              <a:t>- Không lạm dụng các loại mĩ phẩm và vệ sinh da sạch sẽ sau khi trang điểm, ...</a:t>
            </a:r>
            <a:endParaRPr lang="de-DE" sz="2600" kern="10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25000"/>
              </a:lnSpc>
              <a:spcAft>
                <a:spcPts val="800"/>
              </a:spcAft>
            </a:pPr>
            <a:endParaRPr lang="vi-VN" sz="2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97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CC">
            <a:alpha val="46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8D077-1476-4402-837D-FA40D0EF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3" y="595086"/>
            <a:ext cx="11234782" cy="5776685"/>
          </a:xfrm>
          <a:prstGeom prst="rect">
            <a:avLst/>
          </a:prstGeom>
          <a:solidFill>
            <a:srgbClr val="FFFFCC"/>
          </a:solidFill>
        </p:spPr>
      </p:pic>
      <p:sp>
        <p:nvSpPr>
          <p:cNvPr id="9" name="Freeform: Shape 8">
            <a:extLst>
              <a:ext uri="{FF2B5EF4-FFF2-40B4-BE49-F238E27FC236}">
                <a16:creationId xmlns:a16="http://schemas.microsoft.com/office/drawing/2014/main" id="{7FE2690D-7230-4EB4-8731-30535454A23C}"/>
              </a:ext>
            </a:extLst>
          </p:cNvPr>
          <p:cNvSpPr/>
          <p:nvPr/>
        </p:nvSpPr>
        <p:spPr>
          <a:xfrm>
            <a:off x="1272329" y="2028865"/>
            <a:ext cx="2578703" cy="2578743"/>
          </a:xfrm>
          <a:custGeom>
            <a:avLst/>
            <a:gdLst>
              <a:gd name="connsiteX0" fmla="*/ 0 w 2578703"/>
              <a:gd name="connsiteY0" fmla="*/ 1289372 h 2578743"/>
              <a:gd name="connsiteX1" fmla="*/ 1289352 w 2578703"/>
              <a:gd name="connsiteY1" fmla="*/ 0 h 2578743"/>
              <a:gd name="connsiteX2" fmla="*/ 2578704 w 2578703"/>
              <a:gd name="connsiteY2" fmla="*/ 1289372 h 2578743"/>
              <a:gd name="connsiteX3" fmla="*/ 1289352 w 2578703"/>
              <a:gd name="connsiteY3" fmla="*/ 2578744 h 2578743"/>
              <a:gd name="connsiteX4" fmla="*/ 0 w 2578703"/>
              <a:gd name="connsiteY4" fmla="*/ 1289372 h 257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703" h="2578743">
                <a:moveTo>
                  <a:pt x="0" y="1289372"/>
                </a:moveTo>
                <a:cubicBezTo>
                  <a:pt x="0" y="577272"/>
                  <a:pt x="577263" y="0"/>
                  <a:pt x="1289352" y="0"/>
                </a:cubicBezTo>
                <a:cubicBezTo>
                  <a:pt x="2001441" y="0"/>
                  <a:pt x="2578704" y="577272"/>
                  <a:pt x="2578704" y="1289372"/>
                </a:cubicBezTo>
                <a:cubicBezTo>
                  <a:pt x="2578704" y="2001472"/>
                  <a:pt x="2001441" y="2578744"/>
                  <a:pt x="1289352" y="2578744"/>
                </a:cubicBezTo>
                <a:cubicBezTo>
                  <a:pt x="577263" y="2578744"/>
                  <a:pt x="0" y="2001472"/>
                  <a:pt x="0" y="128937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3202" tIns="413208" rIns="413202" bIns="413208" numCol="1" spcCol="1270" anchor="ctr" anchorCtr="0">
            <a:noAutofit/>
          </a:bodyPr>
          <a:lstStyle/>
          <a:p>
            <a:pPr marL="0" lvl="0" indent="0" algn="ctr" defTabSz="1244600">
              <a:lnSpc>
                <a:spcPct val="90000"/>
              </a:lnSpc>
              <a:spcBef>
                <a:spcPct val="0"/>
              </a:spcBef>
              <a:spcAft>
                <a:spcPct val="35000"/>
              </a:spcAft>
              <a:buNone/>
            </a:pPr>
            <a:r>
              <a:rPr lang="en-US" sz="3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 và điều hòa thân nhiệt ở người</a:t>
            </a:r>
            <a:endParaRPr lang="vi-VN" sz="30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Block Arc 9">
            <a:extLst>
              <a:ext uri="{FF2B5EF4-FFF2-40B4-BE49-F238E27FC236}">
                <a16:creationId xmlns:a16="http://schemas.microsoft.com/office/drawing/2014/main" id="{02753395-C543-4363-BDAB-78FA62E90A90}"/>
              </a:ext>
            </a:extLst>
          </p:cNvPr>
          <p:cNvSpPr/>
          <p:nvPr/>
        </p:nvSpPr>
        <p:spPr>
          <a:xfrm>
            <a:off x="531046" y="595086"/>
            <a:ext cx="4381083" cy="5418667"/>
          </a:xfrm>
          <a:prstGeom prst="blockArc">
            <a:avLst>
              <a:gd name="adj1" fmla="val 17747832"/>
              <a:gd name="adj2" fmla="val 3872736"/>
              <a:gd name="adj3" fmla="val 558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658C2C81-0DCA-47D5-BF39-4533989E5614}"/>
              </a:ext>
            </a:extLst>
          </p:cNvPr>
          <p:cNvSpPr/>
          <p:nvPr/>
        </p:nvSpPr>
        <p:spPr>
          <a:xfrm>
            <a:off x="5511045" y="1443247"/>
            <a:ext cx="5922110" cy="1337327"/>
          </a:xfrm>
          <a:custGeom>
            <a:avLst/>
            <a:gdLst>
              <a:gd name="connsiteX0" fmla="*/ 0 w 5922110"/>
              <a:gd name="connsiteY0" fmla="*/ 0 h 1337327"/>
              <a:gd name="connsiteX1" fmla="*/ 5922110 w 5922110"/>
              <a:gd name="connsiteY1" fmla="*/ 0 h 1337327"/>
              <a:gd name="connsiteX2" fmla="*/ 5922110 w 5922110"/>
              <a:gd name="connsiteY2" fmla="*/ 1337327 h 1337327"/>
              <a:gd name="connsiteX3" fmla="*/ 0 w 5922110"/>
              <a:gd name="connsiteY3" fmla="*/ 1337327 h 1337327"/>
              <a:gd name="connsiteX4" fmla="*/ 0 w 5922110"/>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2110" h="1337327">
                <a:moveTo>
                  <a:pt x="0" y="0"/>
                </a:moveTo>
                <a:lnTo>
                  <a:pt x="5922110" y="0"/>
                </a:lnTo>
                <a:lnTo>
                  <a:pt x="5922110"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en-US" sz="34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Da ở người</a:t>
            </a:r>
            <a:endParaRPr lang="vi-VN" sz="34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BF94CD3C-5262-46C3-A82A-B06F96EB916A}"/>
              </a:ext>
            </a:extLst>
          </p:cNvPr>
          <p:cNvSpPr/>
          <p:nvPr/>
        </p:nvSpPr>
        <p:spPr>
          <a:xfrm>
            <a:off x="5505477" y="3746148"/>
            <a:ext cx="6585233" cy="1337327"/>
          </a:xfrm>
          <a:custGeom>
            <a:avLst/>
            <a:gdLst>
              <a:gd name="connsiteX0" fmla="*/ 0 w 6021776"/>
              <a:gd name="connsiteY0" fmla="*/ 0 h 1337327"/>
              <a:gd name="connsiteX1" fmla="*/ 6021776 w 6021776"/>
              <a:gd name="connsiteY1" fmla="*/ 0 h 1337327"/>
              <a:gd name="connsiteX2" fmla="*/ 6021776 w 6021776"/>
              <a:gd name="connsiteY2" fmla="*/ 1337327 h 1337327"/>
              <a:gd name="connsiteX3" fmla="*/ 0 w 6021776"/>
              <a:gd name="connsiteY3" fmla="*/ 1337327 h 1337327"/>
              <a:gd name="connsiteX4" fmla="*/ 0 w 6021776"/>
              <a:gd name="connsiteY4" fmla="*/ 0 h 133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1776" h="1337327">
                <a:moveTo>
                  <a:pt x="0" y="0"/>
                </a:moveTo>
                <a:lnTo>
                  <a:pt x="6021776" y="0"/>
                </a:lnTo>
                <a:lnTo>
                  <a:pt x="6021776" y="1337327"/>
                </a:lnTo>
                <a:lnTo>
                  <a:pt x="0" y="133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34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t>
            </a:r>
            <a:r>
              <a:rPr lang="en-US" sz="3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 hòa thân nhiệt ở người</a:t>
            </a:r>
            <a:endParaRPr lang="vi-VN" sz="34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F28545D4-DCF3-4E95-9B52-20D7695A9E68}"/>
              </a:ext>
            </a:extLst>
          </p:cNvPr>
          <p:cNvSpPr/>
          <p:nvPr/>
        </p:nvSpPr>
        <p:spPr>
          <a:xfrm>
            <a:off x="3701699" y="1443247"/>
            <a:ext cx="1610526" cy="1381760"/>
          </a:xfrm>
          <a:prstGeom prst="ellipse">
            <a:avLst/>
          </a:prstGeom>
          <a:blipFill>
            <a:blip r:embed="rId3">
              <a:extLst>
                <a:ext uri="{28A0092B-C50C-407E-A947-70E740481C1C}">
                  <a14:useLocalDpi xmlns:a14="http://schemas.microsoft.com/office/drawing/2010/main" val="0"/>
                </a:ext>
              </a:extLst>
            </a:blip>
            <a:srcRect/>
            <a:stretch>
              <a:fillRect l="-22000" r="-2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Oval 16">
            <a:extLst>
              <a:ext uri="{FF2B5EF4-FFF2-40B4-BE49-F238E27FC236}">
                <a16:creationId xmlns:a16="http://schemas.microsoft.com/office/drawing/2014/main" id="{02758C26-58CA-41C6-96F6-15900B37D39F}"/>
              </a:ext>
            </a:extLst>
          </p:cNvPr>
          <p:cNvSpPr/>
          <p:nvPr/>
        </p:nvSpPr>
        <p:spPr>
          <a:xfrm>
            <a:off x="3778151" y="3728500"/>
            <a:ext cx="1610526" cy="1381760"/>
          </a:xfrm>
          <a:prstGeom prst="ellipse">
            <a:avLst/>
          </a:prstGeom>
          <a:blipFill>
            <a:blip r:embed="rId4">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68616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2FB55C-8B02-4D8B-943B-3513DAB73B8A}"/>
              </a:ext>
            </a:extLst>
          </p:cNvPr>
          <p:cNvSpPr txBox="1"/>
          <p:nvPr/>
        </p:nvSpPr>
        <p:spPr>
          <a:xfrm>
            <a:off x="159327" y="-48396"/>
            <a:ext cx="11873346" cy="1914627"/>
          </a:xfrm>
          <a:prstGeom prst="rect">
            <a:avLst/>
          </a:prstGeom>
          <a:noFill/>
        </p:spPr>
        <p:txBody>
          <a:bodyPr wrap="square">
            <a:spAutoFit/>
          </a:bodyPr>
          <a:lstStyle/>
          <a:p>
            <a:pPr algn="ctr">
              <a:lnSpc>
                <a:spcPct val="107000"/>
              </a:lnSpc>
              <a:spcBef>
                <a:spcPts val="600"/>
              </a:spcBef>
            </a:pPr>
            <a:r>
              <a:rPr lang="en-US" sz="2600" b="1" kern="100">
                <a:effectLst/>
                <a:latin typeface="Times New Roman" panose="02020603050405020304" pitchFamily="18" charset="0"/>
                <a:ea typeface="Calibri" panose="020F0502020204030204" pitchFamily="34" charset="0"/>
                <a:cs typeface="Times New Roman" panose="02020603050405020304" pitchFamily="18" charset="0"/>
              </a:rPr>
              <a:t>Phiếu học tập số 5</a:t>
            </a:r>
            <a:endParaRPr lang="vi-VN" sz="2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pPr>
            <a:r>
              <a:rPr lang="en-US" sz="2600" kern="100">
                <a:effectLst/>
                <a:latin typeface="Times New Roman" panose="02020603050405020304" pitchFamily="18" charset="0"/>
                <a:ea typeface="Calibri" panose="020F0502020204030204" pitchFamily="34" charset="0"/>
                <a:cs typeface="Times New Roman" panose="02020603050405020304" pitchFamily="18" charset="0"/>
              </a:rPr>
              <a:t>Đọc thông tin phần I.3 và các thông tin trên mạng internet, em hãy tìm hiểu và nêu một số thành tự ghép da trong y học.</a:t>
            </a:r>
            <a:endParaRPr lang="vi-VN" sz="26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25000"/>
              </a:lnSpc>
            </a:pPr>
            <a:r>
              <a:rPr lang="de-DE" sz="2600" kern="100">
                <a:effectLst/>
                <a:latin typeface="Times New Roman" panose="02020603050405020304" pitchFamily="18" charset="0"/>
                <a:ea typeface="Arial" panose="020B0604020202020204" pitchFamily="34" charset="0"/>
                <a:cs typeface="Times New Roman" panose="02020603050405020304" pitchFamily="18" charset="0"/>
              </a:rPr>
              <a:t>TRẢ LỜI CÂU HỎI</a:t>
            </a:r>
            <a:endParaRPr lang="vi-VN" sz="26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Ghép da: Mục đích và quy trình - Anh Khuê Pharma">
            <a:extLst>
              <a:ext uri="{FF2B5EF4-FFF2-40B4-BE49-F238E27FC236}">
                <a16:creationId xmlns:a16="http://schemas.microsoft.com/office/drawing/2014/main" id="{DD2E4299-3D33-416E-A416-F1066C0CE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9454" y="2607301"/>
            <a:ext cx="5472545" cy="4250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8C1DC4-AEBD-422F-B47D-C3C2BC6BBFB1}"/>
              </a:ext>
            </a:extLst>
          </p:cNvPr>
          <p:cNvSpPr txBox="1"/>
          <p:nvPr/>
        </p:nvSpPr>
        <p:spPr>
          <a:xfrm>
            <a:off x="159327" y="2041944"/>
            <a:ext cx="6123709" cy="4493538"/>
          </a:xfrm>
          <a:prstGeom prst="rect">
            <a:avLst/>
          </a:prstGeom>
          <a:noFill/>
        </p:spPr>
        <p:txBody>
          <a:bodyPr wrap="square">
            <a:spAutoFit/>
          </a:bodyPr>
          <a:lstStyle/>
          <a:p>
            <a:pPr algn="just"/>
            <a:r>
              <a:rPr lang="en-US" sz="2600">
                <a:effectLst/>
                <a:latin typeface="Times New Roman" panose="02020603050405020304" pitchFamily="18" charset="0"/>
                <a:ea typeface="Calibri" panose="020F0502020204030204" pitchFamily="34" charset="0"/>
              </a:rPr>
              <a:t>- Bệnh viện Bỏng Quốc gia đã nghiên cứu, xử lí và sử dụng da ếch tươi. Da ếch đông khô tiệt trùng bằng tia Gamma hoặc sử dụng trung bì da heo tươi, da deo đông khô ở độ mạnh sâu để ghép da, điều trị vết bỏng cho người bệnh.</a:t>
            </a:r>
          </a:p>
          <a:p>
            <a:pPr algn="just"/>
            <a:r>
              <a:rPr lang="en-US" sz="2600">
                <a:effectLst/>
                <a:latin typeface="Times New Roman" panose="02020603050405020304" pitchFamily="18" charset="0"/>
                <a:ea typeface="Calibri" panose="020F0502020204030204" pitchFamily="34" charset="0"/>
              </a:rPr>
              <a:t>- Công nghệ nhân nuôi tế bào sợi được chuyển giao từ Nga và Singapore giúp Bệnh viện Bỏng Quốc gia thành công trong việc cấy nguyên bào sợi trong nghiện cứu và điều trị bỏng.</a:t>
            </a:r>
          </a:p>
        </p:txBody>
      </p:sp>
    </p:spTree>
    <p:extLst>
      <p:ext uri="{BB962C8B-B14F-4D97-AF65-F5344CB8AC3E}">
        <p14:creationId xmlns:p14="http://schemas.microsoft.com/office/powerpoint/2010/main" val="180333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heel(1)">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FF">
            <a:alpha val="37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8D077-1476-4402-837D-FA40D0EF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3" y="595086"/>
            <a:ext cx="11234782" cy="5776685"/>
          </a:xfrm>
          <a:prstGeom prst="rect">
            <a:avLst/>
          </a:prstGeom>
          <a:solidFill>
            <a:srgbClr val="FFFFCC"/>
          </a:solidFill>
        </p:spPr>
      </p:pic>
      <p:sp>
        <p:nvSpPr>
          <p:cNvPr id="11" name="TextBox 10">
            <a:extLst>
              <a:ext uri="{FF2B5EF4-FFF2-40B4-BE49-F238E27FC236}">
                <a16:creationId xmlns:a16="http://schemas.microsoft.com/office/drawing/2014/main" id="{36DF800B-B77D-4922-9089-8B5695C29C15}"/>
              </a:ext>
            </a:extLst>
          </p:cNvPr>
          <p:cNvSpPr txBox="1"/>
          <p:nvPr/>
        </p:nvSpPr>
        <p:spPr>
          <a:xfrm>
            <a:off x="1637887" y="1787038"/>
            <a:ext cx="9334913" cy="2718052"/>
          </a:xfrm>
          <a:prstGeom prst="rect">
            <a:avLst/>
          </a:prstGeom>
          <a:noFill/>
        </p:spPr>
        <p:txBody>
          <a:bodyPr wrap="square">
            <a:spAutoFit/>
          </a:bodyPr>
          <a:lstStyle/>
          <a:p>
            <a:pPr algn="just">
              <a:lnSpc>
                <a:spcPct val="115000"/>
              </a:lnSpc>
              <a:spcBef>
                <a:spcPts val="600"/>
              </a:spcBef>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Cần giữ vệ sinh cơ thể, tránh để xây xát da, giữ gìn vệ sinh nơi ở để bảo vệ cơ thể không mắc các bệnh về da và các bệnh khác do vi sinh vật xâm nhập qua vết thương trên da gây nên.</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Ghép da là việc lấy một phần da trên cơ thể và di chuyển hoặc cấy ghép đến vùng khác trên cơ thể cần chúng.</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2" descr="Bàn tay đang viết: màu da trung bình Biểu tượng cảm xúc ✍🏽">
            <a:extLst>
              <a:ext uri="{FF2B5EF4-FFF2-40B4-BE49-F238E27FC236}">
                <a16:creationId xmlns:a16="http://schemas.microsoft.com/office/drawing/2014/main" id="{41D0062B-C93F-4DCE-B177-8C883B7BF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86" y="757942"/>
            <a:ext cx="1029096" cy="102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8C6871-B5B6-466C-AF70-11E26DC10BA7}"/>
              </a:ext>
            </a:extLst>
          </p:cNvPr>
          <p:cNvSpPr txBox="1"/>
          <p:nvPr/>
        </p:nvSpPr>
        <p:spPr>
          <a:xfrm>
            <a:off x="346364" y="221673"/>
            <a:ext cx="8007927"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II. ĐIỀU HÒA THÂN NHIỆT Ở NGƯỜI</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0594590-4A42-4A58-AB5E-35D79EA7DC3D}"/>
              </a:ext>
            </a:extLst>
          </p:cNvPr>
          <p:cNvSpPr txBox="1"/>
          <p:nvPr/>
        </p:nvSpPr>
        <p:spPr>
          <a:xfrm>
            <a:off x="346364" y="928254"/>
            <a:ext cx="6179127"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1. Khái niệm thân nhiệt</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FFC21FB-86C0-4849-8F52-1908412D78FA}"/>
              </a:ext>
            </a:extLst>
          </p:cNvPr>
          <p:cNvSpPr txBox="1"/>
          <p:nvPr/>
        </p:nvSpPr>
        <p:spPr>
          <a:xfrm>
            <a:off x="1052945" y="1814946"/>
            <a:ext cx="9130146"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Học sinh hoạt động cặp đôi thực hiện đo thân nhiệt của cơ thể và nhận xét giá trị đo</a:t>
            </a:r>
          </a:p>
        </p:txBody>
      </p:sp>
      <p:sp>
        <p:nvSpPr>
          <p:cNvPr id="5" name="Thought Bubble: Cloud 4">
            <a:extLst>
              <a:ext uri="{FF2B5EF4-FFF2-40B4-BE49-F238E27FC236}">
                <a16:creationId xmlns:a16="http://schemas.microsoft.com/office/drawing/2014/main" id="{623BF748-AC52-43E0-8F0A-2B73C16D21F5}"/>
              </a:ext>
            </a:extLst>
          </p:cNvPr>
          <p:cNvSpPr/>
          <p:nvPr/>
        </p:nvSpPr>
        <p:spPr>
          <a:xfrm>
            <a:off x="346364" y="2945947"/>
            <a:ext cx="4973781" cy="2526597"/>
          </a:xfrm>
          <a:prstGeom prst="cloudCallout">
            <a:avLst>
              <a:gd name="adj1" fmla="val -30304"/>
              <a:gd name="adj2" fmla="val 78258"/>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latin typeface="Times New Roman" panose="02020603050405020304" pitchFamily="18" charset="0"/>
                <a:cs typeface="Times New Roman" panose="02020603050405020304" pitchFamily="18" charset="0"/>
              </a:rPr>
              <a:t>Ý nghĩa của việc đo thân nhiệt?</a:t>
            </a:r>
            <a:endParaRPr lang="vi-VN" sz="2800" b="1">
              <a:solidFill>
                <a:srgbClr val="0000CC"/>
              </a:solidFill>
              <a:latin typeface="Times New Roman" panose="02020603050405020304" pitchFamily="18" charset="0"/>
              <a:cs typeface="Times New Roman" panose="02020603050405020304" pitchFamily="18" charset="0"/>
            </a:endParaRPr>
          </a:p>
        </p:txBody>
      </p:sp>
      <p:sp>
        <p:nvSpPr>
          <p:cNvPr id="8" name="Cloud 7">
            <a:extLst>
              <a:ext uri="{FF2B5EF4-FFF2-40B4-BE49-F238E27FC236}">
                <a16:creationId xmlns:a16="http://schemas.microsoft.com/office/drawing/2014/main" id="{E1C7E678-DD0E-4C85-9C58-82F354DD7078}"/>
              </a:ext>
            </a:extLst>
          </p:cNvPr>
          <p:cNvSpPr/>
          <p:nvPr/>
        </p:nvSpPr>
        <p:spPr>
          <a:xfrm>
            <a:off x="5618018" y="3740727"/>
            <a:ext cx="5832763" cy="3117273"/>
          </a:xfrm>
          <a:prstGeom prst="cloud">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800"/>
              </a:spcAft>
            </a:pPr>
            <a:r>
              <a:rPr lang="de-DE" sz="26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 thân nhiệt để xác định nhiệt độ của cơ thể. Thân nhiệt có thể phản ánh được tình trạng sức khỏe của cơ thể người.</a:t>
            </a:r>
            <a:endParaRPr lang="vi-VN" sz="2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21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CC">
            <a:alpha val="26000"/>
          </a:srgbClr>
        </a:solidFill>
        <a:effectLst/>
      </p:bgPr>
    </p:bg>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BE4B1B73-9C67-4AF1-B497-7913509A748D}"/>
              </a:ext>
            </a:extLst>
          </p:cNvPr>
          <p:cNvSpPr/>
          <p:nvPr/>
        </p:nvSpPr>
        <p:spPr>
          <a:xfrm>
            <a:off x="6192584" y="1074293"/>
            <a:ext cx="5999416" cy="5259581"/>
          </a:xfrm>
          <a:custGeom>
            <a:avLst/>
            <a:gdLst/>
            <a:ahLst/>
            <a:cxnLst/>
            <a:rect l="l" t="t" r="r" b="b"/>
            <a:pathLst>
              <a:path w="8093245" h="8461556">
                <a:moveTo>
                  <a:pt x="0" y="0"/>
                </a:moveTo>
                <a:lnTo>
                  <a:pt x="8093245" y="0"/>
                </a:lnTo>
                <a:lnTo>
                  <a:pt x="8093245" y="8461557"/>
                </a:lnTo>
                <a:lnTo>
                  <a:pt x="0" y="8461557"/>
                </a:lnTo>
                <a:lnTo>
                  <a:pt x="0" y="0"/>
                </a:lnTo>
                <a:close/>
              </a:path>
            </a:pathLst>
          </a:custGeom>
          <a:blipFill>
            <a:blip r:embed="rId2">
              <a:extLst>
                <a:ext uri="{96DAC541-7B7A-43D3-8B79-37D633B846F1}">
                  <asvg:svgBlip xmlns:asvg="http://schemas.microsoft.com/office/drawing/2016/SVG/main" r:embed="rId3"/>
                </a:ext>
              </a:extLst>
            </a:blip>
            <a:stretch>
              <a:fillRect b="-31248"/>
            </a:stretch>
          </a:blipFill>
        </p:spPr>
        <p:txBody>
          <a:bodyPr/>
          <a:lstStyle/>
          <a:p>
            <a:endParaRPr lang="en-US" sz="1800">
              <a:latin typeface="Times New Roman" panose="02020603050405020304" pitchFamily="18" charset="0"/>
              <a:cs typeface="Times New Roman" panose="02020603050405020304" pitchFamily="18" charset="0"/>
            </a:endParaRPr>
          </a:p>
          <a:p>
            <a:pPr algn="ctr"/>
            <a:r>
              <a:rPr lang="en-US" sz="2600">
                <a:latin typeface="Times New Roman" panose="02020603050405020304" pitchFamily="18" charset="0"/>
                <a:cs typeface="Times New Roman" panose="02020603050405020304" pitchFamily="18" charset="0"/>
              </a:rPr>
              <a:t>Các cơ chế duy trì thân nhiệt:</a:t>
            </a:r>
            <a:endParaRPr lang="vi-VN" sz="2600">
              <a:latin typeface="Times New Roman" panose="02020603050405020304" pitchFamily="18" charset="0"/>
              <a:cs typeface="Times New Roman" panose="02020603050405020304" pitchFamily="18" charset="0"/>
            </a:endParaRPr>
          </a:p>
        </p:txBody>
      </p:sp>
      <p:sp>
        <p:nvSpPr>
          <p:cNvPr id="6" name="Freeform 2">
            <a:extLst>
              <a:ext uri="{FF2B5EF4-FFF2-40B4-BE49-F238E27FC236}">
                <a16:creationId xmlns:a16="http://schemas.microsoft.com/office/drawing/2014/main" id="{85F9D409-E255-4F28-B63D-76DB3E55356B}"/>
              </a:ext>
            </a:extLst>
          </p:cNvPr>
          <p:cNvSpPr/>
          <p:nvPr/>
        </p:nvSpPr>
        <p:spPr>
          <a:xfrm>
            <a:off x="0" y="981570"/>
            <a:ext cx="6090838" cy="5259581"/>
          </a:xfrm>
          <a:custGeom>
            <a:avLst/>
            <a:gdLst/>
            <a:ahLst/>
            <a:cxnLst/>
            <a:rect l="l" t="t" r="r" b="b"/>
            <a:pathLst>
              <a:path w="8093245" h="8461556">
                <a:moveTo>
                  <a:pt x="0" y="0"/>
                </a:moveTo>
                <a:lnTo>
                  <a:pt x="8093245" y="0"/>
                </a:lnTo>
                <a:lnTo>
                  <a:pt x="8093245" y="8461557"/>
                </a:lnTo>
                <a:lnTo>
                  <a:pt x="0" y="8461557"/>
                </a:lnTo>
                <a:lnTo>
                  <a:pt x="0" y="0"/>
                </a:lnTo>
                <a:close/>
              </a:path>
            </a:pathLst>
          </a:custGeom>
          <a:blipFill>
            <a:blip r:embed="rId2">
              <a:extLst>
                <a:ext uri="{96DAC541-7B7A-43D3-8B79-37D633B846F1}">
                  <asvg:svgBlip xmlns:asvg="http://schemas.microsoft.com/office/drawing/2016/SVG/main" r:embed="rId3"/>
                </a:ext>
              </a:extLst>
            </a:blip>
            <a:stretch>
              <a:fillRect b="-31248"/>
            </a:stretch>
          </a:blipFill>
        </p:spPr>
      </p:sp>
      <p:sp>
        <p:nvSpPr>
          <p:cNvPr id="2" name="TextBox 1">
            <a:extLst>
              <a:ext uri="{FF2B5EF4-FFF2-40B4-BE49-F238E27FC236}">
                <a16:creationId xmlns:a16="http://schemas.microsoft.com/office/drawing/2014/main" id="{836CFC7E-605C-4471-9AF3-A4768E663ABF}"/>
              </a:ext>
            </a:extLst>
          </p:cNvPr>
          <p:cNvSpPr txBox="1"/>
          <p:nvPr/>
        </p:nvSpPr>
        <p:spPr>
          <a:xfrm>
            <a:off x="265209" y="345427"/>
            <a:ext cx="9431241" cy="553998"/>
          </a:xfrm>
          <a:prstGeom prst="rect">
            <a:avLst/>
          </a:prstGeom>
          <a:solidFill>
            <a:schemeClr val="bg1"/>
          </a:solidFill>
        </p:spPr>
        <p:txBody>
          <a:bodyPr wrap="square" rtlCol="0">
            <a:spAutoFit/>
          </a:bodyPr>
          <a:lstStyle/>
          <a:p>
            <a:r>
              <a:rPr lang="en-US" sz="3000" b="1">
                <a:solidFill>
                  <a:srgbClr val="FF0000"/>
                </a:solidFill>
                <a:latin typeface="Times New Roman" panose="02020603050405020304" pitchFamily="18" charset="0"/>
                <a:cs typeface="Times New Roman" panose="02020603050405020304" pitchFamily="18" charset="0"/>
              </a:rPr>
              <a:t>2. Vai trò và cơ chế duy trì ổn định thân nhiệt ở người</a:t>
            </a:r>
            <a:endParaRPr lang="vi-VN" sz="3000" b="1">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7956295-75CF-494D-8B05-D818945E3452}"/>
              </a:ext>
            </a:extLst>
          </p:cNvPr>
          <p:cNvSpPr txBox="1"/>
          <p:nvPr/>
        </p:nvSpPr>
        <p:spPr>
          <a:xfrm>
            <a:off x="203087" y="1400210"/>
            <a:ext cx="5590926" cy="129266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CH 1. Duy trì ổn định thân nhiệt ở người có vai trò gì? Nêu các cơ chế duy trì thân nhiệt</a:t>
            </a:r>
            <a:endParaRPr lang="vi-VN" sz="2600">
              <a:latin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0AB6B14E-8F2E-49B4-8080-FB29DD23F865}"/>
              </a:ext>
            </a:extLst>
          </p:cNvPr>
          <p:cNvSpPr/>
          <p:nvPr/>
        </p:nvSpPr>
        <p:spPr>
          <a:xfrm>
            <a:off x="-19668" y="2740570"/>
            <a:ext cx="6090838" cy="4117430"/>
          </a:xfrm>
          <a:custGeom>
            <a:avLst/>
            <a:gdLst/>
            <a:ahLst/>
            <a:cxnLst/>
            <a:rect l="l" t="t" r="r" b="b"/>
            <a:pathLst>
              <a:path w="6636936" h="3727027">
                <a:moveTo>
                  <a:pt x="0" y="0"/>
                </a:moveTo>
                <a:lnTo>
                  <a:pt x="6636936" y="0"/>
                </a:lnTo>
                <a:lnTo>
                  <a:pt x="6636936" y="3727028"/>
                </a:lnTo>
                <a:lnTo>
                  <a:pt x="0" y="3727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3">
            <a:extLst>
              <a:ext uri="{FF2B5EF4-FFF2-40B4-BE49-F238E27FC236}">
                <a16:creationId xmlns:a16="http://schemas.microsoft.com/office/drawing/2014/main" id="{A7AC551C-E489-4B72-B5F4-6EED3DB8C306}"/>
              </a:ext>
            </a:extLst>
          </p:cNvPr>
          <p:cNvSpPr/>
          <p:nvPr/>
        </p:nvSpPr>
        <p:spPr>
          <a:xfrm>
            <a:off x="169529" y="3021303"/>
            <a:ext cx="5721754" cy="3646198"/>
          </a:xfrm>
          <a:custGeom>
            <a:avLst/>
            <a:gdLst/>
            <a:ahLst/>
            <a:cxnLst/>
            <a:rect l="l" t="t" r="r" b="b"/>
            <a:pathLst>
              <a:path w="6234761" h="3501183">
                <a:moveTo>
                  <a:pt x="0" y="0"/>
                </a:moveTo>
                <a:lnTo>
                  <a:pt x="6234762" y="0"/>
                </a:lnTo>
                <a:lnTo>
                  <a:pt x="6234762" y="3501183"/>
                </a:lnTo>
                <a:lnTo>
                  <a:pt x="0" y="35011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1">
            <a:extLst>
              <a:ext uri="{FF2B5EF4-FFF2-40B4-BE49-F238E27FC236}">
                <a16:creationId xmlns:a16="http://schemas.microsoft.com/office/drawing/2014/main" id="{7568E23B-2D3B-4258-86CC-E90FA784BA8A}"/>
              </a:ext>
            </a:extLst>
          </p:cNvPr>
          <p:cNvSpPr txBox="1"/>
          <p:nvPr/>
        </p:nvSpPr>
        <p:spPr>
          <a:xfrm>
            <a:off x="470830" y="3279877"/>
            <a:ext cx="5149178" cy="2893100"/>
          </a:xfrm>
          <a:prstGeom prst="rect">
            <a:avLst/>
          </a:prstGeom>
          <a:noFill/>
        </p:spPr>
        <p:txBody>
          <a:bodyPr wrap="square">
            <a:spAutoFit/>
          </a:bodyPr>
          <a:lstStyle/>
          <a:p>
            <a:r>
              <a:rPr lang="de-DE" sz="2600" spc="-1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Thân nhiệt duy trì ổn định giúp các quá trình sống trong cơ thể diễn ra bình thường. </a:t>
            </a:r>
            <a:r>
              <a:rPr lang="en-US" sz="2600" spc="-1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Nếu thân nhiệt dưới 35°C hoặc trên 38°C thì tim, hệ thần kinh và các cơ quan khác có thể bị rối loạn, ảnh hưởng đến các hoạt động sống của cơ thể.</a:t>
            </a:r>
            <a:endParaRPr lang="vi-VN" sz="2600">
              <a:solidFill>
                <a:srgbClr val="0000CC"/>
              </a:solidFill>
              <a:latin typeface="Times New Roman" panose="02020603050405020304" pitchFamily="18" charset="0"/>
              <a:cs typeface="Times New Roman" panose="02020603050405020304" pitchFamily="18" charset="0"/>
            </a:endParaRPr>
          </a:p>
        </p:txBody>
      </p:sp>
      <p:sp>
        <p:nvSpPr>
          <p:cNvPr id="19" name="Freeform 11">
            <a:extLst>
              <a:ext uri="{FF2B5EF4-FFF2-40B4-BE49-F238E27FC236}">
                <a16:creationId xmlns:a16="http://schemas.microsoft.com/office/drawing/2014/main" id="{C0F1981B-D0FD-423E-ABE1-F9B0F3E5DA16}"/>
              </a:ext>
            </a:extLst>
          </p:cNvPr>
          <p:cNvSpPr/>
          <p:nvPr/>
        </p:nvSpPr>
        <p:spPr>
          <a:xfrm>
            <a:off x="6543921" y="2509347"/>
            <a:ext cx="1857129" cy="3236260"/>
          </a:xfrm>
          <a:custGeom>
            <a:avLst/>
            <a:gdLst/>
            <a:ahLst/>
            <a:cxnLst/>
            <a:rect l="l" t="t" r="r" b="b"/>
            <a:pathLst>
              <a:path w="4510169" h="4854390">
                <a:moveTo>
                  <a:pt x="0" y="0"/>
                </a:moveTo>
                <a:lnTo>
                  <a:pt x="4510169" y="0"/>
                </a:lnTo>
                <a:lnTo>
                  <a:pt x="4510169" y="4854390"/>
                </a:lnTo>
                <a:lnTo>
                  <a:pt x="0" y="4854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sz="3000" kern="1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de-DE" sz="3000" kern="10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a:p>
            <a:r>
              <a:rPr lang="de-DE" sz="2800" kern="1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Cơ chế thần kinh</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0" name="Freeform 12">
            <a:extLst>
              <a:ext uri="{FF2B5EF4-FFF2-40B4-BE49-F238E27FC236}">
                <a16:creationId xmlns:a16="http://schemas.microsoft.com/office/drawing/2014/main" id="{39017968-53F2-45CF-A602-48705B372082}"/>
              </a:ext>
            </a:extLst>
          </p:cNvPr>
          <p:cNvSpPr/>
          <p:nvPr/>
        </p:nvSpPr>
        <p:spPr>
          <a:xfrm>
            <a:off x="7467600" y="2190751"/>
            <a:ext cx="317444" cy="725268"/>
          </a:xfrm>
          <a:custGeom>
            <a:avLst/>
            <a:gdLst/>
            <a:ahLst/>
            <a:cxnLst/>
            <a:rect l="l" t="t" r="r" b="b"/>
            <a:pathLst>
              <a:path w="635051" h="853981">
                <a:moveTo>
                  <a:pt x="0" y="0"/>
                </a:moveTo>
                <a:lnTo>
                  <a:pt x="635051" y="0"/>
                </a:lnTo>
                <a:lnTo>
                  <a:pt x="635051" y="853981"/>
                </a:lnTo>
                <a:lnTo>
                  <a:pt x="0" y="853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11">
            <a:extLst>
              <a:ext uri="{FF2B5EF4-FFF2-40B4-BE49-F238E27FC236}">
                <a16:creationId xmlns:a16="http://schemas.microsoft.com/office/drawing/2014/main" id="{08E0ADCD-6F9F-4F3C-A1AA-77FFEE05BDA4}"/>
              </a:ext>
            </a:extLst>
          </p:cNvPr>
          <p:cNvSpPr/>
          <p:nvPr/>
        </p:nvSpPr>
        <p:spPr>
          <a:xfrm>
            <a:off x="9210921" y="2528397"/>
            <a:ext cx="1857129" cy="3236260"/>
          </a:xfrm>
          <a:custGeom>
            <a:avLst/>
            <a:gdLst/>
            <a:ahLst/>
            <a:cxnLst/>
            <a:rect l="l" t="t" r="r" b="b"/>
            <a:pathLst>
              <a:path w="4510169" h="4854390">
                <a:moveTo>
                  <a:pt x="0" y="0"/>
                </a:moveTo>
                <a:lnTo>
                  <a:pt x="4510169" y="0"/>
                </a:lnTo>
                <a:lnTo>
                  <a:pt x="4510169" y="4854390"/>
                </a:lnTo>
                <a:lnTo>
                  <a:pt x="0" y="4854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sz="3000" kern="1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de-DE" sz="3000" kern="10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a:p>
            <a:r>
              <a:rPr lang="de-DE" sz="2800" kern="1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Cơ chế thể dịch</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2" name="Freeform 12">
            <a:extLst>
              <a:ext uri="{FF2B5EF4-FFF2-40B4-BE49-F238E27FC236}">
                <a16:creationId xmlns:a16="http://schemas.microsoft.com/office/drawing/2014/main" id="{B45D94F6-E652-43E1-A449-1AF0231EFCCA}"/>
              </a:ext>
            </a:extLst>
          </p:cNvPr>
          <p:cNvSpPr/>
          <p:nvPr/>
        </p:nvSpPr>
        <p:spPr>
          <a:xfrm>
            <a:off x="10134600" y="2209801"/>
            <a:ext cx="317444" cy="725268"/>
          </a:xfrm>
          <a:custGeom>
            <a:avLst/>
            <a:gdLst/>
            <a:ahLst/>
            <a:cxnLst/>
            <a:rect l="l" t="t" r="r" b="b"/>
            <a:pathLst>
              <a:path w="635051" h="853981">
                <a:moveTo>
                  <a:pt x="0" y="0"/>
                </a:moveTo>
                <a:lnTo>
                  <a:pt x="635051" y="0"/>
                </a:lnTo>
                <a:lnTo>
                  <a:pt x="635051" y="853981"/>
                </a:lnTo>
                <a:lnTo>
                  <a:pt x="0" y="853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4700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par>
                                <p:cTn id="20" presetID="21"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par>
                                <p:cTn id="23" presetID="21" presetClass="entr" presetSubtype="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fade">
                                      <p:cBhvr>
                                        <p:cTn id="30" dur="1000"/>
                                        <p:tgtEl>
                                          <p:spTgt spid="15">
                                            <p:txEl>
                                              <p:pRg st="1" end="1"/>
                                            </p:txEl>
                                          </p:spTgt>
                                        </p:tgtEl>
                                      </p:cBhvr>
                                    </p:animEffect>
                                    <p:anim calcmode="lin" valueType="num">
                                      <p:cBhvr>
                                        <p:cTn id="31"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1)">
                                      <p:cBhvr>
                                        <p:cTn id="37" dur="2000"/>
                                        <p:tgtEl>
                                          <p:spTgt spid="19"/>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2" grpId="0"/>
      <p:bldP spid="19"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99">
            <a:alpha val="87000"/>
          </a:srgbClr>
        </a:solidFill>
        <a:effectLst/>
      </p:bgPr>
    </p:bg>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BE4B1B73-9C67-4AF1-B497-7913509A748D}"/>
              </a:ext>
            </a:extLst>
          </p:cNvPr>
          <p:cNvSpPr/>
          <p:nvPr/>
        </p:nvSpPr>
        <p:spPr>
          <a:xfrm>
            <a:off x="7808685" y="212346"/>
            <a:ext cx="4383315" cy="6645654"/>
          </a:xfrm>
          <a:custGeom>
            <a:avLst/>
            <a:gdLst/>
            <a:ahLst/>
            <a:cxnLst/>
            <a:rect l="l" t="t" r="r" b="b"/>
            <a:pathLst>
              <a:path w="8093245" h="8461556">
                <a:moveTo>
                  <a:pt x="0" y="0"/>
                </a:moveTo>
                <a:lnTo>
                  <a:pt x="8093245" y="0"/>
                </a:lnTo>
                <a:lnTo>
                  <a:pt x="8093245" y="8461557"/>
                </a:lnTo>
                <a:lnTo>
                  <a:pt x="0" y="8461557"/>
                </a:lnTo>
                <a:lnTo>
                  <a:pt x="0" y="0"/>
                </a:lnTo>
                <a:close/>
              </a:path>
            </a:pathLst>
          </a:custGeom>
          <a:blipFill>
            <a:blip r:embed="rId2">
              <a:extLst>
                <a:ext uri="{96DAC541-7B7A-43D3-8B79-37D633B846F1}">
                  <asvg:svgBlip xmlns:asvg="http://schemas.microsoft.com/office/drawing/2016/SVG/main" r:embed="rId3"/>
                </a:ext>
              </a:extLst>
            </a:blip>
            <a:stretch>
              <a:fillRect b="-31248"/>
            </a:stretch>
          </a:blipFill>
        </p:spPr>
        <p:txBody>
          <a:bodyPr/>
          <a:lstStyle/>
          <a:p>
            <a:endParaRPr lang="en-US" sz="1800">
              <a:latin typeface="Bahnschrift" panose="020B0502040204020203" pitchFamily="34" charset="0"/>
              <a:cs typeface="Times New Roman" panose="02020603050405020304" pitchFamily="18" charset="0"/>
            </a:endParaRPr>
          </a:p>
        </p:txBody>
      </p:sp>
      <p:sp>
        <p:nvSpPr>
          <p:cNvPr id="6" name="Freeform 2">
            <a:extLst>
              <a:ext uri="{FF2B5EF4-FFF2-40B4-BE49-F238E27FC236}">
                <a16:creationId xmlns:a16="http://schemas.microsoft.com/office/drawing/2014/main" id="{85F9D409-E255-4F28-B63D-76DB3E55356B}"/>
              </a:ext>
            </a:extLst>
          </p:cNvPr>
          <p:cNvSpPr/>
          <p:nvPr/>
        </p:nvSpPr>
        <p:spPr>
          <a:xfrm>
            <a:off x="0" y="212346"/>
            <a:ext cx="7808686" cy="6028806"/>
          </a:xfrm>
          <a:custGeom>
            <a:avLst/>
            <a:gdLst/>
            <a:ahLst/>
            <a:cxnLst/>
            <a:rect l="l" t="t" r="r" b="b"/>
            <a:pathLst>
              <a:path w="8093245" h="8461556">
                <a:moveTo>
                  <a:pt x="0" y="0"/>
                </a:moveTo>
                <a:lnTo>
                  <a:pt x="8093245" y="0"/>
                </a:lnTo>
                <a:lnTo>
                  <a:pt x="8093245" y="8461557"/>
                </a:lnTo>
                <a:lnTo>
                  <a:pt x="0" y="8461557"/>
                </a:lnTo>
                <a:lnTo>
                  <a:pt x="0" y="0"/>
                </a:lnTo>
                <a:close/>
              </a:path>
            </a:pathLst>
          </a:custGeom>
          <a:blipFill>
            <a:blip r:embed="rId2">
              <a:extLst>
                <a:ext uri="{96DAC541-7B7A-43D3-8B79-37D633B846F1}">
                  <asvg:svgBlip xmlns:asvg="http://schemas.microsoft.com/office/drawing/2016/SVG/main" r:embed="rId3"/>
                </a:ext>
              </a:extLst>
            </a:blip>
            <a:stretch>
              <a:fillRect b="-31248"/>
            </a:stretch>
          </a:blipFill>
        </p:spPr>
      </p:sp>
      <p:sp>
        <p:nvSpPr>
          <p:cNvPr id="3" name="TextBox 2">
            <a:extLst>
              <a:ext uri="{FF2B5EF4-FFF2-40B4-BE49-F238E27FC236}">
                <a16:creationId xmlns:a16="http://schemas.microsoft.com/office/drawing/2014/main" id="{F7956295-75CF-494D-8B05-D818945E3452}"/>
              </a:ext>
            </a:extLst>
          </p:cNvPr>
          <p:cNvSpPr txBox="1"/>
          <p:nvPr/>
        </p:nvSpPr>
        <p:spPr>
          <a:xfrm>
            <a:off x="164156" y="755706"/>
            <a:ext cx="7494379" cy="523220"/>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CH 2. Vai trò của da trong điều hòa thân nhiệt:</a:t>
            </a:r>
            <a:endParaRPr lang="vi-VN"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82A6224-CA9A-4E6B-A089-4D68562A0337}"/>
              </a:ext>
            </a:extLst>
          </p:cNvPr>
          <p:cNvSpPr txBox="1"/>
          <p:nvPr/>
        </p:nvSpPr>
        <p:spPr>
          <a:xfrm>
            <a:off x="8130702" y="831059"/>
            <a:ext cx="4061298"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CH 2. Vai trò của hệ thần kinh trong điều hòa thân nhiệt:</a:t>
            </a:r>
            <a:endParaRPr lang="vi-VN" sz="28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52915A5-1FC0-4AE7-9A39-C47CFD78A278}"/>
              </a:ext>
            </a:extLst>
          </p:cNvPr>
          <p:cNvPicPr>
            <a:picLocks noChangeAspect="1"/>
          </p:cNvPicPr>
          <p:nvPr/>
        </p:nvPicPr>
        <p:blipFill>
          <a:blip r:embed="rId4"/>
          <a:stretch>
            <a:fillRect/>
          </a:stretch>
        </p:blipFill>
        <p:spPr>
          <a:xfrm>
            <a:off x="82077" y="1785166"/>
            <a:ext cx="7808686" cy="4999346"/>
          </a:xfrm>
          <a:prstGeom prst="rect">
            <a:avLst/>
          </a:prstGeom>
          <a:ln w="6350">
            <a:solidFill>
              <a:schemeClr val="tx1"/>
            </a:solidFill>
          </a:ln>
        </p:spPr>
      </p:pic>
      <p:sp>
        <p:nvSpPr>
          <p:cNvPr id="7" name="TextBox 6">
            <a:extLst>
              <a:ext uri="{FF2B5EF4-FFF2-40B4-BE49-F238E27FC236}">
                <a16:creationId xmlns:a16="http://schemas.microsoft.com/office/drawing/2014/main" id="{6E39CE9C-0964-4C88-8251-66C89B42A685}"/>
              </a:ext>
            </a:extLst>
          </p:cNvPr>
          <p:cNvSpPr txBox="1"/>
          <p:nvPr/>
        </p:nvSpPr>
        <p:spPr>
          <a:xfrm>
            <a:off x="8055428" y="2654164"/>
            <a:ext cx="3933372" cy="3970318"/>
          </a:xfrm>
          <a:prstGeom prst="rect">
            <a:avLst/>
          </a:prstGeom>
          <a:noFill/>
        </p:spPr>
        <p:txBody>
          <a:bodyPr wrap="square" rtlCol="0">
            <a:spAutoFit/>
          </a:bodyPr>
          <a:lstStyle/>
          <a:p>
            <a:pPr algn="just"/>
            <a:r>
              <a:rPr lang="en-US" sz="2800">
                <a:solidFill>
                  <a:srgbClr val="0000CC"/>
                </a:solidFill>
                <a:latin typeface="Times New Roman" panose="02020603050405020304" pitchFamily="18" charset="0"/>
                <a:cs typeface="Times New Roman" panose="02020603050405020304" pitchFamily="18" charset="0"/>
              </a:rPr>
              <a:t>Các hiện tượng tham gia điều tiết sự tỏa nhiệt của cơ thể đều là phản xạ (run, co dãn mạch máu dưới da; tang, giảm tiết mồ hồi, …</a:t>
            </a:r>
          </a:p>
          <a:p>
            <a:pPr algn="just"/>
            <a:r>
              <a:rPr lang="en-US" sz="280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Hệ thần kinh giữ vai trò chủ đạo trong hoạt động điều hòa thân nhiệt</a:t>
            </a:r>
            <a:endParaRPr lang="vi-VN" sz="280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CC">
            <a:alpha val="29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8D077-1476-4402-837D-FA40D0EF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3" y="595086"/>
            <a:ext cx="11234782" cy="5776685"/>
          </a:xfrm>
          <a:prstGeom prst="rect">
            <a:avLst/>
          </a:prstGeom>
          <a:solidFill>
            <a:srgbClr val="FFFFCC"/>
          </a:solidFill>
        </p:spPr>
      </p:pic>
      <p:pic>
        <p:nvPicPr>
          <p:cNvPr id="13" name="Picture 2" descr="Bàn tay đang viết: màu da trung bình Biểu tượng cảm xúc ✍🏽">
            <a:extLst>
              <a:ext uri="{FF2B5EF4-FFF2-40B4-BE49-F238E27FC236}">
                <a16:creationId xmlns:a16="http://schemas.microsoft.com/office/drawing/2014/main" id="{41D0062B-C93F-4DCE-B177-8C883B7BF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86" y="757942"/>
            <a:ext cx="1029096" cy="10290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238CC2-21EC-4F38-AB81-81960B398B1B}"/>
              </a:ext>
            </a:extLst>
          </p:cNvPr>
          <p:cNvSpPr txBox="1"/>
          <p:nvPr/>
        </p:nvSpPr>
        <p:spPr>
          <a:xfrm>
            <a:off x="1820833" y="1787038"/>
            <a:ext cx="9210023" cy="2718052"/>
          </a:xfrm>
          <a:prstGeom prst="rect">
            <a:avLst/>
          </a:prstGeom>
          <a:noFill/>
        </p:spPr>
        <p:txBody>
          <a:bodyPr wrap="square">
            <a:spAutoFit/>
          </a:bodyPr>
          <a:lstStyle/>
          <a:p>
            <a:pPr algn="just">
              <a:lnSpc>
                <a:spcPct val="115000"/>
              </a:lnSpc>
              <a:spcBef>
                <a:spcPts val="600"/>
              </a:spcBef>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Thân nhiệt là nhiệt độ của cơ thể. Thân nhiệt ở người bình thường khoảng 37</a:t>
            </a:r>
            <a:r>
              <a:rPr lang="en-US" sz="2800" kern="100" baseline="30000">
                <a:effectLst/>
                <a:latin typeface="Times New Roman" panose="02020603050405020304" pitchFamily="18" charset="0"/>
                <a:ea typeface="Calibri" panose="020F0502020204030204" pitchFamily="34" charset="0"/>
                <a:cs typeface="Times New Roman" panose="02020603050405020304" pitchFamily="18" charset="0"/>
              </a:rPr>
              <a:t>o</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 và dao động không quá 0,5</a:t>
            </a:r>
            <a:r>
              <a:rPr lang="en-US" sz="2800" kern="100" baseline="30000">
                <a:effectLst/>
                <a:latin typeface="Times New Roman" panose="02020603050405020304" pitchFamily="18" charset="0"/>
                <a:ea typeface="Calibri" panose="020F0502020204030204" pitchFamily="34" charset="0"/>
                <a:cs typeface="Times New Roman" panose="02020603050405020304" pitchFamily="18" charset="0"/>
              </a:rPr>
              <a:t>o</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Thân nhiệt của người được duy trì ổn định vì cơ thể người có các cơ chế điều hòa thân nhiệt, trong đó da và hệ thần kinh có vai trò quan trọng.</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114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4575C0-450C-45DA-A64D-0784F8BB6852}"/>
              </a:ext>
            </a:extLst>
          </p:cNvPr>
          <p:cNvSpPr txBox="1"/>
          <p:nvPr/>
        </p:nvSpPr>
        <p:spPr>
          <a:xfrm>
            <a:off x="265209" y="345427"/>
            <a:ext cx="11621991" cy="553998"/>
          </a:xfrm>
          <a:prstGeom prst="rect">
            <a:avLst/>
          </a:prstGeom>
          <a:solidFill>
            <a:schemeClr val="bg1"/>
          </a:solidFill>
        </p:spPr>
        <p:txBody>
          <a:bodyPr wrap="square" rtlCol="0">
            <a:spAutoFit/>
          </a:bodyPr>
          <a:lstStyle/>
          <a:p>
            <a:r>
              <a:rPr lang="en-US" sz="3000" b="1">
                <a:solidFill>
                  <a:srgbClr val="FF0000"/>
                </a:solidFill>
                <a:latin typeface="Times New Roman" panose="02020603050405020304" pitchFamily="18" charset="0"/>
                <a:cs typeface="Times New Roman" panose="02020603050405020304" pitchFamily="18" charset="0"/>
              </a:rPr>
              <a:t>3. Một số phương pháp phòng chống nóng, lạnh cho cơ thể</a:t>
            </a:r>
            <a:endParaRPr lang="vi-VN" sz="3000" b="1">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B37B05E-C768-41FF-9F72-13C01CA1FBC9}"/>
              </a:ext>
            </a:extLst>
          </p:cNvPr>
          <p:cNvSpPr txBox="1"/>
          <p:nvPr/>
        </p:nvSpPr>
        <p:spPr>
          <a:xfrm>
            <a:off x="749461" y="1293137"/>
            <a:ext cx="10653485" cy="1642501"/>
          </a:xfrm>
          <a:prstGeom prst="rect">
            <a:avLst/>
          </a:prstGeom>
          <a:noFill/>
        </p:spPr>
        <p:txBody>
          <a:bodyPr wrap="square">
            <a:spAutoFit/>
          </a:bodyPr>
          <a:lstStyle/>
          <a:p>
            <a:pPr algn="just">
              <a:lnSpc>
                <a:spcPct val="115000"/>
              </a:lnSpc>
              <a:spcBef>
                <a:spcPts val="600"/>
              </a:spcBef>
              <a:spcAft>
                <a:spcPts val="800"/>
              </a:spcAft>
            </a:pPr>
            <a:r>
              <a:rPr lang="de-DE" sz="3000" kern="100">
                <a:effectLst/>
                <a:latin typeface="Times New Roman" panose="02020603050405020304" pitchFamily="18" charset="0"/>
                <a:ea typeface="Times New Roman" panose="02020603050405020304" pitchFamily="18" charset="0"/>
                <a:cs typeface="Times New Roman" panose="02020603050405020304" pitchFamily="18" charset="0"/>
              </a:rPr>
              <a:t>HS đọc thông tin trong mục II.3, viết các biện pháp phòng chống nóng, lạnh cho cơ thể; biện pháp phòng chống cảm nóng, cảm lạnh trong thời gian 4 phút.</a:t>
            </a:r>
            <a:endParaRPr lang="vi-VN" sz="3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003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Group 145"/>
          <p:cNvGrpSpPr/>
          <p:nvPr/>
        </p:nvGrpSpPr>
        <p:grpSpPr>
          <a:xfrm>
            <a:off x="1320798" y="5235280"/>
            <a:ext cx="9356439" cy="289218"/>
            <a:chOff x="990598" y="3771899"/>
            <a:chExt cx="7017329" cy="533400"/>
          </a:xfrm>
        </p:grpSpPr>
        <p:sp>
          <p:nvSpPr>
            <p:cNvPr id="17" name="Title 1"/>
            <p:cNvSpPr txBox="1">
              <a:spLocks/>
            </p:cNvSpPr>
            <p:nvPr/>
          </p:nvSpPr>
          <p:spPr>
            <a:xfrm>
              <a:off x="990598" y="3771899"/>
              <a:ext cx="1524000"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tx1"/>
                  </a:solidFill>
                </a:rPr>
                <a:t>B16</a:t>
              </a:r>
            </a:p>
          </p:txBody>
        </p:sp>
        <p:sp>
          <p:nvSpPr>
            <p:cNvPr id="18" name="Title 1"/>
            <p:cNvSpPr txBox="1">
              <a:spLocks/>
            </p:cNvSpPr>
            <p:nvPr/>
          </p:nvSpPr>
          <p:spPr>
            <a:xfrm>
              <a:off x="6483927" y="3771899"/>
              <a:ext cx="1524000"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tx1"/>
                  </a:solidFill>
                </a:rPr>
                <a:t>B13</a:t>
              </a:r>
            </a:p>
          </p:txBody>
        </p:sp>
        <p:sp>
          <p:nvSpPr>
            <p:cNvPr id="19" name="Title 1"/>
            <p:cNvSpPr txBox="1">
              <a:spLocks/>
            </p:cNvSpPr>
            <p:nvPr/>
          </p:nvSpPr>
          <p:spPr>
            <a:xfrm>
              <a:off x="4731327" y="3771899"/>
              <a:ext cx="1524000"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tx1"/>
                  </a:solidFill>
                </a:rPr>
                <a:t>B14</a:t>
              </a:r>
            </a:p>
          </p:txBody>
        </p:sp>
        <p:sp>
          <p:nvSpPr>
            <p:cNvPr id="20" name="Title 1"/>
            <p:cNvSpPr txBox="1">
              <a:spLocks/>
            </p:cNvSpPr>
            <p:nvPr/>
          </p:nvSpPr>
          <p:spPr>
            <a:xfrm>
              <a:off x="2743198" y="3771899"/>
              <a:ext cx="1524000"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tx1"/>
                  </a:solidFill>
                </a:rPr>
                <a:t>B15</a:t>
              </a:r>
            </a:p>
          </p:txBody>
        </p:sp>
      </p:grpSp>
      <p:grpSp>
        <p:nvGrpSpPr>
          <p:cNvPr id="145" name="Group 144"/>
          <p:cNvGrpSpPr/>
          <p:nvPr/>
        </p:nvGrpSpPr>
        <p:grpSpPr>
          <a:xfrm>
            <a:off x="1094475" y="3886200"/>
            <a:ext cx="9337964" cy="342899"/>
            <a:chOff x="935178" y="2743200"/>
            <a:chExt cx="7003473" cy="495299"/>
          </a:xfrm>
        </p:grpSpPr>
        <p:sp>
          <p:nvSpPr>
            <p:cNvPr id="14" name="Title 1"/>
            <p:cNvSpPr txBox="1">
              <a:spLocks/>
            </p:cNvSpPr>
            <p:nvPr/>
          </p:nvSpPr>
          <p:spPr>
            <a:xfrm>
              <a:off x="6414651" y="2743200"/>
              <a:ext cx="1524000" cy="49529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400" dirty="0">
                  <a:solidFill>
                    <a:schemeClr val="tx1"/>
                  </a:solidFill>
                </a:rPr>
                <a:t>B12</a:t>
              </a:r>
            </a:p>
          </p:txBody>
        </p:sp>
        <p:sp>
          <p:nvSpPr>
            <p:cNvPr id="16" name="Title 1"/>
            <p:cNvSpPr txBox="1">
              <a:spLocks/>
            </p:cNvSpPr>
            <p:nvPr/>
          </p:nvSpPr>
          <p:spPr>
            <a:xfrm>
              <a:off x="2660073" y="2743200"/>
              <a:ext cx="1524000" cy="49529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400" dirty="0">
                  <a:solidFill>
                    <a:schemeClr val="tx1"/>
                  </a:solidFill>
                </a:rPr>
                <a:t>B10</a:t>
              </a:r>
            </a:p>
          </p:txBody>
        </p:sp>
        <p:sp>
          <p:nvSpPr>
            <p:cNvPr id="21" name="Title 1"/>
            <p:cNvSpPr txBox="1">
              <a:spLocks/>
            </p:cNvSpPr>
            <p:nvPr/>
          </p:nvSpPr>
          <p:spPr>
            <a:xfrm>
              <a:off x="935178" y="2743200"/>
              <a:ext cx="1524000" cy="49529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400" dirty="0">
                  <a:solidFill>
                    <a:schemeClr val="tx1"/>
                  </a:solidFill>
                </a:rPr>
                <a:t>B9</a:t>
              </a:r>
            </a:p>
          </p:txBody>
        </p:sp>
        <p:sp>
          <p:nvSpPr>
            <p:cNvPr id="22" name="Title 1"/>
            <p:cNvSpPr txBox="1">
              <a:spLocks/>
            </p:cNvSpPr>
            <p:nvPr/>
          </p:nvSpPr>
          <p:spPr>
            <a:xfrm>
              <a:off x="4738255" y="2743200"/>
              <a:ext cx="1524000" cy="495299"/>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400" dirty="0">
                  <a:solidFill>
                    <a:schemeClr val="tx1"/>
                  </a:solidFill>
                </a:rPr>
                <a:t>B11</a:t>
              </a:r>
            </a:p>
          </p:txBody>
        </p:sp>
      </p:grpSp>
      <p:grpSp>
        <p:nvGrpSpPr>
          <p:cNvPr id="36" name="Group 35"/>
          <p:cNvGrpSpPr/>
          <p:nvPr/>
        </p:nvGrpSpPr>
        <p:grpSpPr>
          <a:xfrm>
            <a:off x="1219196" y="2180996"/>
            <a:ext cx="9208653" cy="450267"/>
            <a:chOff x="928255" y="207816"/>
            <a:chExt cx="6906490" cy="450267"/>
          </a:xfrm>
        </p:grpSpPr>
        <p:sp>
          <p:nvSpPr>
            <p:cNvPr id="37" name="Smiley Face 36"/>
            <p:cNvSpPr/>
            <p:nvPr/>
          </p:nvSpPr>
          <p:spPr>
            <a:xfrm>
              <a:off x="928255" y="207817"/>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8" name="Smiley Face 37"/>
            <p:cNvSpPr/>
            <p:nvPr/>
          </p:nvSpPr>
          <p:spPr>
            <a:xfrm>
              <a:off x="1766454" y="207816"/>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9" name="Smiley Face 38"/>
            <p:cNvSpPr/>
            <p:nvPr/>
          </p:nvSpPr>
          <p:spPr>
            <a:xfrm>
              <a:off x="2625436" y="221669"/>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0" name="Smiley Face 39"/>
            <p:cNvSpPr/>
            <p:nvPr/>
          </p:nvSpPr>
          <p:spPr>
            <a:xfrm>
              <a:off x="3442858" y="221669"/>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1" name="Smiley Face 40"/>
            <p:cNvSpPr/>
            <p:nvPr/>
          </p:nvSpPr>
          <p:spPr>
            <a:xfrm>
              <a:off x="4738255" y="223397"/>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2" name="Smiley Face 41"/>
            <p:cNvSpPr/>
            <p:nvPr/>
          </p:nvSpPr>
          <p:spPr>
            <a:xfrm>
              <a:off x="5645727" y="223397"/>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3" name="Smiley Face 42"/>
            <p:cNvSpPr/>
            <p:nvPr/>
          </p:nvSpPr>
          <p:spPr>
            <a:xfrm>
              <a:off x="6400800" y="238982"/>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4" name="Smiley Face 43"/>
            <p:cNvSpPr/>
            <p:nvPr/>
          </p:nvSpPr>
          <p:spPr>
            <a:xfrm>
              <a:off x="7308272" y="238982"/>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grpSp>
        <p:nvGrpSpPr>
          <p:cNvPr id="45" name="Group 44"/>
          <p:cNvGrpSpPr/>
          <p:nvPr/>
        </p:nvGrpSpPr>
        <p:grpSpPr>
          <a:xfrm>
            <a:off x="1320798" y="4449042"/>
            <a:ext cx="9208653" cy="450267"/>
            <a:chOff x="928255" y="207816"/>
            <a:chExt cx="6906490" cy="450267"/>
          </a:xfrm>
        </p:grpSpPr>
        <p:sp>
          <p:nvSpPr>
            <p:cNvPr id="46" name="Smiley Face 45"/>
            <p:cNvSpPr/>
            <p:nvPr/>
          </p:nvSpPr>
          <p:spPr>
            <a:xfrm>
              <a:off x="928255" y="207817"/>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7" name="Smiley Face 46"/>
            <p:cNvSpPr/>
            <p:nvPr/>
          </p:nvSpPr>
          <p:spPr>
            <a:xfrm>
              <a:off x="1766454" y="207816"/>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8" name="Smiley Face 47"/>
            <p:cNvSpPr/>
            <p:nvPr/>
          </p:nvSpPr>
          <p:spPr>
            <a:xfrm>
              <a:off x="2625436" y="221669"/>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9" name="Smiley Face 48"/>
            <p:cNvSpPr/>
            <p:nvPr/>
          </p:nvSpPr>
          <p:spPr>
            <a:xfrm>
              <a:off x="3442857" y="221669"/>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0" name="Smiley Face 49"/>
            <p:cNvSpPr/>
            <p:nvPr/>
          </p:nvSpPr>
          <p:spPr>
            <a:xfrm>
              <a:off x="4738255" y="223397"/>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1" name="Smiley Face 50"/>
            <p:cNvSpPr/>
            <p:nvPr/>
          </p:nvSpPr>
          <p:spPr>
            <a:xfrm>
              <a:off x="5645727" y="223397"/>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2" name="Smiley Face 51"/>
            <p:cNvSpPr/>
            <p:nvPr/>
          </p:nvSpPr>
          <p:spPr>
            <a:xfrm>
              <a:off x="6400800" y="238982"/>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Smiley Face 52"/>
            <p:cNvSpPr/>
            <p:nvPr/>
          </p:nvSpPr>
          <p:spPr>
            <a:xfrm>
              <a:off x="7308272" y="238982"/>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54" name="Group 53"/>
          <p:cNvGrpSpPr/>
          <p:nvPr/>
        </p:nvGrpSpPr>
        <p:grpSpPr>
          <a:xfrm rot="10800000">
            <a:off x="1320790" y="5661314"/>
            <a:ext cx="9208653" cy="450267"/>
            <a:chOff x="928255" y="207816"/>
            <a:chExt cx="6906490" cy="450267"/>
          </a:xfrm>
        </p:grpSpPr>
        <p:sp>
          <p:nvSpPr>
            <p:cNvPr id="55" name="Smiley Face 54"/>
            <p:cNvSpPr/>
            <p:nvPr/>
          </p:nvSpPr>
          <p:spPr>
            <a:xfrm>
              <a:off x="928255" y="207817"/>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6" name="Smiley Face 55"/>
            <p:cNvSpPr/>
            <p:nvPr/>
          </p:nvSpPr>
          <p:spPr>
            <a:xfrm>
              <a:off x="1766454" y="207816"/>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7" name="Smiley Face 56"/>
            <p:cNvSpPr/>
            <p:nvPr/>
          </p:nvSpPr>
          <p:spPr>
            <a:xfrm>
              <a:off x="2625436" y="221669"/>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8" name="Smiley Face 57"/>
            <p:cNvSpPr/>
            <p:nvPr/>
          </p:nvSpPr>
          <p:spPr>
            <a:xfrm>
              <a:off x="3532908" y="221669"/>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9" name="Smiley Face 58"/>
            <p:cNvSpPr/>
            <p:nvPr/>
          </p:nvSpPr>
          <p:spPr>
            <a:xfrm>
              <a:off x="4793663" y="223397"/>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0" name="Smiley Face 59"/>
            <p:cNvSpPr/>
            <p:nvPr/>
          </p:nvSpPr>
          <p:spPr>
            <a:xfrm>
              <a:off x="5645727" y="223397"/>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 name="Smiley Face 60"/>
            <p:cNvSpPr/>
            <p:nvPr/>
          </p:nvSpPr>
          <p:spPr>
            <a:xfrm>
              <a:off x="6400800" y="238982"/>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 name="Smiley Face 61"/>
            <p:cNvSpPr/>
            <p:nvPr/>
          </p:nvSpPr>
          <p:spPr>
            <a:xfrm>
              <a:off x="7308272" y="238982"/>
              <a:ext cx="526473" cy="419101"/>
            </a:xfrm>
            <a:prstGeom prst="smileyFace">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64" name="Group 63"/>
          <p:cNvGrpSpPr/>
          <p:nvPr/>
        </p:nvGrpSpPr>
        <p:grpSpPr>
          <a:xfrm rot="10800000">
            <a:off x="1219194" y="3200400"/>
            <a:ext cx="9208653" cy="450267"/>
            <a:chOff x="928255" y="207816"/>
            <a:chExt cx="6906490" cy="450267"/>
          </a:xfrm>
        </p:grpSpPr>
        <p:sp>
          <p:nvSpPr>
            <p:cNvPr id="65" name="Smiley Face 64"/>
            <p:cNvSpPr/>
            <p:nvPr/>
          </p:nvSpPr>
          <p:spPr>
            <a:xfrm>
              <a:off x="928255" y="207817"/>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6" name="Smiley Face 65"/>
            <p:cNvSpPr/>
            <p:nvPr/>
          </p:nvSpPr>
          <p:spPr>
            <a:xfrm>
              <a:off x="1766454" y="207816"/>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7" name="Smiley Face 66"/>
            <p:cNvSpPr/>
            <p:nvPr/>
          </p:nvSpPr>
          <p:spPr>
            <a:xfrm>
              <a:off x="2625436" y="221669"/>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8" name="Smiley Face 67"/>
            <p:cNvSpPr/>
            <p:nvPr/>
          </p:nvSpPr>
          <p:spPr>
            <a:xfrm>
              <a:off x="3532908" y="221669"/>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9" name="Smiley Face 68"/>
            <p:cNvSpPr/>
            <p:nvPr/>
          </p:nvSpPr>
          <p:spPr>
            <a:xfrm>
              <a:off x="4869866" y="223397"/>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0" name="Smiley Face 69"/>
            <p:cNvSpPr/>
            <p:nvPr/>
          </p:nvSpPr>
          <p:spPr>
            <a:xfrm>
              <a:off x="5645727" y="223397"/>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1" name="Smiley Face 70"/>
            <p:cNvSpPr/>
            <p:nvPr/>
          </p:nvSpPr>
          <p:spPr>
            <a:xfrm>
              <a:off x="6400800" y="238982"/>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2" name="Smiley Face 71"/>
            <p:cNvSpPr/>
            <p:nvPr/>
          </p:nvSpPr>
          <p:spPr>
            <a:xfrm>
              <a:off x="7308272" y="238982"/>
              <a:ext cx="526473" cy="419101"/>
            </a:xfrm>
            <a:prstGeom prst="smileyFac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grpSp>
        <p:nvGrpSpPr>
          <p:cNvPr id="103" name="Group 102"/>
          <p:cNvGrpSpPr/>
          <p:nvPr/>
        </p:nvGrpSpPr>
        <p:grpSpPr>
          <a:xfrm>
            <a:off x="1025227" y="2758781"/>
            <a:ext cx="9393381" cy="289217"/>
            <a:chOff x="782777" y="1562099"/>
            <a:chExt cx="7045036" cy="533400"/>
          </a:xfrm>
          <a:solidFill>
            <a:schemeClr val="accent6">
              <a:lumMod val="75000"/>
            </a:schemeClr>
          </a:solidFill>
        </p:grpSpPr>
        <p:sp>
          <p:nvSpPr>
            <p:cNvPr id="9" name="Title 1"/>
            <p:cNvSpPr txBox="1">
              <a:spLocks/>
            </p:cNvSpPr>
            <p:nvPr/>
          </p:nvSpPr>
          <p:spPr>
            <a:xfrm>
              <a:off x="4689764" y="1562099"/>
              <a:ext cx="1524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tx1"/>
                  </a:solidFill>
                </a:rPr>
                <a:t>B6</a:t>
              </a:r>
            </a:p>
          </p:txBody>
        </p:sp>
        <p:sp>
          <p:nvSpPr>
            <p:cNvPr id="10" name="Title 1"/>
            <p:cNvSpPr txBox="1">
              <a:spLocks/>
            </p:cNvSpPr>
            <p:nvPr/>
          </p:nvSpPr>
          <p:spPr>
            <a:xfrm>
              <a:off x="2632364" y="1562099"/>
              <a:ext cx="1524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tx1"/>
                  </a:solidFill>
                </a:rPr>
                <a:t>B7</a:t>
              </a:r>
            </a:p>
          </p:txBody>
        </p:sp>
        <p:sp>
          <p:nvSpPr>
            <p:cNvPr id="76" name="Title 1"/>
            <p:cNvSpPr txBox="1">
              <a:spLocks/>
            </p:cNvSpPr>
            <p:nvPr/>
          </p:nvSpPr>
          <p:spPr>
            <a:xfrm>
              <a:off x="782777" y="1562099"/>
              <a:ext cx="1524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tx1"/>
                  </a:solidFill>
                </a:rPr>
                <a:t>B8</a:t>
              </a:r>
            </a:p>
          </p:txBody>
        </p:sp>
        <p:sp>
          <p:nvSpPr>
            <p:cNvPr id="77" name="Title 1"/>
            <p:cNvSpPr txBox="1">
              <a:spLocks/>
            </p:cNvSpPr>
            <p:nvPr/>
          </p:nvSpPr>
          <p:spPr>
            <a:xfrm>
              <a:off x="6303813" y="1562099"/>
              <a:ext cx="1524000" cy="533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chemeClr val="tx1"/>
                  </a:solidFill>
                </a:rPr>
                <a:t>B5</a:t>
              </a:r>
            </a:p>
          </p:txBody>
        </p:sp>
      </p:grpSp>
      <p:grpSp>
        <p:nvGrpSpPr>
          <p:cNvPr id="144" name="Group 143"/>
          <p:cNvGrpSpPr/>
          <p:nvPr/>
        </p:nvGrpSpPr>
        <p:grpSpPr>
          <a:xfrm>
            <a:off x="1039064" y="1857374"/>
            <a:ext cx="9425737" cy="247650"/>
            <a:chOff x="779297" y="152400"/>
            <a:chExt cx="7069303" cy="495299"/>
          </a:xfrm>
        </p:grpSpPr>
        <p:sp>
          <p:nvSpPr>
            <p:cNvPr id="74" name="Title 1"/>
            <p:cNvSpPr txBox="1">
              <a:spLocks/>
            </p:cNvSpPr>
            <p:nvPr/>
          </p:nvSpPr>
          <p:spPr>
            <a:xfrm>
              <a:off x="6324600" y="152400"/>
              <a:ext cx="1524000" cy="495299"/>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600" b="1" dirty="0">
                  <a:solidFill>
                    <a:schemeClr val="tx1"/>
                  </a:solidFill>
                </a:rPr>
                <a:t>B4</a:t>
              </a:r>
            </a:p>
          </p:txBody>
        </p:sp>
        <p:sp>
          <p:nvSpPr>
            <p:cNvPr id="75" name="Title 1"/>
            <p:cNvSpPr txBox="1">
              <a:spLocks/>
            </p:cNvSpPr>
            <p:nvPr/>
          </p:nvSpPr>
          <p:spPr>
            <a:xfrm>
              <a:off x="2511115" y="152400"/>
              <a:ext cx="1524000" cy="495299"/>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600" b="1" dirty="0">
                  <a:solidFill>
                    <a:schemeClr val="tx1"/>
                  </a:solidFill>
                </a:rPr>
                <a:t>B2</a:t>
              </a:r>
            </a:p>
          </p:txBody>
        </p:sp>
        <p:sp>
          <p:nvSpPr>
            <p:cNvPr id="78" name="Title 1"/>
            <p:cNvSpPr txBox="1">
              <a:spLocks/>
            </p:cNvSpPr>
            <p:nvPr/>
          </p:nvSpPr>
          <p:spPr>
            <a:xfrm>
              <a:off x="779297" y="152400"/>
              <a:ext cx="1524000" cy="495299"/>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600" b="1" dirty="0">
                  <a:solidFill>
                    <a:schemeClr val="tx1"/>
                  </a:solidFill>
                </a:rPr>
                <a:t>B1</a:t>
              </a:r>
            </a:p>
          </p:txBody>
        </p:sp>
        <p:sp>
          <p:nvSpPr>
            <p:cNvPr id="79" name="Title 1"/>
            <p:cNvSpPr txBox="1">
              <a:spLocks/>
            </p:cNvSpPr>
            <p:nvPr/>
          </p:nvSpPr>
          <p:spPr>
            <a:xfrm>
              <a:off x="4648200" y="152400"/>
              <a:ext cx="1524000" cy="495299"/>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600" b="1" dirty="0">
                  <a:solidFill>
                    <a:schemeClr val="tx1"/>
                  </a:solidFill>
                </a:rPr>
                <a:t>B3</a:t>
              </a:r>
            </a:p>
          </p:txBody>
        </p:sp>
      </p:grpSp>
      <p:sp>
        <p:nvSpPr>
          <p:cNvPr id="109" name="Curved Right Arrow 108"/>
          <p:cNvSpPr/>
          <p:nvPr/>
        </p:nvSpPr>
        <p:spPr>
          <a:xfrm>
            <a:off x="392543" y="2487967"/>
            <a:ext cx="595739" cy="8953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Curved Right Arrow 109"/>
          <p:cNvSpPr/>
          <p:nvPr/>
        </p:nvSpPr>
        <p:spPr>
          <a:xfrm>
            <a:off x="592273" y="4838697"/>
            <a:ext cx="616531" cy="101225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Curved Right Arrow 117"/>
          <p:cNvSpPr/>
          <p:nvPr/>
        </p:nvSpPr>
        <p:spPr>
          <a:xfrm flipH="1" flipV="1">
            <a:off x="10649528" y="2345743"/>
            <a:ext cx="628072" cy="96808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Curved Right Arrow 118"/>
          <p:cNvSpPr/>
          <p:nvPr/>
        </p:nvSpPr>
        <p:spPr>
          <a:xfrm flipH="1" flipV="1">
            <a:off x="10686473" y="4798645"/>
            <a:ext cx="692727" cy="108433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Up-Down Arrow 122"/>
          <p:cNvSpPr/>
          <p:nvPr/>
        </p:nvSpPr>
        <p:spPr>
          <a:xfrm>
            <a:off x="4747497" y="2600097"/>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8" name="Up-Down Arrow 127"/>
          <p:cNvSpPr/>
          <p:nvPr/>
        </p:nvSpPr>
        <p:spPr>
          <a:xfrm>
            <a:off x="1380825" y="2415882"/>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9" name="Up-Down Arrow 128"/>
          <p:cNvSpPr/>
          <p:nvPr/>
        </p:nvSpPr>
        <p:spPr>
          <a:xfrm>
            <a:off x="2641594" y="2431467"/>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0" name="Up-Down Arrow 129"/>
          <p:cNvSpPr/>
          <p:nvPr/>
        </p:nvSpPr>
        <p:spPr>
          <a:xfrm>
            <a:off x="3680685" y="2495547"/>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1" name="Up-Down Arrow 130"/>
          <p:cNvSpPr/>
          <p:nvPr/>
        </p:nvSpPr>
        <p:spPr>
          <a:xfrm>
            <a:off x="6493146" y="2486887"/>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2" name="Up-Down Arrow 131"/>
          <p:cNvSpPr/>
          <p:nvPr/>
        </p:nvSpPr>
        <p:spPr>
          <a:xfrm>
            <a:off x="7823198" y="2473029"/>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3" name="Up-Down Arrow 132"/>
          <p:cNvSpPr/>
          <p:nvPr/>
        </p:nvSpPr>
        <p:spPr>
          <a:xfrm>
            <a:off x="10141513" y="4939129"/>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4" name="Up-Down Arrow 133"/>
          <p:cNvSpPr/>
          <p:nvPr/>
        </p:nvSpPr>
        <p:spPr>
          <a:xfrm>
            <a:off x="9938323" y="2545764"/>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5" name="Up-Down Arrow 134"/>
          <p:cNvSpPr/>
          <p:nvPr/>
        </p:nvSpPr>
        <p:spPr>
          <a:xfrm>
            <a:off x="8783775" y="2514599"/>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6" name="Up-Down Arrow 135"/>
          <p:cNvSpPr/>
          <p:nvPr/>
        </p:nvSpPr>
        <p:spPr>
          <a:xfrm>
            <a:off x="4886038" y="4914884"/>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7" name="Up-Down Arrow 136"/>
          <p:cNvSpPr/>
          <p:nvPr/>
        </p:nvSpPr>
        <p:spPr>
          <a:xfrm>
            <a:off x="3814611" y="4899309"/>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8" name="Up-Down Arrow 137"/>
          <p:cNvSpPr/>
          <p:nvPr/>
        </p:nvSpPr>
        <p:spPr>
          <a:xfrm>
            <a:off x="2687777" y="4892381"/>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9" name="Up-Down Arrow 138"/>
          <p:cNvSpPr/>
          <p:nvPr/>
        </p:nvSpPr>
        <p:spPr>
          <a:xfrm>
            <a:off x="1519377" y="4838698"/>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0" name="Up-Down Arrow 139"/>
          <p:cNvSpPr/>
          <p:nvPr/>
        </p:nvSpPr>
        <p:spPr>
          <a:xfrm>
            <a:off x="8922302" y="4953000"/>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1" name="Up-Down Arrow 140"/>
          <p:cNvSpPr/>
          <p:nvPr/>
        </p:nvSpPr>
        <p:spPr>
          <a:xfrm>
            <a:off x="7915552" y="4953000"/>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2" name="Up-Down Arrow 141"/>
          <p:cNvSpPr/>
          <p:nvPr/>
        </p:nvSpPr>
        <p:spPr>
          <a:xfrm>
            <a:off x="6613235" y="4914897"/>
            <a:ext cx="277087" cy="685801"/>
          </a:xfrm>
          <a:prstGeom prst="up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152" name="Group 151"/>
          <p:cNvGrpSpPr/>
          <p:nvPr/>
        </p:nvGrpSpPr>
        <p:grpSpPr>
          <a:xfrm>
            <a:off x="2105891" y="4603805"/>
            <a:ext cx="5440216" cy="194840"/>
            <a:chOff x="2971800" y="1116148"/>
            <a:chExt cx="4080162" cy="194840"/>
          </a:xfrm>
          <a:solidFill>
            <a:schemeClr val="bg1"/>
          </a:solidFill>
        </p:grpSpPr>
        <p:sp>
          <p:nvSpPr>
            <p:cNvPr id="153" name="Left Arrow 152"/>
            <p:cNvSpPr/>
            <p:nvPr/>
          </p:nvSpPr>
          <p:spPr>
            <a:xfrm>
              <a:off x="6858000" y="1143000"/>
              <a:ext cx="193962" cy="167988"/>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Left Arrow 153"/>
            <p:cNvSpPr/>
            <p:nvPr/>
          </p:nvSpPr>
          <p:spPr>
            <a:xfrm>
              <a:off x="4738224" y="1116153"/>
              <a:ext cx="193962" cy="167988"/>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Left Arrow 154"/>
            <p:cNvSpPr/>
            <p:nvPr/>
          </p:nvSpPr>
          <p:spPr>
            <a:xfrm>
              <a:off x="2971800" y="1143000"/>
              <a:ext cx="193962" cy="167988"/>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Left Arrow 155"/>
            <p:cNvSpPr/>
            <p:nvPr/>
          </p:nvSpPr>
          <p:spPr>
            <a:xfrm>
              <a:off x="3851537" y="1116148"/>
              <a:ext cx="193962" cy="167988"/>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81"/>
          <p:cNvGrpSpPr/>
          <p:nvPr/>
        </p:nvGrpSpPr>
        <p:grpSpPr>
          <a:xfrm>
            <a:off x="1930401" y="2293127"/>
            <a:ext cx="7638463" cy="250657"/>
            <a:chOff x="1517071" y="1073927"/>
            <a:chExt cx="5728847" cy="250657"/>
          </a:xfrm>
        </p:grpSpPr>
        <p:sp>
          <p:nvSpPr>
            <p:cNvPr id="165" name="Left Arrow 164"/>
            <p:cNvSpPr/>
            <p:nvPr/>
          </p:nvSpPr>
          <p:spPr>
            <a:xfrm>
              <a:off x="5403271" y="1100779"/>
              <a:ext cx="193962" cy="167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Left Arrow 165"/>
            <p:cNvSpPr/>
            <p:nvPr/>
          </p:nvSpPr>
          <p:spPr>
            <a:xfrm>
              <a:off x="3283495" y="1073932"/>
              <a:ext cx="193962" cy="1679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Left Arrow 166"/>
            <p:cNvSpPr/>
            <p:nvPr/>
          </p:nvSpPr>
          <p:spPr>
            <a:xfrm>
              <a:off x="1517071" y="1100779"/>
              <a:ext cx="193962" cy="1679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Left Arrow 167"/>
            <p:cNvSpPr/>
            <p:nvPr/>
          </p:nvSpPr>
          <p:spPr>
            <a:xfrm>
              <a:off x="2396808" y="1073927"/>
              <a:ext cx="193962" cy="1679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Left Arrow 169"/>
            <p:cNvSpPr/>
            <p:nvPr/>
          </p:nvSpPr>
          <p:spPr>
            <a:xfrm>
              <a:off x="7051956" y="1156596"/>
              <a:ext cx="193962" cy="167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Left Arrow 170"/>
            <p:cNvSpPr/>
            <p:nvPr/>
          </p:nvSpPr>
          <p:spPr>
            <a:xfrm>
              <a:off x="6179118" y="1128273"/>
              <a:ext cx="193962" cy="167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Left Arrow 171"/>
          <p:cNvSpPr/>
          <p:nvPr/>
        </p:nvSpPr>
        <p:spPr>
          <a:xfrm>
            <a:off x="9504201" y="4605763"/>
            <a:ext cx="258616" cy="1679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p:cNvGrpSpPr/>
          <p:nvPr/>
        </p:nvGrpSpPr>
        <p:grpSpPr>
          <a:xfrm rot="10800000">
            <a:off x="2170553" y="5890371"/>
            <a:ext cx="7638463" cy="281828"/>
            <a:chOff x="1517071" y="1042756"/>
            <a:chExt cx="5728847" cy="281828"/>
          </a:xfrm>
        </p:grpSpPr>
        <p:sp>
          <p:nvSpPr>
            <p:cNvPr id="193" name="Left Arrow 192"/>
            <p:cNvSpPr/>
            <p:nvPr/>
          </p:nvSpPr>
          <p:spPr>
            <a:xfrm>
              <a:off x="5403271" y="1100779"/>
              <a:ext cx="193962" cy="167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Left Arrow 193"/>
            <p:cNvSpPr/>
            <p:nvPr/>
          </p:nvSpPr>
          <p:spPr>
            <a:xfrm>
              <a:off x="3283495" y="1073932"/>
              <a:ext cx="193962" cy="1679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Left Arrow 194"/>
            <p:cNvSpPr/>
            <p:nvPr/>
          </p:nvSpPr>
          <p:spPr>
            <a:xfrm>
              <a:off x="1517071" y="1100779"/>
              <a:ext cx="193962" cy="1679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Left Arrow 195"/>
            <p:cNvSpPr/>
            <p:nvPr/>
          </p:nvSpPr>
          <p:spPr>
            <a:xfrm>
              <a:off x="2396808" y="1073927"/>
              <a:ext cx="193962" cy="1679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Left Arrow 197"/>
            <p:cNvSpPr/>
            <p:nvPr/>
          </p:nvSpPr>
          <p:spPr>
            <a:xfrm>
              <a:off x="7051956" y="1156596"/>
              <a:ext cx="193962" cy="167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Left Arrow 198"/>
            <p:cNvSpPr/>
            <p:nvPr/>
          </p:nvSpPr>
          <p:spPr>
            <a:xfrm>
              <a:off x="6179118" y="1042756"/>
              <a:ext cx="193962" cy="167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Curved Right Arrow 142"/>
          <p:cNvSpPr/>
          <p:nvPr/>
        </p:nvSpPr>
        <p:spPr>
          <a:xfrm flipH="1" flipV="1">
            <a:off x="5384795" y="2402022"/>
            <a:ext cx="378684" cy="96808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Curved Right Arrow 157"/>
          <p:cNvSpPr/>
          <p:nvPr/>
        </p:nvSpPr>
        <p:spPr>
          <a:xfrm flipH="1" flipV="1">
            <a:off x="5449443" y="4758165"/>
            <a:ext cx="420263" cy="96808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Curved Right Arrow 159"/>
          <p:cNvSpPr/>
          <p:nvPr/>
        </p:nvSpPr>
        <p:spPr>
          <a:xfrm>
            <a:off x="5892801" y="2459790"/>
            <a:ext cx="415631" cy="8953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Curved Right Arrow 161"/>
          <p:cNvSpPr/>
          <p:nvPr/>
        </p:nvSpPr>
        <p:spPr>
          <a:xfrm>
            <a:off x="5985167" y="4830897"/>
            <a:ext cx="415631" cy="8953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3" name="Group 162"/>
          <p:cNvGrpSpPr/>
          <p:nvPr/>
        </p:nvGrpSpPr>
        <p:grpSpPr>
          <a:xfrm rot="10800000">
            <a:off x="1985829" y="3337672"/>
            <a:ext cx="7638463" cy="281828"/>
            <a:chOff x="1517071" y="1042756"/>
            <a:chExt cx="5728847" cy="281828"/>
          </a:xfrm>
        </p:grpSpPr>
        <p:sp>
          <p:nvSpPr>
            <p:cNvPr id="164" name="Left Arrow 163"/>
            <p:cNvSpPr/>
            <p:nvPr/>
          </p:nvSpPr>
          <p:spPr>
            <a:xfrm>
              <a:off x="5403271" y="1100779"/>
              <a:ext cx="193962" cy="167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Left Arrow 172"/>
            <p:cNvSpPr/>
            <p:nvPr/>
          </p:nvSpPr>
          <p:spPr>
            <a:xfrm>
              <a:off x="3283495" y="1073932"/>
              <a:ext cx="193962" cy="1679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Left Arrow 173"/>
            <p:cNvSpPr/>
            <p:nvPr/>
          </p:nvSpPr>
          <p:spPr>
            <a:xfrm>
              <a:off x="1517071" y="1100779"/>
              <a:ext cx="193962" cy="1679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Left Arrow 174"/>
            <p:cNvSpPr/>
            <p:nvPr/>
          </p:nvSpPr>
          <p:spPr>
            <a:xfrm>
              <a:off x="2396808" y="1073927"/>
              <a:ext cx="193962" cy="1679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Left Arrow 175"/>
            <p:cNvSpPr/>
            <p:nvPr/>
          </p:nvSpPr>
          <p:spPr>
            <a:xfrm>
              <a:off x="7051956" y="1156596"/>
              <a:ext cx="193962" cy="167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Left Arrow 176"/>
            <p:cNvSpPr/>
            <p:nvPr/>
          </p:nvSpPr>
          <p:spPr>
            <a:xfrm>
              <a:off x="6179118" y="1042756"/>
              <a:ext cx="193962" cy="167988"/>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TextBox 147"/>
          <p:cNvSpPr txBox="1"/>
          <p:nvPr/>
        </p:nvSpPr>
        <p:spPr>
          <a:xfrm>
            <a:off x="3269060" y="6245207"/>
            <a:ext cx="5249151" cy="461665"/>
          </a:xfrm>
          <a:prstGeom prst="rect">
            <a:avLst/>
          </a:prstGeom>
          <a:noFill/>
        </p:spPr>
        <p:txBody>
          <a:bodyPr wrap="square" rtlCol="0">
            <a:spAutoFit/>
          </a:bodyPr>
          <a:lstStyle/>
          <a:p>
            <a:r>
              <a:rPr lang="en-US" sz="2400" b="1" dirty="0">
                <a:latin typeface="Times New Roman" pitchFamily="18" charset="0"/>
                <a:cs typeface="Times New Roman" pitchFamily="18" charset="0"/>
              </a:rPr>
              <a:t>LẪU BĂNG CHUYỀN NGANG</a:t>
            </a:r>
          </a:p>
        </p:txBody>
      </p:sp>
      <p:pic>
        <p:nvPicPr>
          <p:cNvPr id="1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 y="21498"/>
            <a:ext cx="374420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32718" y="419100"/>
            <a:ext cx="3198087" cy="1047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rPr>
              <a:t>BÀN GIÁO VIÊN</a:t>
            </a:r>
          </a:p>
        </p:txBody>
      </p:sp>
      <p:sp>
        <p:nvSpPr>
          <p:cNvPr id="4" name="TextBox 3"/>
          <p:cNvSpPr txBox="1"/>
          <p:nvPr/>
        </p:nvSpPr>
        <p:spPr>
          <a:xfrm>
            <a:off x="6853382" y="287714"/>
            <a:ext cx="5430964" cy="1477328"/>
          </a:xfrm>
          <a:prstGeom prst="rect">
            <a:avLst/>
          </a:prstGeom>
          <a:noFill/>
        </p:spPr>
        <p:txBody>
          <a:bodyPr wrap="square" rtlCol="0">
            <a:spAutoFit/>
          </a:bodyPr>
          <a:lstStyle/>
          <a:p>
            <a:pPr>
              <a:spcBef>
                <a:spcPts val="1600"/>
              </a:spcBef>
            </a:pPr>
            <a:r>
              <a:rPr lang="vi-VN" sz="3000" dirty="0">
                <a:latin typeface="Times New Roman" panose="02020603050405020304" pitchFamily="18" charset="0"/>
                <a:cs typeface="Times New Roman" panose="02020603050405020304" pitchFamily="18" charset="0"/>
              </a:rPr>
              <a:t>Học sinh được xếp hàng ngang, đứng quay mặt vào nhau</a:t>
            </a:r>
            <a:r>
              <a:rPr lang="en-US" sz="3000">
                <a:latin typeface="Times New Roman" panose="02020603050405020304" pitchFamily="18" charset="0"/>
                <a:cs typeface="Times New Roman" panose="02020603050405020304" pitchFamily="18" charset="0"/>
              </a:rPr>
              <a:t>, t</a:t>
            </a:r>
            <a:r>
              <a:rPr lang="vi" sz="3000" dirty="0">
                <a:latin typeface="Times New Roman" panose="02020603050405020304" pitchFamily="18" charset="0"/>
                <a:cs typeface="Times New Roman" panose="02020603050405020304" pitchFamily="18" charset="0"/>
              </a:rPr>
              <a:t>rao đổi nội dung học tập</a:t>
            </a:r>
            <a:endParaRPr lang="vi-VN"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350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7501" y="539917"/>
            <a:ext cx="11654390" cy="6318083"/>
          </a:xfrm>
          <a:custGeom>
            <a:avLst/>
            <a:gdLst/>
            <a:ahLst/>
            <a:cxnLst/>
            <a:rect l="l" t="t" r="r" b="b"/>
            <a:pathLst>
              <a:path w="13573337" h="7622222">
                <a:moveTo>
                  <a:pt x="0" y="0"/>
                </a:moveTo>
                <a:lnTo>
                  <a:pt x="13573336" y="0"/>
                </a:lnTo>
                <a:lnTo>
                  <a:pt x="13573336" y="7622222"/>
                </a:lnTo>
                <a:lnTo>
                  <a:pt x="0" y="7622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7658" y="592275"/>
            <a:ext cx="10948176" cy="5935229"/>
          </a:xfrm>
          <a:custGeom>
            <a:avLst/>
            <a:gdLst/>
            <a:ahLst/>
            <a:cxnLst/>
            <a:rect l="l" t="t" r="r" b="b"/>
            <a:pathLst>
              <a:path w="12750841" h="7160342">
                <a:moveTo>
                  <a:pt x="0" y="0"/>
                </a:moveTo>
                <a:lnTo>
                  <a:pt x="12750840" y="0"/>
                </a:lnTo>
                <a:lnTo>
                  <a:pt x="12750840" y="7160342"/>
                </a:lnTo>
                <a:lnTo>
                  <a:pt x="0" y="7160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2016969" y="640125"/>
            <a:ext cx="8158061" cy="1077090"/>
          </a:xfrm>
          <a:prstGeom prst="rect">
            <a:avLst/>
          </a:prstGeom>
        </p:spPr>
        <p:txBody>
          <a:bodyPr wrap="square" lIns="0" tIns="0" rIns="0" bIns="0" rtlCol="0" anchor="t">
            <a:spAutoFit/>
          </a:bodyPr>
          <a:lstStyle/>
          <a:p>
            <a:pPr algn="ctr">
              <a:lnSpc>
                <a:spcPts val="10080"/>
              </a:lnSpc>
            </a:pPr>
            <a:r>
              <a:rPr lang="en-US" sz="4000" b="1">
                <a:solidFill>
                  <a:srgbClr val="0000FF"/>
                </a:solidFill>
                <a:latin typeface="Bahnschrift" panose="020B0502040204020203" pitchFamily="34" charset="0"/>
              </a:rPr>
              <a:t>LẨU BĂNG CHUYỀN</a:t>
            </a:r>
          </a:p>
        </p:txBody>
      </p:sp>
      <p:sp>
        <p:nvSpPr>
          <p:cNvPr id="5" name="Freeform 5"/>
          <p:cNvSpPr/>
          <p:nvPr/>
        </p:nvSpPr>
        <p:spPr>
          <a:xfrm rot="-2406874" flipH="1">
            <a:off x="7970321" y="11533"/>
            <a:ext cx="1076608" cy="1257185"/>
          </a:xfrm>
          <a:custGeom>
            <a:avLst/>
            <a:gdLst/>
            <a:ahLst/>
            <a:cxnLst/>
            <a:rect l="l" t="t" r="r" b="b"/>
            <a:pathLst>
              <a:path w="1614912" h="1885778">
                <a:moveTo>
                  <a:pt x="1614911" y="0"/>
                </a:moveTo>
                <a:lnTo>
                  <a:pt x="0" y="0"/>
                </a:lnTo>
                <a:lnTo>
                  <a:pt x="0" y="1885778"/>
                </a:lnTo>
                <a:lnTo>
                  <a:pt x="1614911" y="1885778"/>
                </a:lnTo>
                <a:lnTo>
                  <a:pt x="1614911"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406874" flipH="1">
            <a:off x="2742895" y="12181"/>
            <a:ext cx="1076608" cy="1257185"/>
          </a:xfrm>
          <a:custGeom>
            <a:avLst/>
            <a:gdLst/>
            <a:ahLst/>
            <a:cxnLst/>
            <a:rect l="l" t="t" r="r" b="b"/>
            <a:pathLst>
              <a:path w="1614912" h="1885778">
                <a:moveTo>
                  <a:pt x="1614912" y="0"/>
                </a:moveTo>
                <a:lnTo>
                  <a:pt x="0" y="0"/>
                </a:lnTo>
                <a:lnTo>
                  <a:pt x="0" y="1885778"/>
                </a:lnTo>
                <a:lnTo>
                  <a:pt x="1614912" y="1885778"/>
                </a:lnTo>
                <a:lnTo>
                  <a:pt x="161491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1129922" y="685800"/>
            <a:ext cx="752556" cy="944991"/>
          </a:xfrm>
          <a:custGeom>
            <a:avLst/>
            <a:gdLst/>
            <a:ahLst/>
            <a:cxnLst/>
            <a:rect l="l" t="t" r="r" b="b"/>
            <a:pathLst>
              <a:path w="1128834" h="1417486">
                <a:moveTo>
                  <a:pt x="0" y="0"/>
                </a:moveTo>
                <a:lnTo>
                  <a:pt x="1128834" y="0"/>
                </a:lnTo>
                <a:lnTo>
                  <a:pt x="1128834" y="1417486"/>
                </a:lnTo>
                <a:lnTo>
                  <a:pt x="0" y="141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3947086">
            <a:off x="3039358" y="5173647"/>
            <a:ext cx="483681" cy="483681"/>
          </a:xfrm>
          <a:custGeom>
            <a:avLst/>
            <a:gdLst/>
            <a:ahLst/>
            <a:cxnLst/>
            <a:rect l="l" t="t" r="r" b="b"/>
            <a:pathLst>
              <a:path w="725522" h="725522">
                <a:moveTo>
                  <a:pt x="0" y="0"/>
                </a:moveTo>
                <a:lnTo>
                  <a:pt x="725522" y="0"/>
                </a:lnTo>
                <a:lnTo>
                  <a:pt x="725522" y="725522"/>
                </a:lnTo>
                <a:lnTo>
                  <a:pt x="0" y="7255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981402">
            <a:off x="8885343" y="2427743"/>
            <a:ext cx="594471" cy="594471"/>
          </a:xfrm>
          <a:custGeom>
            <a:avLst/>
            <a:gdLst/>
            <a:ahLst/>
            <a:cxnLst/>
            <a:rect l="l" t="t" r="r" b="b"/>
            <a:pathLst>
              <a:path w="891707" h="891707">
                <a:moveTo>
                  <a:pt x="0" y="0"/>
                </a:moveTo>
                <a:lnTo>
                  <a:pt x="891707" y="0"/>
                </a:lnTo>
                <a:lnTo>
                  <a:pt x="891707" y="891707"/>
                </a:lnTo>
                <a:lnTo>
                  <a:pt x="0" y="8917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305959" y="367168"/>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rot="-490225">
            <a:off x="298185" y="5168590"/>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TextBox 16">
            <a:extLst>
              <a:ext uri="{FF2B5EF4-FFF2-40B4-BE49-F238E27FC236}">
                <a16:creationId xmlns:a16="http://schemas.microsoft.com/office/drawing/2014/main" id="{45E19E33-BA41-4F8A-93B9-55EE4AFB2731}"/>
              </a:ext>
            </a:extLst>
          </p:cNvPr>
          <p:cNvSpPr txBox="1"/>
          <p:nvPr/>
        </p:nvSpPr>
        <p:spPr>
          <a:xfrm>
            <a:off x="1819573" y="2156061"/>
            <a:ext cx="8993570" cy="2277547"/>
          </a:xfrm>
          <a:prstGeom prst="rect">
            <a:avLst/>
          </a:prstGeom>
          <a:noFill/>
        </p:spPr>
        <p:txBody>
          <a:bodyPr wrap="square">
            <a:spAutoFit/>
          </a:bodyPr>
          <a:lstStyle/>
          <a:p>
            <a:pPr>
              <a:spcBef>
                <a:spcPts val="1200"/>
              </a:spcBef>
            </a:pPr>
            <a:r>
              <a:rPr lang="de-DE" sz="2800" kern="100">
                <a:effectLst/>
                <a:latin typeface="Times New Roman" panose="02020603050405020304" pitchFamily="18" charset="0"/>
                <a:ea typeface="Times New Roman" panose="02020603050405020304" pitchFamily="18" charset="0"/>
                <a:cs typeface="Times New Roman" panose="02020603050405020304" pitchFamily="18" charset="0"/>
              </a:rPr>
              <a:t>- Lượt 1 trao đổi về biện pháp phòng chống nóng; </a:t>
            </a:r>
          </a:p>
          <a:p>
            <a:pPr>
              <a:spcBef>
                <a:spcPts val="1200"/>
              </a:spcBef>
            </a:pPr>
            <a:r>
              <a:rPr lang="de-DE" sz="2800" kern="100">
                <a:effectLst/>
                <a:latin typeface="Times New Roman" panose="02020603050405020304" pitchFamily="18" charset="0"/>
                <a:ea typeface="Times New Roman" panose="02020603050405020304" pitchFamily="18" charset="0"/>
                <a:cs typeface="Times New Roman" panose="02020603050405020304" pitchFamily="18" charset="0"/>
              </a:rPr>
              <a:t>- Lượt 2: trao đổi về biện pháp phòng chống lạnh; </a:t>
            </a:r>
          </a:p>
          <a:p>
            <a:pPr>
              <a:spcBef>
                <a:spcPts val="1200"/>
              </a:spcBef>
            </a:pPr>
            <a:r>
              <a:rPr lang="de-DE" sz="2800" kern="100">
                <a:effectLst/>
                <a:latin typeface="Times New Roman" panose="02020603050405020304" pitchFamily="18" charset="0"/>
                <a:ea typeface="Times New Roman" panose="02020603050405020304" pitchFamily="18" charset="0"/>
                <a:cs typeface="Times New Roman" panose="02020603050405020304" pitchFamily="18" charset="0"/>
              </a:rPr>
              <a:t>- Lượt 3: trao đổi về biện pháp phòng chống cảm nóng; </a:t>
            </a:r>
          </a:p>
          <a:p>
            <a:pPr>
              <a:spcBef>
                <a:spcPts val="1200"/>
              </a:spcBef>
            </a:pPr>
            <a:r>
              <a:rPr lang="de-DE" sz="2800" kern="100">
                <a:effectLst/>
                <a:latin typeface="Times New Roman" panose="02020603050405020304" pitchFamily="18" charset="0"/>
                <a:ea typeface="Times New Roman" panose="02020603050405020304" pitchFamily="18" charset="0"/>
                <a:cs typeface="Times New Roman" panose="02020603050405020304" pitchFamily="18" charset="0"/>
              </a:rPr>
              <a:t>- Lượt 4: trao đổi về biện pháp phòng chống cảm lạnh.</a:t>
            </a:r>
            <a:endParaRPr lang="vi-VN" sz="2800"/>
          </a:p>
        </p:txBody>
      </p:sp>
    </p:spTree>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8D077-1476-4402-837D-FA40D0EF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3" y="595086"/>
            <a:ext cx="11234782" cy="5776685"/>
          </a:xfrm>
          <a:prstGeom prst="rect">
            <a:avLst/>
          </a:prstGeom>
          <a:solidFill>
            <a:srgbClr val="FFFFCC"/>
          </a:solidFill>
        </p:spPr>
      </p:pic>
      <p:pic>
        <p:nvPicPr>
          <p:cNvPr id="13" name="Picture 2" descr="Bàn tay đang viết: màu da trung bình Biểu tượng cảm xúc ✍🏽">
            <a:extLst>
              <a:ext uri="{FF2B5EF4-FFF2-40B4-BE49-F238E27FC236}">
                <a16:creationId xmlns:a16="http://schemas.microsoft.com/office/drawing/2014/main" id="{41D0062B-C93F-4DCE-B177-8C883B7BF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86" y="757942"/>
            <a:ext cx="1029096" cy="10290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450F10-FF3D-4989-8AC2-BDB66068FFD9}"/>
              </a:ext>
            </a:extLst>
          </p:cNvPr>
          <p:cNvSpPr txBox="1"/>
          <p:nvPr/>
        </p:nvSpPr>
        <p:spPr>
          <a:xfrm>
            <a:off x="2031999" y="1949894"/>
            <a:ext cx="7997371" cy="2042995"/>
          </a:xfrm>
          <a:prstGeom prst="rect">
            <a:avLst/>
          </a:prstGeom>
          <a:noFill/>
        </p:spPr>
        <p:txBody>
          <a:bodyPr wrap="square">
            <a:spAutoFit/>
          </a:bodyPr>
          <a:lstStyle/>
          <a:p>
            <a:pPr algn="just">
              <a:lnSpc>
                <a:spcPct val="115000"/>
              </a:lnSpc>
              <a:spcBef>
                <a:spcPts val="600"/>
              </a:spcBef>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Con người sử dụng các biện pháp phòng chống cảm nóng, cảm lạnh như mặc quần áo phù hợp với thời tiết, giới hạn thời gian hoạt động dưới thời tiết khắc nghiệt, tăng cường sức đề kháng, …</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37279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 cách giúp bạn bảo vệ sức khỏe khi nắng nóng ⋆ Hồng Ngọc Hospital">
            <a:extLst>
              <a:ext uri="{FF2B5EF4-FFF2-40B4-BE49-F238E27FC236}">
                <a16:creationId xmlns:a16="http://schemas.microsoft.com/office/drawing/2014/main" id="{F7663EC3-A743-4147-87C9-F7900A6F6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041" y="285750"/>
            <a:ext cx="9063917" cy="4743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80DC13-0205-4204-BDBA-66A226F1DF80}"/>
              </a:ext>
            </a:extLst>
          </p:cNvPr>
          <p:cNvSpPr txBox="1"/>
          <p:nvPr/>
        </p:nvSpPr>
        <p:spPr>
          <a:xfrm>
            <a:off x="1564041" y="5528631"/>
            <a:ext cx="9836727" cy="1043619"/>
          </a:xfrm>
          <a:prstGeom prst="rect">
            <a:avLst/>
          </a:prstGeom>
          <a:noFill/>
        </p:spPr>
        <p:txBody>
          <a:bodyPr wrap="square">
            <a:spAutoFit/>
          </a:bodyPr>
          <a:lstStyle/>
          <a:p>
            <a:pPr algn="just">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Em hãy nêu một số phản ứng của cơ thể khi trời nóng, trời rét? Theo em, những phản ứng đó có ích lợi gì cho cơ thể?</a:t>
            </a:r>
            <a:endParaRPr lang="vi-VN" sz="280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7D75B295-832B-4D1E-8648-D61B6EE07C5A}"/>
              </a:ext>
            </a:extLst>
          </p:cNvPr>
          <p:cNvPicPr>
            <a:picLocks noChangeAspect="1"/>
          </p:cNvPicPr>
          <p:nvPr/>
        </p:nvPicPr>
        <p:blipFill>
          <a:blip r:embed="rId3"/>
          <a:stretch>
            <a:fillRect/>
          </a:stretch>
        </p:blipFill>
        <p:spPr>
          <a:xfrm>
            <a:off x="1564041" y="285750"/>
            <a:ext cx="9063916" cy="4910724"/>
          </a:xfrm>
          <a:prstGeom prst="rect">
            <a:avLst/>
          </a:prstGeom>
        </p:spPr>
      </p:pic>
    </p:spTree>
    <p:extLst>
      <p:ext uri="{BB962C8B-B14F-4D97-AF65-F5344CB8AC3E}">
        <p14:creationId xmlns:p14="http://schemas.microsoft.com/office/powerpoint/2010/main" val="297786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EBC6FE-4A88-4DCC-AD20-AEB7CF375B6A}"/>
              </a:ext>
            </a:extLst>
          </p:cNvPr>
          <p:cNvSpPr txBox="1"/>
          <p:nvPr/>
        </p:nvSpPr>
        <p:spPr>
          <a:xfrm>
            <a:off x="290945" y="289620"/>
            <a:ext cx="11416146" cy="556434"/>
          </a:xfrm>
          <a:prstGeom prst="rect">
            <a:avLst/>
          </a:prstGeom>
          <a:noFill/>
        </p:spPr>
        <p:txBody>
          <a:bodyPr wrap="square">
            <a:spAutoFit/>
          </a:bodyPr>
          <a:lstStyle/>
          <a:p>
            <a:pPr algn="just">
              <a:lnSpc>
                <a:spcPct val="115000"/>
              </a:lnSpc>
              <a:spcBef>
                <a:spcPts val="600"/>
              </a:spcBef>
              <a:spcAft>
                <a:spcPts val="800"/>
              </a:spcAft>
            </a:pPr>
            <a:r>
              <a:rPr lang="en-US" sz="28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III. Thực hành sơ cứu khi bị cảm nóng hoặc cảm lạnh (Sách Cánh Diều)</a:t>
            </a:r>
            <a:endParaRPr lang="vi-VN" sz="28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AA8E2FD-95B1-4CC7-A761-F3C93BFF23BE}"/>
              </a:ext>
            </a:extLst>
          </p:cNvPr>
          <p:cNvSpPr txBox="1"/>
          <p:nvPr/>
        </p:nvSpPr>
        <p:spPr>
          <a:xfrm>
            <a:off x="290945" y="846054"/>
            <a:ext cx="11416146" cy="556434"/>
          </a:xfrm>
          <a:prstGeom prst="rect">
            <a:avLst/>
          </a:prstGeom>
          <a:noFill/>
        </p:spPr>
        <p:txBody>
          <a:bodyPr wrap="square">
            <a:spAutoFit/>
          </a:bodyPr>
          <a:lstStyle/>
          <a:p>
            <a:pPr algn="just">
              <a:lnSpc>
                <a:spcPct val="115000"/>
              </a:lnSpc>
              <a:spcBef>
                <a:spcPts val="600"/>
              </a:spcBef>
              <a:spcAft>
                <a:spcPts val="800"/>
              </a:spcAft>
            </a:pPr>
            <a:r>
              <a:rPr lang="en-US" sz="28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Cơ sở lý thuyết</a:t>
            </a:r>
            <a:endParaRPr lang="vi-VN" sz="28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D1C87C1-EA61-4F07-AB08-B066F3F0EC99}"/>
              </a:ext>
            </a:extLst>
          </p:cNvPr>
          <p:cNvSpPr txBox="1"/>
          <p:nvPr/>
        </p:nvSpPr>
        <p:spPr>
          <a:xfrm>
            <a:off x="290945" y="1511072"/>
            <a:ext cx="11416146" cy="556434"/>
          </a:xfrm>
          <a:prstGeom prst="rect">
            <a:avLst/>
          </a:prstGeom>
          <a:noFill/>
        </p:spPr>
        <p:txBody>
          <a:bodyPr wrap="square">
            <a:spAutoFit/>
          </a:bodyPr>
          <a:lstStyle/>
          <a:p>
            <a:pPr algn="just">
              <a:lnSpc>
                <a:spcPct val="115000"/>
              </a:lnSpc>
              <a:spcBef>
                <a:spcPts val="600"/>
              </a:spcBef>
              <a:spcAft>
                <a:spcPts val="800"/>
              </a:spcAft>
            </a:pPr>
            <a:r>
              <a:rPr lang="en-US" sz="28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Các bước tiến hành</a:t>
            </a:r>
            <a:endParaRPr lang="vi-VN" sz="28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D03F942-59A5-47CD-B026-36A583664EE7}"/>
              </a:ext>
            </a:extLst>
          </p:cNvPr>
          <p:cNvSpPr txBox="1"/>
          <p:nvPr/>
        </p:nvSpPr>
        <p:spPr>
          <a:xfrm>
            <a:off x="443344" y="2176090"/>
            <a:ext cx="11097491" cy="1547475"/>
          </a:xfrm>
          <a:prstGeom prst="rect">
            <a:avLst/>
          </a:prstGeom>
          <a:noFill/>
        </p:spPr>
        <p:txBody>
          <a:bodyPr wrap="square">
            <a:spAutoFit/>
          </a:bodyPr>
          <a:lstStyle/>
          <a:p>
            <a:pPr algn="just">
              <a:lnSpc>
                <a:spcPct val="115000"/>
              </a:lnSpc>
              <a:spcBef>
                <a:spcPts val="600"/>
              </a:spcBef>
              <a:spcAft>
                <a:spcPts val="800"/>
              </a:spcAft>
            </a:pPr>
            <a:r>
              <a:rPr lang="de-DE" sz="2800" kern="100">
                <a:effectLst/>
                <a:latin typeface="Times New Roman" panose="02020603050405020304" pitchFamily="18" charset="0"/>
                <a:ea typeface="Times New Roman" panose="02020603050405020304" pitchFamily="18" charset="0"/>
                <a:cs typeface="Times New Roman" panose="02020603050405020304" pitchFamily="18" charset="0"/>
              </a:rPr>
              <a:t>GV chia lớp thành 6 nhóm, yêu cầu HS đọc thông tin trong </a:t>
            </a:r>
            <a:r>
              <a:rPr lang="de-DE" sz="2800" kern="100">
                <a:effectLst/>
                <a:latin typeface="Times New Roman" panose="02020603050405020304" pitchFamily="18" charset="0"/>
                <a:ea typeface="Calibri" panose="020F0502020204030204" pitchFamily="34" charset="0"/>
                <a:cs typeface="Times New Roman" panose="02020603050405020304" pitchFamily="18" charset="0"/>
              </a:rPr>
              <a:t>trong SGK T170, T 171, tìm hiểu cơ sở lý thuyết và các bước tiến hành khi bị cảm nóng, cảm lạnh.  </a:t>
            </a:r>
            <a:endParaRPr lang="vi-VN" sz="2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685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A1F1BE-FCE0-42E6-AB58-1E356D826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59209"/>
          </a:xfrm>
          <a:prstGeom prst="rect">
            <a:avLst/>
          </a:prstGeom>
        </p:spPr>
      </p:pic>
    </p:spTree>
    <p:extLst>
      <p:ext uri="{BB962C8B-B14F-4D97-AF65-F5344CB8AC3E}">
        <p14:creationId xmlns:p14="http://schemas.microsoft.com/office/powerpoint/2010/main" val="21626767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7345F5-1919-4F69-9D9D-BE7A41C02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509"/>
            <a:ext cx="12192000" cy="6525491"/>
          </a:xfrm>
          <a:prstGeom prst="rect">
            <a:avLst/>
          </a:prstGeom>
        </p:spPr>
      </p:pic>
    </p:spTree>
    <p:extLst>
      <p:ext uri="{BB962C8B-B14F-4D97-AF65-F5344CB8AC3E}">
        <p14:creationId xmlns:p14="http://schemas.microsoft.com/office/powerpoint/2010/main" val="824252940"/>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93097" y="2036618"/>
            <a:ext cx="11721922" cy="2327563"/>
          </a:xfrm>
        </p:spPr>
        <p:txBody>
          <a:bodyPr>
            <a:noAutofit/>
          </a:bodyPr>
          <a:lstStyle/>
          <a:p>
            <a:pPr algn="just">
              <a:lnSpc>
                <a:spcPct val="150000"/>
              </a:lnSpc>
              <a:spcBef>
                <a:spcPts val="600"/>
              </a:spcBef>
            </a:pPr>
            <a:r>
              <a:rPr lang="en-US" sz="3600" b="1" dirty="0" err="1">
                <a:latin typeface="Times New Roman" pitchFamily="18" charset="0"/>
                <a:cs typeface="Times New Roman" pitchFamily="18" charset="0"/>
              </a:rPr>
              <a:t>Luật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chơi</a:t>
            </a:r>
            <a:r>
              <a:rPr lang="en-US" sz="3600" b="1">
                <a:latin typeface="Times New Roman" pitchFamily="18" charset="0"/>
                <a:cs typeface="Times New Roman" pitchFamily="18" charset="0"/>
              </a:rPr>
              <a:t>: HS </a:t>
            </a:r>
            <a:r>
              <a:rPr lang="en-US" sz="3600" b="1" dirty="0" err="1">
                <a:latin typeface="Times New Roman" pitchFamily="18" charset="0"/>
                <a:cs typeface="Times New Roman" pitchFamily="18" charset="0"/>
              </a:rPr>
              <a:t>chọn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hỏi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kì</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lời</a:t>
            </a:r>
            <a:r>
              <a:rPr lang="en-US" sz="3600" b="1" dirty="0">
                <a:latin typeface="Times New Roman" pitchFamily="18" charset="0"/>
                <a:cs typeface="Times New Roman" pitchFamily="18" charset="0"/>
              </a:rPr>
              <a:t> </a:t>
            </a:r>
            <a:r>
              <a:rPr lang="en-US" sz="3600" b="1" err="1">
                <a:latin typeface="Times New Roman" pitchFamily="18" charset="0"/>
                <a:cs typeface="Times New Roman" pitchFamily="18" charset="0"/>
              </a:rPr>
              <a:t>đúng</a:t>
            </a:r>
            <a:r>
              <a:rPr lang="en-US" sz="3600" b="1">
                <a:latin typeface="Times New Roman" pitchFamily="18" charset="0"/>
                <a:cs typeface="Times New Roman" pitchFamily="18" charset="0"/>
              </a:rPr>
              <a:t> HS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a:latin typeface="Times New Roman" pitchFamily="18" charset="0"/>
                <a:cs typeface="Times New Roman" pitchFamily="18" charset="0"/>
              </a:rPr>
              <a:t>quay vòng quay may mắn. Vào ô điểm, HS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quyền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hoặc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a:t>
            </a:r>
          </a:p>
        </p:txBody>
      </p:sp>
      <p:sp>
        <p:nvSpPr>
          <p:cNvPr id="4" name="Rectangle 3"/>
          <p:cNvSpPr/>
          <p:nvPr/>
        </p:nvSpPr>
        <p:spPr>
          <a:xfrm>
            <a:off x="763175" y="325425"/>
            <a:ext cx="1125184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a:t>
            </a:r>
            <a:r>
              <a:rPr lang="en-US" sz="6000" b="1" dirty="0">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lang="en-US" sz="6000" b="1">
                <a:ln w="6600">
                  <a:solidFill>
                    <a:srgbClr val="ED7D31"/>
                  </a:solidFill>
                  <a:prstDash val="solid"/>
                </a:ln>
                <a:solidFill>
                  <a:srgbClr val="FFFF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endParaRPr kumimoji="0" lang="en-US" sz="60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2242265"/>
      </p:ext>
    </p:extLst>
  </p:cSld>
  <p:clrMapOvr>
    <a:masterClrMapping/>
  </p:clrMapOvr>
  <mc:AlternateContent xmlns:mc="http://schemas.openxmlformats.org/markup-compatibility/2006" xmlns:p14="http://schemas.microsoft.com/office/powerpoint/2010/main">
    <mc:Choice Requires="p14">
      <p:transition spd="slow" p14:dur="2000" advTm="10875"/>
    </mc:Choice>
    <mc:Fallback xmlns="">
      <p:transition spd="slow" advTm="1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22" name="vong quay"/>
          <p:cNvGrpSpPr/>
          <p:nvPr/>
        </p:nvGrpSpPr>
        <p:grpSpPr>
          <a:xfrm>
            <a:off x="5825983" y="658814"/>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solidFill>
              <a:schemeClr val="bg1"/>
            </a:solidFill>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7988932" y="812199"/>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1 tràng pháo tay</a:t>
              </a:r>
              <a:endParaRPr kumimoji="0" lang="vi-VN"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583224" y="3658778"/>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Mất lượt</a:t>
              </a:r>
              <a:endParaRPr kumimoji="0" lang="vi-VN"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38363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1 tràng pháo tay</a:t>
              </a:r>
              <a:endParaRPr kumimoji="0" lang="vi-VN"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p:cNvSpPr txBox="1"/>
            <p:nvPr/>
          </p:nvSpPr>
          <p:spPr>
            <a:xfrm rot="1321648">
              <a:off x="8940448" y="3591787"/>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9</a:t>
              </a:r>
              <a:endParaRPr kumimoji="0" lang="vi-VN"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solidFill>
            <a:srgbClr val="C0000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577651"/>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58973" y="5732248"/>
            <a:ext cx="1249410" cy="1065672"/>
          </a:xfrm>
          <a:prstGeom prst="rect">
            <a:avLst/>
          </a:prstGeom>
        </p:spPr>
      </p:pic>
      <p:sp>
        <p:nvSpPr>
          <p:cNvPr id="6" name="Rounded Rectangle 5"/>
          <p:cNvSpPr/>
          <p:nvPr/>
        </p:nvSpPr>
        <p:spPr>
          <a:xfrm>
            <a:off x="6014661"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itchFamily="18" charset="0"/>
                <a:cs typeface="Times New Roman" pitchFamily="18" charset="0"/>
              </a:rPr>
              <a:t>STOP</a:t>
            </a:r>
          </a:p>
        </p:txBody>
      </p:sp>
      <p:sp>
        <p:nvSpPr>
          <p:cNvPr id="5" name="Arrow: Notched Right 4">
            <a:hlinkClick r:id="rId15" action="ppaction://hlinksldjump"/>
            <a:extLst>
              <a:ext uri="{FF2B5EF4-FFF2-40B4-BE49-F238E27FC236}">
                <a16:creationId xmlns:a16="http://schemas.microsoft.com/office/drawing/2014/main" id="{5ABE10E3-5C6B-4C3B-83E4-D66FCF63CDB3}"/>
              </a:ext>
            </a:extLst>
          </p:cNvPr>
          <p:cNvSpPr/>
          <p:nvPr/>
        </p:nvSpPr>
        <p:spPr>
          <a:xfrm>
            <a:off x="3941451" y="6340720"/>
            <a:ext cx="481295"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animBg="1"/>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0647" y="199869"/>
            <a:ext cx="1088871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chemeClr val="tx1"/>
                </a:solidFill>
                <a:latin typeface="Times New Roman" pitchFamily="18" charset="0"/>
                <a:cs typeface="Times New Roman" pitchFamily="18" charset="0"/>
              </a:rPr>
              <a:t>Câu </a:t>
            </a:r>
            <a:r>
              <a:rPr lang="en-GB" sz="4000" b="1">
                <a:solidFill>
                  <a:schemeClr val="tx1"/>
                </a:solidFill>
                <a:latin typeface="Times New Roman" pitchFamily="18" charset="0"/>
                <a:cs typeface="Times New Roman" pitchFamily="18" charset="0"/>
              </a:rPr>
              <a:t>1</a:t>
            </a:r>
            <a:r>
              <a:rPr lang="en-US" sz="4000" b="1">
                <a:solidFill>
                  <a:schemeClr val="tx1"/>
                </a:solidFill>
                <a:latin typeface="Times New Roman" pitchFamily="18" charset="0"/>
                <a:cs typeface="Times New Roman" pitchFamily="18" charset="0"/>
              </a:rPr>
              <a:t>. </a:t>
            </a:r>
            <a:r>
              <a:rPr lang="vi-VN" sz="4000" b="1">
                <a:solidFill>
                  <a:schemeClr val="tx1"/>
                </a:solidFill>
                <a:latin typeface="Times New Roman" panose="02020603050405020304" pitchFamily="18" charset="0"/>
                <a:cs typeface="Times New Roman" panose="02020603050405020304" pitchFamily="18" charset="0"/>
              </a:rPr>
              <a:t>Lớp mỡ dưới da có vai trò chủ yếu là gì? </a:t>
            </a:r>
            <a:endParaRPr lang="vi-VN" sz="4000" b="1" dirty="0">
              <a:solidFill>
                <a:schemeClr val="tx1"/>
              </a:solidFill>
              <a:latin typeface="Times New Roman" pitchFamily="18" charset="0"/>
              <a:cs typeface="Times New Roman" pitchFamily="18" charset="0"/>
            </a:endParaRPr>
          </a:p>
        </p:txBody>
      </p:sp>
      <p:sp>
        <p:nvSpPr>
          <p:cNvPr id="26" name="Rectangle 25"/>
          <p:cNvSpPr/>
          <p:nvPr/>
        </p:nvSpPr>
        <p:spPr>
          <a:xfrm>
            <a:off x="1110220" y="1949346"/>
            <a:ext cx="4906798" cy="9825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Dự trữ đường</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9825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chemeClr val="tx1"/>
                </a:solidFill>
                <a:latin typeface="Times New Roman" pitchFamily="18" charset="0"/>
                <a:cs typeface="Times New Roman" pitchFamily="18" charset="0"/>
              </a:rPr>
              <a:t>B. Thu nhận kích thích từ môi trường</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3" name="Rectangle 42"/>
          <p:cNvSpPr/>
          <p:nvPr/>
        </p:nvSpPr>
        <p:spPr>
          <a:xfrm>
            <a:off x="1110220" y="3215889"/>
            <a:ext cx="4906798" cy="9825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C</a:t>
            </a:r>
            <a:r>
              <a:rPr lang="en-US" sz="3200" b="1">
                <a:solidFill>
                  <a:schemeClr val="tx1"/>
                </a:solidFill>
                <a:latin typeface="Times New Roman" pitchFamily="18" charset="0"/>
                <a:cs typeface="Times New Roman" pitchFamily="18" charset="0"/>
              </a:rPr>
              <a:t>. Vận chuyển chất dinh dưỡng</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30615" y="3220077"/>
            <a:ext cx="4906798" cy="9783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D</a:t>
            </a:r>
            <a:r>
              <a:rPr kumimoji="0" lang="vi-VN" sz="3200" b="1" i="0" u="none" strike="noStrike" kern="1200" cap="none" spc="0" normalizeH="0" baseline="0" noProof="0">
                <a:ln>
                  <a:noFill/>
                </a:ln>
                <a:solidFill>
                  <a:schemeClr val="tx1"/>
                </a:solidFill>
                <a:effectLst/>
                <a:uLnTx/>
                <a:uFillTx/>
                <a:latin typeface="Times New Roman" pitchFamily="18" charset="0"/>
                <a:cs typeface="Times New Roman" pitchFamily="18" charset="0"/>
              </a:rPr>
              <a:t>. </a:t>
            </a:r>
            <a:r>
              <a:rPr lang="en-US" sz="3200" b="1">
                <a:solidFill>
                  <a:schemeClr val="tx1"/>
                </a:solidFill>
                <a:latin typeface="Times New Roman" pitchFamily="18" charset="0"/>
                <a:cs typeface="Times New Roman" pitchFamily="18" charset="0"/>
              </a:rPr>
              <a:t>Cách nhiệt</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3279483"/>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292552"/>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7" name="TextBox 16"/>
          <p:cNvSpPr txBox="1"/>
          <p:nvPr/>
        </p:nvSpPr>
        <p:spPr>
          <a:xfrm>
            <a:off x="10361978" y="6562165"/>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8972" y="211862"/>
            <a:ext cx="11422742"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b="1">
              <a:solidFill>
                <a:schemeClr val="tx1"/>
              </a:solidFill>
              <a:latin typeface="Times New Roman" pitchFamily="18" charset="0"/>
              <a:cs typeface="Times New Roman" pitchFamily="18" charset="0"/>
            </a:endParaRPr>
          </a:p>
          <a:p>
            <a:pPr algn="ctr">
              <a:defRPr/>
            </a:pPr>
            <a:r>
              <a:rPr lang="en-US" sz="3600" b="1">
                <a:solidFill>
                  <a:schemeClr val="tx1"/>
                </a:solidFill>
                <a:latin typeface="Times New Roman" pitchFamily="18" charset="0"/>
                <a:cs typeface="Times New Roman" pitchFamily="18" charset="0"/>
              </a:rPr>
              <a:t>Câu </a:t>
            </a:r>
            <a:r>
              <a:rPr lang="vi-VN" sz="3600" b="1">
                <a:solidFill>
                  <a:schemeClr val="tx1"/>
                </a:solidFill>
                <a:latin typeface="Times New Roman" pitchFamily="18" charset="0"/>
                <a:cs typeface="Times New Roman" pitchFamily="18" charset="0"/>
              </a:rPr>
              <a:t>2</a:t>
            </a:r>
            <a:r>
              <a:rPr lang="en-US" sz="3600" b="1">
                <a:solidFill>
                  <a:schemeClr val="tx1"/>
                </a:solidFill>
                <a:latin typeface="Times New Roman" pitchFamily="18" charset="0"/>
                <a:cs typeface="Times New Roman" pitchFamily="18" charset="0"/>
              </a:rPr>
              <a:t>.</a:t>
            </a:r>
            <a:r>
              <a:rPr lang="vi-VN" sz="3600" b="1">
                <a:solidFill>
                  <a:schemeClr val="tx1"/>
                </a:solidFill>
                <a:latin typeface="Times New Roman" pitchFamily="18" charset="0"/>
                <a:cs typeface="Times New Roman" pitchFamily="18" charset="0"/>
              </a:rPr>
              <a:t> Một</a:t>
            </a:r>
            <a:r>
              <a:rPr lang="vi-VN" sz="3600"/>
              <a:t> </a:t>
            </a:r>
            <a:r>
              <a:rPr lang="vi-VN" sz="3600" b="1">
                <a:solidFill>
                  <a:schemeClr val="tx1"/>
                </a:solidFill>
                <a:latin typeface="Times New Roman" panose="02020603050405020304" pitchFamily="18" charset="0"/>
                <a:cs typeface="Times New Roman" panose="02020603050405020304" pitchFamily="18" charset="0"/>
              </a:rPr>
              <a:t>làn da sạch sẽ có khả năng tiêu diệt khoảng bao nhiêu phần trăm số vi khuẩn bám trên da?</a:t>
            </a:r>
            <a:endParaRPr kumimoji="0" lang="vi-VN"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1110220" y="234123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85%	 </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34542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mj-lt"/>
              </a:rPr>
              <a:t>B</a:t>
            </a:r>
            <a:r>
              <a:rPr kumimoji="0" lang="vi-VN" sz="3200" b="1" i="0" u="none" strike="noStrike" kern="1200" cap="none" spc="0" normalizeH="0" baseline="0" noProof="0">
                <a:ln>
                  <a:noFill/>
                </a:ln>
                <a:solidFill>
                  <a:prstClr val="black"/>
                </a:solidFill>
                <a:effectLst/>
                <a:uLnTx/>
                <a:uFillTx/>
                <a:latin typeface="+mj-lt"/>
              </a:rPr>
              <a:t>. </a:t>
            </a:r>
            <a:r>
              <a:rPr lang="en-US" sz="3200" b="1">
                <a:solidFill>
                  <a:schemeClr val="tx1"/>
                </a:solidFill>
                <a:latin typeface="Times New Roman" pitchFamily="18" charset="0"/>
                <a:cs typeface="Times New Roman" pitchFamily="18" charset="0"/>
              </a:rPr>
              <a:t>40%</a:t>
            </a:r>
            <a:endParaRPr kumimoji="0" lang="vi-VN" sz="3200" b="1"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32304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a:t>
            </a:r>
            <a:r>
              <a:rPr kumimoji="0" lang="vi-VN" sz="3200" b="1" i="0" u="none" strike="noStrike" kern="1200" cap="none" spc="0" normalizeH="0" baseline="0" noProof="0">
                <a:ln>
                  <a:noFill/>
                </a:ln>
                <a:solidFill>
                  <a:prstClr val="black"/>
                </a:solidFill>
                <a:effectLst/>
                <a:uLnTx/>
                <a:uFillTx/>
                <a:latin typeface="Times New Roman" pitchFamily="18" charset="0"/>
                <a:cs typeface="Times New Roman" pitchFamily="18" charset="0"/>
              </a:rPr>
              <a:t>.</a:t>
            </a:r>
            <a:r>
              <a:rPr kumimoji="0" lang="en-US" sz="3200" b="1" i="0" u="none" strike="noStrike" kern="1200" cap="none" spc="0" normalizeH="0" baseline="0" noProof="0">
                <a:ln>
                  <a:noFill/>
                </a:ln>
                <a:solidFill>
                  <a:prstClr val="black"/>
                </a:solidFill>
                <a:effectLst/>
                <a:uLnTx/>
                <a:uFillTx/>
                <a:latin typeface="Times New Roman" pitchFamily="18" charset="0"/>
                <a:cs typeface="Times New Roman" pitchFamily="18" charset="0"/>
              </a:rPr>
              <a:t> 99%</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30615" y="323459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a:t>
            </a:r>
            <a:r>
              <a:rPr kumimoji="0" lang="vi-VN" sz="3200" b="1" i="0" u="none" strike="noStrike" kern="1200" cap="none" spc="0" normalizeH="0" baseline="0" noProof="0">
                <a:ln>
                  <a:noFill/>
                </a:ln>
                <a:solidFill>
                  <a:prstClr val="black"/>
                </a:solidFill>
                <a:effectLst/>
                <a:uLnTx/>
                <a:uFillTx/>
                <a:latin typeface="Times New Roman" pitchFamily="18" charset="0"/>
                <a:cs typeface="Times New Roman" pitchFamily="18" charset="0"/>
              </a:rPr>
              <a:t>. </a:t>
            </a:r>
            <a:r>
              <a:rPr lang="en-US" sz="3200" b="1">
                <a:solidFill>
                  <a:schemeClr val="tx1"/>
                </a:solidFill>
                <a:latin typeface="Times New Roman" pitchFamily="18" charset="0"/>
                <a:cs typeface="Times New Roman" pitchFamily="18" charset="0"/>
              </a:rPr>
              <a:t>35%</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344305"/>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7828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77038" y="3290001"/>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01190"/>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7" name="TextBox 16"/>
          <p:cNvSpPr txBox="1"/>
          <p:nvPr/>
        </p:nvSpPr>
        <p:spPr>
          <a:xfrm>
            <a:off x="10361978" y="6521824"/>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chemeClr val="tx1"/>
                </a:solidFill>
                <a:latin typeface="Times New Roman" pitchFamily="18" charset="0"/>
                <a:cs typeface="Times New Roman" pitchFamily="18" charset="0"/>
              </a:rPr>
              <a:t>Câu</a:t>
            </a:r>
            <a:r>
              <a:rPr lang="en-US" sz="4000" b="1" dirty="0">
                <a:solidFill>
                  <a:schemeClr val="tx1"/>
                </a:solidFill>
                <a:latin typeface="Times New Roman" pitchFamily="18" charset="0"/>
                <a:cs typeface="Times New Roman" pitchFamily="18" charset="0"/>
              </a:rPr>
              <a:t> </a:t>
            </a:r>
            <a:r>
              <a:rPr lang="en-GB" sz="4000" b="1" dirty="0">
                <a:solidFill>
                  <a:schemeClr val="tx1"/>
                </a:solidFill>
                <a:latin typeface="Times New Roman" pitchFamily="18" charset="0"/>
                <a:cs typeface="Times New Roman" pitchFamily="18" charset="0"/>
              </a:rPr>
              <a:t>3</a:t>
            </a:r>
            <a:r>
              <a:rPr lang="en-US" sz="4000" b="1">
                <a:solidFill>
                  <a:schemeClr val="tx1"/>
                </a:solidFill>
                <a:latin typeface="Times New Roman" pitchFamily="18" charset="0"/>
                <a:cs typeface="Times New Roman" pitchFamily="18" charset="0"/>
              </a:rPr>
              <a:t>. </a:t>
            </a:r>
            <a:r>
              <a:rPr lang="vi-VN" sz="4000" b="1">
                <a:solidFill>
                  <a:schemeClr val="tx1"/>
                </a:solidFill>
                <a:latin typeface="Times New Roman" panose="02020603050405020304" pitchFamily="18" charset="0"/>
                <a:cs typeface="Times New Roman" panose="02020603050405020304" pitchFamily="18" charset="0"/>
              </a:rPr>
              <a:t>Để phòng ngừa các bệnh ngoài da, biện pháp khả thi nhất là gì ?</a:t>
            </a:r>
          </a:p>
        </p:txBody>
      </p:sp>
      <p:sp>
        <p:nvSpPr>
          <p:cNvPr id="26" name="Rectangle 25"/>
          <p:cNvSpPr/>
          <p:nvPr/>
        </p:nvSpPr>
        <p:spPr>
          <a:xfrm>
            <a:off x="977462" y="1949345"/>
            <a:ext cx="5039556" cy="13657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a:t>
            </a:r>
            <a:r>
              <a:rPr lang="vi-VN" sz="3200" b="1">
                <a:solidFill>
                  <a:schemeClr val="tx1"/>
                </a:solidFill>
                <a:latin typeface="Times New Roman" panose="02020603050405020304" pitchFamily="18" charset="0"/>
                <a:cs typeface="Times New Roman" panose="02020603050405020304" pitchFamily="18" charset="0"/>
              </a:rPr>
              <a:t>Luôn vệ sinh da sạch sẽ</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3621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a:solidFill>
                  <a:schemeClr val="tx1"/>
                </a:solidFill>
                <a:latin typeface="Times New Roman" pitchFamily="18" charset="0"/>
                <a:cs typeface="Times New Roman" pitchFamily="18" charset="0"/>
              </a:rPr>
              <a:t>B</a:t>
            </a:r>
            <a:r>
              <a:rPr lang="en-US" sz="3200" b="1">
                <a:solidFill>
                  <a:schemeClr val="tx1"/>
                </a:solidFill>
                <a:latin typeface="Times New Roman" pitchFamily="18" charset="0"/>
                <a:cs typeface="Times New Roman" pitchFamily="18" charset="0"/>
              </a:rPr>
              <a:t>. </a:t>
            </a:r>
            <a:r>
              <a:rPr lang="vi-VN" sz="3200" b="1">
                <a:solidFill>
                  <a:schemeClr val="tx1"/>
                </a:solidFill>
                <a:latin typeface="Times New Roman" panose="02020603050405020304" pitchFamily="18" charset="0"/>
                <a:cs typeface="Times New Roman" panose="02020603050405020304" pitchFamily="18" charset="0"/>
              </a:rPr>
              <a:t>Tránh để da bị xây xát</a:t>
            </a:r>
          </a:p>
        </p:txBody>
      </p:sp>
      <p:sp>
        <p:nvSpPr>
          <p:cNvPr id="43" name="Rectangle 42"/>
          <p:cNvSpPr/>
          <p:nvPr/>
        </p:nvSpPr>
        <p:spPr>
          <a:xfrm>
            <a:off x="977462" y="3771989"/>
            <a:ext cx="5039556" cy="13657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a:solidFill>
                  <a:schemeClr val="tx1"/>
                </a:solidFill>
                <a:latin typeface="Times New Roman" pitchFamily="18" charset="0"/>
                <a:cs typeface="Times New Roman" pitchFamily="18" charset="0"/>
              </a:rPr>
              <a:t>C.</a:t>
            </a:r>
            <a:r>
              <a:rPr lang="vi-VN" sz="3200" b="1">
                <a:solidFill>
                  <a:schemeClr val="tx1"/>
                </a:solidFill>
                <a:latin typeface="Times New Roman" pitchFamily="18" charset="0"/>
                <a:cs typeface="Times New Roman" pitchFamily="18" charset="0"/>
              </a:rPr>
              <a:t> Bôi kem dưỡng ẩm cho da</a:t>
            </a:r>
          </a:p>
        </p:txBody>
      </p:sp>
      <p:sp>
        <p:nvSpPr>
          <p:cNvPr id="44" name="Rectangle 43"/>
          <p:cNvSpPr/>
          <p:nvPr/>
        </p:nvSpPr>
        <p:spPr>
          <a:xfrm>
            <a:off x="6240943" y="3771990"/>
            <a:ext cx="4906798" cy="13544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chemeClr val="tx1"/>
                </a:solidFill>
                <a:latin typeface="Times New Roman" pitchFamily="18" charset="0"/>
                <a:cs typeface="Times New Roman" pitchFamily="18" charset="0"/>
              </a:rPr>
              <a:t>D</a:t>
            </a:r>
            <a:r>
              <a:rPr lang="en-US" sz="3200" b="1">
                <a:solidFill>
                  <a:schemeClr val="tx1"/>
                </a:solidFill>
                <a:latin typeface="Times New Roman" pitchFamily="18" charset="0"/>
                <a:cs typeface="Times New Roman" pitchFamily="18" charset="0"/>
              </a:rPr>
              <a:t>. </a:t>
            </a:r>
            <a:r>
              <a:rPr lang="vi-VN" sz="3200" b="1">
                <a:solidFill>
                  <a:schemeClr val="tx1"/>
                </a:solidFill>
                <a:latin typeface="Times New Roman" panose="02020603050405020304" pitchFamily="18" charset="0"/>
                <a:cs typeface="Times New Roman" panose="02020603050405020304" pitchFamily="18" charset="0"/>
              </a:rPr>
              <a:t>Tập thể dục thường xuyên</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31881" y="397518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07891" y="404557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916394" y="575310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8" name="TextBox 17"/>
          <p:cNvSpPr txBox="1"/>
          <p:nvPr/>
        </p:nvSpPr>
        <p:spPr>
          <a:xfrm>
            <a:off x="10361978" y="6521824"/>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81274" y="5682799"/>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5436948"/>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Times New Roman" pitchFamily="18" charset="0"/>
                <a:cs typeface="Times New Roman" pitchFamily="18" charset="0"/>
              </a:rPr>
              <a:t>Câu</a:t>
            </a:r>
            <a:r>
              <a:rPr lang="en-US" sz="4000" b="1" dirty="0">
                <a:solidFill>
                  <a:schemeClr val="tx1"/>
                </a:solidFill>
                <a:latin typeface="Times New Roman" pitchFamily="18" charset="0"/>
                <a:cs typeface="Times New Roman" pitchFamily="18" charset="0"/>
              </a:rPr>
              <a:t> </a:t>
            </a:r>
            <a:r>
              <a:rPr lang="en-GB" sz="4000" b="1" dirty="0">
                <a:solidFill>
                  <a:schemeClr val="tx1"/>
                </a:solidFill>
                <a:latin typeface="Times New Roman" pitchFamily="18" charset="0"/>
                <a:cs typeface="Times New Roman" pitchFamily="18" charset="0"/>
              </a:rPr>
              <a:t>4</a:t>
            </a:r>
            <a:r>
              <a:rPr lang="en-US" sz="4000" b="1">
                <a:solidFill>
                  <a:schemeClr val="tx1"/>
                </a:solidFill>
                <a:latin typeface="Times New Roman" pitchFamily="18" charset="0"/>
                <a:cs typeface="Times New Roman" pitchFamily="18" charset="0"/>
              </a:rPr>
              <a:t>. </a:t>
            </a:r>
            <a:r>
              <a:rPr lang="vi-VN" sz="4000" b="1">
                <a:solidFill>
                  <a:schemeClr val="tx1"/>
                </a:solidFill>
                <a:latin typeface="Times New Roman" panose="02020603050405020304" pitchFamily="18" charset="0"/>
                <a:cs typeface="Times New Roman" panose="02020603050405020304" pitchFamily="18" charset="0"/>
              </a:rPr>
              <a:t>Vì sao vào mùa đông, da chúng ta thường bị tím tái?</a:t>
            </a:r>
            <a:endParaRPr kumimoji="0" lang="vi-VN" sz="4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232229" y="1981303"/>
            <a:ext cx="5784789" cy="1491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itchFamily="18" charset="0"/>
                <a:cs typeface="Times New Roman" pitchFamily="18" charset="0"/>
              </a:rPr>
              <a:t>A</a:t>
            </a:r>
            <a:r>
              <a:rPr lang="en-US" sz="3200">
                <a:solidFill>
                  <a:schemeClr val="tx1"/>
                </a:solidFill>
                <a:latin typeface="Times New Roman" pitchFamily="18" charset="0"/>
                <a:cs typeface="Times New Roman" pitchFamily="18" charset="0"/>
              </a:rPr>
              <a:t>. </a:t>
            </a:r>
            <a:r>
              <a:rPr lang="vi-VN" sz="3200">
                <a:solidFill>
                  <a:schemeClr val="tx1"/>
                </a:solidFill>
                <a:latin typeface="Times New Roman" panose="02020603050405020304" pitchFamily="18" charset="0"/>
                <a:cs typeface="Times New Roman" panose="02020603050405020304" pitchFamily="18" charset="0"/>
              </a:rPr>
              <a:t>Vì cơ thể bị mất máu do bị sốc nhiệt nên da mất đi vẻ hồng hào</a:t>
            </a:r>
            <a:r>
              <a:rPr lang="en-GB" sz="3200">
                <a:solidFill>
                  <a:schemeClr val="tx1"/>
                </a:solidFill>
                <a:latin typeface="Times New Roman" pitchFamily="18" charset="0"/>
                <a:cs typeface="Times New Roman" pitchFamily="18" charset="0"/>
              </a:rPr>
              <a:t>	</a:t>
            </a:r>
            <a:endParaRPr kumimoji="0" lang="vi-VN" sz="320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81538" y="1993657"/>
            <a:ext cx="5784789" cy="1491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chemeClr val="tx1"/>
                </a:solidFill>
                <a:latin typeface="Times New Roman" pitchFamily="18" charset="0"/>
                <a:cs typeface="Times New Roman" pitchFamily="18" charset="0"/>
              </a:rPr>
              <a:t>B</a:t>
            </a:r>
            <a:r>
              <a:rPr lang="en-US" sz="3200">
                <a:solidFill>
                  <a:schemeClr val="tx1"/>
                </a:solidFill>
                <a:latin typeface="Times New Roman" pitchFamily="18" charset="0"/>
                <a:cs typeface="Times New Roman" pitchFamily="18" charset="0"/>
              </a:rPr>
              <a:t>. </a:t>
            </a:r>
            <a:r>
              <a:rPr lang="vi-VN" sz="3200">
                <a:solidFill>
                  <a:schemeClr val="tx1"/>
                </a:solidFill>
                <a:latin typeface="Times New Roman" panose="02020603050405020304" pitchFamily="18" charset="0"/>
                <a:cs typeface="Times New Roman" panose="02020603050405020304" pitchFamily="18" charset="0"/>
              </a:rPr>
              <a:t>Vì nhiệt độ thấp khiến cho mạch máu dưới da bị vỡ và tạo nên các vết bầm tím.</a:t>
            </a:r>
          </a:p>
        </p:txBody>
      </p:sp>
      <p:sp>
        <p:nvSpPr>
          <p:cNvPr id="43" name="Rectangle 42"/>
          <p:cNvSpPr/>
          <p:nvPr/>
        </p:nvSpPr>
        <p:spPr>
          <a:xfrm>
            <a:off x="232229" y="3648231"/>
            <a:ext cx="5784789" cy="14821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a:solidFill>
                  <a:schemeClr val="tx1"/>
                </a:solidFill>
                <a:latin typeface="Times New Roman" pitchFamily="18" charset="0"/>
                <a:cs typeface="Times New Roman" pitchFamily="18" charset="0"/>
              </a:rPr>
              <a:t>C. </a:t>
            </a:r>
            <a:r>
              <a:rPr lang="vi-VN" sz="3200">
                <a:solidFill>
                  <a:schemeClr val="tx1"/>
                </a:solidFill>
                <a:latin typeface="Times New Roman" panose="02020603050405020304" pitchFamily="18" charset="0"/>
                <a:cs typeface="Times New Roman" panose="02020603050405020304" pitchFamily="18" charset="0"/>
              </a:rPr>
              <a:t>Vì các mạch máu dưới da co lại để hạn chế sự toả nhiệt nên sắc da trở nên nhợt nhạt</a:t>
            </a:r>
            <a:endParaRPr kumimoji="0" lang="vi-VN" sz="320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81538" y="3648231"/>
            <a:ext cx="5784789" cy="14821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itchFamily="18" charset="0"/>
                <a:cs typeface="Times New Roman" pitchFamily="18" charset="0"/>
              </a:rPr>
              <a:t>D</a:t>
            </a:r>
            <a:r>
              <a:rPr lang="en-US" sz="3200">
                <a:solidFill>
                  <a:schemeClr val="tx1"/>
                </a:solidFill>
                <a:latin typeface="Times New Roman" pitchFamily="18" charset="0"/>
                <a:cs typeface="Times New Roman" pitchFamily="18" charset="0"/>
              </a:rPr>
              <a:t>. </a:t>
            </a:r>
            <a:r>
              <a:rPr lang="vi-VN" sz="3200">
                <a:solidFill>
                  <a:schemeClr val="tx1"/>
                </a:solidFill>
                <a:latin typeface="Times New Roman" panose="02020603050405020304" pitchFamily="18" charset="0"/>
                <a:cs typeface="Times New Roman" panose="02020603050405020304" pitchFamily="18" charset="0"/>
              </a:rPr>
              <a:t>Tất cả các phương án trên</a:t>
            </a:r>
            <a:endParaRPr kumimoji="0" lang="vi-VN" sz="320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4370" y="2511184"/>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4038780"/>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75921" y="4041786"/>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82369" y="2387102"/>
            <a:ext cx="732592" cy="643793"/>
          </a:xfrm>
          <a:prstGeom prst="rect">
            <a:avLst/>
          </a:prstGeom>
        </p:spPr>
      </p:pic>
      <p:sp>
        <p:nvSpPr>
          <p:cNvPr id="18" name="Cloud 17">
            <a:hlinkClick r:id="rId13" action="ppaction://hlinksldjump"/>
          </p:cNvPr>
          <p:cNvSpPr/>
          <p:nvPr/>
        </p:nvSpPr>
        <p:spPr>
          <a:xfrm>
            <a:off x="4667494" y="528030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7" name="TextBox 16"/>
          <p:cNvSpPr txBox="1"/>
          <p:nvPr/>
        </p:nvSpPr>
        <p:spPr>
          <a:xfrm>
            <a:off x="10361978" y="6508377"/>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err="1">
                <a:solidFill>
                  <a:schemeClr val="tx1"/>
                </a:solidFill>
                <a:latin typeface="Times New Roman" pitchFamily="18" charset="0"/>
                <a:cs typeface="Times New Roman" pitchFamily="18" charset="0"/>
              </a:rPr>
              <a:t>Câu</a:t>
            </a:r>
            <a:r>
              <a:rPr lang="en-US" sz="4000" b="1">
                <a:solidFill>
                  <a:schemeClr val="tx1"/>
                </a:solidFill>
                <a:latin typeface="Times New Roman" pitchFamily="18" charset="0"/>
                <a:cs typeface="Times New Roman" pitchFamily="18" charset="0"/>
              </a:rPr>
              <a:t> </a:t>
            </a:r>
            <a:r>
              <a:rPr lang="en-GB" sz="4000" b="1">
                <a:solidFill>
                  <a:schemeClr val="tx1"/>
                </a:solidFill>
                <a:latin typeface="Times New Roman" pitchFamily="18" charset="0"/>
                <a:cs typeface="Times New Roman" pitchFamily="18" charset="0"/>
              </a:rPr>
              <a:t>5</a:t>
            </a:r>
            <a:r>
              <a:rPr lang="en-US" sz="4000" b="1">
                <a:solidFill>
                  <a:schemeClr val="tx1"/>
                </a:solidFill>
                <a:latin typeface="Times New Roman" pitchFamily="18" charset="0"/>
                <a:cs typeface="Times New Roman" pitchFamily="18" charset="0"/>
              </a:rPr>
              <a:t>. </a:t>
            </a:r>
            <a:r>
              <a:rPr lang="vi-VN" sz="4000" b="1">
                <a:solidFill>
                  <a:schemeClr val="tx1"/>
                </a:solidFill>
                <a:latin typeface="Times New Roman" panose="02020603050405020304" pitchFamily="18" charset="0"/>
                <a:cs typeface="Times New Roman" panose="02020603050405020304" pitchFamily="18" charset="0"/>
              </a:rPr>
              <a:t>Bệnh nào dưới đây là một trong những bệnh ngoài da: </a:t>
            </a:r>
            <a:endParaRPr kumimoji="0" lang="vi-VN" sz="4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Tả</a:t>
            </a:r>
            <a:r>
              <a:rPr lang="en-GB" sz="3200" b="1">
                <a:solidFill>
                  <a:schemeClr val="tx1"/>
                </a:solidFill>
                <a:latin typeface="Times New Roman" pitchFamily="18" charset="0"/>
                <a:cs typeface="Times New Roman" pitchFamily="18" charset="0"/>
              </a:rPr>
              <a:t>	</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chemeClr val="tx1"/>
                </a:solidFill>
                <a:latin typeface="Times New Roman" pitchFamily="18" charset="0"/>
                <a:cs typeface="Times New Roman" pitchFamily="18" charset="0"/>
              </a:rPr>
              <a:t>B. Sốt xuất huyết</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chemeClr val="tx1"/>
                </a:solidFill>
                <a:latin typeface="Times New Roman" pitchFamily="18" charset="0"/>
                <a:cs typeface="Times New Roman" pitchFamily="18" charset="0"/>
              </a:rPr>
              <a:t>C. </a:t>
            </a:r>
            <a:r>
              <a:rPr lang="en-GB" sz="3200" b="1">
                <a:solidFill>
                  <a:schemeClr val="tx1"/>
                </a:solidFill>
                <a:latin typeface="Times New Roman" pitchFamily="18" charset="0"/>
                <a:cs typeface="Times New Roman" pitchFamily="18" charset="0"/>
              </a:rPr>
              <a:t>Hắc lào</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D</a:t>
            </a:r>
            <a:r>
              <a:rPr lang="en-US" sz="3200" b="1">
                <a:solidFill>
                  <a:schemeClr val="tx1"/>
                </a:solidFill>
                <a:latin typeface="Times New Roman" pitchFamily="18" charset="0"/>
                <a:cs typeface="Times New Roman" pitchFamily="18" charset="0"/>
              </a:rPr>
              <a:t>. Thương hàn</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7" name="TextBox 16"/>
          <p:cNvSpPr txBox="1"/>
          <p:nvPr/>
        </p:nvSpPr>
        <p:spPr>
          <a:xfrm>
            <a:off x="10361978" y="6508377"/>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30077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86FDA6-E111-4AB6-8212-FC6DA823438E}"/>
              </a:ext>
            </a:extLst>
          </p:cNvPr>
          <p:cNvSpPr txBox="1"/>
          <p:nvPr/>
        </p:nvSpPr>
        <p:spPr>
          <a:xfrm>
            <a:off x="221672" y="183784"/>
            <a:ext cx="7703128"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I. DA Ở NGƯỜI</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40DE8E3-B550-41B6-A34E-54EAA08E9403}"/>
              </a:ext>
            </a:extLst>
          </p:cNvPr>
          <p:cNvSpPr txBox="1"/>
          <p:nvPr/>
        </p:nvSpPr>
        <p:spPr>
          <a:xfrm>
            <a:off x="221667" y="751827"/>
            <a:ext cx="7703128"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1. Cấu tạo và chức năng của da</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7CDAC98-5E18-4A81-8ABE-204106CB996B}"/>
              </a:ext>
            </a:extLst>
          </p:cNvPr>
          <p:cNvSpPr txBox="1"/>
          <p:nvPr/>
        </p:nvSpPr>
        <p:spPr>
          <a:xfrm>
            <a:off x="360216" y="1646606"/>
            <a:ext cx="11263748" cy="523220"/>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Quan sát H39.1, thảo luận cặp đôi hoàn thành phiếu học tập số 1 trong 5 phút</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88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54456" y="4202899"/>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64948" y="4792239"/>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42761" y="5393984"/>
            <a:ext cx="520391" cy="566575"/>
          </a:xfrm>
          <a:prstGeom prst="rect">
            <a:avLst/>
          </a:prstGeom>
        </p:spPr>
      </p:pic>
      <p:sp>
        <p:nvSpPr>
          <p:cNvPr id="4" name="Snip Diagonal Corner Rectangle 3"/>
          <p:cNvSpPr/>
          <p:nvPr/>
        </p:nvSpPr>
        <p:spPr>
          <a:xfrm>
            <a:off x="470647" y="199869"/>
            <a:ext cx="1088871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Times New Roman" pitchFamily="18" charset="0"/>
                <a:cs typeface="Times New Roman" pitchFamily="18" charset="0"/>
              </a:rPr>
              <a:t>Câu</a:t>
            </a:r>
            <a:r>
              <a:rPr lang="en-US" sz="4000" b="1" dirty="0">
                <a:solidFill>
                  <a:schemeClr val="tx1"/>
                </a:solidFill>
                <a:latin typeface="Times New Roman" pitchFamily="18" charset="0"/>
                <a:cs typeface="Times New Roman" pitchFamily="18" charset="0"/>
              </a:rPr>
              <a:t> </a:t>
            </a:r>
            <a:r>
              <a:rPr lang="en-GB" sz="4000" b="1" dirty="0">
                <a:solidFill>
                  <a:schemeClr val="tx1"/>
                </a:solidFill>
                <a:latin typeface="Times New Roman" pitchFamily="18" charset="0"/>
                <a:cs typeface="Times New Roman" pitchFamily="18" charset="0"/>
              </a:rPr>
              <a:t>6</a:t>
            </a:r>
            <a:r>
              <a:rPr lang="en-US" sz="4000" b="1">
                <a:solidFill>
                  <a:schemeClr val="tx1"/>
                </a:solidFill>
                <a:latin typeface="Times New Roman" pitchFamily="18" charset="0"/>
                <a:cs typeface="Times New Roman" pitchFamily="18" charset="0"/>
              </a:rPr>
              <a:t>. </a:t>
            </a:r>
            <a:r>
              <a:rPr lang="vi-VN" sz="4000" b="1">
                <a:solidFill>
                  <a:schemeClr val="tx1"/>
                </a:solidFill>
                <a:latin typeface="Times New Roman" panose="02020603050405020304" pitchFamily="18" charset="0"/>
                <a:cs typeface="Times New Roman" panose="02020603050405020304" pitchFamily="18" charset="0"/>
              </a:rPr>
              <a:t>Việc làm nào dưới đây có thể giúp chúng ta chống nóng hiệu quả?</a:t>
            </a:r>
            <a:endParaRPr kumimoji="0" lang="vi-VN" sz="4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718334" y="1949345"/>
            <a:ext cx="5298684" cy="1071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A</a:t>
            </a:r>
            <a:r>
              <a:rPr lang="en-US" sz="3200" b="1">
                <a:solidFill>
                  <a:schemeClr val="tx1"/>
                </a:solidFill>
                <a:latin typeface="Times New Roman" pitchFamily="18" charset="0"/>
                <a:cs typeface="Times New Roman" pitchFamily="18" charset="0"/>
              </a:rPr>
              <a:t>. Uống nước giải khát có ga</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4"/>
            <a:ext cx="5228749" cy="1071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Times New Roman" pitchFamily="18" charset="0"/>
                <a:cs typeface="Times New Roman" pitchFamily="18" charset="0"/>
              </a:rPr>
              <a:t>B</a:t>
            </a:r>
            <a:r>
              <a:rPr lang="en-US" sz="3200" b="1">
                <a:solidFill>
                  <a:schemeClr val="tx1"/>
                </a:solidFill>
                <a:latin typeface="Times New Roman" pitchFamily="18" charset="0"/>
                <a:cs typeface="Times New Roman" pitchFamily="18" charset="0"/>
              </a:rPr>
              <a:t>. Tắm nắng</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3" name="Rectangle 42"/>
          <p:cNvSpPr/>
          <p:nvPr/>
        </p:nvSpPr>
        <p:spPr>
          <a:xfrm>
            <a:off x="718334" y="3317485"/>
            <a:ext cx="5298684" cy="11048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chemeClr val="tx1"/>
                </a:solidFill>
                <a:latin typeface="Times New Roman" pitchFamily="18" charset="0"/>
                <a:cs typeface="Times New Roman" pitchFamily="18" charset="0"/>
              </a:rPr>
              <a:t>C</a:t>
            </a:r>
            <a:r>
              <a:rPr lang="en-US" sz="3200" b="1">
                <a:solidFill>
                  <a:schemeClr val="tx1"/>
                </a:solidFill>
                <a:latin typeface="Times New Roman" pitchFamily="18" charset="0"/>
                <a:cs typeface="Times New Roman" pitchFamily="18" charset="0"/>
              </a:rPr>
              <a:t>. </a:t>
            </a:r>
            <a:r>
              <a:rPr lang="vi-VN" sz="3200" b="1">
                <a:solidFill>
                  <a:schemeClr val="tx1"/>
                </a:solidFill>
                <a:latin typeface="Times New Roman" panose="02020603050405020304" pitchFamily="18" charset="0"/>
                <a:cs typeface="Times New Roman" panose="02020603050405020304" pitchFamily="18" charset="0"/>
              </a:rPr>
              <a:t>Mặc quần áo dày dặn bằng vải nilon</a:t>
            </a:r>
          </a:p>
        </p:txBody>
      </p:sp>
      <p:sp>
        <p:nvSpPr>
          <p:cNvPr id="44" name="Rectangle 43"/>
          <p:cNvSpPr/>
          <p:nvPr/>
        </p:nvSpPr>
        <p:spPr>
          <a:xfrm>
            <a:off x="6096000" y="3322278"/>
            <a:ext cx="5298684" cy="11048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chemeClr val="tx1"/>
                </a:solidFill>
                <a:latin typeface="Times New Roman" pitchFamily="18" charset="0"/>
                <a:cs typeface="Times New Roman" pitchFamily="18" charset="0"/>
              </a:rPr>
              <a:t>D</a:t>
            </a:r>
            <a:r>
              <a:rPr kumimoji="0" lang="vi-VN" sz="3200" b="1" i="0" u="none" strike="noStrike" kern="1200" cap="none" spc="0" normalizeH="0" baseline="0" noProof="0">
                <a:ln>
                  <a:noFill/>
                </a:ln>
                <a:solidFill>
                  <a:schemeClr val="tx1"/>
                </a:solidFill>
                <a:effectLst/>
                <a:uLnTx/>
                <a:uFillTx/>
                <a:latin typeface="Times New Roman" pitchFamily="18" charset="0"/>
                <a:cs typeface="Times New Roman" pitchFamily="18" charset="0"/>
              </a:rPr>
              <a:t>. </a:t>
            </a:r>
            <a:r>
              <a:rPr lang="vi-VN" sz="3200" b="1">
                <a:solidFill>
                  <a:schemeClr val="tx1"/>
                </a:solidFill>
                <a:latin typeface="Times New Roman" panose="02020603050405020304" pitchFamily="18" charset="0"/>
                <a:cs typeface="Times New Roman" panose="02020603050405020304" pitchFamily="18" charset="0"/>
              </a:rPr>
              <a:t>Trồng nhiều cây xanh</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861292"/>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3468166"/>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481235"/>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783118"/>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17" name="TextBox 16"/>
          <p:cNvSpPr txBox="1"/>
          <p:nvPr/>
        </p:nvSpPr>
        <p:spPr>
          <a:xfrm>
            <a:off x="10361978" y="6562165"/>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28550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FAA62-27A2-4A67-844F-79D1550CBA6B}"/>
              </a:ext>
            </a:extLst>
          </p:cNvPr>
          <p:cNvSpPr/>
          <p:nvPr/>
        </p:nvSpPr>
        <p:spPr>
          <a:xfrm>
            <a:off x="4186245" y="151564"/>
            <a:ext cx="3413114"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VẬN DỤNG</a:t>
            </a:r>
          </a:p>
        </p:txBody>
      </p:sp>
      <p:pic>
        <p:nvPicPr>
          <p:cNvPr id="1026" name="Picture 2" descr="Máy tính Biểu tượng biểu tượng Chia sẻ ý Tưởng - kiến thức biểu tượng chia  sẻ png tải về - Miễn phí trong suốt Văn Bản png Tải về.">
            <a:extLst>
              <a:ext uri="{FF2B5EF4-FFF2-40B4-BE49-F238E27FC236}">
                <a16:creationId xmlns:a16="http://schemas.microsoft.com/office/drawing/2014/main" id="{799B7F10-A344-4709-93A7-5C148EB71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81" y="873442"/>
            <a:ext cx="1700809" cy="179105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Say nắng, say nóng là gì? Nguyên nhân và cách xử trí khi gặp">
            <a:extLst>
              <a:ext uri="{FF2B5EF4-FFF2-40B4-BE49-F238E27FC236}">
                <a16:creationId xmlns:a16="http://schemas.microsoft.com/office/drawing/2014/main" id="{3F729A15-D74E-4CDD-B44D-54AB429801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 name="Picture 6" descr="Cần làm gì khi bị say nắng, say nóng">
            <a:extLst>
              <a:ext uri="{FF2B5EF4-FFF2-40B4-BE49-F238E27FC236}">
                <a16:creationId xmlns:a16="http://schemas.microsoft.com/office/drawing/2014/main" id="{B41204ED-D042-418B-A26C-CD59C9306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2381" y="1332933"/>
            <a:ext cx="8233631" cy="419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97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ần phải làm gì khi bị say nắng?">
            <a:extLst>
              <a:ext uri="{FF2B5EF4-FFF2-40B4-BE49-F238E27FC236}">
                <a16:creationId xmlns:a16="http://schemas.microsoft.com/office/drawing/2014/main" id="{71B7F3A5-9F5A-44B6-93CE-C95182C7EFB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080" name="Picture 8" descr="Say nắng, say nóng” vẫn là những vấn đề cấp thiết trong mùa hè">
            <a:extLst>
              <a:ext uri="{FF2B5EF4-FFF2-40B4-BE49-F238E27FC236}">
                <a16:creationId xmlns:a16="http://schemas.microsoft.com/office/drawing/2014/main" id="{3899A383-02E0-4931-9C98-1F7A13CD2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87"/>
            <a:ext cx="12192000" cy="666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374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8" descr="Say nắng, say nóng là gì? Nguyên nhân và cách xử trí khi gặp">
            <a:extLst>
              <a:ext uri="{FF2B5EF4-FFF2-40B4-BE49-F238E27FC236}">
                <a16:creationId xmlns:a16="http://schemas.microsoft.com/office/drawing/2014/main" id="{E6BB7E50-AF05-472C-A994-81B4D8D0315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 name="Picture 9">
            <a:extLst>
              <a:ext uri="{FF2B5EF4-FFF2-40B4-BE49-F238E27FC236}">
                <a16:creationId xmlns:a16="http://schemas.microsoft.com/office/drawing/2014/main" id="{3241A9A5-6D24-49A7-A324-EFE4C8FFC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48" y="0"/>
            <a:ext cx="12074752" cy="6858000"/>
          </a:xfrm>
          <a:prstGeom prst="rect">
            <a:avLst/>
          </a:prstGeom>
        </p:spPr>
      </p:pic>
    </p:spTree>
    <p:extLst>
      <p:ext uri="{BB962C8B-B14F-4D97-AF65-F5344CB8AC3E}">
        <p14:creationId xmlns:p14="http://schemas.microsoft.com/office/powerpoint/2010/main" val="4034463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uyên mục phổ biến kiến thức sơ cấp cứu: Sơ cứu cảm lạnh | Trung tâm Đào  tạo cán bộ Hội Chữ thập đỏ Việt Nam">
            <a:extLst>
              <a:ext uri="{FF2B5EF4-FFF2-40B4-BE49-F238E27FC236}">
                <a16:creationId xmlns:a16="http://schemas.microsoft.com/office/drawing/2014/main" id="{F85467BD-2766-4018-AC10-9816D680E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688" y="781051"/>
            <a:ext cx="5929312" cy="4857750"/>
          </a:xfrm>
          <a:prstGeom prst="rect">
            <a:avLst/>
          </a:prstGeom>
          <a:solidFill>
            <a:srgbClr val="FFCCFF"/>
          </a:solidFill>
        </p:spPr>
      </p:pic>
      <p:pic>
        <p:nvPicPr>
          <p:cNvPr id="5124" name="Picture 4" descr="Cảm lạnh ở trẻ em | Vinmec">
            <a:extLst>
              <a:ext uri="{FF2B5EF4-FFF2-40B4-BE49-F238E27FC236}">
                <a16:creationId xmlns:a16="http://schemas.microsoft.com/office/drawing/2014/main" id="{37F5493A-07EC-4F3F-87A7-F1EA32D94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1050"/>
            <a:ext cx="6096000"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040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ảm lạnh là gì? Triệu chứng và cách điều trị để nhanh khỏi • Hello Bacsi">
            <a:extLst>
              <a:ext uri="{FF2B5EF4-FFF2-40B4-BE49-F238E27FC236}">
                <a16:creationId xmlns:a16="http://schemas.microsoft.com/office/drawing/2014/main" id="{1B70A38A-0C9D-4899-83BC-05A4D8913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283368"/>
            <a:ext cx="11606212" cy="611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169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flipH="1">
            <a:off x="-304300" y="1886416"/>
            <a:ext cx="3255061" cy="3741961"/>
          </a:xfrm>
          <a:custGeom>
            <a:avLst/>
            <a:gdLst/>
            <a:ahLst/>
            <a:cxnLst/>
            <a:rect l="l" t="t" r="r" b="b"/>
            <a:pathLst>
              <a:path w="6279471" h="5612942">
                <a:moveTo>
                  <a:pt x="6279471" y="0"/>
                </a:moveTo>
                <a:lnTo>
                  <a:pt x="0" y="0"/>
                </a:lnTo>
                <a:lnTo>
                  <a:pt x="0" y="5612942"/>
                </a:lnTo>
                <a:lnTo>
                  <a:pt x="6279471" y="5612942"/>
                </a:lnTo>
                <a:lnTo>
                  <a:pt x="6279471" y="0"/>
                </a:lnTo>
                <a:close/>
              </a:path>
            </a:pathLst>
          </a:custGeom>
          <a:blipFill>
            <a:blip r:embed="rId2">
              <a:extLst>
                <a:ext uri="{96DAC541-7B7A-43D3-8B79-37D633B846F1}">
                  <asvg:svgBlip xmlns:asvg="http://schemas.microsoft.com/office/drawing/2016/SVG/main" r:embed="rId3"/>
                </a:ext>
              </a:extLst>
            </a:blip>
            <a:stretch>
              <a:fillRect r="-18485" b="-75861"/>
            </a:stretch>
          </a:blipFill>
        </p:spPr>
      </p:sp>
      <p:sp>
        <p:nvSpPr>
          <p:cNvPr id="3" name="TextBox 3"/>
          <p:cNvSpPr txBox="1"/>
          <p:nvPr/>
        </p:nvSpPr>
        <p:spPr>
          <a:xfrm>
            <a:off x="2917933" y="1828801"/>
            <a:ext cx="481330" cy="410369"/>
          </a:xfrm>
          <a:prstGeom prst="rect">
            <a:avLst/>
          </a:prstGeom>
        </p:spPr>
        <p:txBody>
          <a:bodyPr lIns="0" tIns="0" rIns="0" bIns="0" rtlCol="0" anchor="t">
            <a:spAutoFit/>
          </a:bodyPr>
          <a:lstStyle/>
          <a:p>
            <a:pPr>
              <a:lnSpc>
                <a:spcPts val="3200"/>
              </a:lnSpc>
            </a:pPr>
            <a:r>
              <a:rPr lang="en-US" sz="3200" b="1">
                <a:solidFill>
                  <a:srgbClr val="0000CC"/>
                </a:solidFill>
                <a:latin typeface="Mali Bold"/>
              </a:rPr>
              <a:t>1.</a:t>
            </a:r>
          </a:p>
        </p:txBody>
      </p:sp>
      <p:grpSp>
        <p:nvGrpSpPr>
          <p:cNvPr id="4" name="Group 4"/>
          <p:cNvGrpSpPr/>
          <p:nvPr/>
        </p:nvGrpSpPr>
        <p:grpSpPr>
          <a:xfrm>
            <a:off x="3330998" y="2359343"/>
            <a:ext cx="6615075" cy="3245405"/>
            <a:chOff x="0" y="0"/>
            <a:chExt cx="3290570" cy="3295650"/>
          </a:xfrm>
        </p:grpSpPr>
        <p:sp>
          <p:nvSpPr>
            <p:cNvPr id="5" name="Freeform 5"/>
            <p:cNvSpPr/>
            <p:nvPr/>
          </p:nvSpPr>
          <p:spPr>
            <a:xfrm>
              <a:off x="0" y="0"/>
              <a:ext cx="3529560" cy="1520764"/>
            </a:xfrm>
            <a:custGeom>
              <a:avLst/>
              <a:gdLst/>
              <a:ahLst/>
              <a:cxnLst/>
              <a:rect l="l" t="t" r="r" b="b"/>
              <a:pathLst>
                <a:path w="3529560" h="1520764">
                  <a:moveTo>
                    <a:pt x="3529560" y="5338"/>
                  </a:moveTo>
                  <a:lnTo>
                    <a:pt x="0" y="5338"/>
                  </a:lnTo>
                  <a:lnTo>
                    <a:pt x="0" y="0"/>
                  </a:lnTo>
                  <a:lnTo>
                    <a:pt x="3529560" y="0"/>
                  </a:lnTo>
                  <a:lnTo>
                    <a:pt x="3529560" y="5338"/>
                  </a:lnTo>
                  <a:close/>
                  <a:moveTo>
                    <a:pt x="3529560" y="216203"/>
                  </a:moveTo>
                  <a:lnTo>
                    <a:pt x="0" y="216203"/>
                  </a:lnTo>
                  <a:lnTo>
                    <a:pt x="0" y="221542"/>
                  </a:lnTo>
                  <a:lnTo>
                    <a:pt x="3529560" y="221542"/>
                  </a:lnTo>
                  <a:lnTo>
                    <a:pt x="3529560" y="216203"/>
                  </a:lnTo>
                  <a:close/>
                  <a:moveTo>
                    <a:pt x="3529560" y="433074"/>
                  </a:moveTo>
                  <a:lnTo>
                    <a:pt x="0" y="433074"/>
                  </a:lnTo>
                  <a:lnTo>
                    <a:pt x="0" y="438412"/>
                  </a:lnTo>
                  <a:lnTo>
                    <a:pt x="3529560" y="438412"/>
                  </a:lnTo>
                  <a:lnTo>
                    <a:pt x="3529560" y="433074"/>
                  </a:lnTo>
                  <a:close/>
                  <a:moveTo>
                    <a:pt x="3529560" y="649277"/>
                  </a:moveTo>
                  <a:lnTo>
                    <a:pt x="0" y="649277"/>
                  </a:lnTo>
                  <a:lnTo>
                    <a:pt x="0" y="654616"/>
                  </a:lnTo>
                  <a:lnTo>
                    <a:pt x="3529560" y="654616"/>
                  </a:lnTo>
                  <a:lnTo>
                    <a:pt x="3529560" y="649277"/>
                  </a:lnTo>
                  <a:close/>
                  <a:moveTo>
                    <a:pt x="3529560" y="865481"/>
                  </a:moveTo>
                  <a:lnTo>
                    <a:pt x="0" y="865481"/>
                  </a:lnTo>
                  <a:lnTo>
                    <a:pt x="0" y="870819"/>
                  </a:lnTo>
                  <a:lnTo>
                    <a:pt x="3529560" y="870819"/>
                  </a:lnTo>
                  <a:lnTo>
                    <a:pt x="3529560" y="865481"/>
                  </a:lnTo>
                  <a:close/>
                  <a:moveTo>
                    <a:pt x="3529560" y="1082351"/>
                  </a:moveTo>
                  <a:lnTo>
                    <a:pt x="0" y="1082351"/>
                  </a:lnTo>
                  <a:lnTo>
                    <a:pt x="0" y="1087690"/>
                  </a:lnTo>
                  <a:lnTo>
                    <a:pt x="3529560" y="1087690"/>
                  </a:lnTo>
                  <a:lnTo>
                    <a:pt x="3529560" y="1082351"/>
                  </a:lnTo>
                  <a:close/>
                  <a:moveTo>
                    <a:pt x="3529560" y="1298555"/>
                  </a:moveTo>
                  <a:lnTo>
                    <a:pt x="0" y="1298555"/>
                  </a:lnTo>
                  <a:lnTo>
                    <a:pt x="0" y="1303893"/>
                  </a:lnTo>
                  <a:lnTo>
                    <a:pt x="3529560" y="1303893"/>
                  </a:lnTo>
                  <a:lnTo>
                    <a:pt x="3529560" y="1298555"/>
                  </a:lnTo>
                  <a:close/>
                  <a:moveTo>
                    <a:pt x="3529560" y="1515425"/>
                  </a:moveTo>
                  <a:lnTo>
                    <a:pt x="0" y="1515425"/>
                  </a:lnTo>
                  <a:lnTo>
                    <a:pt x="0" y="1520764"/>
                  </a:lnTo>
                  <a:lnTo>
                    <a:pt x="3529560" y="1520764"/>
                  </a:lnTo>
                  <a:lnTo>
                    <a:pt x="3529560" y="1515425"/>
                  </a:lnTo>
                  <a:close/>
                </a:path>
              </a:pathLst>
            </a:custGeom>
            <a:solidFill>
              <a:srgbClr val="F46E16">
                <a:alpha val="49804"/>
              </a:srgbClr>
            </a:solidFill>
          </p:spPr>
        </p:sp>
      </p:grpSp>
      <p:sp>
        <p:nvSpPr>
          <p:cNvPr id="6" name="TextBox 6"/>
          <p:cNvSpPr txBox="1"/>
          <p:nvPr/>
        </p:nvSpPr>
        <p:spPr>
          <a:xfrm>
            <a:off x="2917933" y="2649443"/>
            <a:ext cx="481330" cy="410369"/>
          </a:xfrm>
          <a:prstGeom prst="rect">
            <a:avLst/>
          </a:prstGeom>
        </p:spPr>
        <p:txBody>
          <a:bodyPr lIns="0" tIns="0" rIns="0" bIns="0" rtlCol="0" anchor="t">
            <a:spAutoFit/>
          </a:bodyPr>
          <a:lstStyle/>
          <a:p>
            <a:pPr>
              <a:lnSpc>
                <a:spcPts val="3200"/>
              </a:lnSpc>
            </a:pPr>
            <a:r>
              <a:rPr lang="en-US" sz="3200" b="1">
                <a:solidFill>
                  <a:srgbClr val="0000CC"/>
                </a:solidFill>
                <a:latin typeface="Mali Bold"/>
              </a:rPr>
              <a:t>2.</a:t>
            </a:r>
          </a:p>
        </p:txBody>
      </p:sp>
      <p:sp>
        <p:nvSpPr>
          <p:cNvPr id="7" name="TextBox 7"/>
          <p:cNvSpPr txBox="1"/>
          <p:nvPr/>
        </p:nvSpPr>
        <p:spPr>
          <a:xfrm>
            <a:off x="2914932" y="3549031"/>
            <a:ext cx="481330" cy="410369"/>
          </a:xfrm>
          <a:prstGeom prst="rect">
            <a:avLst/>
          </a:prstGeom>
        </p:spPr>
        <p:txBody>
          <a:bodyPr lIns="0" tIns="0" rIns="0" bIns="0" rtlCol="0" anchor="t">
            <a:spAutoFit/>
          </a:bodyPr>
          <a:lstStyle/>
          <a:p>
            <a:pPr>
              <a:lnSpc>
                <a:spcPts val="3200"/>
              </a:lnSpc>
            </a:pPr>
            <a:r>
              <a:rPr lang="en-US" sz="3200" b="1">
                <a:solidFill>
                  <a:srgbClr val="0000CC"/>
                </a:solidFill>
                <a:latin typeface="Mali Bold"/>
              </a:rPr>
              <a:t>3.</a:t>
            </a:r>
          </a:p>
        </p:txBody>
      </p:sp>
      <p:sp>
        <p:nvSpPr>
          <p:cNvPr id="8" name="TextBox 8"/>
          <p:cNvSpPr txBox="1"/>
          <p:nvPr/>
        </p:nvSpPr>
        <p:spPr>
          <a:xfrm>
            <a:off x="2914932" y="4333755"/>
            <a:ext cx="481330" cy="410369"/>
          </a:xfrm>
          <a:prstGeom prst="rect">
            <a:avLst/>
          </a:prstGeom>
        </p:spPr>
        <p:txBody>
          <a:bodyPr lIns="0" tIns="0" rIns="0" bIns="0" rtlCol="0" anchor="t">
            <a:spAutoFit/>
          </a:bodyPr>
          <a:lstStyle/>
          <a:p>
            <a:pPr>
              <a:lnSpc>
                <a:spcPts val="3200"/>
              </a:lnSpc>
            </a:pPr>
            <a:r>
              <a:rPr lang="en-US" sz="3200" b="1">
                <a:solidFill>
                  <a:srgbClr val="0000CC"/>
                </a:solidFill>
                <a:latin typeface="Mali Bold"/>
              </a:rPr>
              <a:t>4.</a:t>
            </a:r>
          </a:p>
        </p:txBody>
      </p:sp>
      <p:sp>
        <p:nvSpPr>
          <p:cNvPr id="9" name="TextBox 9"/>
          <p:cNvSpPr txBox="1"/>
          <p:nvPr/>
        </p:nvSpPr>
        <p:spPr>
          <a:xfrm>
            <a:off x="3466045" y="1881026"/>
            <a:ext cx="7475660" cy="388953"/>
          </a:xfrm>
          <a:prstGeom prst="rect">
            <a:avLst/>
          </a:prstGeom>
        </p:spPr>
        <p:txBody>
          <a:bodyPr wrap="square" lIns="0" tIns="0" rIns="0" bIns="0" rtlCol="0" anchor="t">
            <a:spAutoFit/>
          </a:bodyPr>
          <a:lstStyle/>
          <a:p>
            <a:pPr>
              <a:lnSpc>
                <a:spcPts val="2987"/>
              </a:lnSpc>
            </a:pPr>
            <a:r>
              <a:rPr lang="en-US" sz="3600">
                <a:solidFill>
                  <a:srgbClr val="0000CC"/>
                </a:solidFill>
                <a:latin typeface="Bahnschrift" panose="020B0502040204020203" pitchFamily="34" charset="0"/>
              </a:rPr>
              <a:t>Di chuyển nạn nhân vào chỗ ấm</a:t>
            </a:r>
          </a:p>
        </p:txBody>
      </p:sp>
      <p:sp>
        <p:nvSpPr>
          <p:cNvPr id="10" name="TextBox 10"/>
          <p:cNvSpPr txBox="1"/>
          <p:nvPr/>
        </p:nvSpPr>
        <p:spPr>
          <a:xfrm>
            <a:off x="3466045" y="2680858"/>
            <a:ext cx="7475660" cy="388953"/>
          </a:xfrm>
          <a:prstGeom prst="rect">
            <a:avLst/>
          </a:prstGeom>
        </p:spPr>
        <p:txBody>
          <a:bodyPr lIns="0" tIns="0" rIns="0" bIns="0" rtlCol="0" anchor="t">
            <a:spAutoFit/>
          </a:bodyPr>
          <a:lstStyle/>
          <a:p>
            <a:pPr>
              <a:lnSpc>
                <a:spcPts val="2987"/>
              </a:lnSpc>
            </a:pPr>
            <a:r>
              <a:rPr lang="en-US" sz="3600">
                <a:solidFill>
                  <a:srgbClr val="0000CC"/>
                </a:solidFill>
                <a:latin typeface="Bahnschrift" panose="020B0502040204020203" pitchFamily="34" charset="0"/>
              </a:rPr>
              <a:t>Đắp chăn chống lạnh</a:t>
            </a:r>
          </a:p>
        </p:txBody>
      </p:sp>
      <p:sp>
        <p:nvSpPr>
          <p:cNvPr id="11" name="TextBox 11"/>
          <p:cNvSpPr txBox="1"/>
          <p:nvPr/>
        </p:nvSpPr>
        <p:spPr>
          <a:xfrm>
            <a:off x="3466045" y="3513424"/>
            <a:ext cx="8838434" cy="384721"/>
          </a:xfrm>
          <a:prstGeom prst="rect">
            <a:avLst/>
          </a:prstGeom>
        </p:spPr>
        <p:txBody>
          <a:bodyPr wrap="square" lIns="0" tIns="0" rIns="0" bIns="0" rtlCol="0" anchor="t">
            <a:spAutoFit/>
          </a:bodyPr>
          <a:lstStyle/>
          <a:p>
            <a:pPr>
              <a:lnSpc>
                <a:spcPts val="2987"/>
              </a:lnSpc>
            </a:pPr>
            <a:r>
              <a:rPr lang="en-US" sz="3600">
                <a:solidFill>
                  <a:srgbClr val="0000CC"/>
                </a:solidFill>
                <a:latin typeface="Bahnschrift" panose="020B0502040204020203" pitchFamily="34" charset="0"/>
              </a:rPr>
              <a:t>Xoa dầu nóng khắp người, uống nước nóng</a:t>
            </a:r>
          </a:p>
        </p:txBody>
      </p:sp>
      <p:sp>
        <p:nvSpPr>
          <p:cNvPr id="12" name="TextBox 12"/>
          <p:cNvSpPr txBox="1"/>
          <p:nvPr/>
        </p:nvSpPr>
        <p:spPr>
          <a:xfrm>
            <a:off x="3396261" y="4319385"/>
            <a:ext cx="8908217" cy="384721"/>
          </a:xfrm>
          <a:prstGeom prst="rect">
            <a:avLst/>
          </a:prstGeom>
        </p:spPr>
        <p:txBody>
          <a:bodyPr wrap="square" lIns="0" tIns="0" rIns="0" bIns="0" rtlCol="0" anchor="t">
            <a:spAutoFit/>
          </a:bodyPr>
          <a:lstStyle/>
          <a:p>
            <a:pPr>
              <a:lnSpc>
                <a:spcPts val="2987"/>
              </a:lnSpc>
            </a:pPr>
            <a:r>
              <a:rPr lang="en-US" sz="3500">
                <a:solidFill>
                  <a:srgbClr val="0000CC"/>
                </a:solidFill>
                <a:latin typeface="Bahnschrift" panose="020B0502040204020203" pitchFamily="34" charset="0"/>
              </a:rPr>
              <a:t>Kiểm tra nhiệt độ cơ thể, huyết áp nạn nhân</a:t>
            </a:r>
          </a:p>
        </p:txBody>
      </p:sp>
      <p:sp>
        <p:nvSpPr>
          <p:cNvPr id="13" name="TextBox 13"/>
          <p:cNvSpPr txBox="1"/>
          <p:nvPr/>
        </p:nvSpPr>
        <p:spPr>
          <a:xfrm>
            <a:off x="3466045" y="5210781"/>
            <a:ext cx="5490084" cy="388953"/>
          </a:xfrm>
          <a:prstGeom prst="rect">
            <a:avLst/>
          </a:prstGeom>
        </p:spPr>
        <p:txBody>
          <a:bodyPr lIns="0" tIns="0" rIns="0" bIns="0" rtlCol="0" anchor="t">
            <a:spAutoFit/>
          </a:bodyPr>
          <a:lstStyle/>
          <a:p>
            <a:pPr>
              <a:lnSpc>
                <a:spcPts val="2987"/>
              </a:lnSpc>
            </a:pPr>
            <a:r>
              <a:rPr lang="en-US" sz="3600">
                <a:solidFill>
                  <a:srgbClr val="0000CC"/>
                </a:solidFill>
                <a:latin typeface="Bahnschrift" panose="020B0502040204020203" pitchFamily="34" charset="0"/>
              </a:rPr>
              <a:t>Đánh giá mức độ tỉnh táo </a:t>
            </a:r>
          </a:p>
        </p:txBody>
      </p:sp>
      <p:sp>
        <p:nvSpPr>
          <p:cNvPr id="14" name="TextBox 14"/>
          <p:cNvSpPr txBox="1"/>
          <p:nvPr/>
        </p:nvSpPr>
        <p:spPr>
          <a:xfrm>
            <a:off x="2914932" y="5175556"/>
            <a:ext cx="481330" cy="410369"/>
          </a:xfrm>
          <a:prstGeom prst="rect">
            <a:avLst/>
          </a:prstGeom>
        </p:spPr>
        <p:txBody>
          <a:bodyPr lIns="0" tIns="0" rIns="0" bIns="0" rtlCol="0" anchor="t">
            <a:spAutoFit/>
          </a:bodyPr>
          <a:lstStyle/>
          <a:p>
            <a:pPr>
              <a:lnSpc>
                <a:spcPts val="3200"/>
              </a:lnSpc>
            </a:pPr>
            <a:r>
              <a:rPr lang="en-US" sz="3200" b="1">
                <a:solidFill>
                  <a:srgbClr val="0000CC"/>
                </a:solidFill>
                <a:latin typeface="Mali Bold"/>
              </a:rPr>
              <a:t>5.</a:t>
            </a:r>
          </a:p>
        </p:txBody>
      </p:sp>
      <p:grpSp>
        <p:nvGrpSpPr>
          <p:cNvPr id="15" name="Group 15"/>
          <p:cNvGrpSpPr/>
          <p:nvPr/>
        </p:nvGrpSpPr>
        <p:grpSpPr>
          <a:xfrm>
            <a:off x="-8759" y="-36123"/>
            <a:ext cx="12192000" cy="1561577"/>
            <a:chOff x="0" y="0"/>
            <a:chExt cx="6186311" cy="895726"/>
          </a:xfrm>
        </p:grpSpPr>
        <p:sp>
          <p:nvSpPr>
            <p:cNvPr id="16" name="Freeform 16"/>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rgbClr val="F46E16"/>
            </a:solidFill>
          </p:spPr>
        </p:sp>
      </p:grpSp>
      <p:sp>
        <p:nvSpPr>
          <p:cNvPr id="17" name="Freeform 17"/>
          <p:cNvSpPr/>
          <p:nvPr/>
        </p:nvSpPr>
        <p:spPr>
          <a:xfrm>
            <a:off x="11201840" y="0"/>
            <a:ext cx="981401" cy="2098632"/>
          </a:xfrm>
          <a:custGeom>
            <a:avLst/>
            <a:gdLst/>
            <a:ahLst/>
            <a:cxnLst/>
            <a:rect l="l" t="t" r="r" b="b"/>
            <a:pathLst>
              <a:path w="1472101" h="3147948">
                <a:moveTo>
                  <a:pt x="0" y="0"/>
                </a:moveTo>
                <a:lnTo>
                  <a:pt x="1472100" y="0"/>
                </a:lnTo>
                <a:lnTo>
                  <a:pt x="1472100" y="3147948"/>
                </a:lnTo>
                <a:lnTo>
                  <a:pt x="0" y="3147948"/>
                </a:lnTo>
                <a:lnTo>
                  <a:pt x="0" y="0"/>
                </a:lnTo>
                <a:close/>
              </a:path>
            </a:pathLst>
          </a:custGeom>
          <a:blipFill>
            <a:blip r:embed="rId4">
              <a:extLst>
                <a:ext uri="{96DAC541-7B7A-43D3-8B79-37D633B846F1}">
                  <asvg:svgBlip xmlns:asvg="http://schemas.microsoft.com/office/drawing/2016/SVG/main" r:embed="rId5"/>
                </a:ext>
              </a:extLst>
            </a:blip>
            <a:stretch>
              <a:fillRect l="-20965" r="-101785"/>
            </a:stretch>
          </a:blipFill>
        </p:spPr>
      </p:sp>
      <p:sp>
        <p:nvSpPr>
          <p:cNvPr id="18" name="TextBox 18"/>
          <p:cNvSpPr txBox="1"/>
          <p:nvPr/>
        </p:nvSpPr>
        <p:spPr>
          <a:xfrm>
            <a:off x="15113" y="405330"/>
            <a:ext cx="11506200" cy="626582"/>
          </a:xfrm>
          <a:prstGeom prst="rect">
            <a:avLst/>
          </a:prstGeom>
        </p:spPr>
        <p:txBody>
          <a:bodyPr wrap="square" lIns="0" tIns="0" rIns="0" bIns="0" rtlCol="0" anchor="t">
            <a:spAutoFit/>
          </a:bodyPr>
          <a:lstStyle/>
          <a:p>
            <a:pPr algn="ctr">
              <a:lnSpc>
                <a:spcPts val="5334"/>
              </a:lnSpc>
              <a:spcBef>
                <a:spcPct val="0"/>
              </a:spcBef>
            </a:pPr>
            <a:r>
              <a:rPr lang="en-US" sz="4000">
                <a:solidFill>
                  <a:srgbClr val="FFFFFF"/>
                </a:solidFill>
                <a:latin typeface="Mali Bold"/>
              </a:rPr>
              <a:t>CÁCH XỬ LÝ KHI GẶP NGƯỜI BỊ CẢM LẠNH </a:t>
            </a:r>
          </a:p>
        </p:txBody>
      </p:sp>
      <p:sp>
        <p:nvSpPr>
          <p:cNvPr id="19" name="Freeform 19"/>
          <p:cNvSpPr/>
          <p:nvPr/>
        </p:nvSpPr>
        <p:spPr>
          <a:xfrm rot="733308">
            <a:off x="10814737" y="5230060"/>
            <a:ext cx="1347775" cy="1485523"/>
          </a:xfrm>
          <a:custGeom>
            <a:avLst/>
            <a:gdLst/>
            <a:ahLst/>
            <a:cxnLst/>
            <a:rect l="l" t="t" r="r" b="b"/>
            <a:pathLst>
              <a:path w="2021662" h="2228284">
                <a:moveTo>
                  <a:pt x="0" y="0"/>
                </a:moveTo>
                <a:lnTo>
                  <a:pt x="2021662" y="0"/>
                </a:lnTo>
                <a:lnTo>
                  <a:pt x="2021662" y="2228285"/>
                </a:lnTo>
                <a:lnTo>
                  <a:pt x="0" y="2228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2377604" y="2497678"/>
            <a:ext cx="573157" cy="535901"/>
          </a:xfrm>
          <a:custGeom>
            <a:avLst/>
            <a:gdLst/>
            <a:ahLst/>
            <a:cxnLst/>
            <a:rect l="l" t="t" r="r" b="b"/>
            <a:pathLst>
              <a:path w="859735" h="803852">
                <a:moveTo>
                  <a:pt x="0" y="0"/>
                </a:moveTo>
                <a:lnTo>
                  <a:pt x="859736" y="0"/>
                </a:lnTo>
                <a:lnTo>
                  <a:pt x="859736" y="803853"/>
                </a:lnTo>
                <a:lnTo>
                  <a:pt x="0" y="803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rot="1239082">
            <a:off x="714051" y="6156766"/>
            <a:ext cx="1104231" cy="361385"/>
          </a:xfrm>
          <a:custGeom>
            <a:avLst/>
            <a:gdLst/>
            <a:ahLst/>
            <a:cxnLst/>
            <a:rect l="l" t="t" r="r" b="b"/>
            <a:pathLst>
              <a:path w="1656347" h="542077">
                <a:moveTo>
                  <a:pt x="0" y="0"/>
                </a:moveTo>
                <a:lnTo>
                  <a:pt x="1656346" y="0"/>
                </a:lnTo>
                <a:lnTo>
                  <a:pt x="1656346" y="542077"/>
                </a:lnTo>
                <a:lnTo>
                  <a:pt x="0" y="5420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rot="745468">
            <a:off x="10758617" y="347846"/>
            <a:ext cx="505407" cy="853008"/>
          </a:xfrm>
          <a:custGeom>
            <a:avLst/>
            <a:gdLst/>
            <a:ahLst/>
            <a:cxnLst/>
            <a:rect l="l" t="t" r="r" b="b"/>
            <a:pathLst>
              <a:path w="758111" h="1279512">
                <a:moveTo>
                  <a:pt x="0" y="0"/>
                </a:moveTo>
                <a:lnTo>
                  <a:pt x="758111" y="0"/>
                </a:lnTo>
                <a:lnTo>
                  <a:pt x="758111" y="1279512"/>
                </a:lnTo>
                <a:lnTo>
                  <a:pt x="0" y="12795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rot="794313">
            <a:off x="10643714" y="5323496"/>
            <a:ext cx="397993" cy="379088"/>
          </a:xfrm>
          <a:custGeom>
            <a:avLst/>
            <a:gdLst/>
            <a:ahLst/>
            <a:cxnLst/>
            <a:rect l="l" t="t" r="r" b="b"/>
            <a:pathLst>
              <a:path w="596989" h="568632">
                <a:moveTo>
                  <a:pt x="0" y="0"/>
                </a:moveTo>
                <a:lnTo>
                  <a:pt x="596989" y="0"/>
                </a:lnTo>
                <a:lnTo>
                  <a:pt x="596989" y="568632"/>
                </a:lnTo>
                <a:lnTo>
                  <a:pt x="0" y="568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992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66584A-C27C-46F7-8050-3E230FC3B8B4}"/>
              </a:ext>
            </a:extLst>
          </p:cNvPr>
          <p:cNvGrpSpPr/>
          <p:nvPr/>
        </p:nvGrpSpPr>
        <p:grpSpPr>
          <a:xfrm>
            <a:off x="436418" y="886256"/>
            <a:ext cx="11319164" cy="5965316"/>
            <a:chOff x="374072" y="124691"/>
            <a:chExt cx="11319164" cy="6733309"/>
          </a:xfrm>
        </p:grpSpPr>
        <p:pic>
          <p:nvPicPr>
            <p:cNvPr id="1026" name="Picture 2" descr="Lý thuyết KHTN 8 Bài 39 Kết nối tri thức">
              <a:extLst>
                <a:ext uri="{FF2B5EF4-FFF2-40B4-BE49-F238E27FC236}">
                  <a16:creationId xmlns:a16="http://schemas.microsoft.com/office/drawing/2014/main" id="{68EDB6CB-DB49-4AFF-8DC9-46AC9AC61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72" y="124691"/>
              <a:ext cx="11319164" cy="67333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429110-F71F-42A1-B843-5E905FA610D6}"/>
                </a:ext>
              </a:extLst>
            </p:cNvPr>
            <p:cNvSpPr txBox="1"/>
            <p:nvPr/>
          </p:nvSpPr>
          <p:spPr>
            <a:xfrm>
              <a:off x="8465124" y="1053794"/>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1.……………</a:t>
              </a:r>
              <a:endParaRPr lang="vi-VN" sz="24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D26677E-124D-4E64-9EF8-2A81415F6BA9}"/>
                </a:ext>
              </a:extLst>
            </p:cNvPr>
            <p:cNvSpPr txBox="1"/>
            <p:nvPr/>
          </p:nvSpPr>
          <p:spPr>
            <a:xfrm>
              <a:off x="9365672" y="1986834"/>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3.……………</a:t>
              </a:r>
              <a:endParaRPr lang="vi-VN" sz="24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D765AA6-A1F3-4ABA-BADD-2674B849EE0C}"/>
                </a:ext>
              </a:extLst>
            </p:cNvPr>
            <p:cNvSpPr txBox="1"/>
            <p:nvPr/>
          </p:nvSpPr>
          <p:spPr>
            <a:xfrm>
              <a:off x="9365672" y="1521000"/>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2.……………</a:t>
              </a:r>
              <a:endParaRPr lang="vi-VN" sz="24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EB25E5F-09FD-4D6E-BCC4-21799279F560}"/>
                </a:ext>
              </a:extLst>
            </p:cNvPr>
            <p:cNvSpPr txBox="1"/>
            <p:nvPr/>
          </p:nvSpPr>
          <p:spPr>
            <a:xfrm>
              <a:off x="9365671" y="2452668"/>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4.……………</a:t>
              </a:r>
              <a:endParaRPr lang="vi-VN" sz="24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CCBCED6-B318-49F5-8BDF-3F782B7B9D0F}"/>
                </a:ext>
              </a:extLst>
            </p:cNvPr>
            <p:cNvSpPr txBox="1"/>
            <p:nvPr/>
          </p:nvSpPr>
          <p:spPr>
            <a:xfrm>
              <a:off x="9365670" y="2922671"/>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5.……………</a:t>
              </a:r>
              <a:endParaRPr lang="vi-VN" sz="24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1C232A7-A1D0-4A60-A633-F7F14CA1C3CF}"/>
                </a:ext>
              </a:extLst>
            </p:cNvPr>
            <p:cNvSpPr txBox="1"/>
            <p:nvPr/>
          </p:nvSpPr>
          <p:spPr>
            <a:xfrm>
              <a:off x="9393381" y="3488664"/>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6. ……………</a:t>
              </a:r>
              <a:endParaRPr lang="vi-VN" sz="24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D061E8A-6BF3-442D-B801-A7AF95F0F4C6}"/>
                </a:ext>
              </a:extLst>
            </p:cNvPr>
            <p:cNvSpPr txBox="1"/>
            <p:nvPr/>
          </p:nvSpPr>
          <p:spPr>
            <a:xfrm>
              <a:off x="9365669" y="4054657"/>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7.……………</a:t>
              </a:r>
              <a:endParaRPr lang="vi-VN" sz="24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6CCF9C5-0E53-42C7-A643-2F57ECD22F5E}"/>
                </a:ext>
              </a:extLst>
            </p:cNvPr>
            <p:cNvSpPr txBox="1"/>
            <p:nvPr/>
          </p:nvSpPr>
          <p:spPr>
            <a:xfrm>
              <a:off x="9365668" y="4625323"/>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8.……………</a:t>
              </a:r>
              <a:endParaRPr lang="vi-VN" sz="24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6CB4383-BB67-4472-8392-FDB91EF23DE9}"/>
                </a:ext>
              </a:extLst>
            </p:cNvPr>
            <p:cNvSpPr txBox="1"/>
            <p:nvPr/>
          </p:nvSpPr>
          <p:spPr>
            <a:xfrm>
              <a:off x="9365667" y="5295644"/>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9. ……………</a:t>
              </a:r>
              <a:endParaRPr lang="vi-VN" sz="24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28623CB-0537-4CF5-8629-097C95AE2AC2}"/>
                </a:ext>
              </a:extLst>
            </p:cNvPr>
            <p:cNvSpPr txBox="1"/>
            <p:nvPr/>
          </p:nvSpPr>
          <p:spPr>
            <a:xfrm>
              <a:off x="678872" y="5084482"/>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10.……………</a:t>
              </a:r>
              <a:endParaRPr lang="vi-VN" sz="24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9D24BC-FAFD-4C9B-A230-0506A153E3F7}"/>
                </a:ext>
              </a:extLst>
            </p:cNvPr>
            <p:cNvSpPr txBox="1"/>
            <p:nvPr/>
          </p:nvSpPr>
          <p:spPr>
            <a:xfrm>
              <a:off x="678872" y="5757309"/>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11.……………</a:t>
              </a:r>
              <a:endParaRPr lang="vi-VN" sz="2400">
                <a:latin typeface="Times New Roman" panose="02020603050405020304" pitchFamily="18" charset="0"/>
                <a:cs typeface="Times New Roman" panose="02020603050405020304" pitchFamily="18" charset="0"/>
              </a:endParaRPr>
            </a:p>
          </p:txBody>
        </p:sp>
      </p:grpSp>
      <p:sp>
        <p:nvSpPr>
          <p:cNvPr id="16" name="Rectangle 1">
            <a:extLst>
              <a:ext uri="{FF2B5EF4-FFF2-40B4-BE49-F238E27FC236}">
                <a16:creationId xmlns:a16="http://schemas.microsoft.com/office/drawing/2014/main" id="{E9BA9F9F-6FBF-4C7F-9DC2-C02AC72D7942}"/>
              </a:ext>
            </a:extLst>
          </p:cNvPr>
          <p:cNvSpPr>
            <a:spLocks noChangeArrowheads="1"/>
          </p:cNvSpPr>
          <p:nvPr/>
        </p:nvSpPr>
        <p:spPr bwMode="auto">
          <a:xfrm>
            <a:off x="0" y="-67851"/>
            <a:ext cx="1191490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vi-VN"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Tìm hiểu cấu tạo và chức năng của da</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r>
              <a:rPr lang="de-DE" sz="2800">
                <a:latin typeface="Times New Roman" panose="02020603050405020304" pitchFamily="18" charset="0"/>
                <a:cs typeface="Times New Roman" panose="02020603050405020304" pitchFamily="18" charset="0"/>
              </a:rPr>
              <a:t>Câu 1. Em hãy tìm các từ, cụm từ thích hợp để điền vào chỗ trống trong Hình 39.1</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05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EAAE50-5846-4802-8D22-5FD788F264EE}"/>
              </a:ext>
            </a:extLst>
          </p:cNvPr>
          <p:cNvGraphicFramePr>
            <a:graphicFrameLocks noGrp="1"/>
          </p:cNvGraphicFramePr>
          <p:nvPr>
            <p:extLst>
              <p:ext uri="{D42A27DB-BD31-4B8C-83A1-F6EECF244321}">
                <p14:modId xmlns:p14="http://schemas.microsoft.com/office/powerpoint/2010/main" val="4017806322"/>
              </p:ext>
            </p:extLst>
          </p:nvPr>
        </p:nvGraphicFramePr>
        <p:xfrm>
          <a:off x="27711" y="1224707"/>
          <a:ext cx="12136578" cy="4408585"/>
        </p:xfrm>
        <a:graphic>
          <a:graphicData uri="http://schemas.openxmlformats.org/drawingml/2006/table">
            <a:tbl>
              <a:tblPr firstRow="1" firstCol="1" bandRow="1">
                <a:tableStyleId>{FABFCF23-3B69-468F-B69F-88F6DE6A72F2}</a:tableStyleId>
              </a:tblPr>
              <a:tblGrid>
                <a:gridCol w="1035759">
                  <a:extLst>
                    <a:ext uri="{9D8B030D-6E8A-4147-A177-3AD203B41FA5}">
                      <a16:colId xmlns:a16="http://schemas.microsoft.com/office/drawing/2014/main" val="1502109281"/>
                    </a:ext>
                  </a:extLst>
                </a:gridCol>
                <a:gridCol w="2297500">
                  <a:extLst>
                    <a:ext uri="{9D8B030D-6E8A-4147-A177-3AD203B41FA5}">
                      <a16:colId xmlns:a16="http://schemas.microsoft.com/office/drawing/2014/main" val="3244560191"/>
                    </a:ext>
                  </a:extLst>
                </a:gridCol>
                <a:gridCol w="4401660">
                  <a:extLst>
                    <a:ext uri="{9D8B030D-6E8A-4147-A177-3AD203B41FA5}">
                      <a16:colId xmlns:a16="http://schemas.microsoft.com/office/drawing/2014/main" val="622534928"/>
                    </a:ext>
                  </a:extLst>
                </a:gridCol>
                <a:gridCol w="4401659">
                  <a:extLst>
                    <a:ext uri="{9D8B030D-6E8A-4147-A177-3AD203B41FA5}">
                      <a16:colId xmlns:a16="http://schemas.microsoft.com/office/drawing/2014/main" val="2744213737"/>
                    </a:ext>
                  </a:extLst>
                </a:gridCol>
              </a:tblGrid>
              <a:tr h="885214">
                <a:tc>
                  <a:txBody>
                    <a:bodyPr/>
                    <a:lstStyle/>
                    <a:p>
                      <a:pPr algn="ctr">
                        <a:lnSpc>
                          <a:spcPct val="100000"/>
                        </a:lnSpc>
                        <a:spcAft>
                          <a:spcPts val="0"/>
                        </a:spcAft>
                      </a:pPr>
                      <a:r>
                        <a:rPr lang="de-DE" sz="2600" b="1" kern="100">
                          <a:solidFill>
                            <a:schemeClr val="bg1"/>
                          </a:solidFill>
                          <a:effectLst/>
                          <a:latin typeface="Times New Roman" panose="02020603050405020304" pitchFamily="18" charset="0"/>
                          <a:cs typeface="Times New Roman" panose="02020603050405020304" pitchFamily="18" charset="0"/>
                        </a:rPr>
                        <a:t>STT</a:t>
                      </a:r>
                      <a:endParaRPr lang="vi-VN" sz="26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de-DE" sz="2600" b="1" kern="100">
                          <a:solidFill>
                            <a:schemeClr val="bg1"/>
                          </a:solidFill>
                          <a:effectLst/>
                          <a:latin typeface="Times New Roman" panose="02020603050405020304" pitchFamily="18" charset="0"/>
                          <a:cs typeface="Times New Roman" panose="02020603050405020304" pitchFamily="18" charset="0"/>
                        </a:rPr>
                        <a:t>Cấu tạo của da</a:t>
                      </a:r>
                      <a:endParaRPr lang="vi-VN" sz="26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de-DE" sz="2600" b="1" kern="100">
                          <a:solidFill>
                            <a:schemeClr val="bg1"/>
                          </a:solidFill>
                          <a:effectLst/>
                          <a:latin typeface="Times New Roman" panose="02020603050405020304" pitchFamily="18" charset="0"/>
                          <a:cs typeface="Times New Roman" panose="02020603050405020304" pitchFamily="18" charset="0"/>
                        </a:rPr>
                        <a:t>Các thành phần</a:t>
                      </a:r>
                      <a:endParaRPr lang="vi-VN" sz="26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de-DE" sz="2600" b="1" kern="100">
                          <a:solidFill>
                            <a:schemeClr val="bg1"/>
                          </a:solidFill>
                          <a:effectLst/>
                          <a:latin typeface="Times New Roman" panose="02020603050405020304" pitchFamily="18" charset="0"/>
                          <a:cs typeface="Times New Roman" panose="02020603050405020304" pitchFamily="18" charset="0"/>
                        </a:rPr>
                        <a:t>Chức năng các thành phần của da</a:t>
                      </a:r>
                      <a:endParaRPr lang="vi-VN" sz="26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6444059"/>
                  </a:ext>
                </a:extLst>
              </a:tr>
              <a:tr h="1174457">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1</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Lớp biểu bì</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2784595"/>
                  </a:ext>
                </a:extLst>
              </a:tr>
              <a:tr h="1174457">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2</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Lớp bì</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5592473"/>
                  </a:ext>
                </a:extLst>
              </a:tr>
              <a:tr h="1174457">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3</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Lớp mỡ dưới da</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a:t>
                      </a:r>
                      <a:endParaRPr lang="vi-VN" sz="2600" b="0" kern="1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917045"/>
                  </a:ext>
                </a:extLst>
              </a:tr>
            </a:tbl>
          </a:graphicData>
        </a:graphic>
      </p:graphicFrame>
      <p:sp>
        <p:nvSpPr>
          <p:cNvPr id="5" name="TextBox 4">
            <a:extLst>
              <a:ext uri="{FF2B5EF4-FFF2-40B4-BE49-F238E27FC236}">
                <a16:creationId xmlns:a16="http://schemas.microsoft.com/office/drawing/2014/main" id="{66BD4678-A2DE-4BD0-A553-3B96E7B3CB78}"/>
              </a:ext>
            </a:extLst>
          </p:cNvPr>
          <p:cNvSpPr txBox="1"/>
          <p:nvPr/>
        </p:nvSpPr>
        <p:spPr>
          <a:xfrm>
            <a:off x="325582" y="207818"/>
            <a:ext cx="10855036" cy="954107"/>
          </a:xfrm>
          <a:prstGeom prst="rect">
            <a:avLst/>
          </a:prstGeom>
          <a:noFill/>
        </p:spPr>
        <p:txBody>
          <a:bodyPr wrap="square">
            <a:spAutoFit/>
          </a:bodyPr>
          <a:lstStyle/>
          <a:p>
            <a:r>
              <a:rPr lang="de-DE" sz="2800">
                <a:latin typeface="Times New Roman" panose="02020603050405020304" pitchFamily="18" charset="0"/>
                <a:cs typeface="Times New Roman" panose="02020603050405020304" pitchFamily="18" charset="0"/>
              </a:rPr>
              <a:t>Câu 2. Lựa chọn các thành phần của da ở câu 1, sắp xếp các thành phần và chức năng vào các lớp da thích hợp.</a:t>
            </a:r>
            <a:endParaRPr lang="vi-VN" sz="2800"/>
          </a:p>
        </p:txBody>
      </p:sp>
    </p:spTree>
    <p:extLst>
      <p:ext uri="{BB962C8B-B14F-4D97-AF65-F5344CB8AC3E}">
        <p14:creationId xmlns:p14="http://schemas.microsoft.com/office/powerpoint/2010/main" val="383846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uyết KHTN 8 Bài 39 Kết nối tri thức">
            <a:extLst>
              <a:ext uri="{FF2B5EF4-FFF2-40B4-BE49-F238E27FC236}">
                <a16:creationId xmlns:a16="http://schemas.microsoft.com/office/drawing/2014/main" id="{68EDB6CB-DB49-4AFF-8DC9-46AC9AC61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73" y="231814"/>
            <a:ext cx="11319164" cy="63943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429110-F71F-42A1-B843-5E905FA610D6}"/>
              </a:ext>
            </a:extLst>
          </p:cNvPr>
          <p:cNvSpPr txBox="1"/>
          <p:nvPr/>
        </p:nvSpPr>
        <p:spPr>
          <a:xfrm>
            <a:off x="8662554" y="1044385"/>
            <a:ext cx="2299855" cy="494870"/>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1. Lông</a:t>
            </a:r>
            <a:endParaRPr lang="vi-VN" sz="24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D26677E-124D-4E64-9EF8-2A81415F6BA9}"/>
              </a:ext>
            </a:extLst>
          </p:cNvPr>
          <p:cNvSpPr txBox="1"/>
          <p:nvPr/>
        </p:nvSpPr>
        <p:spPr>
          <a:xfrm>
            <a:off x="9594273" y="2000222"/>
            <a:ext cx="2597727"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3. Lỗ tuyến mồ hôi</a:t>
            </a:r>
            <a:endParaRPr lang="vi-VN" sz="24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D765AA6-A1F3-4ABA-BADD-2674B849EE0C}"/>
              </a:ext>
            </a:extLst>
          </p:cNvPr>
          <p:cNvSpPr txBox="1"/>
          <p:nvPr/>
        </p:nvSpPr>
        <p:spPr>
          <a:xfrm>
            <a:off x="9594273" y="1557836"/>
            <a:ext cx="259772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2. Thụ quan</a:t>
            </a:r>
            <a:endParaRPr lang="vi-VN" sz="24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EB25E5F-09FD-4D6E-BCC4-21799279F560}"/>
              </a:ext>
            </a:extLst>
          </p:cNvPr>
          <p:cNvSpPr txBox="1"/>
          <p:nvPr/>
        </p:nvSpPr>
        <p:spPr>
          <a:xfrm>
            <a:off x="9594272" y="2442607"/>
            <a:ext cx="259772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4. Tầng sừng</a:t>
            </a:r>
            <a:endParaRPr lang="vi-VN" sz="24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CCBCED6-B318-49F5-8BDF-3F782B7B9D0F}"/>
              </a:ext>
            </a:extLst>
          </p:cNvPr>
          <p:cNvSpPr txBox="1"/>
          <p:nvPr/>
        </p:nvSpPr>
        <p:spPr>
          <a:xfrm>
            <a:off x="9594271" y="2888951"/>
            <a:ext cx="2597727"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5. Tầng tế bào sống</a:t>
            </a:r>
            <a:endParaRPr lang="vi-VN" sz="24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1C232A7-A1D0-4A60-A633-F7F14CA1C3CF}"/>
              </a:ext>
            </a:extLst>
          </p:cNvPr>
          <p:cNvSpPr txBox="1"/>
          <p:nvPr/>
        </p:nvSpPr>
        <p:spPr>
          <a:xfrm>
            <a:off x="9594272" y="3398743"/>
            <a:ext cx="2597722"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6. Cơ co chân lông</a:t>
            </a:r>
            <a:endParaRPr lang="vi-VN" sz="24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D061E8A-6BF3-442D-B801-A7AF95F0F4C6}"/>
              </a:ext>
            </a:extLst>
          </p:cNvPr>
          <p:cNvSpPr txBox="1"/>
          <p:nvPr/>
        </p:nvSpPr>
        <p:spPr>
          <a:xfrm>
            <a:off x="9594270" y="3963956"/>
            <a:ext cx="2570016"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7. Tuyến mồ hôi</a:t>
            </a:r>
            <a:endParaRPr lang="vi-VN" sz="24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6CCF9C5-0E53-42C7-A643-2F57ECD22F5E}"/>
              </a:ext>
            </a:extLst>
          </p:cNvPr>
          <p:cNvSpPr txBox="1"/>
          <p:nvPr/>
        </p:nvSpPr>
        <p:spPr>
          <a:xfrm>
            <a:off x="9594269" y="4505896"/>
            <a:ext cx="259772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8. Bao lông</a:t>
            </a:r>
            <a:endParaRPr lang="vi-VN" sz="24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6CB4383-BB67-4472-8392-FDB91EF23DE9}"/>
              </a:ext>
            </a:extLst>
          </p:cNvPr>
          <p:cNvSpPr txBox="1"/>
          <p:nvPr/>
        </p:nvSpPr>
        <p:spPr>
          <a:xfrm>
            <a:off x="9594268" y="5142475"/>
            <a:ext cx="2570016"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9. Mạch máu</a:t>
            </a:r>
            <a:endParaRPr lang="vi-VN" sz="24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28623CB-0537-4CF5-8629-097C95AE2AC2}"/>
              </a:ext>
            </a:extLst>
          </p:cNvPr>
          <p:cNvSpPr txBox="1"/>
          <p:nvPr/>
        </p:nvSpPr>
        <p:spPr>
          <a:xfrm>
            <a:off x="907473" y="4941942"/>
            <a:ext cx="2299855"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10. Tuyến nhờn</a:t>
            </a:r>
            <a:endParaRPr lang="vi-VN" sz="24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9D24BC-FAFD-4C9B-A230-0506A153E3F7}"/>
              </a:ext>
            </a:extLst>
          </p:cNvPr>
          <p:cNvSpPr txBox="1"/>
          <p:nvPr/>
        </p:nvSpPr>
        <p:spPr>
          <a:xfrm>
            <a:off x="907473" y="5580901"/>
            <a:ext cx="2500746" cy="461665"/>
          </a:xfrm>
          <a:prstGeom prst="rect">
            <a:avLst/>
          </a:prstGeom>
          <a:solidFill>
            <a:schemeClr val="bg1"/>
          </a:solidFill>
          <a:ln>
            <a:solidFill>
              <a:schemeClr val="tx1"/>
            </a:solidFill>
          </a:ln>
        </p:spPr>
        <p:txBody>
          <a:bodyPr wrap="square" rtlCol="0">
            <a:spAutoFit/>
          </a:bodyPr>
          <a:lstStyle/>
          <a:p>
            <a:r>
              <a:rPr lang="en-US" sz="2400">
                <a:latin typeface="Times New Roman" panose="02020603050405020304" pitchFamily="18" charset="0"/>
                <a:cs typeface="Times New Roman" panose="02020603050405020304" pitchFamily="18" charset="0"/>
              </a:rPr>
              <a:t>11. Dây thần kinh</a:t>
            </a:r>
            <a:endParaRPr lang="vi-V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905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7E12FE9-60F6-4DED-A8FF-9CECB547633D}"/>
              </a:ext>
            </a:extLst>
          </p:cNvPr>
          <p:cNvGraphicFramePr>
            <a:graphicFrameLocks noGrp="1"/>
          </p:cNvGraphicFramePr>
          <p:nvPr>
            <p:extLst>
              <p:ext uri="{D42A27DB-BD31-4B8C-83A1-F6EECF244321}">
                <p14:modId xmlns:p14="http://schemas.microsoft.com/office/powerpoint/2010/main" val="662421072"/>
              </p:ext>
            </p:extLst>
          </p:nvPr>
        </p:nvGraphicFramePr>
        <p:xfrm>
          <a:off x="110836" y="1293484"/>
          <a:ext cx="12025742" cy="5453680"/>
        </p:xfrm>
        <a:graphic>
          <a:graphicData uri="http://schemas.openxmlformats.org/drawingml/2006/table">
            <a:tbl>
              <a:tblPr firstRow="1" firstCol="1" bandRow="1">
                <a:tableStyleId>{FABFCF23-3B69-468F-B69F-88F6DE6A72F2}</a:tableStyleId>
              </a:tblPr>
              <a:tblGrid>
                <a:gridCol w="924923">
                  <a:extLst>
                    <a:ext uri="{9D8B030D-6E8A-4147-A177-3AD203B41FA5}">
                      <a16:colId xmlns:a16="http://schemas.microsoft.com/office/drawing/2014/main" val="1502109281"/>
                    </a:ext>
                  </a:extLst>
                </a:gridCol>
                <a:gridCol w="2297500">
                  <a:extLst>
                    <a:ext uri="{9D8B030D-6E8A-4147-A177-3AD203B41FA5}">
                      <a16:colId xmlns:a16="http://schemas.microsoft.com/office/drawing/2014/main" val="3244560191"/>
                    </a:ext>
                  </a:extLst>
                </a:gridCol>
                <a:gridCol w="4401660">
                  <a:extLst>
                    <a:ext uri="{9D8B030D-6E8A-4147-A177-3AD203B41FA5}">
                      <a16:colId xmlns:a16="http://schemas.microsoft.com/office/drawing/2014/main" val="622534928"/>
                    </a:ext>
                  </a:extLst>
                </a:gridCol>
                <a:gridCol w="4401659">
                  <a:extLst>
                    <a:ext uri="{9D8B030D-6E8A-4147-A177-3AD203B41FA5}">
                      <a16:colId xmlns:a16="http://schemas.microsoft.com/office/drawing/2014/main" val="2744213737"/>
                    </a:ext>
                  </a:extLst>
                </a:gridCol>
              </a:tblGrid>
              <a:tr h="885214">
                <a:tc>
                  <a:txBody>
                    <a:bodyPr/>
                    <a:lstStyle/>
                    <a:p>
                      <a:pPr algn="ctr">
                        <a:lnSpc>
                          <a:spcPct val="100000"/>
                        </a:lnSpc>
                        <a:spcAft>
                          <a:spcPts val="0"/>
                        </a:spcAft>
                      </a:pPr>
                      <a:r>
                        <a:rPr lang="de-DE" sz="2600" b="1" kern="100">
                          <a:solidFill>
                            <a:schemeClr val="bg1"/>
                          </a:solidFill>
                          <a:effectLst/>
                          <a:latin typeface="Times New Roman" panose="02020603050405020304" pitchFamily="18" charset="0"/>
                          <a:cs typeface="Times New Roman" panose="02020603050405020304" pitchFamily="18" charset="0"/>
                        </a:rPr>
                        <a:t>STT</a:t>
                      </a:r>
                      <a:endParaRPr lang="vi-VN" sz="26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de-DE" sz="2600" b="1" kern="100">
                          <a:solidFill>
                            <a:schemeClr val="bg1"/>
                          </a:solidFill>
                          <a:effectLst/>
                          <a:latin typeface="Times New Roman" panose="02020603050405020304" pitchFamily="18" charset="0"/>
                          <a:cs typeface="Times New Roman" panose="02020603050405020304" pitchFamily="18" charset="0"/>
                        </a:rPr>
                        <a:t>Cấu tạo của da</a:t>
                      </a:r>
                      <a:endParaRPr lang="vi-VN" sz="26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de-DE" sz="2600" b="1" kern="100">
                          <a:solidFill>
                            <a:schemeClr val="bg1"/>
                          </a:solidFill>
                          <a:effectLst/>
                          <a:latin typeface="Times New Roman" panose="02020603050405020304" pitchFamily="18" charset="0"/>
                          <a:cs typeface="Times New Roman" panose="02020603050405020304" pitchFamily="18" charset="0"/>
                        </a:rPr>
                        <a:t>Các thành phần của da</a:t>
                      </a:r>
                      <a:endParaRPr lang="vi-VN" sz="26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de-DE" sz="2600" b="1" kern="100">
                          <a:solidFill>
                            <a:schemeClr val="bg1"/>
                          </a:solidFill>
                          <a:effectLst/>
                          <a:latin typeface="Times New Roman" panose="02020603050405020304" pitchFamily="18" charset="0"/>
                          <a:cs typeface="Times New Roman" panose="02020603050405020304" pitchFamily="18" charset="0"/>
                        </a:rPr>
                        <a:t>Chức năng các thành phần của da</a:t>
                      </a:r>
                      <a:endParaRPr lang="vi-VN" sz="26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6444059"/>
                  </a:ext>
                </a:extLst>
              </a:tr>
              <a:tr h="924720">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1</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Lớp biểu bì</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Tầng sừng</a:t>
                      </a:r>
                    </a:p>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Tầng tế bào sống</a:t>
                      </a:r>
                      <a:endParaRPr lang="vi-VN" sz="2600" b="0" kern="1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lnSpc>
                          <a:spcPct val="100000"/>
                        </a:lnSpc>
                        <a:spcAft>
                          <a:spcPts val="0"/>
                        </a:spcAft>
                        <a:buFontTx/>
                        <a:buNone/>
                      </a:pPr>
                      <a:r>
                        <a:rPr lang="en-US" sz="2600" b="0" kern="100">
                          <a:effectLst/>
                          <a:latin typeface="Times New Roman" panose="02020603050405020304" pitchFamily="18" charset="0"/>
                          <a:cs typeface="Times New Roman" panose="02020603050405020304" pitchFamily="18" charset="0"/>
                        </a:rPr>
                        <a:t>- Bảo vệ cơ thể</a:t>
                      </a:r>
                    </a:p>
                    <a:p>
                      <a:pPr marL="0" indent="0" algn="just">
                        <a:lnSpc>
                          <a:spcPct val="100000"/>
                        </a:lnSpc>
                        <a:spcAft>
                          <a:spcPts val="0"/>
                        </a:spcAft>
                        <a:buFontTx/>
                        <a:buNone/>
                      </a:pPr>
                      <a:r>
                        <a:rPr lang="en-US" sz="2550" b="0" kern="100" baseline="0">
                          <a:effectLst/>
                          <a:latin typeface="Times New Roman" panose="02020603050405020304" pitchFamily="18" charset="0"/>
                          <a:cs typeface="Times New Roman" panose="02020603050405020304" pitchFamily="18" charset="0"/>
                        </a:rPr>
                        <a:t>- Chống thấm nước và mất nước</a:t>
                      </a:r>
                      <a:endParaRPr lang="vi-VN" sz="2550" b="0" kern="100" baseline="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2784595"/>
                  </a:ext>
                </a:extLst>
              </a:tr>
              <a:tr h="1448777">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2</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Lớp bì</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Tuyến mồ hôi</a:t>
                      </a:r>
                    </a:p>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Dây thần kinh</a:t>
                      </a:r>
                    </a:p>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Cơ co chân lông</a:t>
                      </a:r>
                    </a:p>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Lông và bao lông</a:t>
                      </a:r>
                    </a:p>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Tuyến nhờn</a:t>
                      </a:r>
                    </a:p>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Thụ quan</a:t>
                      </a:r>
                    </a:p>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Mạch máu</a:t>
                      </a:r>
                      <a:endParaRPr lang="vi-VN" sz="2600" b="0" kern="1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600" kern="1200">
                          <a:solidFill>
                            <a:schemeClr val="dk1"/>
                          </a:solidFill>
                          <a:effectLst/>
                          <a:latin typeface="Times New Roman" panose="02020603050405020304" pitchFamily="18" charset="0"/>
                          <a:ea typeface="+mn-ea"/>
                          <a:cs typeface="Times New Roman" panose="02020603050405020304" pitchFamily="18" charset="0"/>
                        </a:rPr>
                        <a:t>- Điều hòa thân nhiệt</a:t>
                      </a:r>
                      <a:endParaRPr lang="vi-VN" sz="2600" kern="1200">
                        <a:solidFill>
                          <a:schemeClr val="dk1"/>
                        </a:solidFill>
                        <a:effectLst/>
                        <a:latin typeface="Times New Roman" panose="02020603050405020304" pitchFamily="18" charset="0"/>
                        <a:ea typeface="+mn-ea"/>
                        <a:cs typeface="Times New Roman" panose="02020603050405020304" pitchFamily="18" charset="0"/>
                      </a:endParaRPr>
                    </a:p>
                    <a:p>
                      <a:r>
                        <a:rPr lang="it-IT" sz="2600" kern="1200">
                          <a:solidFill>
                            <a:schemeClr val="dk1"/>
                          </a:solidFill>
                          <a:effectLst/>
                          <a:latin typeface="Times New Roman" panose="02020603050405020304" pitchFamily="18" charset="0"/>
                          <a:ea typeface="+mn-ea"/>
                          <a:cs typeface="Times New Roman" panose="02020603050405020304" pitchFamily="18" charset="0"/>
                        </a:rPr>
                        <a:t>- Tiếp nhận kích thích </a:t>
                      </a:r>
                      <a:endParaRPr lang="vi-VN" sz="2600" kern="1200">
                        <a:solidFill>
                          <a:schemeClr val="dk1"/>
                        </a:solidFill>
                        <a:effectLst/>
                        <a:latin typeface="Times New Roman" panose="02020603050405020304" pitchFamily="18" charset="0"/>
                        <a:ea typeface="+mn-ea"/>
                        <a:cs typeface="Times New Roman" panose="02020603050405020304" pitchFamily="18" charset="0"/>
                      </a:endParaRPr>
                    </a:p>
                    <a:p>
                      <a:r>
                        <a:rPr lang="it-IT" sz="2600" kern="1200">
                          <a:solidFill>
                            <a:schemeClr val="dk1"/>
                          </a:solidFill>
                          <a:effectLst/>
                          <a:latin typeface="Times New Roman" panose="02020603050405020304" pitchFamily="18" charset="0"/>
                          <a:ea typeface="+mn-ea"/>
                          <a:cs typeface="Times New Roman" panose="02020603050405020304" pitchFamily="18" charset="0"/>
                        </a:rPr>
                        <a:t>- Bài tiết</a:t>
                      </a:r>
                      <a:endParaRPr lang="vi-VN" sz="2600" kern="120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5592473"/>
                  </a:ext>
                </a:extLst>
              </a:tr>
              <a:tr h="870066">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3</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de-DE" sz="2600" b="0" kern="100">
                          <a:effectLst/>
                          <a:latin typeface="Times New Roman" panose="02020603050405020304" pitchFamily="18" charset="0"/>
                          <a:cs typeface="Times New Roman" panose="02020603050405020304" pitchFamily="18" charset="0"/>
                        </a:rPr>
                        <a:t>Lớp mỡ dưới da</a:t>
                      </a:r>
                      <a:endParaRPr lang="vi-VN" sz="26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Mỡ</a:t>
                      </a:r>
                      <a:endParaRPr lang="vi-VN" sz="2600" b="0" kern="1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Cách nhiệt</a:t>
                      </a:r>
                    </a:p>
                    <a:p>
                      <a:pPr algn="just">
                        <a:lnSpc>
                          <a:spcPct val="100000"/>
                        </a:lnSpc>
                        <a:spcAft>
                          <a:spcPts val="0"/>
                        </a:spcAft>
                      </a:pPr>
                      <a:r>
                        <a:rPr lang="en-US" sz="2600" b="0" kern="100">
                          <a:effectLst/>
                          <a:latin typeface="Times New Roman" panose="02020603050405020304" pitchFamily="18" charset="0"/>
                          <a:cs typeface="Times New Roman" panose="02020603050405020304" pitchFamily="18" charset="0"/>
                        </a:rPr>
                        <a:t>- Dự trữ năng lượng</a:t>
                      </a:r>
                      <a:endParaRPr lang="vi-VN" sz="2600" b="0" kern="1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917045"/>
                  </a:ext>
                </a:extLst>
              </a:tr>
            </a:tbl>
          </a:graphicData>
        </a:graphic>
      </p:graphicFrame>
      <p:sp>
        <p:nvSpPr>
          <p:cNvPr id="4" name="TextBox 3">
            <a:extLst>
              <a:ext uri="{FF2B5EF4-FFF2-40B4-BE49-F238E27FC236}">
                <a16:creationId xmlns:a16="http://schemas.microsoft.com/office/drawing/2014/main" id="{B0970EE6-AC0F-4186-91C4-FF9A5EC1E36D}"/>
              </a:ext>
            </a:extLst>
          </p:cNvPr>
          <p:cNvSpPr txBox="1"/>
          <p:nvPr/>
        </p:nvSpPr>
        <p:spPr>
          <a:xfrm>
            <a:off x="1366402" y="0"/>
            <a:ext cx="8766464"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vi-VN" sz="3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Đáp án phiếu học tập số 1: Tìm hiểu cấu tạo và chức năng của da</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62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CC">
            <a:alpha val="4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8D077-1476-4402-837D-FA40D0EF8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3" y="595086"/>
            <a:ext cx="11234782" cy="5776685"/>
          </a:xfrm>
          <a:prstGeom prst="rect">
            <a:avLst/>
          </a:prstGeom>
          <a:solidFill>
            <a:srgbClr val="FFFFCC"/>
          </a:solidFill>
        </p:spPr>
      </p:pic>
      <p:sp>
        <p:nvSpPr>
          <p:cNvPr id="11" name="TextBox 10">
            <a:extLst>
              <a:ext uri="{FF2B5EF4-FFF2-40B4-BE49-F238E27FC236}">
                <a16:creationId xmlns:a16="http://schemas.microsoft.com/office/drawing/2014/main" id="{36DF800B-B77D-4922-9089-8B5695C29C15}"/>
              </a:ext>
            </a:extLst>
          </p:cNvPr>
          <p:cNvSpPr txBox="1"/>
          <p:nvPr/>
        </p:nvSpPr>
        <p:spPr>
          <a:xfrm>
            <a:off x="1637887" y="1787038"/>
            <a:ext cx="9334913" cy="2892843"/>
          </a:xfrm>
          <a:prstGeom prst="rect">
            <a:avLst/>
          </a:prstGeom>
          <a:noFill/>
        </p:spPr>
        <p:txBody>
          <a:bodyPr wrap="square">
            <a:spAutoFit/>
          </a:bodyPr>
          <a:lstStyle/>
          <a:p>
            <a:pPr algn="just">
              <a:lnSpc>
                <a:spcPct val="115000"/>
              </a:lnSpc>
              <a:spcBef>
                <a:spcPts val="600"/>
              </a:spcBef>
              <a:spcAft>
                <a:spcPts val="800"/>
              </a:spcAft>
            </a:pPr>
            <a:r>
              <a:rPr lang="en-US" sz="30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Da gồm lớp biểu bì, lớp bì và lớp mỡ dưới da.</a:t>
            </a:r>
            <a:endParaRPr lang="vi-VN" sz="3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800"/>
              </a:spcAft>
            </a:pPr>
            <a:r>
              <a:rPr lang="en-US" sz="30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Lớp biểu bì có tầng sừng và tầng tế bào sống giúp bảo vệ cơ thể; lớp bì có các bộ phận giúp da thực hiện chức năng tiếp nhận kích thích, bài tiết, điều hòa thân nhiệt; trong cùng là lớp mỡ dưới da.</a:t>
            </a:r>
            <a:endParaRPr lang="vi-VN" sz="30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2" descr="Bàn tay đang viết: màu da trung bình Biểu tượng cảm xúc ✍🏽">
            <a:extLst>
              <a:ext uri="{FF2B5EF4-FFF2-40B4-BE49-F238E27FC236}">
                <a16:creationId xmlns:a16="http://schemas.microsoft.com/office/drawing/2014/main" id="{41D0062B-C93F-4DCE-B177-8C883B7BF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86" y="757942"/>
            <a:ext cx="1029096" cy="102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28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3377</TotalTime>
  <Words>2390</Words>
  <Application>Microsoft Office PowerPoint</Application>
  <PresentationFormat>Widescreen</PresentationFormat>
  <Paragraphs>281</Paragraphs>
  <Slides>47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Bahnschrift</vt:lpstr>
      <vt:lpstr>Calibri</vt:lpstr>
      <vt:lpstr>Calibri Light</vt:lpstr>
      <vt:lpstr>Mali Bold</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HS chọn một câu hỏi bất kì để trả lời, trả lời đúng HS được quay vòng quay may mắn. Vào ô điểm, HS có quyền lấy điểm hoặc không lấy điểm!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111</cp:revision>
  <dcterms:created xsi:type="dcterms:W3CDTF">2023-07-11T01:31:42Z</dcterms:created>
  <dcterms:modified xsi:type="dcterms:W3CDTF">2023-09-04T15:48:04Z</dcterms:modified>
</cp:coreProperties>
</file>