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61" r:id="rId5"/>
    <p:sldId id="263" r:id="rId6"/>
    <p:sldId id="274" r:id="rId7"/>
    <p:sldId id="273" r:id="rId8"/>
    <p:sldId id="280" r:id="rId9"/>
    <p:sldId id="276" r:id="rId10"/>
    <p:sldId id="265" r:id="rId11"/>
    <p:sldId id="264" r:id="rId12"/>
    <p:sldId id="275" r:id="rId13"/>
    <p:sldId id="279" r:id="rId14"/>
    <p:sldId id="282" r:id="rId15"/>
    <p:sldId id="281" r:id="rId16"/>
    <p:sldId id="283" r:id="rId17"/>
    <p:sldId id="267" r:id="rId18"/>
    <p:sldId id="266" r:id="rId19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21"/>
    </p:embeddedFont>
    <p:embeddedFont>
      <p:font typeface="#9Slide03 Arima Madurai ExtraBo" panose="00000900000000000000" pitchFamily="2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oper Black" panose="0208090404030B020404" pitchFamily="18" charset="0"/>
      <p:regular r:id="rId27"/>
    </p:embeddedFont>
    <p:embeddedFont>
      <p:font typeface="Cormorant Garamond Light Bold" panose="020B0604020202020204" charset="0"/>
      <p:regular r:id="rId28"/>
    </p:embeddedFont>
    <p:embeddedFont>
      <p:font typeface="Cormorant Garamond Light Bold Italics" panose="020B0604020202020204" charset="0"/>
      <p:regular r:id="rId29"/>
    </p:embeddedFont>
    <p:embeddedFont>
      <p:font typeface="HK Grotesk Light Bold" panose="020B0604020202020204" charset="0"/>
      <p:regular r:id="rId30"/>
    </p:embeddedFont>
    <p:embeddedFont>
      <p:font typeface="HK Grotesk Medium Bold" panose="020B0604020202020204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Sitka Heading" panose="02000505000000020004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21547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697" autoAdjust="0"/>
  </p:normalViewPr>
  <p:slideViewPr>
    <p:cSldViewPr>
      <p:cViewPr varScale="1">
        <p:scale>
          <a:sx n="41" d="100"/>
          <a:sy n="41" d="100"/>
        </p:scale>
        <p:origin x="3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h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57173-2C3E-4516-B466-4F63BBC7D67F}" type="datetimeFigureOut">
              <a:rPr lang="xh-ZA" smtClean="0"/>
              <a:t>2021-12-24</a:t>
            </a:fld>
            <a:endParaRPr lang="xh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h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h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h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0AC6-B4F0-4542-8707-06F193B264C7}" type="slidenum">
              <a:rPr lang="xh-ZA" smtClean="0"/>
              <a:t>‹#›</a:t>
            </a:fld>
            <a:endParaRPr lang="xh-ZA"/>
          </a:p>
        </p:txBody>
      </p:sp>
    </p:spTree>
    <p:extLst>
      <p:ext uri="{BB962C8B-B14F-4D97-AF65-F5344CB8AC3E}">
        <p14:creationId xmlns:p14="http://schemas.microsoft.com/office/powerpoint/2010/main" val="139394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h-ZA" dirty="0"/>
              <a:t>https://suckhoehangngay.vn/virus-va-vi-khuan-khac-nhau-o-diem-nao-20191103175056972.htm</a:t>
            </a:r>
          </a:p>
          <a:p>
            <a:r>
              <a:rPr lang="xh-ZA" dirty="0"/>
              <a:t>https://vi.wikipedia.org/wiki/Virus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A0AC6-B4F0-4542-8707-06F193B264C7}" type="slidenum">
              <a:rPr lang="xh-ZA" smtClean="0"/>
              <a:t>4</a:t>
            </a:fld>
            <a:endParaRPr lang="xh-ZA"/>
          </a:p>
        </p:txBody>
      </p:sp>
    </p:spTree>
    <p:extLst>
      <p:ext uri="{BB962C8B-B14F-4D97-AF65-F5344CB8AC3E}">
        <p14:creationId xmlns:p14="http://schemas.microsoft.com/office/powerpoint/2010/main" val="24967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3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A0AC6-B4F0-4542-8707-06F193B264C7}" type="slidenum">
              <a:rPr lang="xh-ZA" smtClean="0"/>
              <a:t>5</a:t>
            </a:fld>
            <a:endParaRPr lang="xh-ZA"/>
          </a:p>
        </p:txBody>
      </p:sp>
    </p:spTree>
    <p:extLst>
      <p:ext uri="{BB962C8B-B14F-4D97-AF65-F5344CB8AC3E}">
        <p14:creationId xmlns:p14="http://schemas.microsoft.com/office/powerpoint/2010/main" val="280845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5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h-ZA" dirty="0"/>
              <a:t>So sánh vi khuẩn với virus       https://suckhoehangngay.vn/virus-va-vi-khuan-khac-nhau-o-diem-nao-20191103175056972.htm</a:t>
            </a:r>
          </a:p>
          <a:p>
            <a:r>
              <a:rPr lang="xh-ZA" dirty="0"/>
              <a:t>BATI TPAJ KHTN 6 https://vietjack.com/vth-khoa-hoc-tu-nhien-6-kn/bai-29-5-trang-15-vth-khoa-hoc-tu-nhien-6-ket-noi.jsp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A0AC6-B4F0-4542-8707-06F193B264C7}" type="slidenum">
              <a:rPr lang="xh-ZA" smtClean="0"/>
              <a:t>7</a:t>
            </a:fld>
            <a:endParaRPr lang="xh-ZA"/>
          </a:p>
        </p:txBody>
      </p:sp>
    </p:spTree>
    <p:extLst>
      <p:ext uri="{BB962C8B-B14F-4D97-AF65-F5344CB8AC3E}">
        <p14:creationId xmlns:p14="http://schemas.microsoft.com/office/powerpoint/2010/main" val="381102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0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8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37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67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A0AC6-B4F0-4542-8707-06F193B264C7}" type="slidenum">
              <a:rPr kumimoji="0" lang="xh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h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6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20631" y="392360"/>
            <a:ext cx="1069876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8800" dirty="0">
                <a:solidFill>
                  <a:srgbClr val="000000"/>
                </a:solidFill>
                <a:latin typeface="Cormorant Garamond Light Bold"/>
              </a:rPr>
              <a:t>ĐA DẠNG SINH HỌC</a:t>
            </a:r>
            <a:endParaRPr lang="en-US" sz="8800" dirty="0">
              <a:solidFill>
                <a:srgbClr val="000000"/>
              </a:solidFill>
              <a:latin typeface="Cormorant Garamond Light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848600" y="2628900"/>
            <a:ext cx="9686475" cy="1754164"/>
            <a:chOff x="0" y="0"/>
            <a:chExt cx="4798333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  <p:txBody>
            <a:bodyPr/>
            <a:lstStyle/>
            <a:p>
              <a:endParaRPr lang="xh-ZA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33969" y="3436975"/>
            <a:ext cx="865851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BÀI 29 – VIRUS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23544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01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93" y="4762500"/>
            <a:ext cx="5095861" cy="50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53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82133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03EB380-BC10-4CD1-AEE0-34345934530D}"/>
              </a:ext>
            </a:extLst>
          </p:cNvPr>
          <p:cNvSpPr txBox="1"/>
          <p:nvPr/>
        </p:nvSpPr>
        <p:spPr>
          <a:xfrm>
            <a:off x="4419600" y="190500"/>
            <a:ext cx="9821330" cy="107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70C0"/>
                </a:solidFill>
              </a:rPr>
              <a:t>III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VAI TRÒ VÀ ỨNG DỤNG CỦA VIRUS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ive Critical Guidelines for Sales Presentations that Close De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19300"/>
            <a:ext cx="9855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34290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THUYẾT TRÌNH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33700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Vai</a:t>
            </a:r>
            <a:r>
              <a:rPr lang="en-US" sz="11500" dirty="0"/>
              <a:t> </a:t>
            </a:r>
            <a:r>
              <a:rPr lang="en-US" sz="11500" dirty="0" err="1"/>
              <a:t>trò</a:t>
            </a:r>
            <a:endParaRPr lang="en-US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14706600" y="2812613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Ứng</a:t>
            </a:r>
            <a:r>
              <a:rPr lang="en-US" sz="11500" dirty="0"/>
              <a:t> </a:t>
            </a:r>
            <a:r>
              <a:rPr lang="en-US" sz="11500" dirty="0" err="1"/>
              <a:t>dụng</a:t>
            </a:r>
            <a:endParaRPr lang="en-US" sz="11500" dirty="0"/>
          </a:p>
        </p:txBody>
      </p:sp>
      <p:sp>
        <p:nvSpPr>
          <p:cNvPr id="10" name="TextBox 9"/>
          <p:cNvSpPr txBox="1"/>
          <p:nvPr/>
        </p:nvSpPr>
        <p:spPr>
          <a:xfrm>
            <a:off x="4286250" y="884045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E9994A-DFE7-42DE-A333-E45775806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-1392" r="15939" b="1392"/>
          <a:stretch/>
        </p:blipFill>
        <p:spPr>
          <a:xfrm>
            <a:off x="10943492" y="1464426"/>
            <a:ext cx="7907648" cy="778534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D088AD1-EFC0-4742-9A57-805331D98876}"/>
              </a:ext>
            </a:extLst>
          </p:cNvPr>
          <p:cNvSpPr txBox="1"/>
          <p:nvPr/>
        </p:nvSpPr>
        <p:spPr>
          <a:xfrm>
            <a:off x="462958" y="1243913"/>
            <a:ext cx="9821330" cy="107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70C0"/>
                </a:solidFill>
              </a:rPr>
              <a:t>III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VAI TRÒ VÀ ỨNG DỤNG CỦA VIRUS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EB1F0-3A43-4CD9-84F5-7C677050AD29}"/>
              </a:ext>
            </a:extLst>
          </p:cNvPr>
          <p:cNvSpPr txBox="1"/>
          <p:nvPr/>
        </p:nvSpPr>
        <p:spPr>
          <a:xfrm>
            <a:off x="214063" y="2496235"/>
            <a:ext cx="1005264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-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Trong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y </a:t>
            </a:r>
            <a:r>
              <a:rPr lang="vi-VN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học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virus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được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xuất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vaccine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hoặc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xuất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nhiều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chế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sinh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học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như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hormone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protein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 Trong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nông </a:t>
            </a:r>
            <a:r>
              <a:rPr lang="vi-VN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nghiệp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virus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được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dùng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xuất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thuốc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trừ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sau cho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hiệu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quả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cao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không gây ô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nhiễm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môi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trường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Người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ta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còn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virus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chuyển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gưn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loài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này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sang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loài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khác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góp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phần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tạo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giống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vật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nuôi, cây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trồng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năng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xuất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lượng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cao,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kháng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bệnh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tốt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endParaRPr lang="xh-ZA" dirty="0"/>
          </a:p>
        </p:txBody>
      </p:sp>
    </p:spTree>
    <p:extLst>
      <p:ext uri="{BB962C8B-B14F-4D97-AF65-F5344CB8AC3E}">
        <p14:creationId xmlns:p14="http://schemas.microsoft.com/office/powerpoint/2010/main" val="148480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6ADB2-2770-46A5-AFD2-531FAEA8884C}"/>
              </a:ext>
            </a:extLst>
          </p:cNvPr>
          <p:cNvSpPr txBox="1"/>
          <p:nvPr/>
        </p:nvSpPr>
        <p:spPr>
          <a:xfrm>
            <a:off x="462958" y="3009900"/>
            <a:ext cx="8909642" cy="584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1.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số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endParaRPr lang="vi-VN" sz="3600" b="0" i="0" dirty="0">
              <a:solidFill>
                <a:srgbClr val="333333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gây ra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như: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đậu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quai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bị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viêm gan B,…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động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tai xanh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lợn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lở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mồm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long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móng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trâu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bò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gia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thực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khảm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cây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đậu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xoăn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lá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chua,…</a:t>
            </a:r>
          </a:p>
        </p:txBody>
      </p:sp>
      <p:pic>
        <p:nvPicPr>
          <p:cNvPr id="6" name="Picture 5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5A9A6138-091B-4733-9CFB-1A42232CD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043730"/>
            <a:ext cx="8229600" cy="777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04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6ADB2-2770-46A5-AFD2-531FAEA8884C}"/>
              </a:ext>
            </a:extLst>
          </p:cNvPr>
          <p:cNvSpPr txBox="1"/>
          <p:nvPr/>
        </p:nvSpPr>
        <p:spPr>
          <a:xfrm>
            <a:off x="462958" y="3009900"/>
            <a:ext cx="8909642" cy="584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1.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số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endParaRPr lang="vi-VN" sz="3600" b="0" i="0" dirty="0">
              <a:solidFill>
                <a:srgbClr val="333333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gây ra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như: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đậu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quai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bị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viêm gan B,…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động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tai xanh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lợn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lở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mồm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long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móng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trâu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bò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gia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thực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khảm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cây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đậu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xoăn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lá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chua,…</a:t>
            </a:r>
          </a:p>
        </p:txBody>
      </p:sp>
      <p:pic>
        <p:nvPicPr>
          <p:cNvPr id="6" name="Picture 5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5A9A6138-091B-4733-9CFB-1A42232CD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043730"/>
            <a:ext cx="8229600" cy="777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639E9-4682-4844-AE85-16795CE3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01" y="1001584"/>
            <a:ext cx="1276613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876300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6ADB2-2770-46A5-AFD2-531FAEA8884C}"/>
              </a:ext>
            </a:extLst>
          </p:cNvPr>
          <p:cNvSpPr txBox="1"/>
          <p:nvPr/>
        </p:nvSpPr>
        <p:spPr>
          <a:xfrm>
            <a:off x="462958" y="3009900"/>
            <a:ext cx="8229600" cy="584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Phòng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1" i="1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 </a:t>
            </a:r>
            <a:r>
              <a:rPr lang="vi-VN" sz="3600" b="1" i="1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endParaRPr lang="vi-VN" sz="3600" b="0" i="0" dirty="0">
              <a:solidFill>
                <a:srgbClr val="333333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Phương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pháp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hữu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nhất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phòng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ngừa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gây ra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tiêm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vaccine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ăn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uống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sinh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hoạt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điều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độ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vệ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sinh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sạch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sẽ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cùng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giúp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phòng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bệnh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do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virus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D45CBCF-7E2E-4899-94BF-2E5FDE98E6B9}"/>
              </a:ext>
            </a:extLst>
          </p:cNvPr>
          <p:cNvSpPr txBox="1"/>
          <p:nvPr/>
        </p:nvSpPr>
        <p:spPr>
          <a:xfrm>
            <a:off x="214063" y="723900"/>
            <a:ext cx="12491042" cy="107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MỘT SỐ BỆNH DO VIRUS VÀ CÁCH PHÒNG TRÁNH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2A524-CEA8-4B8D-BF62-551AE951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947427"/>
            <a:ext cx="8929937" cy="76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335D8-E0C4-4EC9-8CB8-71844565C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11"/>
          <a:stretch/>
        </p:blipFill>
        <p:spPr>
          <a:xfrm>
            <a:off x="0" y="8792"/>
            <a:ext cx="18288000" cy="100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5456058"/>
            <a:ext cx="9144000" cy="4830942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3" name="TextBox 3"/>
          <p:cNvSpPr txBox="1"/>
          <p:nvPr/>
        </p:nvSpPr>
        <p:spPr>
          <a:xfrm>
            <a:off x="5562600" y="855721"/>
            <a:ext cx="10948021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1"/>
              </a:lnSpc>
            </a:pPr>
            <a:r>
              <a:rPr lang="en-US" sz="11318" b="1" dirty="0">
                <a:solidFill>
                  <a:srgbClr val="006600"/>
                </a:solidFill>
                <a:latin typeface="Cormorant Garamond Light Bold Italics"/>
              </a:rPr>
              <a:t>THIẾT KẾ POSTER TUYÊN TRUYỀN</a:t>
            </a:r>
            <a:endParaRPr lang="en-US" sz="11318" b="1" dirty="0">
              <a:solidFill>
                <a:srgbClr val="006600"/>
              </a:solidFill>
              <a:latin typeface="Cormorant Garamond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575310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Sự</a:t>
            </a:r>
            <a:r>
              <a:rPr lang="en-US" sz="11500" dirty="0"/>
              <a:t> </a:t>
            </a:r>
            <a:r>
              <a:rPr lang="en-US" sz="11500" dirty="0" err="1"/>
              <a:t>phát</a:t>
            </a:r>
            <a:r>
              <a:rPr lang="en-US" sz="11500" dirty="0"/>
              <a:t> </a:t>
            </a:r>
            <a:r>
              <a:rPr lang="en-US" sz="11500" dirty="0" err="1"/>
              <a:t>triển</a:t>
            </a:r>
            <a:r>
              <a:rPr lang="en-US" sz="11500" dirty="0"/>
              <a:t> virus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3439" y="573405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Biện</a:t>
            </a:r>
            <a:r>
              <a:rPr lang="en-US" sz="11500" dirty="0"/>
              <a:t> </a:t>
            </a:r>
            <a:r>
              <a:rPr lang="en-US" sz="11500" dirty="0" err="1"/>
              <a:t>pháp</a:t>
            </a:r>
            <a:r>
              <a:rPr lang="en-US" sz="11500" dirty="0"/>
              <a:t> </a:t>
            </a:r>
            <a:r>
              <a:rPr lang="en-US" sz="11500" dirty="0" err="1"/>
              <a:t>phòng</a:t>
            </a:r>
            <a:r>
              <a:rPr lang="en-US" sz="11500" dirty="0"/>
              <a:t> </a:t>
            </a:r>
            <a:r>
              <a:rPr lang="en-US" sz="11500" dirty="0" err="1"/>
              <a:t>chống</a:t>
            </a:r>
            <a:endParaRPr lang="en-US" sz="1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4475" y="2014429"/>
            <a:ext cx="9153525" cy="5589090"/>
          </a:xfrm>
          <a:prstGeom prst="rect">
            <a:avLst/>
          </a:prstGeom>
          <a:solidFill>
            <a:srgbClr val="F8ECA3"/>
          </a:solidFill>
        </p:spPr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4" y="1866900"/>
            <a:ext cx="6400799" cy="704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34800" y="2388930"/>
            <a:ext cx="6400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CHUYÊN MỤC</a:t>
            </a:r>
          </a:p>
          <a:p>
            <a:pPr algn="ctr"/>
            <a:r>
              <a:rPr lang="en-US" sz="4800" b="1" dirty="0"/>
              <a:t>BÁC SĨ VÀ GIA ĐÌNH</a:t>
            </a:r>
          </a:p>
          <a:p>
            <a:pPr algn="ctr"/>
            <a:endParaRPr lang="en-US" sz="4800" dirty="0"/>
          </a:p>
          <a:p>
            <a:pPr algn="just"/>
            <a:r>
              <a:rPr lang="en-US" sz="4800" i="1" dirty="0"/>
              <a:t>Hs </a:t>
            </a:r>
            <a:r>
              <a:rPr lang="en-US" sz="4800" i="1" dirty="0" err="1"/>
              <a:t>đóng</a:t>
            </a:r>
            <a:r>
              <a:rPr lang="en-US" sz="4800" i="1" dirty="0"/>
              <a:t> </a:t>
            </a:r>
            <a:r>
              <a:rPr lang="en-US" sz="4800" i="1" dirty="0" err="1"/>
              <a:t>tiểu</a:t>
            </a:r>
            <a:r>
              <a:rPr lang="en-US" sz="4800" i="1" dirty="0"/>
              <a:t> </a:t>
            </a:r>
            <a:r>
              <a:rPr lang="en-US" sz="4800" i="1" dirty="0" err="1"/>
              <a:t>phẩm</a:t>
            </a:r>
            <a:r>
              <a:rPr lang="en-US" sz="4800" i="1" dirty="0"/>
              <a:t>, </a:t>
            </a:r>
            <a:r>
              <a:rPr lang="en-US" sz="4800" i="1" dirty="0" err="1"/>
              <a:t>giới</a:t>
            </a:r>
            <a:r>
              <a:rPr lang="en-US" sz="4800" i="1" dirty="0"/>
              <a:t> </a:t>
            </a:r>
            <a:r>
              <a:rPr lang="en-US" sz="4800" i="1" dirty="0" err="1"/>
              <a:t>thiệu</a:t>
            </a:r>
            <a:r>
              <a:rPr lang="en-US" sz="4800" i="1" dirty="0"/>
              <a:t> </a:t>
            </a:r>
            <a:r>
              <a:rPr lang="en-US" sz="4800" i="1" dirty="0" err="1"/>
              <a:t>các</a:t>
            </a:r>
            <a:r>
              <a:rPr lang="en-US" sz="4800" i="1" dirty="0"/>
              <a:t> </a:t>
            </a:r>
            <a:r>
              <a:rPr lang="en-US" sz="4800" i="1" dirty="0" err="1"/>
              <a:t>bệnh</a:t>
            </a:r>
            <a:r>
              <a:rPr lang="en-US" sz="4800" i="1" dirty="0"/>
              <a:t> do virus </a:t>
            </a:r>
            <a:r>
              <a:rPr lang="en-US" sz="4800" i="1" dirty="0" err="1"/>
              <a:t>gây</a:t>
            </a:r>
            <a:r>
              <a:rPr lang="en-US" sz="4800" i="1" dirty="0"/>
              <a:t> </a:t>
            </a:r>
            <a:r>
              <a:rPr lang="en-US" sz="4800" i="1" dirty="0" err="1"/>
              <a:t>ra</a:t>
            </a:r>
            <a:r>
              <a:rPr lang="en-US" sz="4800" i="1" dirty="0"/>
              <a:t> </a:t>
            </a:r>
            <a:r>
              <a:rPr lang="en-US" sz="4800" i="1" dirty="0" err="1"/>
              <a:t>và</a:t>
            </a:r>
            <a:r>
              <a:rPr lang="en-US" sz="4800" i="1" dirty="0"/>
              <a:t> </a:t>
            </a:r>
            <a:r>
              <a:rPr lang="en-US" sz="4800" i="1" dirty="0" err="1"/>
              <a:t>cách</a:t>
            </a:r>
            <a:r>
              <a:rPr lang="en-US" sz="4800" i="1" dirty="0"/>
              <a:t> </a:t>
            </a:r>
            <a:r>
              <a:rPr lang="en-US" sz="4800" i="1" dirty="0" err="1"/>
              <a:t>phòng</a:t>
            </a:r>
            <a:r>
              <a:rPr lang="en-US" sz="4800" i="1" dirty="0"/>
              <a:t> </a:t>
            </a:r>
            <a:r>
              <a:rPr lang="en-US" sz="4800" i="1" dirty="0" err="1"/>
              <a:t>tránh</a:t>
            </a:r>
            <a:r>
              <a:rPr lang="en-US" sz="4800" i="1" dirty="0"/>
              <a:t>:</a:t>
            </a:r>
          </a:p>
          <a:p>
            <a:pPr algn="just"/>
            <a:endParaRPr lang="en-US" sz="4800" i="1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Bệnh</a:t>
            </a:r>
            <a:r>
              <a:rPr lang="en-US" sz="4800" dirty="0"/>
              <a:t> </a:t>
            </a:r>
            <a:r>
              <a:rPr lang="en-US" sz="4800" dirty="0" err="1"/>
              <a:t>sốt</a:t>
            </a:r>
            <a:r>
              <a:rPr lang="en-US" sz="4800" dirty="0"/>
              <a:t> </a:t>
            </a:r>
            <a:r>
              <a:rPr lang="en-US" sz="4800" dirty="0" err="1"/>
              <a:t>xuất</a:t>
            </a:r>
            <a:r>
              <a:rPr lang="en-US" sz="4800" dirty="0"/>
              <a:t> </a:t>
            </a:r>
            <a:r>
              <a:rPr lang="en-US" sz="4800" dirty="0" err="1"/>
              <a:t>huyết</a:t>
            </a:r>
            <a:endParaRPr lang="en-US" sz="4800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Viêm</a:t>
            </a:r>
            <a:r>
              <a:rPr lang="en-US" sz="4800" dirty="0"/>
              <a:t> </a:t>
            </a:r>
            <a:r>
              <a:rPr lang="en-US" sz="4800" dirty="0" err="1"/>
              <a:t>đường</a:t>
            </a:r>
            <a:r>
              <a:rPr lang="en-US" sz="4800" dirty="0"/>
              <a:t> </a:t>
            </a:r>
            <a:r>
              <a:rPr lang="en-US" sz="4800" dirty="0" err="1"/>
              <a:t>hô</a:t>
            </a:r>
            <a:r>
              <a:rPr lang="en-US" sz="4800" dirty="0"/>
              <a:t> </a:t>
            </a:r>
            <a:r>
              <a:rPr lang="en-US" sz="4800" dirty="0" err="1"/>
              <a:t>hấp</a:t>
            </a:r>
            <a:endParaRPr lang="en-US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9646" y="189226"/>
            <a:ext cx="616595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WARM UP!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30" y="1459838"/>
            <a:ext cx="160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88262"/>
              </p:ext>
            </p:extLst>
          </p:nvPr>
        </p:nvGraphicFramePr>
        <p:xfrm>
          <a:off x="9220200" y="2628900"/>
          <a:ext cx="8305800" cy="639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5694341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1000" y="2439769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439769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999" y="5229886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518" y="5448300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12" y="758190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430000" y="266700"/>
            <a:ext cx="6553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1420007" y="252951"/>
            <a:ext cx="65532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94" y="1174160"/>
            <a:ext cx="1223963" cy="12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"/>
          <p:cNvSpPr txBox="1"/>
          <p:nvPr/>
        </p:nvSpPr>
        <p:spPr>
          <a:xfrm>
            <a:off x="6705600" y="-186305"/>
            <a:ext cx="6165954" cy="115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3948" y="197762"/>
            <a:ext cx="150612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Đáp</a:t>
            </a: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 </a:t>
            </a: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án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82678"/>
              </p:ext>
            </p:extLst>
          </p:nvPr>
        </p:nvGraphicFramePr>
        <p:xfrm>
          <a:off x="1600200" y="2628900"/>
          <a:ext cx="15925800" cy="736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796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8070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6555737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054824" y="3729347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5498" y="3731805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11000" y="3527762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191" y="5512246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2660" y="693006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075877" y="9500267"/>
            <a:ext cx="3200400" cy="6887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TextBox 2"/>
          <p:cNvSpPr txBox="1"/>
          <p:nvPr/>
        </p:nvSpPr>
        <p:spPr>
          <a:xfrm>
            <a:off x="422031" y="924183"/>
            <a:ext cx="5791200" cy="1074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70C0"/>
                </a:solidFill>
              </a:rPr>
              <a:t>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ĐA DANG CỦA VIRUS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58615" y="1826223"/>
            <a:ext cx="18170770" cy="8117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xét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kích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thước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dạng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Virus,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vi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khuẩn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 Cho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ví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dụ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cụ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Virus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giống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vi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khuẩn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mục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II.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vai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ứng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virus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y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nông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nghiệp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 Cho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ví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dụ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bệnh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do virus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biện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pháp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tránh</a:t>
            </a:r>
            <a:r>
              <a:rPr lang="en-US" sz="4000" b="1" dirty="0">
                <a:solidFill>
                  <a:srgbClr val="002060"/>
                </a:solidFill>
                <a:latin typeface="Sitka Heading" panose="02000505000000020004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Sitka Heading" panose="02000505000000020004" pitchFamily="2" charset="0"/>
            </a:endParaRPr>
          </a:p>
        </p:txBody>
      </p:sp>
      <p:pic>
        <p:nvPicPr>
          <p:cNvPr id="4102" name="Picture 6" descr="Giáo dục STEM, Những điều bạn cần biết | In3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48"/>
          <a:stretch/>
        </p:blipFill>
        <p:spPr bwMode="auto">
          <a:xfrm>
            <a:off x="4724400" y="9096136"/>
            <a:ext cx="4184273" cy="10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D35BC-5FE6-4843-BEAF-47B3082FFD48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29. VIRRUS</a:t>
            </a:r>
            <a:endParaRPr lang="xh-ZA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9DC47B-4F08-4EAE-B40C-FFC5CF0778B1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h-ZA"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B5918-516D-49B9-9C1A-BAF7A241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5590517" cy="981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29. VIRRUS</a:t>
            </a:r>
            <a:endParaRPr lang="xh-ZA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h-ZA" sz="360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25FFC14-30B2-4A6E-A46A-D8BE04511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83" y="1333501"/>
            <a:ext cx="7907648" cy="8766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739A0D-C121-4B30-ACCC-B7FA995C6BE0}"/>
              </a:ext>
            </a:extLst>
          </p:cNvPr>
          <p:cNvSpPr txBox="1"/>
          <p:nvPr/>
        </p:nvSpPr>
        <p:spPr>
          <a:xfrm>
            <a:off x="304800" y="3238500"/>
            <a:ext cx="952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xh-ZA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Virus có nhiều hình dạng khác nhau, chủ yếu có </a:t>
            </a:r>
            <a:r>
              <a:rPr lang="xh-ZA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 dạng chính</a:t>
            </a:r>
            <a:r>
              <a:rPr lang="xh-ZA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là:</a:t>
            </a:r>
          </a:p>
          <a:p>
            <a:pPr algn="just">
              <a:lnSpc>
                <a:spcPct val="150000"/>
              </a:lnSpc>
            </a:pPr>
            <a:r>
              <a:rPr lang="xh-ZA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Dạng xoắn</a:t>
            </a:r>
          </a:p>
          <a:p>
            <a:pPr algn="just">
              <a:lnSpc>
                <a:spcPct val="150000"/>
              </a:lnSpc>
            </a:pPr>
            <a:r>
              <a:rPr lang="xh-ZA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Dạng khối</a:t>
            </a:r>
          </a:p>
          <a:p>
            <a:pPr algn="just">
              <a:lnSpc>
                <a:spcPct val="150000"/>
              </a:lnSpc>
            </a:pPr>
            <a:r>
              <a:rPr lang="xh-ZA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Dạng hỗn hợp</a:t>
            </a:r>
          </a:p>
          <a:p>
            <a:endParaRPr lang="xh-Z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B5918-516D-49B9-9C1A-BAF7A241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5590517" cy="981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E9994A-DFE7-42DE-A333-E45775806E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-1392" r="15939" b="1392"/>
          <a:stretch/>
        </p:blipFill>
        <p:spPr>
          <a:xfrm>
            <a:off x="10439400" y="2315040"/>
            <a:ext cx="7907648" cy="7785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E8B65-56A0-4B0E-88CA-BB560969E7F9}"/>
              </a:ext>
            </a:extLst>
          </p:cNvPr>
          <p:cNvSpPr txBox="1"/>
          <p:nvPr/>
        </p:nvSpPr>
        <p:spPr>
          <a:xfrm>
            <a:off x="381000" y="2705100"/>
            <a:ext cx="10287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vi-VN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Virus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chưa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cấu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tạo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tế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bào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virus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gồm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 </a:t>
            </a:r>
            <a:r>
              <a:rPr lang="vi-VN" sz="4000" b="0" i="0" dirty="0" err="1">
                <a:solidFill>
                  <a:srgbClr val="FF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FF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cơ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protein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lõi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virus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thêm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gai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glycoprotein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endParaRPr lang="xh-ZA" dirty="0"/>
          </a:p>
        </p:txBody>
      </p:sp>
    </p:spTree>
    <p:extLst>
      <p:ext uri="{BB962C8B-B14F-4D97-AF65-F5344CB8AC3E}">
        <p14:creationId xmlns:p14="http://schemas.microsoft.com/office/powerpoint/2010/main" val="341814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-342138"/>
            <a:ext cx="17830800" cy="3154161"/>
            <a:chOff x="-4543964" y="-1765889"/>
            <a:chExt cx="23774400" cy="4685626"/>
          </a:xfrm>
        </p:grpSpPr>
        <p:sp>
          <p:nvSpPr>
            <p:cNvPr id="5" name="TextBox 5"/>
            <p:cNvSpPr txBox="1"/>
            <p:nvPr/>
          </p:nvSpPr>
          <p:spPr>
            <a:xfrm>
              <a:off x="-4543964" y="-1765889"/>
              <a:ext cx="23774400" cy="2482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141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Cormorant Garamond Light Bold"/>
                </a:rPr>
                <a:t>VIRUS VÀ VI KHUẨN KHÁC NHAU NHƯ THẾ NÀO?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954918" y="1834240"/>
              <a:ext cx="8370233" cy="1085497"/>
              <a:chOff x="-1" y="-879942"/>
              <a:chExt cx="509232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" y="-879942"/>
                <a:ext cx="50923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092323" h="660400">
                    <a:moveTo>
                      <a:pt x="49678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67863" y="0"/>
                    </a:lnTo>
                    <a:cubicBezTo>
                      <a:pt x="5036443" y="0"/>
                      <a:pt x="5092323" y="55880"/>
                      <a:pt x="5092323" y="124460"/>
                    </a:cubicBezTo>
                    <a:lnTo>
                      <a:pt x="5092323" y="535940"/>
                    </a:lnTo>
                    <a:cubicBezTo>
                      <a:pt x="5092323" y="604520"/>
                      <a:pt x="5036443" y="660400"/>
                      <a:pt x="4967863" y="660400"/>
                    </a:cubicBezTo>
                    <a:close/>
                  </a:path>
                </a:pathLst>
              </a:custGeom>
              <a:solidFill>
                <a:srgbClr val="F8ECA3"/>
              </a:solidFill>
            </p:spPr>
          </p:sp>
        </p:grpSp>
      </p:grp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549" y="2324100"/>
            <a:ext cx="1131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B5918-516D-49B9-9C1A-BAF7A241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5590517" cy="981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CDC4AD4-3297-4DF2-B114-0888FF68F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315041"/>
            <a:ext cx="18745200" cy="75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5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88CD03-57C4-47D6-BE49-653C9A30F12E}"/>
              </a:ext>
            </a:extLst>
          </p:cNvPr>
          <p:cNvSpPr txBox="1"/>
          <p:nvPr/>
        </p:nvSpPr>
        <p:spPr>
          <a:xfrm>
            <a:off x="6330464" y="78254"/>
            <a:ext cx="790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29. VIRRUS</a:t>
            </a:r>
            <a:endParaRPr kumimoji="0" lang="xh-Z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9D65E-4C0C-4132-93B4-B137A59CEC38}"/>
              </a:ext>
            </a:extLst>
          </p:cNvPr>
          <p:cNvSpPr/>
          <p:nvPr/>
        </p:nvSpPr>
        <p:spPr>
          <a:xfrm>
            <a:off x="4267200" y="1042203"/>
            <a:ext cx="9753600" cy="1083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E9994A-DFE7-42DE-A333-E45775806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-1392" r="15939" b="1392"/>
          <a:stretch/>
        </p:blipFill>
        <p:spPr>
          <a:xfrm>
            <a:off x="10439400" y="2315040"/>
            <a:ext cx="7907648" cy="7785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E8B65-56A0-4B0E-88CA-BB560969E7F9}"/>
              </a:ext>
            </a:extLst>
          </p:cNvPr>
          <p:cNvSpPr txBox="1"/>
          <p:nvPr/>
        </p:nvSpPr>
        <p:spPr>
          <a:xfrm>
            <a:off x="123092" y="2315040"/>
            <a:ext cx="10287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Nói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chưa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điển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+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ba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+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quan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tổng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phải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dựa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chủ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ý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ý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sống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+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+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Virus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sống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buộc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nhân lên trong cơ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sinh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khác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+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đầy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quá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sống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cơ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bản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cơ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sống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0967B98-F95A-430A-AB23-803D96125451}"/>
              </a:ext>
            </a:extLst>
          </p:cNvPr>
          <p:cNvSpPr txBox="1"/>
          <p:nvPr/>
        </p:nvSpPr>
        <p:spPr>
          <a:xfrm>
            <a:off x="422031" y="924183"/>
            <a:ext cx="5791200" cy="1074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70C0"/>
                </a:solidFill>
              </a:rPr>
              <a:t>II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CẤU TẠO CỦA VIRUS</a:t>
            </a:r>
          </a:p>
        </p:txBody>
      </p:sp>
    </p:spTree>
    <p:extLst>
      <p:ext uri="{BB962C8B-B14F-4D97-AF65-F5344CB8AC3E}">
        <p14:creationId xmlns:p14="http://schemas.microsoft.com/office/powerpoint/2010/main" val="3613860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790</Words>
  <Application>Microsoft Office PowerPoint</Application>
  <PresentationFormat>Custom</PresentationFormat>
  <Paragraphs>97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Times New Roman</vt:lpstr>
      <vt:lpstr>Cooper Black</vt:lpstr>
      <vt:lpstr>Sitka Heading</vt:lpstr>
      <vt:lpstr>Cormorant Garamond Light Bold</vt:lpstr>
      <vt:lpstr>Arial</vt:lpstr>
      <vt:lpstr>Open Sans</vt:lpstr>
      <vt:lpstr>Roboto</vt:lpstr>
      <vt:lpstr>Cormorant Garamond Light Bold Italics</vt:lpstr>
      <vt:lpstr>#9Slide03 Arima Madurai ExtraBo</vt:lpstr>
      <vt:lpstr>Calibri</vt:lpstr>
      <vt:lpstr>HK Grotesk Medium Bold</vt:lpstr>
      <vt:lpstr>#9Slide03 Arima Madurai Bold</vt:lpstr>
      <vt:lpstr>HK Grotesk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TUYẾT NGUYỄN THỊ</cp:lastModifiedBy>
  <cp:revision>38</cp:revision>
  <dcterms:created xsi:type="dcterms:W3CDTF">2006-08-16T00:00:00Z</dcterms:created>
  <dcterms:modified xsi:type="dcterms:W3CDTF">2021-12-24T14:49:12Z</dcterms:modified>
  <dc:identifier>DAEcXKfSbaU</dc:identifier>
  <cp:contentStatus/>
</cp:coreProperties>
</file>