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14"/>
  </p:notesMasterIdLst>
  <p:sldIdLst>
    <p:sldId id="256" r:id="rId2"/>
    <p:sldId id="289" r:id="rId3"/>
    <p:sldId id="294" r:id="rId4"/>
    <p:sldId id="290" r:id="rId5"/>
    <p:sldId id="258" r:id="rId6"/>
    <p:sldId id="291" r:id="rId7"/>
    <p:sldId id="292" r:id="rId8"/>
    <p:sldId id="284" r:id="rId9"/>
    <p:sldId id="293" r:id="rId10"/>
    <p:sldId id="286" r:id="rId11"/>
    <p:sldId id="288" r:id="rId12"/>
    <p:sldId id="287" r:id="rId13"/>
  </p:sldIdLst>
  <p:sldSz cx="13004800" cy="7315200"/>
  <p:notesSz cx="6858000" cy="9144000"/>
  <p:embeddedFontLst>
    <p:embeddedFont>
      <p:font typeface="#9Slide03 Arima Madurai Bold" panose="00000800000000000000" pitchFamily="2" charset="0"/>
      <p:bold r:id="rId15"/>
    </p:embeddedFont>
    <p:embeddedFont>
      <p:font typeface="#9Slide03 Arima Madurai Medium" panose="00000600000000000000" pitchFamily="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lvetica" panose="020B0604020202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>
      <a:defRPr lang="xh-Z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FF66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5" d="100"/>
          <a:sy n="55" d="100"/>
        </p:scale>
        <p:origin x="1176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h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F52D0-C4BD-4D7F-AFEF-3857BC2DA706}" type="datetimeFigureOut">
              <a:rPr lang="xh-ZA" smtClean="0"/>
              <a:t>2021-12-30</a:t>
            </a:fld>
            <a:endParaRPr lang="xh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h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h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BCAA-889B-4B1B-A446-6659D80DD8CD}" type="slidenum">
              <a:rPr lang="xh-ZA" smtClean="0"/>
              <a:t>‹#›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203940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/>
              <a:t>  https://khoahoc.vietjack.com/thi-online/1000-bai-tap-trac-nghiem-khoa-hoc-tu-nhien-lop-6-chuong-7-da-dang-the-gioi-song-bo-ket-noi-tri-thuc/68476</a:t>
            </a:r>
            <a:endParaRPr lang="xh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EBCAA-889B-4B1B-A446-6659D80DD8CD}" type="slidenum">
              <a:rPr lang="xh-ZA" smtClean="0"/>
              <a:t>10</a:t>
            </a:fld>
            <a:endParaRPr lang="xh-ZA"/>
          </a:p>
        </p:txBody>
      </p:sp>
    </p:spTree>
    <p:extLst>
      <p:ext uri="{BB962C8B-B14F-4D97-AF65-F5344CB8AC3E}">
        <p14:creationId xmlns:p14="http://schemas.microsoft.com/office/powerpoint/2010/main" val="137137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D4B3-545C-4091-978D-F21280A0E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3D3171-EC3B-42E8-B960-7E9C921D3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xh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B6612-A20B-403C-BD70-B798E162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CA329-020C-44BE-99F9-A4B25F50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8F0C5-7DF6-4ED4-9AAC-D2E78B35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A586-F01F-4D02-9266-76B13209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4EDB1-0B26-4CEA-8E81-AD71BE70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0008-385B-4BE8-8E3D-E97A2060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A392D-1933-4F41-A19D-01958361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B0DA7-E5FA-4073-A2F2-C5F5747C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76F309-E8C7-4523-8BB6-52D231729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AA695-3B1D-40F5-AAFA-A2A2F8172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41DC7-17B0-4C60-8279-ADA05ACB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E5BD-F313-4B33-B931-CF2ED2A0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437A-E00D-4710-9533-A626B421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BED64-74D4-403A-82E4-3B97F763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448F1-754A-490F-9033-45EA6946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BA94-1472-4098-B750-0563626C1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17603-AFE1-493E-95CF-3B704FF5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03B5-411E-4093-A0DC-480B16F0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3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A9DC-0C4D-4B9C-ADDC-0F2E3E0A4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15DE5-EB7D-4905-B034-54F9E24A5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FF5D8-9751-4DD3-AFD4-41F79C79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C6176-D73C-4BD7-98E1-E261033A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8018A-E27B-4161-B5FE-89F3D449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4FB0-BD0E-43BE-97DA-A3A51B02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A342-398C-48CC-9AB2-DD2D1AC64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94C3B-657B-40A5-A49F-DA2660EDA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BF3B0-6D28-4A19-84D5-D7EEC0A6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3F39E-F02D-4292-B20B-38474AD4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6F7E0-0BC0-4A34-95C5-156D8038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6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8AEB5-DCF2-495E-9364-55A820093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C33BD-E8D8-49B7-BC42-53534E47C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9DDD7-B815-4D1F-83B3-3CCE80CBE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FCEB1-DFEF-4E63-876F-AE4A74963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ADE08-58E6-4029-8A69-CB81AF90B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13201-ACEE-42ED-B2F5-AEC4F0AA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DADE8-1000-4D0A-B1A3-AD55F0AD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22039-044B-49CD-B8A2-B20D2D00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9A0C-DD12-48FD-A5B7-F4CA8FA0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896E1-03E8-401E-A584-1CFB63B1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B58A9-C21F-47DF-A659-D1FEE69F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51A67-3694-4848-B67F-CE310893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B0BD0-9E51-47E3-8C54-E2CBF621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A67604-2A6E-4419-9E24-D8B22532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50786-308F-405D-B48B-AEA5A86D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0EB8-1D4A-4D7E-8D31-3536B0D8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5E5C-EEA5-4F07-943A-D68891C33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1062D-2B4D-4E3D-8F2F-AD1A22160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93AE5-FA49-49A0-82B6-050FAEE3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8C7FA-4985-4305-BF82-1A9421E7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5D970-31DC-4F09-B4F7-6FAA93C4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5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AFA2-9EA0-4631-8B47-76284AD2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9A9BE-F9A7-4867-9DA3-04575893B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xh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B4188-B9B3-483C-A7C7-9409318A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61B2A-BAB4-4F95-A074-94C3D3ED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6177F-A263-4B13-9EDE-CA44900F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FDEF1-4587-4FEC-94EF-F08BAF31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33A10-A5E9-458E-B2B8-EBE02515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h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622-64A1-4083-A2B4-E589CADD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h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D6847-AB78-45D8-BD61-831317C8B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F5753-9F08-4C91-9F30-08924EA9F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3B7D-AD01-48A2-B44B-BBD9C5C8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3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h-ZA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73469B-ED4E-4CA2-9238-469E2907D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4" t="7950" r="5469"/>
          <a:stretch/>
        </p:blipFill>
        <p:spPr>
          <a:xfrm>
            <a:off x="0" y="34636"/>
            <a:ext cx="13004800" cy="75098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38352" y="-229237"/>
            <a:ext cx="8291089" cy="7773673"/>
            <a:chOff x="0" y="0"/>
            <a:chExt cx="23850046" cy="223616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50045" cy="22361657"/>
            </a:xfrm>
            <a:custGeom>
              <a:avLst/>
              <a:gdLst/>
              <a:ahLst/>
              <a:cxnLst/>
              <a:rect l="l" t="t" r="r" b="b"/>
              <a:pathLst>
                <a:path w="23850045" h="22361657">
                  <a:moveTo>
                    <a:pt x="0" y="0"/>
                  </a:moveTo>
                  <a:lnTo>
                    <a:pt x="0" y="22361657"/>
                  </a:lnTo>
                  <a:lnTo>
                    <a:pt x="23850045" y="22361657"/>
                  </a:lnTo>
                  <a:lnTo>
                    <a:pt x="23850045" y="0"/>
                  </a:lnTo>
                  <a:lnTo>
                    <a:pt x="0" y="0"/>
                  </a:lnTo>
                  <a:close/>
                  <a:moveTo>
                    <a:pt x="23789086" y="22300696"/>
                  </a:moveTo>
                  <a:lnTo>
                    <a:pt x="59690" y="22300696"/>
                  </a:lnTo>
                  <a:lnTo>
                    <a:pt x="59690" y="59690"/>
                  </a:lnTo>
                  <a:lnTo>
                    <a:pt x="23789086" y="59690"/>
                  </a:lnTo>
                  <a:lnTo>
                    <a:pt x="23789086" y="22300696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311400" y="1163721"/>
            <a:ext cx="7013833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6"/>
              </a:lnSpc>
            </a:pPr>
            <a:r>
              <a:rPr lang="en-US" sz="5333" b="1" spc="155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BÀI 30 </a:t>
            </a:r>
          </a:p>
          <a:p>
            <a:pPr algn="ctr">
              <a:lnSpc>
                <a:spcPts val="6986"/>
              </a:lnSpc>
            </a:pPr>
            <a:r>
              <a:rPr lang="en-US" sz="5333" b="1" spc="155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NGUYÊN SINH VẬT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6CFDA5-7E4B-41E7-B5E7-16B5B2F22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3332018"/>
            <a:ext cx="11734800" cy="3983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ảo xoắn Spirulina Nhật Bản - TẢO LỤC - TẢO VÀNG EX DIC NHẬT BẢ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110593"/>
            <a:ext cx="4572000" cy="3261831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ách uống tảo xoắn Nhật Bản cho từng đối tượng - MET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39" y="4165601"/>
            <a:ext cx="4299544" cy="36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87090" y="13573"/>
            <a:ext cx="4408579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 err="1">
                <a:solidFill>
                  <a:srgbClr val="333333"/>
                </a:solidFill>
                <a:latin typeface="Helvetica" panose="020B0604020202020204" pitchFamily="34" charset="0"/>
              </a:rPr>
              <a:t>Tảo</a:t>
            </a:r>
            <a:r>
              <a:rPr lang="en-US" sz="3733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en-US" sz="3733" dirty="0" err="1">
                <a:solidFill>
                  <a:srgbClr val="333333"/>
                </a:solidFill>
                <a:latin typeface="Helvetica" panose="020B0604020202020204" pitchFamily="34" charset="0"/>
              </a:rPr>
              <a:t>xoắn</a:t>
            </a:r>
            <a:r>
              <a:rPr lang="en-US" sz="3733" dirty="0">
                <a:solidFill>
                  <a:srgbClr val="333333"/>
                </a:solidFill>
                <a:latin typeface="Helvetica" panose="020B0604020202020204" pitchFamily="34" charset="0"/>
              </a:rPr>
              <a:t> (spirulina)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200" y="2093238"/>
            <a:ext cx="6789683" cy="411362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Cholesteron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700614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0" y="-1016000"/>
            <a:ext cx="11684000" cy="10160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>
                <a:solidFill>
                  <a:sysClr val="windowText" lastClr="000000"/>
                </a:solidFill>
              </a:rPr>
              <a:t>3. CỦNG CỐ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0000" y="470776"/>
            <a:ext cx="901721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267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6 reasons to warm up before exercise - The Practice at 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76" y="4368801"/>
            <a:ext cx="4563824" cy="45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ÀI TẬP ÔN TẬP, CỦNG CỐ KIẾN THỨC CHO HỌC SINH (TRO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0938"/>
            <a:ext cx="2850055" cy="330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Right Arrow 2"/>
          <p:cNvSpPr/>
          <p:nvPr/>
        </p:nvSpPr>
        <p:spPr>
          <a:xfrm>
            <a:off x="1930400" y="101600"/>
            <a:ext cx="609600" cy="914400"/>
          </a:xfrm>
          <a:prstGeom prst="curved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328" y="2323768"/>
            <a:ext cx="1143082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67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SMART PHONE ĐỂ QUÉT MÃ QR</a:t>
            </a:r>
            <a:endParaRPr lang="en-US" sz="4267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11582400" y="1250477"/>
            <a:ext cx="812800" cy="984724"/>
          </a:xfrm>
          <a:prstGeom prst="curvedLef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99" y="3657600"/>
            <a:ext cx="3860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o Spirulina dạng bột Nhật Bả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3145"/>
            <a:ext cx="2245711" cy="224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1600" y="203201"/>
            <a:ext cx="8621271" cy="1241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>
                <a:solidFill>
                  <a:srgbClr val="333333"/>
                </a:solidFill>
                <a:latin typeface="Helvetica" panose="020B0604020202020204" pitchFamily="34" charset="0"/>
              </a:rPr>
              <a:t>PHA CHẾ “TRÀ SỮA” TỪ TẢO XOẮN</a:t>
            </a:r>
          </a:p>
          <a:p>
            <a:pPr algn="ctr"/>
            <a:r>
              <a:rPr lang="en-US" sz="3733" i="1" dirty="0" err="1">
                <a:solidFill>
                  <a:srgbClr val="333333"/>
                </a:solidFill>
                <a:latin typeface="Helvetica" panose="020B0604020202020204" pitchFamily="34" charset="0"/>
              </a:rPr>
              <a:t>Thực</a:t>
            </a:r>
            <a:r>
              <a:rPr lang="en-US" sz="3733" i="1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333333"/>
                </a:solidFill>
                <a:latin typeface="Helvetica" panose="020B0604020202020204" pitchFamily="34" charset="0"/>
              </a:rPr>
              <a:t>hành</a:t>
            </a:r>
            <a:r>
              <a:rPr lang="en-US" sz="3733" i="1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333333"/>
                </a:solidFill>
                <a:latin typeface="Helvetica" panose="020B0604020202020204" pitchFamily="34" charset="0"/>
              </a:rPr>
              <a:t>theo</a:t>
            </a:r>
            <a:r>
              <a:rPr lang="en-US" sz="3733" i="1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333333"/>
                </a:solidFill>
                <a:latin typeface="Helvetica" panose="020B0604020202020204" pitchFamily="34" charset="0"/>
              </a:rPr>
              <a:t>nhóm</a:t>
            </a:r>
            <a:r>
              <a:rPr lang="en-US" sz="3733" i="1" dirty="0">
                <a:solidFill>
                  <a:srgbClr val="333333"/>
                </a:solidFill>
                <a:latin typeface="Helvetica" panose="020B0604020202020204" pitchFamily="34" charset="0"/>
              </a:rPr>
              <a:t> 3 HS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7600" y="1828800"/>
            <a:ext cx="10871200" cy="46736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1727200" y="2235201"/>
            <a:ext cx="10261600" cy="411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B1. </a:t>
            </a:r>
            <a:r>
              <a:rPr lang="en-US" sz="3733" dirty="0" err="1"/>
              <a:t>Lấy</a:t>
            </a:r>
            <a:r>
              <a:rPr lang="en-US" sz="3733" dirty="0"/>
              <a:t> 2 </a:t>
            </a:r>
            <a:r>
              <a:rPr lang="en-US" sz="3733" dirty="0" err="1"/>
              <a:t>thìa</a:t>
            </a:r>
            <a:r>
              <a:rPr lang="en-US" sz="3733" dirty="0"/>
              <a:t> </a:t>
            </a:r>
            <a:r>
              <a:rPr lang="en-US" sz="3733" dirty="0" err="1"/>
              <a:t>bột</a:t>
            </a:r>
            <a:r>
              <a:rPr lang="en-US" sz="3733" dirty="0"/>
              <a:t> </a:t>
            </a:r>
            <a:r>
              <a:rPr lang="en-US" sz="3733" dirty="0" err="1"/>
              <a:t>cho</a:t>
            </a:r>
            <a:r>
              <a:rPr lang="en-US" sz="3733" dirty="0"/>
              <a:t> </a:t>
            </a:r>
            <a:r>
              <a:rPr lang="en-US" sz="3733" dirty="0" err="1"/>
              <a:t>vào</a:t>
            </a:r>
            <a:r>
              <a:rPr lang="en-US" sz="3733" dirty="0"/>
              <a:t> </a:t>
            </a:r>
            <a:r>
              <a:rPr lang="en-US" sz="3733" dirty="0" err="1"/>
              <a:t>cốc</a:t>
            </a:r>
            <a:r>
              <a:rPr lang="en-US" sz="3733" dirty="0"/>
              <a:t> </a:t>
            </a:r>
            <a:r>
              <a:rPr lang="en-US" sz="3733" dirty="0" err="1"/>
              <a:t>nước</a:t>
            </a:r>
            <a:r>
              <a:rPr lang="en-US" sz="3733" dirty="0"/>
              <a:t> </a:t>
            </a:r>
            <a:r>
              <a:rPr lang="en-US" sz="3733" dirty="0" err="1"/>
              <a:t>ấm</a:t>
            </a:r>
            <a:r>
              <a:rPr lang="en-US" sz="3733" dirty="0"/>
              <a:t>. </a:t>
            </a:r>
            <a:r>
              <a:rPr lang="en-US" sz="3733" dirty="0" err="1"/>
              <a:t>Sau</a:t>
            </a:r>
            <a:r>
              <a:rPr lang="en-US" sz="3733" dirty="0"/>
              <a:t> </a:t>
            </a:r>
            <a:r>
              <a:rPr lang="en-US" sz="3733" dirty="0" err="1"/>
              <a:t>đó</a:t>
            </a:r>
            <a:r>
              <a:rPr lang="en-US" sz="3733" dirty="0"/>
              <a:t> </a:t>
            </a:r>
            <a:r>
              <a:rPr lang="en-US" sz="3733" dirty="0" err="1"/>
              <a:t>khuấy</a:t>
            </a:r>
            <a:r>
              <a:rPr lang="en-US" sz="3733" dirty="0"/>
              <a:t> </a:t>
            </a:r>
            <a:r>
              <a:rPr lang="en-US" sz="3733" dirty="0" err="1"/>
              <a:t>lên</a:t>
            </a:r>
            <a:r>
              <a:rPr lang="en-US" sz="3733" dirty="0"/>
              <a:t>.</a:t>
            </a:r>
          </a:p>
          <a:p>
            <a:endParaRPr lang="en-US" sz="3733" dirty="0"/>
          </a:p>
          <a:p>
            <a:r>
              <a:rPr lang="en-US" sz="3733" dirty="0"/>
              <a:t>B2. Cho </a:t>
            </a:r>
            <a:r>
              <a:rPr lang="en-US" sz="3733" dirty="0" err="1"/>
              <a:t>thêm</a:t>
            </a:r>
            <a:r>
              <a:rPr lang="en-US" sz="3733" dirty="0"/>
              <a:t> </a:t>
            </a:r>
            <a:r>
              <a:rPr lang="en-US" sz="3733" dirty="0" err="1"/>
              <a:t>sữa</a:t>
            </a:r>
            <a:r>
              <a:rPr lang="en-US" sz="3733" dirty="0"/>
              <a:t> </a:t>
            </a:r>
            <a:r>
              <a:rPr lang="en-US" sz="3733" dirty="0" err="1"/>
              <a:t>tươi</a:t>
            </a:r>
            <a:r>
              <a:rPr lang="en-US" sz="3733" dirty="0"/>
              <a:t>/</a:t>
            </a:r>
            <a:r>
              <a:rPr lang="en-US" sz="3733" dirty="0" err="1"/>
              <a:t>sữa</a:t>
            </a:r>
            <a:r>
              <a:rPr lang="en-US" sz="3733" dirty="0"/>
              <a:t> </a:t>
            </a:r>
            <a:r>
              <a:rPr lang="en-US" sz="3733" dirty="0" err="1"/>
              <a:t>đặc</a:t>
            </a:r>
            <a:r>
              <a:rPr lang="en-US" sz="3733" dirty="0"/>
              <a:t> (</a:t>
            </a:r>
            <a:r>
              <a:rPr lang="en-US" sz="3733" dirty="0" err="1"/>
              <a:t>độ</a:t>
            </a:r>
            <a:r>
              <a:rPr lang="en-US" sz="3733" dirty="0"/>
              <a:t> </a:t>
            </a:r>
            <a:r>
              <a:rPr lang="en-US" sz="3733" dirty="0" err="1"/>
              <a:t>ngọt</a:t>
            </a:r>
            <a:r>
              <a:rPr lang="en-US" sz="3733" dirty="0"/>
              <a:t> </a:t>
            </a:r>
            <a:r>
              <a:rPr lang="en-US" sz="3733" dirty="0" err="1"/>
              <a:t>tùy</a:t>
            </a:r>
            <a:r>
              <a:rPr lang="en-US" sz="3733" dirty="0"/>
              <a:t> </a:t>
            </a:r>
            <a:r>
              <a:rPr lang="en-US" sz="3733" dirty="0" err="1"/>
              <a:t>sở</a:t>
            </a:r>
            <a:r>
              <a:rPr lang="en-US" sz="3733" dirty="0"/>
              <a:t> </a:t>
            </a:r>
            <a:r>
              <a:rPr lang="en-US" sz="3733" dirty="0" err="1"/>
              <a:t>thích</a:t>
            </a:r>
            <a:r>
              <a:rPr lang="en-US" sz="3733" dirty="0"/>
              <a:t>) </a:t>
            </a:r>
            <a:r>
              <a:rPr lang="en-US" sz="3733" dirty="0" err="1"/>
              <a:t>và</a:t>
            </a:r>
            <a:r>
              <a:rPr lang="en-US" sz="3733" dirty="0"/>
              <a:t> </a:t>
            </a:r>
            <a:r>
              <a:rPr lang="en-US" sz="3733" dirty="0" err="1"/>
              <a:t>khuấy</a:t>
            </a:r>
            <a:r>
              <a:rPr lang="en-US" sz="3733" dirty="0"/>
              <a:t> </a:t>
            </a:r>
            <a:r>
              <a:rPr lang="en-US" sz="3733" dirty="0" err="1"/>
              <a:t>lên</a:t>
            </a:r>
            <a:r>
              <a:rPr lang="en-US" sz="3733" dirty="0"/>
              <a:t>.</a:t>
            </a:r>
          </a:p>
          <a:p>
            <a:endParaRPr lang="en-US" sz="3733" dirty="0"/>
          </a:p>
          <a:p>
            <a:r>
              <a:rPr lang="en-US" sz="3733" dirty="0"/>
              <a:t>B3. Cho </a:t>
            </a:r>
            <a:r>
              <a:rPr lang="en-US" sz="3733" dirty="0" err="1"/>
              <a:t>thêm</a:t>
            </a:r>
            <a:r>
              <a:rPr lang="en-US" sz="3733" dirty="0"/>
              <a:t> </a:t>
            </a:r>
            <a:r>
              <a:rPr lang="en-US" sz="3733" dirty="0" err="1"/>
              <a:t>chút</a:t>
            </a:r>
            <a:r>
              <a:rPr lang="en-US" sz="3733" dirty="0"/>
              <a:t> </a:t>
            </a:r>
            <a:r>
              <a:rPr lang="en-US" sz="3733" dirty="0" err="1"/>
              <a:t>đá</a:t>
            </a:r>
            <a:r>
              <a:rPr lang="en-US" sz="3733" dirty="0"/>
              <a:t> </a:t>
            </a:r>
            <a:r>
              <a:rPr lang="en-US" sz="3733" dirty="0" err="1"/>
              <a:t>vào</a:t>
            </a:r>
            <a:r>
              <a:rPr lang="en-US" sz="3733" dirty="0"/>
              <a:t> </a:t>
            </a:r>
            <a:r>
              <a:rPr lang="en-US" sz="3733" dirty="0" err="1"/>
              <a:t>để</a:t>
            </a:r>
            <a:r>
              <a:rPr lang="en-US" sz="3733" dirty="0"/>
              <a:t> </a:t>
            </a:r>
            <a:r>
              <a:rPr lang="en-US" sz="3733" dirty="0" err="1"/>
              <a:t>thưởng</a:t>
            </a:r>
            <a:r>
              <a:rPr lang="en-US" sz="3733" dirty="0"/>
              <a:t> </a:t>
            </a:r>
            <a:r>
              <a:rPr lang="en-US" sz="3733" dirty="0" err="1"/>
              <a:t>thức</a:t>
            </a:r>
            <a:endParaRPr lang="en-US" sz="3733" dirty="0"/>
          </a:p>
        </p:txBody>
      </p:sp>
      <p:pic>
        <p:nvPicPr>
          <p:cNvPr id="7" name="Picture 2" descr="6 reasons to warm up before exercise - The Practice at 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76" y="4368801"/>
            <a:ext cx="4563824" cy="45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0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73469B-ED4E-4CA2-9238-469E2907D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1" t="13130" r="7197" b="9348"/>
          <a:stretch/>
        </p:blipFill>
        <p:spPr>
          <a:xfrm>
            <a:off x="1954" y="0"/>
            <a:ext cx="13002846" cy="7315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38352" y="-229237"/>
            <a:ext cx="8291089" cy="7773673"/>
            <a:chOff x="0" y="0"/>
            <a:chExt cx="23850046" cy="223616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50045" cy="22361657"/>
            </a:xfrm>
            <a:custGeom>
              <a:avLst/>
              <a:gdLst/>
              <a:ahLst/>
              <a:cxnLst/>
              <a:rect l="l" t="t" r="r" b="b"/>
              <a:pathLst>
                <a:path w="23850045" h="22361657">
                  <a:moveTo>
                    <a:pt x="0" y="0"/>
                  </a:moveTo>
                  <a:lnTo>
                    <a:pt x="0" y="22361657"/>
                  </a:lnTo>
                  <a:lnTo>
                    <a:pt x="23850045" y="22361657"/>
                  </a:lnTo>
                  <a:lnTo>
                    <a:pt x="23850045" y="0"/>
                  </a:lnTo>
                  <a:lnTo>
                    <a:pt x="0" y="0"/>
                  </a:lnTo>
                  <a:close/>
                  <a:moveTo>
                    <a:pt x="23789086" y="22300696"/>
                  </a:moveTo>
                  <a:lnTo>
                    <a:pt x="59690" y="22300696"/>
                  </a:lnTo>
                  <a:lnTo>
                    <a:pt x="59690" y="59690"/>
                  </a:lnTo>
                  <a:lnTo>
                    <a:pt x="23789086" y="59690"/>
                  </a:lnTo>
                  <a:lnTo>
                    <a:pt x="23789086" y="22300696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B30FF3-CB5B-479B-86FB-4CDCEFC469B3}"/>
              </a:ext>
            </a:extLst>
          </p:cNvPr>
          <p:cNvSpPr txBox="1"/>
          <p:nvPr/>
        </p:nvSpPr>
        <p:spPr>
          <a:xfrm>
            <a:off x="711200" y="1556786"/>
            <a:ext cx="74676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1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Em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nhận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xét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gì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dạng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môi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trường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sống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NSV?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2. NSV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 so </a:t>
            </a:r>
            <a:r>
              <a:rPr lang="en-US" sz="2400" dirty="0" err="1"/>
              <a:t>với</a:t>
            </a:r>
            <a:r>
              <a:rPr lang="en-US" sz="2400" dirty="0"/>
              <a:t> vi </a:t>
            </a:r>
            <a:r>
              <a:rPr lang="en-US" sz="2400" dirty="0" err="1"/>
              <a:t>khuẩn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virus?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3.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lợi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ích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NSV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nhiên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đối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xh-ZA" sz="2400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endParaRPr lang="en-US" sz="4267" b="1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DEA123-0891-4CAF-8B5E-F701B6EA8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00" y="1295399"/>
            <a:ext cx="4091354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BEEFF9AB-8DBE-4DE8-99B1-1BC53F2EDDB1}"/>
              </a:ext>
            </a:extLst>
          </p:cNvPr>
          <p:cNvSpPr txBox="1"/>
          <p:nvPr/>
        </p:nvSpPr>
        <p:spPr>
          <a:xfrm>
            <a:off x="1740682" y="192056"/>
            <a:ext cx="8763000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6"/>
              </a:lnSpc>
            </a:pPr>
            <a:r>
              <a:rPr lang="en-US" sz="4000" b="1" spc="155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BÀI 30. NGUYÊN SINH VẬT</a:t>
            </a:r>
          </a:p>
        </p:txBody>
      </p:sp>
    </p:spTree>
    <p:extLst>
      <p:ext uri="{BB962C8B-B14F-4D97-AF65-F5344CB8AC3E}">
        <p14:creationId xmlns:p14="http://schemas.microsoft.com/office/powerpoint/2010/main" val="10459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BE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73469B-ED4E-4CA2-9238-469E2907D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1" t="13130" r="7197" b="9348"/>
          <a:stretch/>
        </p:blipFill>
        <p:spPr>
          <a:xfrm>
            <a:off x="1954" y="0"/>
            <a:ext cx="13002846" cy="73152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38352" y="-229237"/>
            <a:ext cx="8291089" cy="7773673"/>
            <a:chOff x="0" y="0"/>
            <a:chExt cx="23850046" cy="223616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50045" cy="22361657"/>
            </a:xfrm>
            <a:custGeom>
              <a:avLst/>
              <a:gdLst/>
              <a:ahLst/>
              <a:cxnLst/>
              <a:rect l="l" t="t" r="r" b="b"/>
              <a:pathLst>
                <a:path w="23850045" h="22361657">
                  <a:moveTo>
                    <a:pt x="0" y="0"/>
                  </a:moveTo>
                  <a:lnTo>
                    <a:pt x="0" y="22361657"/>
                  </a:lnTo>
                  <a:lnTo>
                    <a:pt x="23850045" y="22361657"/>
                  </a:lnTo>
                  <a:lnTo>
                    <a:pt x="23850045" y="0"/>
                  </a:lnTo>
                  <a:lnTo>
                    <a:pt x="0" y="0"/>
                  </a:lnTo>
                  <a:close/>
                  <a:moveTo>
                    <a:pt x="23789086" y="22300696"/>
                  </a:moveTo>
                  <a:lnTo>
                    <a:pt x="59690" y="22300696"/>
                  </a:lnTo>
                  <a:lnTo>
                    <a:pt x="59690" y="59690"/>
                  </a:lnTo>
                  <a:lnTo>
                    <a:pt x="23789086" y="59690"/>
                  </a:lnTo>
                  <a:lnTo>
                    <a:pt x="23789086" y="22300696"/>
                  </a:lnTo>
                  <a:close/>
                </a:path>
              </a:pathLst>
            </a:custGeom>
            <a:solidFill>
              <a:srgbClr val="F8F8F3"/>
            </a:solid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B30FF3-CB5B-479B-86FB-4CDCEFC469B3}"/>
              </a:ext>
            </a:extLst>
          </p:cNvPr>
          <p:cNvSpPr txBox="1"/>
          <p:nvPr/>
        </p:nvSpPr>
        <p:spPr>
          <a:xfrm>
            <a:off x="558800" y="1171737"/>
            <a:ext cx="7467600" cy="263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xh-ZA" sz="2400" dirty="0"/>
              <a:t>Dựa vào những thông tin về bệnh sốt rét và bệnh kiết lị mà em đã học, hãy hoàn thành bảng sau:</a:t>
            </a:r>
            <a:endParaRPr kumimoji="0" lang="xh-ZA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DEA123-0891-4CAF-8B5E-F701B6EA8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00" y="1295399"/>
            <a:ext cx="4091354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BEEFF9AB-8DBE-4DE8-99B1-1BC53F2EDDB1}"/>
              </a:ext>
            </a:extLst>
          </p:cNvPr>
          <p:cNvSpPr txBox="1"/>
          <p:nvPr/>
        </p:nvSpPr>
        <p:spPr>
          <a:xfrm>
            <a:off x="1740682" y="192056"/>
            <a:ext cx="8763000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BÀI 30. NGUYÊN SINH VẬT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F813E79-1B55-46A9-9324-DA7DA9F2B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744894"/>
            <a:ext cx="7848600" cy="41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6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B983A7C-EC35-4157-AB11-C14D5CD3ADDC}"/>
              </a:ext>
            </a:extLst>
          </p:cNvPr>
          <p:cNvSpPr txBox="1"/>
          <p:nvPr/>
        </p:nvSpPr>
        <p:spPr>
          <a:xfrm>
            <a:off x="1930400" y="35169"/>
            <a:ext cx="8763000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86"/>
              </a:lnSpc>
            </a:pPr>
            <a:r>
              <a:rPr lang="en-US" sz="4000" b="1" spc="155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BÀI 30. NGUYÊN SINH VẬT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57A2D-B124-4117-862D-3943B4C59511}"/>
              </a:ext>
            </a:extLst>
          </p:cNvPr>
          <p:cNvSpPr/>
          <p:nvPr/>
        </p:nvSpPr>
        <p:spPr>
          <a:xfrm>
            <a:off x="2159000" y="838200"/>
            <a:ext cx="8610600" cy="857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h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47F9C-7ED6-47D8-A94C-5E5D4A3D2E43}"/>
              </a:ext>
            </a:extLst>
          </p:cNvPr>
          <p:cNvSpPr txBox="1"/>
          <p:nvPr/>
        </p:nvSpPr>
        <p:spPr>
          <a:xfrm>
            <a:off x="103554" y="990600"/>
            <a:ext cx="70866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I. Đa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dạng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nguyên sinh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vật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Đa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số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đơn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bào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nhân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thực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kích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thước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hiển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vi.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Một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số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có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cấu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tạo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đa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bào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hiều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hình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dạng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nhau.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-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môi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trường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1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+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FF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tự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do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(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chủ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yếu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những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nơi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nước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hoặc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độ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ẩm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cao)</a:t>
            </a:r>
          </a:p>
          <a:p>
            <a:pPr algn="just">
              <a:lnSpc>
                <a:spcPct val="150000"/>
              </a:lnSpc>
            </a:pP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+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Sống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FF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kí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sinh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bắt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vi-VN" sz="3200" b="0" i="0" dirty="0" err="1">
                <a:solidFill>
                  <a:srgbClr val="000000"/>
                </a:solidFill>
                <a:effectLst/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buộc</a:t>
            </a:r>
            <a:endParaRPr lang="vi-VN" sz="3200" b="0" i="0" dirty="0">
              <a:solidFill>
                <a:srgbClr val="000000"/>
              </a:solidFill>
              <a:effectLst/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  <p:pic>
        <p:nvPicPr>
          <p:cNvPr id="7" name="Picture 6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E3E10BD8-EF85-4800-BBE6-E589810A7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447800"/>
            <a:ext cx="5486400" cy="538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03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7275" y="95250"/>
            <a:ext cx="3962400" cy="7112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endParaRPr lang="en-US" sz="426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875" y="98754"/>
            <a:ext cx="3962400" cy="71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endParaRPr lang="en-US" sz="426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1979" y="95250"/>
            <a:ext cx="3962400" cy="71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NSV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111251"/>
            <a:ext cx="3972827" cy="25486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226" y="1104244"/>
            <a:ext cx="3941051" cy="2553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496" y="1104244"/>
            <a:ext cx="3944883" cy="24802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B983A7C-EC35-4157-AB11-C14D5CD3ADDC}"/>
              </a:ext>
            </a:extLst>
          </p:cNvPr>
          <p:cNvSpPr txBox="1"/>
          <p:nvPr/>
        </p:nvSpPr>
        <p:spPr>
          <a:xfrm>
            <a:off x="1930400" y="35169"/>
            <a:ext cx="8763000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BÀI 30. NGUYÊN SINH VẬT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57A2D-B124-4117-862D-3943B4C59511}"/>
              </a:ext>
            </a:extLst>
          </p:cNvPr>
          <p:cNvSpPr/>
          <p:nvPr/>
        </p:nvSpPr>
        <p:spPr>
          <a:xfrm>
            <a:off x="2159000" y="838200"/>
            <a:ext cx="8610600" cy="857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h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47F9C-7ED6-47D8-A94C-5E5D4A3D2E43}"/>
              </a:ext>
            </a:extLst>
          </p:cNvPr>
          <p:cNvSpPr txBox="1"/>
          <p:nvPr/>
        </p:nvSpPr>
        <p:spPr>
          <a:xfrm>
            <a:off x="101600" y="1143000"/>
            <a:ext cx="7086600" cy="45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II. Vai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trò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nguyên sinh </a:t>
            </a:r>
            <a:r>
              <a:rPr lang="vi-VN" sz="28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vật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1. Vai </a:t>
            </a:r>
            <a:r>
              <a:rPr lang="vi-VN" sz="2800" b="1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trò</a:t>
            </a:r>
            <a:r>
              <a:rPr lang="vi-VN" sz="28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trong </a:t>
            </a:r>
            <a:r>
              <a:rPr lang="vi-VN" sz="2800" b="1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tự</a:t>
            </a:r>
            <a:r>
              <a:rPr lang="vi-VN" sz="28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nhiên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ung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cấp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oxy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cho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động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vật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dưới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nước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nguồn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thức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ăn cho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động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vật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-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Một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số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nguyên sinh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vật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sống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cộng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sinh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tạo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nên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mối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quan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hệ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cần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thiết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cho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sự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sống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của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các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loài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động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vật</a:t>
            </a:r>
            <a:r>
              <a:rPr lang="vi-VN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28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khác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vi-VN" sz="28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94299-9C4F-4000-AA40-73CA2FA6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0" y="1131277"/>
            <a:ext cx="53340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01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B983A7C-EC35-4157-AB11-C14D5CD3ADDC}"/>
              </a:ext>
            </a:extLst>
          </p:cNvPr>
          <p:cNvSpPr txBox="1"/>
          <p:nvPr/>
        </p:nvSpPr>
        <p:spPr>
          <a:xfrm>
            <a:off x="1930400" y="-183887"/>
            <a:ext cx="8763000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BÀI 30. NGUYÊN SINH VẬT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57A2D-B124-4117-862D-3943B4C59511}"/>
              </a:ext>
            </a:extLst>
          </p:cNvPr>
          <p:cNvSpPr/>
          <p:nvPr/>
        </p:nvSpPr>
        <p:spPr>
          <a:xfrm>
            <a:off x="2197100" y="671484"/>
            <a:ext cx="8610600" cy="857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h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47F9C-7ED6-47D8-A94C-5E5D4A3D2E43}"/>
              </a:ext>
            </a:extLst>
          </p:cNvPr>
          <p:cNvSpPr txBox="1"/>
          <p:nvPr/>
        </p:nvSpPr>
        <p:spPr>
          <a:xfrm>
            <a:off x="103554" y="838200"/>
            <a:ext cx="12901246" cy="389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III. Vai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trò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của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nguyên sinh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vật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1. Vai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trò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trong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tự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nhiên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2. Vai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trò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đối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với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con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người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Một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số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tảo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có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giá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trị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dinh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dưỡng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cao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được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chế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biến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thành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thực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phẩm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chức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năng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Nhiều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loại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rong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biển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được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con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dùng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làm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thức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ăn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hoặc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dùng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trong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chế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biến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thực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phẩm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Ngoài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ra,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chúng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còn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được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sử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dụng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trong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sản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xuất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chất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dẻo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,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chất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khử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mùi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, sơn,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chất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điện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,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nhiệt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,…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Một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số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nguyên sinh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vật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có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vai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trò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quan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trọng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trong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các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hệ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thống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xử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lí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nước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thải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và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chỉ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thị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độ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sạch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của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môi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trường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nước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 descr="A picture containing text, sauce, vegetable&#10;&#10;Description automatically generated">
            <a:extLst>
              <a:ext uri="{FF2B5EF4-FFF2-40B4-BE49-F238E27FC236}">
                <a16:creationId xmlns:a16="http://schemas.microsoft.com/office/drawing/2014/main" id="{576C1D1D-A047-4696-A779-6D5E2EFA9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122475"/>
            <a:ext cx="11353800" cy="21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ệnh Kiết Lỵ Là Gì, Uống Thuốc Gì? Triệu Chứng, Nguyên Nhân &amp; Cách Chữ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7"/>
          <a:stretch/>
        </p:blipFill>
        <p:spPr bwMode="auto">
          <a:xfrm>
            <a:off x="711200" y="508000"/>
            <a:ext cx="114300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AB983A7C-EC35-4157-AB11-C14D5CD3ADDC}"/>
              </a:ext>
            </a:extLst>
          </p:cNvPr>
          <p:cNvSpPr txBox="1"/>
          <p:nvPr/>
        </p:nvSpPr>
        <p:spPr>
          <a:xfrm>
            <a:off x="1930400" y="-183887"/>
            <a:ext cx="8763000" cy="793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1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BÀI 30. NGUYÊN SINH VẬT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57A2D-B124-4117-862D-3943B4C59511}"/>
              </a:ext>
            </a:extLst>
          </p:cNvPr>
          <p:cNvSpPr/>
          <p:nvPr/>
        </p:nvSpPr>
        <p:spPr>
          <a:xfrm>
            <a:off x="2197100" y="671484"/>
            <a:ext cx="8610600" cy="857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h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47F9C-7ED6-47D8-A94C-5E5D4A3D2E43}"/>
              </a:ext>
            </a:extLst>
          </p:cNvPr>
          <p:cNvSpPr txBox="1"/>
          <p:nvPr/>
        </p:nvSpPr>
        <p:spPr>
          <a:xfrm>
            <a:off x="103554" y="838200"/>
            <a:ext cx="12901246" cy="3898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III. Vai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trò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của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nguyên sinh </a:t>
            </a:r>
            <a:r>
              <a:rPr kumimoji="0" lang="vi-V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vật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1. Vai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trò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trong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tự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nhiên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2. Vai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trò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đối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với</a:t>
            </a: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con </a:t>
            </a:r>
            <a:r>
              <a:rPr kumimoji="0" lang="vi-VN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người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Một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số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tảo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có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giá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trị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dinh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dưỡng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cao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được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chế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biến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thành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thực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phẩm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chức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năng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Nhiều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loại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rong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biển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được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con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người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dùng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làm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thức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ăn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hoặc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dùng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trong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chế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biến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thực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phẩm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Ngoài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ra,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chúng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còn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được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sử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dụng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trong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sản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xuất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chất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dẻo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,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chất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khử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mùi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, sơn,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chất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điện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,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cách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nhiệt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,…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-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Một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số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nguyên sinh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vật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có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vai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trò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quan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trọng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trong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các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hệ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thống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xử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lí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nước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thải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và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chỉ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thị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độ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sạch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của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môi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trường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nước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190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626</Words>
  <Application>Microsoft Office PowerPoint</Application>
  <PresentationFormat>Custom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Open Sans</vt:lpstr>
      <vt:lpstr>Calibri Light</vt:lpstr>
      <vt:lpstr>Helvetica</vt:lpstr>
      <vt:lpstr>Times New Roman</vt:lpstr>
      <vt:lpstr>Arial</vt:lpstr>
      <vt:lpstr>#9Slide03 Arima Madurai Bold</vt:lpstr>
      <vt:lpstr>Roboto</vt:lpstr>
      <vt:lpstr>#9Slide03 Arima Madurai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Minimal Listing Presentation</dc:title>
  <dc:creator>HP</dc:creator>
  <cp:lastModifiedBy>TUYẾT NGUYỄN THỊ</cp:lastModifiedBy>
  <cp:revision>27</cp:revision>
  <dcterms:created xsi:type="dcterms:W3CDTF">2006-08-16T00:00:00Z</dcterms:created>
  <dcterms:modified xsi:type="dcterms:W3CDTF">2021-12-30T15:25:07Z</dcterms:modified>
  <dc:identifier>DAEceR5a-Lo</dc:identifier>
</cp:coreProperties>
</file>