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8" r:id="rId2"/>
    <p:sldId id="256" r:id="rId3"/>
    <p:sldId id="257" r:id="rId4"/>
    <p:sldId id="259" r:id="rId5"/>
    <p:sldId id="258" r:id="rId6"/>
    <p:sldId id="262" r:id="rId7"/>
    <p:sldId id="269" r:id="rId8"/>
    <p:sldId id="261" r:id="rId9"/>
    <p:sldId id="263" r:id="rId10"/>
    <p:sldId id="264" r:id="rId11"/>
    <p:sldId id="265" r:id="rId12"/>
    <p:sldId id="266" r:id="rId13"/>
    <p:sldId id="267" r:id="rId14"/>
    <p:sldId id="270" r:id="rId15"/>
    <p:sldId id="26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3" autoAdjust="0"/>
    <p:restoredTop sz="93295" autoAdjust="0"/>
  </p:normalViewPr>
  <p:slideViewPr>
    <p:cSldViewPr snapToGrid="0">
      <p:cViewPr varScale="1">
        <p:scale>
          <a:sx n="65" d="100"/>
          <a:sy n="65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h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4E46E-8A94-4ADC-9D50-7493A0E4CD2F}" type="datetimeFigureOut">
              <a:rPr lang="xh-ZA" smtClean="0"/>
              <a:t>2021-12-12</a:t>
            </a:fld>
            <a:endParaRPr lang="xh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h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h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h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8D757-7C1A-4408-B61D-EAACA8AC0624}" type="slidenum">
              <a:rPr lang="xh-ZA" smtClean="0"/>
              <a:t>‹#›</a:t>
            </a:fld>
            <a:endParaRPr lang="xh-ZA"/>
          </a:p>
        </p:txBody>
      </p:sp>
    </p:spTree>
    <p:extLst>
      <p:ext uri="{BB962C8B-B14F-4D97-AF65-F5344CB8AC3E}">
        <p14:creationId xmlns:p14="http://schemas.microsoft.com/office/powerpoint/2010/main" val="3365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h-ZA" dirty="0"/>
              <a:t>https://hoc24.vn/ly-thuyet/15-khoa-luong-phan.14184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8D757-7C1A-4408-B61D-EAACA8AC0624}" type="slidenum">
              <a:rPr lang="xh-ZA" smtClean="0"/>
              <a:t>9</a:t>
            </a:fld>
            <a:endParaRPr lang="xh-ZA"/>
          </a:p>
        </p:txBody>
      </p:sp>
    </p:spTree>
    <p:extLst>
      <p:ext uri="{BB962C8B-B14F-4D97-AF65-F5344CB8AC3E}">
        <p14:creationId xmlns:p14="http://schemas.microsoft.com/office/powerpoint/2010/main" val="1871550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6B7C-42B1-4453-AEE1-C995A092768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EB0-558C-4DCE-8752-14CBB30CBA1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502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6B7C-42B1-4453-AEE1-C995A092768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EB0-558C-4DCE-8752-14CBB30CB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8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6B7C-42B1-4453-AEE1-C995A092768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EB0-558C-4DCE-8752-14CBB30CB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8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6B7C-42B1-4453-AEE1-C995A092768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EB0-558C-4DCE-8752-14CBB30CB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9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6B7C-42B1-4453-AEE1-C995A092768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EB0-558C-4DCE-8752-14CBB30CBA1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68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6B7C-42B1-4453-AEE1-C995A092768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EB0-558C-4DCE-8752-14CBB30CB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4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6B7C-42B1-4453-AEE1-C995A092768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EB0-558C-4DCE-8752-14CBB30CB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6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6B7C-42B1-4453-AEE1-C995A092768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EB0-558C-4DCE-8752-14CBB30CB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93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6B7C-42B1-4453-AEE1-C995A092768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EB0-558C-4DCE-8752-14CBB30CB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71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7706B7C-42B1-4453-AEE1-C995A092768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63DEB0-558C-4DCE-8752-14CBB30CB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3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6B7C-42B1-4453-AEE1-C995A092768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EB0-558C-4DCE-8752-14CBB30CB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5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7706B7C-42B1-4453-AEE1-C995A092768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363DEB0-558C-4DCE-8752-14CBB30CBA1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53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E388D-4B27-4350-9C10-FDA23803D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43" y="1407885"/>
            <a:ext cx="9291174" cy="48622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519DD5-A166-4DD9-BFEB-2A9E07B229A0}"/>
              </a:ext>
            </a:extLst>
          </p:cNvPr>
          <p:cNvSpPr txBox="1"/>
          <p:nvPr/>
        </p:nvSpPr>
        <p:spPr>
          <a:xfrm>
            <a:off x="1364343" y="333829"/>
            <a:ext cx="8592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Các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khối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gỗ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được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phân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loại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dựa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trên </a:t>
            </a:r>
            <a:r>
              <a:rPr lang="en-US" b="0" i="0" dirty="0" err="1">
                <a:solidFill>
                  <a:srgbClr val="4A4A4A"/>
                </a:solidFill>
                <a:effectLst/>
                <a:latin typeface="Muli"/>
              </a:rPr>
              <a:t>tiêu</a:t>
            </a:r>
            <a:r>
              <a:rPr lang="en-US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en-US" b="0" i="0" dirty="0" err="1">
                <a:solidFill>
                  <a:srgbClr val="4A4A4A"/>
                </a:solidFill>
                <a:effectLst/>
                <a:latin typeface="Muli"/>
              </a:rPr>
              <a:t>chsi</a:t>
            </a:r>
            <a:r>
              <a:rPr lang="en-US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en-US" b="0" i="0" dirty="0" err="1">
                <a:solidFill>
                  <a:srgbClr val="4A4A4A"/>
                </a:solidFill>
                <a:effectLst/>
                <a:latin typeface="Muli"/>
              </a:rPr>
              <a:t>nào</a:t>
            </a:r>
            <a:r>
              <a:rPr lang="en-US" b="0" i="0" dirty="0">
                <a:solidFill>
                  <a:srgbClr val="4A4A4A"/>
                </a:solidFill>
                <a:effectLst/>
                <a:latin typeface="Muli"/>
              </a:rPr>
              <a:t>?</a:t>
            </a:r>
            <a:endParaRPr lang="xh-ZA" dirty="0"/>
          </a:p>
        </p:txBody>
      </p:sp>
    </p:spTree>
    <p:extLst>
      <p:ext uri="{BB962C8B-B14F-4D97-AF65-F5344CB8AC3E}">
        <p14:creationId xmlns:p14="http://schemas.microsoft.com/office/powerpoint/2010/main" val="3041098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ACA2C6-D59E-4401-80CB-9C966701F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8844"/>
            <a:ext cx="12192000" cy="49846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1897F0-B8EE-46CE-9DCD-9C920DBE84F7}"/>
              </a:ext>
            </a:extLst>
          </p:cNvPr>
          <p:cNvSpPr txBox="1"/>
          <p:nvPr/>
        </p:nvSpPr>
        <p:spPr>
          <a:xfrm>
            <a:off x="393905" y="324464"/>
            <a:ext cx="114041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Bước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1: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Lựa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chọn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đặc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điểm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để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phân chia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được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các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loài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cần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phân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loại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thành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hai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nhóm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Tiếp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tục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cách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làm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như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vậy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ở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từng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nhóm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nhỏ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tiếp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theo cho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đến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khi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xác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định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được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từng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loài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/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Bước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2: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Lập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sơ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đồ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phân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loại</a:t>
            </a:r>
            <a:endParaRPr lang="vi-VN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019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78202-E1BC-46CB-9EC1-8351B5FF0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77828"/>
          </a:xfrm>
        </p:spPr>
        <p:txBody>
          <a:bodyPr/>
          <a:lstStyle/>
          <a:p>
            <a:r>
              <a:rPr lang="en-US" b="1">
                <a:solidFill>
                  <a:srgbClr val="7030A0"/>
                </a:solidFill>
              </a:rPr>
              <a:t>Luyện tập xây dựng khóa lưỡng phân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08E60A-A56C-4020-B9E1-7A3F8824C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7656" y="1846263"/>
            <a:ext cx="7677013" cy="4022725"/>
          </a:xfrm>
        </p:spPr>
      </p:pic>
    </p:spTree>
    <p:extLst>
      <p:ext uri="{BB962C8B-B14F-4D97-AF65-F5344CB8AC3E}">
        <p14:creationId xmlns:p14="http://schemas.microsoft.com/office/powerpoint/2010/main" val="1670946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2D6C9-6C5E-4FE3-A6CE-B7285EC90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Đáp án: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7E2C5-83DA-49EB-87CA-19C3A41B6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1, Có xương sống 				Đi xuống 2</a:t>
            </a:r>
          </a:p>
          <a:p>
            <a:r>
              <a:rPr lang="en-US"/>
              <a:t>    Không có xương sống 				Cào cào (B)</a:t>
            </a:r>
          </a:p>
          <a:p>
            <a:r>
              <a:rPr lang="en-US"/>
              <a:t>2, Sống trên cạn					Cá mập (C)</a:t>
            </a:r>
          </a:p>
          <a:p>
            <a:r>
              <a:rPr lang="en-US"/>
              <a:t>    Sống trên cạn					Đi xuống 3</a:t>
            </a:r>
          </a:p>
          <a:p>
            <a:r>
              <a:rPr lang="en-US"/>
              <a:t>3, Biết bay					Chim (A)</a:t>
            </a:r>
          </a:p>
          <a:p>
            <a:r>
              <a:rPr lang="en-US"/>
              <a:t>    Không biết bay				Đi xuống 4</a:t>
            </a:r>
          </a:p>
          <a:p>
            <a:r>
              <a:rPr lang="en-US"/>
              <a:t>4, Sống dưới đất					Rùa (E)</a:t>
            </a:r>
          </a:p>
          <a:p>
            <a:r>
              <a:rPr lang="en-US"/>
              <a:t>    Sống trên cây					Khỉ (D)</a:t>
            </a:r>
          </a:p>
        </p:txBody>
      </p:sp>
    </p:spTree>
    <p:extLst>
      <p:ext uri="{BB962C8B-B14F-4D97-AF65-F5344CB8AC3E}">
        <p14:creationId xmlns:p14="http://schemas.microsoft.com/office/powerpoint/2010/main" val="516863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BCBF3-3242-4A96-8F01-F144B0E2A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7030A0"/>
                </a:solidFill>
              </a:rPr>
              <a:t>Luyện tập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1A61D0-1889-4D10-AF81-62608D1664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97280" y="1993106"/>
            <a:ext cx="10139839" cy="195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94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2A51-394E-4FB9-AC28-8030C6D81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h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98032-5315-4670-B388-A16D5D430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h-ZA"/>
          </a:p>
        </p:txBody>
      </p:sp>
    </p:spTree>
    <p:extLst>
      <p:ext uri="{BB962C8B-B14F-4D97-AF65-F5344CB8AC3E}">
        <p14:creationId xmlns:p14="http://schemas.microsoft.com/office/powerpoint/2010/main" val="3480561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5607C-6225-4BE1-AF23-B84B4CA00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Có 2 dạng khóa lưỡng phân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1541AD-516B-4BE0-80EA-57131285F555}"/>
              </a:ext>
            </a:extLst>
          </p:cNvPr>
          <p:cNvSpPr txBox="1"/>
          <p:nvPr/>
        </p:nvSpPr>
        <p:spPr>
          <a:xfrm>
            <a:off x="1771650" y="5869094"/>
            <a:ext cx="33075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 sơ đồ phân nhánh</a:t>
            </a:r>
            <a:endParaRPr lang="en-US" sz="2400" b="1"/>
          </a:p>
        </p:txBody>
      </p:sp>
      <p:pic>
        <p:nvPicPr>
          <p:cNvPr id="1028" name="Picture 4" descr="Tiến hành xây dựng khóa lưỡng phân để phân loại chúng - Tech12h">
            <a:extLst>
              <a:ext uri="{FF2B5EF4-FFF2-40B4-BE49-F238E27FC236}">
                <a16:creationId xmlns:a16="http://schemas.microsoft.com/office/drawing/2014/main" id="{E029743C-E38D-4C4A-A6DE-1A4E41D30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57" y="2628690"/>
            <a:ext cx="5493124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73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6AE55-0A08-4B6F-874C-213D4F259A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>
                <a:solidFill>
                  <a:srgbClr val="0070C0"/>
                </a:solidFill>
              </a:rPr>
              <a:t>BÀI 26: KHÓA LƯỠNG PHÂN</a:t>
            </a:r>
          </a:p>
        </p:txBody>
      </p:sp>
    </p:spTree>
    <p:extLst>
      <p:ext uri="{BB962C8B-B14F-4D97-AF65-F5344CB8AC3E}">
        <p14:creationId xmlns:p14="http://schemas.microsoft.com/office/powerpoint/2010/main" val="422079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75DD8-221C-4562-91B4-5D66993F8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Làm thế nào để phân biệt các loài sinh vật trong khu vườn?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621566-84DF-478C-B04D-53B0BC246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63" y="2622955"/>
            <a:ext cx="10058400" cy="2469340"/>
          </a:xfrm>
        </p:spPr>
      </p:pic>
    </p:spTree>
    <p:extLst>
      <p:ext uri="{BB962C8B-B14F-4D97-AF65-F5344CB8AC3E}">
        <p14:creationId xmlns:p14="http://schemas.microsoft.com/office/powerpoint/2010/main" val="3349676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75DD8-221C-4562-91B4-5D66993F8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Làm thế nào để phân biệt các loài sinh vật trong khu vườn?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621566-84DF-478C-B04D-53B0BC246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987161"/>
            <a:ext cx="10058400" cy="246934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004C9A-03D1-4A2B-B35A-C669913B291C}"/>
              </a:ext>
            </a:extLst>
          </p:cNvPr>
          <p:cNvSpPr txBox="1"/>
          <p:nvPr/>
        </p:nvSpPr>
        <p:spPr>
          <a:xfrm>
            <a:off x="1002506" y="4520476"/>
            <a:ext cx="10506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Cách phân biệt các loài sinh vật:</a:t>
            </a:r>
          </a:p>
          <a:p>
            <a:pPr marL="342900" indent="-342900">
              <a:buAutoNum type="arabicPeriod"/>
            </a:pPr>
            <a:r>
              <a:rPr lang="en-US" sz="2400">
                <a:solidFill>
                  <a:srgbClr val="0070C0"/>
                </a:solidFill>
              </a:rPr>
              <a:t>Quan sát hình dạng bên ngoài của các loài sinh vật</a:t>
            </a:r>
          </a:p>
          <a:p>
            <a:pPr marL="342900" indent="-342900">
              <a:buAutoNum type="arabicPeriod"/>
            </a:pPr>
            <a:r>
              <a:rPr lang="en-US" sz="2400">
                <a:solidFill>
                  <a:srgbClr val="0070C0"/>
                </a:solidFill>
              </a:rPr>
              <a:t>Chia nhóm sinh vật theo đặc điểm đặc trưng: nhóm động vật, nhóm thực vật…</a:t>
            </a:r>
          </a:p>
          <a:p>
            <a:pPr marL="342900" indent="-342900">
              <a:buAutoNum type="arabicPeriod"/>
            </a:pPr>
            <a:r>
              <a:rPr lang="en-US" sz="2400">
                <a:solidFill>
                  <a:srgbClr val="0070C0"/>
                </a:solidFill>
              </a:rPr>
              <a:t>Chia nhỏ tiếp các nhóm cho đến tận loài: côn trùng hay động vật có xương…</a:t>
            </a:r>
          </a:p>
        </p:txBody>
      </p:sp>
    </p:spTree>
    <p:extLst>
      <p:ext uri="{BB962C8B-B14F-4D97-AF65-F5344CB8AC3E}">
        <p14:creationId xmlns:p14="http://schemas.microsoft.com/office/powerpoint/2010/main" val="3000860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55E36-A3BF-418B-AC1A-13CEBD54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Khóa lưỡng phân là gì?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F172-EFC6-4B63-9AB5-6C7744893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800">
                <a:solidFill>
                  <a:srgbClr val="002060"/>
                </a:solidFill>
              </a:rPr>
              <a:t> </a:t>
            </a:r>
            <a:r>
              <a:rPr lang="vi-VN" sz="2800">
                <a:solidFill>
                  <a:srgbClr val="002060"/>
                </a:solidFill>
              </a:rPr>
              <a:t>“Khóa lưỡng phân” có nghĩa là được chia thành hai phần (phân đôi), các khóa lưỡng phân luôn đưa ra hai lựa chọn (Có/Không có) dựa trên các đặc điểm chính của sinh vật trong mỗi bước. </a:t>
            </a:r>
            <a:endParaRPr lang="en-US" sz="280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800">
                <a:solidFill>
                  <a:srgbClr val="002060"/>
                </a:solidFill>
              </a:rPr>
              <a:t> </a:t>
            </a:r>
            <a:r>
              <a:rPr lang="vi-VN" sz="2800">
                <a:solidFill>
                  <a:srgbClr val="002060"/>
                </a:solidFill>
              </a:rPr>
              <a:t>Bằng cách lựa chọn chính xác sự lựa chọn phù hợp ở mỗi giai đoạn, ta có thể xác định tên của sinh vật ở cuối. </a:t>
            </a:r>
            <a:endParaRPr lang="en-US" sz="2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47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DA438-52BE-4215-873F-83315BA60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>
                <a:solidFill>
                  <a:srgbClr val="002060"/>
                </a:solidFill>
              </a:rPr>
              <a:t>Mục đích của khóa lưỡng phân: 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E9BAF7-C0A0-410A-A702-A5332C0F9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10027"/>
            <a:ext cx="10058400" cy="2247636"/>
          </a:xfrm>
        </p:spPr>
        <p:txBody>
          <a:bodyPr>
            <a:norm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- Xác định và phân loại sinh vật</a:t>
            </a:r>
          </a:p>
          <a:p>
            <a:r>
              <a:rPr lang="vi-VN" sz="2800">
                <a:solidFill>
                  <a:srgbClr val="0070C0"/>
                </a:solidFill>
              </a:rPr>
              <a:t>- Giúp học sinh dễ dàng hiểu các khái niệm khoa học khó hơn</a:t>
            </a:r>
          </a:p>
          <a:p>
            <a:r>
              <a:rPr lang="vi-VN" sz="2800">
                <a:solidFill>
                  <a:srgbClr val="0070C0"/>
                </a:solidFill>
              </a:rPr>
              <a:t>- Sắp xếp một lượng lớn thông tin giúp việc xác định một sinh vật dễ dàng hơn. </a:t>
            </a:r>
          </a:p>
          <a:p>
            <a:endParaRPr lang="en-US" sz="28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48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5A772620-9ECB-4BA9-B5D2-D21D4C5EE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52" y="164207"/>
            <a:ext cx="6531180" cy="4694396"/>
          </a:xfrm>
          <a:prstGeom prst="rect">
            <a:avLst/>
          </a:prstGeom>
        </p:spPr>
      </p:pic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3F0063B0-2CC8-43E2-9647-C645759E1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425" y="-187735"/>
            <a:ext cx="5979886" cy="48861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5CAABF-B934-462A-9463-179781F1DA29}"/>
              </a:ext>
            </a:extLst>
          </p:cNvPr>
          <p:cNvSpPr txBox="1"/>
          <p:nvPr/>
        </p:nvSpPr>
        <p:spPr>
          <a:xfrm>
            <a:off x="0" y="4698430"/>
            <a:ext cx="1219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Bước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1a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và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1b: Chia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động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vật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thành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hai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nhóm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: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động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vật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sống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trên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cạn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và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động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vật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sống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dưới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nước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.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Đối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chiếu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trên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hình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ta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sẽ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nhận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ra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động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vật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sống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dưới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nước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là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cá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vàng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Bước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2a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và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2b: Chia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nhóm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động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vật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sống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trên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cạn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thành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hai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nhóm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: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động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vật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có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tai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nhỏ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và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động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vật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có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tai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lớn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.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Nhận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ra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được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động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vật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sống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trên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cạn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, tai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lớn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là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thỏ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Bước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3a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và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3b: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Nhận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ra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động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vật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sống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trên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cạn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,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có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tai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nhỏ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gồm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có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: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động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vật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không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thể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sủa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là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mèo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và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động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vật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có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thể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sủa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là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chó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81E3B6-9CC4-459D-9010-C52C8617E7CE}"/>
              </a:ext>
            </a:extLst>
          </p:cNvPr>
          <p:cNvSpPr txBox="1"/>
          <p:nvPr/>
        </p:nvSpPr>
        <p:spPr>
          <a:xfrm>
            <a:off x="280351" y="6373503"/>
            <a:ext cx="117023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b="1" i="0" dirty="0" err="1">
                <a:solidFill>
                  <a:srgbClr val="363636"/>
                </a:solidFill>
                <a:effectLst/>
                <a:latin typeface="Muli"/>
              </a:rPr>
              <a:t>Đặc</a:t>
            </a:r>
            <a:r>
              <a:rPr lang="vi-VN" b="1" i="0" dirty="0">
                <a:solidFill>
                  <a:srgbClr val="363636"/>
                </a:solidFill>
                <a:effectLst/>
                <a:latin typeface="Muli"/>
              </a:rPr>
              <a:t> </a:t>
            </a:r>
            <a:r>
              <a:rPr lang="vi-VN" b="1" i="0" dirty="0" err="1">
                <a:solidFill>
                  <a:srgbClr val="363636"/>
                </a:solidFill>
                <a:effectLst/>
                <a:latin typeface="Muli"/>
              </a:rPr>
              <a:t>điểm</a:t>
            </a:r>
            <a:r>
              <a:rPr lang="vi-VN" b="1" i="0" dirty="0">
                <a:solidFill>
                  <a:srgbClr val="363636"/>
                </a:solidFill>
                <a:effectLst/>
                <a:latin typeface="Muli"/>
              </a:rPr>
              <a:t> </a:t>
            </a:r>
            <a:r>
              <a:rPr lang="vi-VN" b="1" i="0" dirty="0" err="1">
                <a:solidFill>
                  <a:srgbClr val="363636"/>
                </a:solidFill>
                <a:effectLst/>
                <a:latin typeface="Muli"/>
              </a:rPr>
              <a:t>của</a:t>
            </a:r>
            <a:r>
              <a:rPr lang="vi-VN" b="1" i="0" dirty="0">
                <a:solidFill>
                  <a:srgbClr val="363636"/>
                </a:solidFill>
                <a:effectLst/>
                <a:latin typeface="Muli"/>
              </a:rPr>
              <a:t> sinh </a:t>
            </a:r>
            <a:r>
              <a:rPr lang="vi-VN" b="1" i="0" dirty="0" err="1">
                <a:solidFill>
                  <a:srgbClr val="363636"/>
                </a:solidFill>
                <a:effectLst/>
                <a:latin typeface="Muli"/>
              </a:rPr>
              <a:t>vật</a:t>
            </a:r>
            <a:r>
              <a:rPr lang="vi-VN" b="1" i="0" dirty="0">
                <a:solidFill>
                  <a:srgbClr val="363636"/>
                </a:solidFill>
                <a:effectLst/>
                <a:latin typeface="Muli"/>
              </a:rPr>
              <a:t> </a:t>
            </a:r>
            <a:r>
              <a:rPr lang="vi-VN" b="1" i="0" dirty="0" err="1">
                <a:solidFill>
                  <a:srgbClr val="363636"/>
                </a:solidFill>
                <a:effectLst/>
                <a:latin typeface="Muli"/>
              </a:rPr>
              <a:t>được</a:t>
            </a:r>
            <a:r>
              <a:rPr lang="vi-VN" b="1" i="0" dirty="0">
                <a:solidFill>
                  <a:srgbClr val="363636"/>
                </a:solidFill>
                <a:effectLst/>
                <a:latin typeface="Muli"/>
              </a:rPr>
              <a:t> </a:t>
            </a:r>
            <a:r>
              <a:rPr lang="vi-VN" b="1" i="0" dirty="0" err="1">
                <a:solidFill>
                  <a:srgbClr val="363636"/>
                </a:solidFill>
                <a:effectLst/>
                <a:latin typeface="Muli"/>
              </a:rPr>
              <a:t>sử</a:t>
            </a:r>
            <a:r>
              <a:rPr lang="vi-VN" b="1" i="0" dirty="0">
                <a:solidFill>
                  <a:srgbClr val="363636"/>
                </a:solidFill>
                <a:effectLst/>
                <a:latin typeface="Muli"/>
              </a:rPr>
              <a:t> </a:t>
            </a:r>
            <a:r>
              <a:rPr lang="vi-VN" b="1" i="0" dirty="0" err="1">
                <a:solidFill>
                  <a:srgbClr val="363636"/>
                </a:solidFill>
                <a:effectLst/>
                <a:latin typeface="Muli"/>
              </a:rPr>
              <a:t>dụng</a:t>
            </a:r>
            <a:r>
              <a:rPr lang="vi-VN" b="1" i="0" dirty="0">
                <a:solidFill>
                  <a:srgbClr val="363636"/>
                </a:solidFill>
                <a:effectLst/>
                <a:latin typeface="Muli"/>
              </a:rPr>
              <a:t> </a:t>
            </a:r>
            <a:r>
              <a:rPr lang="vi-VN" b="1" i="0" dirty="0" err="1">
                <a:solidFill>
                  <a:srgbClr val="363636"/>
                </a:solidFill>
                <a:effectLst/>
                <a:latin typeface="Muli"/>
              </a:rPr>
              <a:t>để</a:t>
            </a:r>
            <a:r>
              <a:rPr lang="vi-VN" b="1" i="0" dirty="0">
                <a:solidFill>
                  <a:srgbClr val="363636"/>
                </a:solidFill>
                <a:effectLst/>
                <a:latin typeface="Muli"/>
              </a:rPr>
              <a:t> phân </a:t>
            </a:r>
            <a:r>
              <a:rPr lang="vi-VN" b="1" i="0" dirty="0" err="1">
                <a:solidFill>
                  <a:srgbClr val="363636"/>
                </a:solidFill>
                <a:effectLst/>
                <a:latin typeface="Muli"/>
              </a:rPr>
              <a:t>loại</a:t>
            </a:r>
            <a:r>
              <a:rPr lang="vi-VN" b="1" i="0" dirty="0">
                <a:solidFill>
                  <a:srgbClr val="363636"/>
                </a:solidFill>
                <a:effectLst/>
                <a:latin typeface="Muli"/>
              </a:rPr>
              <a:t> </a:t>
            </a:r>
            <a:r>
              <a:rPr lang="vi-VN" b="1" i="0" dirty="0" err="1">
                <a:solidFill>
                  <a:srgbClr val="363636"/>
                </a:solidFill>
                <a:effectLst/>
                <a:latin typeface="Muli"/>
              </a:rPr>
              <a:t>động</a:t>
            </a:r>
            <a:r>
              <a:rPr lang="vi-VN" b="1" i="0" dirty="0">
                <a:solidFill>
                  <a:srgbClr val="363636"/>
                </a:solidFill>
                <a:effectLst/>
                <a:latin typeface="Muli"/>
              </a:rPr>
              <a:t> </a:t>
            </a:r>
            <a:r>
              <a:rPr lang="vi-VN" b="1" i="0" dirty="0" err="1">
                <a:solidFill>
                  <a:srgbClr val="363636"/>
                </a:solidFill>
                <a:effectLst/>
                <a:latin typeface="Muli"/>
              </a:rPr>
              <a:t>vật</a:t>
            </a:r>
            <a:r>
              <a:rPr lang="vi-VN" b="1" i="0" dirty="0">
                <a:solidFill>
                  <a:srgbClr val="363636"/>
                </a:solidFill>
                <a:effectLst/>
                <a:latin typeface="Muli"/>
              </a:rPr>
              <a:t> trong </a:t>
            </a:r>
            <a:r>
              <a:rPr lang="vi-VN" b="1" i="0" dirty="0" err="1">
                <a:solidFill>
                  <a:srgbClr val="363636"/>
                </a:solidFill>
                <a:effectLst/>
                <a:latin typeface="Muli"/>
              </a:rPr>
              <a:t>khóa</a:t>
            </a:r>
            <a:r>
              <a:rPr lang="vi-VN" b="1" i="0" dirty="0">
                <a:solidFill>
                  <a:srgbClr val="363636"/>
                </a:solidFill>
                <a:effectLst/>
                <a:latin typeface="Muli"/>
              </a:rPr>
              <a:t> </a:t>
            </a:r>
            <a:r>
              <a:rPr lang="vi-VN" b="1" i="0" dirty="0" err="1">
                <a:solidFill>
                  <a:srgbClr val="363636"/>
                </a:solidFill>
                <a:effectLst/>
                <a:latin typeface="Muli"/>
              </a:rPr>
              <a:t>lưỡng</a:t>
            </a:r>
            <a:r>
              <a:rPr lang="vi-VN" b="1" i="0" dirty="0">
                <a:solidFill>
                  <a:srgbClr val="363636"/>
                </a:solidFill>
                <a:effectLst/>
                <a:latin typeface="Muli"/>
              </a:rPr>
              <a:t> phân trên:</a:t>
            </a:r>
            <a:endParaRPr lang="vi-VN" b="0" i="0" dirty="0">
              <a:solidFill>
                <a:srgbClr val="4A4A4A"/>
              </a:solidFill>
              <a:effectLst/>
              <a:latin typeface="Muli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Môi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trường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sống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của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động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vật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Kích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thước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tai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động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vật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Khả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năng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sủa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của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động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 </a:t>
            </a:r>
            <a:r>
              <a:rPr lang="vi-VN" b="0" i="0" dirty="0" err="1">
                <a:solidFill>
                  <a:srgbClr val="4A4A4A"/>
                </a:solidFill>
                <a:effectLst/>
                <a:latin typeface="Muli"/>
              </a:rPr>
              <a:t>vật</a:t>
            </a:r>
            <a:r>
              <a:rPr lang="vi-VN" b="0" i="0" dirty="0">
                <a:solidFill>
                  <a:srgbClr val="4A4A4A"/>
                </a:solidFill>
                <a:effectLst/>
                <a:latin typeface="Mul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4353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E4DC2-B4C8-40D4-9129-D051153E8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060"/>
                </a:solidFill>
              </a:rPr>
              <a:t>Xây dựng khóa lưỡng phân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C0610E-2ADB-43D6-879F-477147B97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Bước 1: Liệt kê các đặc điểm: </a:t>
            </a:r>
            <a:endParaRPr lang="en-US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Bước 2: Sắp xếp các đặc điểm theo thứ tự. </a:t>
            </a:r>
            <a:endParaRPr lang="en-US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Bước 3: Chia mẫu vật. </a:t>
            </a:r>
            <a:endParaRPr lang="en-US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Bước 4: Chia nhỏ hơn nữa mẫu. </a:t>
            </a:r>
            <a:endParaRPr lang="en-US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Bước 5: Vẽ sơ đồ khóa phân đôi</a:t>
            </a:r>
            <a:endParaRPr lang="en-US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32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27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7290-18A9-4AD9-98AC-6D2BD41A5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Thực hành xây dựng khóa lưỡng phân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A6063F-7EC3-462E-91D8-7486B442E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9147" y="1846263"/>
            <a:ext cx="8934031" cy="4022725"/>
          </a:xfrm>
        </p:spPr>
      </p:pic>
    </p:spTree>
    <p:extLst>
      <p:ext uri="{BB962C8B-B14F-4D97-AF65-F5344CB8AC3E}">
        <p14:creationId xmlns:p14="http://schemas.microsoft.com/office/powerpoint/2010/main" val="102899267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</TotalTime>
  <Words>640</Words>
  <Application>Microsoft Office PowerPoint</Application>
  <PresentationFormat>Widescreen</PresentationFormat>
  <Paragraphs>46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Muli</vt:lpstr>
      <vt:lpstr>Open Sans</vt:lpstr>
      <vt:lpstr>Times New Roman</vt:lpstr>
      <vt:lpstr>Wingdings</vt:lpstr>
      <vt:lpstr>Retrospect</vt:lpstr>
      <vt:lpstr>PowerPoint Presentation</vt:lpstr>
      <vt:lpstr>BÀI 26: KHÓA LƯỠNG PHÂN</vt:lpstr>
      <vt:lpstr>Làm thế nào để phân biệt các loài sinh vật trong khu vườn?</vt:lpstr>
      <vt:lpstr>Làm thế nào để phân biệt các loài sinh vật trong khu vườn?</vt:lpstr>
      <vt:lpstr>Khóa lưỡng phân là gì?</vt:lpstr>
      <vt:lpstr>Mục đích của khóa lưỡng phân: </vt:lpstr>
      <vt:lpstr>PowerPoint Presentation</vt:lpstr>
      <vt:lpstr>Xây dựng khóa lưỡng phân</vt:lpstr>
      <vt:lpstr>Thực hành xây dựng khóa lưỡng phân</vt:lpstr>
      <vt:lpstr>PowerPoint Presentation</vt:lpstr>
      <vt:lpstr>Luyện tập xây dựng khóa lưỡng phân</vt:lpstr>
      <vt:lpstr>Đáp án:</vt:lpstr>
      <vt:lpstr>Luyện tập</vt:lpstr>
      <vt:lpstr>PowerPoint Presentation</vt:lpstr>
      <vt:lpstr>Có 2 dạng khóa lưỡng phân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26: KHÓA LƯỠNG PHÂN</dc:title>
  <dc:creator>Nguyen Thi Duyen</dc:creator>
  <cp:lastModifiedBy>TUYẾT NGUYỄN THỊ</cp:lastModifiedBy>
  <cp:revision>8</cp:revision>
  <dcterms:created xsi:type="dcterms:W3CDTF">2021-04-19T01:00:51Z</dcterms:created>
  <dcterms:modified xsi:type="dcterms:W3CDTF">2021-12-12T14:57:53Z</dcterms:modified>
</cp:coreProperties>
</file>