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372" r:id="rId2"/>
    <p:sldId id="282" r:id="rId3"/>
    <p:sldId id="379" r:id="rId4"/>
    <p:sldId id="256" r:id="rId5"/>
    <p:sldId id="257" r:id="rId6"/>
    <p:sldId id="373" r:id="rId7"/>
    <p:sldId id="380" r:id="rId8"/>
    <p:sldId id="259" r:id="rId9"/>
    <p:sldId id="266" r:id="rId10"/>
    <p:sldId id="260" r:id="rId11"/>
    <p:sldId id="261" r:id="rId12"/>
    <p:sldId id="262" r:id="rId13"/>
    <p:sldId id="267" r:id="rId14"/>
    <p:sldId id="268" r:id="rId15"/>
    <p:sldId id="269" r:id="rId16"/>
    <p:sldId id="270" r:id="rId17"/>
    <p:sldId id="264" r:id="rId18"/>
    <p:sldId id="333" r:id="rId19"/>
    <p:sldId id="273" r:id="rId20"/>
    <p:sldId id="265" r:id="rId21"/>
    <p:sldId id="375" r:id="rId22"/>
    <p:sldId id="376" r:id="rId23"/>
    <p:sldId id="378" r:id="rId24"/>
    <p:sldId id="274" r:id="rId25"/>
    <p:sldId id="276" r:id="rId26"/>
    <p:sldId id="277" r:id="rId27"/>
    <p:sldId id="271" r:id="rId28"/>
    <p:sldId id="272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DB3"/>
    <a:srgbClr val="00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3" autoAdjust="0"/>
    <p:restoredTop sz="88235" autoAdjust="0"/>
  </p:normalViewPr>
  <p:slideViewPr>
    <p:cSldViewPr snapToGrid="0">
      <p:cViewPr varScale="1">
        <p:scale>
          <a:sx n="67" d="100"/>
          <a:sy n="67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image" Target="../media/image4.png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8489-1F12-4203-B6EC-3A41D34FBC8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F04AB7-20F2-41D2-A0C3-812426CFADFD}">
      <dgm:prSet phldrT="[Text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US" altLang="zh-CN" sz="2600" b="1" dirty="0">
              <a:solidFill>
                <a:schemeClr val="tx1"/>
              </a:solidFill>
              <a:latin typeface="Row"/>
            </a:rPr>
            <a:t>NỘI QUY</a:t>
          </a:r>
          <a:endParaRPr lang="en-US" sz="2600" b="1" dirty="0"/>
        </a:p>
      </dgm:t>
    </dgm:pt>
    <dgm:pt modelId="{3C0D6983-1313-4D49-AC6B-8908DD42BBAB}" type="parTrans" cxnId="{D1B211F4-AE8F-47AE-A113-94F5416C38BF}">
      <dgm:prSet/>
      <dgm:spPr/>
      <dgm:t>
        <a:bodyPr/>
        <a:lstStyle/>
        <a:p>
          <a:endParaRPr lang="en-US"/>
        </a:p>
      </dgm:t>
    </dgm:pt>
    <dgm:pt modelId="{49D81992-D2BB-4F90-9E5C-353730EED035}" type="sibTrans" cxnId="{D1B211F4-AE8F-47AE-A113-94F5416C38BF}">
      <dgm:prSet/>
      <dgm:spPr/>
      <dgm:t>
        <a:bodyPr/>
        <a:lstStyle/>
        <a:p>
          <a:endParaRPr lang="en-US"/>
        </a:p>
      </dgm:t>
    </dgm:pt>
    <dgm:pt modelId="{EC702828-BD18-4B9B-9D98-694D3F3015BB}">
      <dgm:prSet phldrT="[Text]" phldr="1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 dirty="0"/>
        </a:p>
      </dgm:t>
    </dgm:pt>
    <dgm:pt modelId="{2FB9E255-163B-4819-AE1A-9CD316E6BB12}" type="parTrans" cxnId="{C61FE496-60CA-4F74-98E0-809C28370109}">
      <dgm:prSet/>
      <dgm:spPr/>
      <dgm:t>
        <a:bodyPr/>
        <a:lstStyle/>
        <a:p>
          <a:endParaRPr lang="en-US"/>
        </a:p>
      </dgm:t>
    </dgm:pt>
    <dgm:pt modelId="{BBCFF1DD-C176-4CC3-A87F-185E079EE486}" type="sibTrans" cxnId="{C61FE496-60CA-4F74-98E0-809C28370109}">
      <dgm:prSet/>
      <dgm:spPr/>
      <dgm:t>
        <a:bodyPr/>
        <a:lstStyle/>
        <a:p>
          <a:endParaRPr lang="en-US"/>
        </a:p>
      </dgm:t>
    </dgm:pt>
    <dgm:pt modelId="{DAE872EC-5AEB-444F-BA48-EE8D52DD188B}">
      <dgm:prSet phldrT="[Text]" phldr="1"/>
      <dgm:spPr>
        <a:blipFill rotWithShape="0"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67801B3-A74B-45B0-AA6E-93CC3BC39C11}" type="parTrans" cxnId="{EBEC146D-5BC0-49D2-AA45-B1CD0D3A39D6}">
      <dgm:prSet/>
      <dgm:spPr/>
      <dgm:t>
        <a:bodyPr/>
        <a:lstStyle/>
        <a:p>
          <a:endParaRPr lang="en-US"/>
        </a:p>
      </dgm:t>
    </dgm:pt>
    <dgm:pt modelId="{E223877D-58D6-4D12-ABCB-F094FF52DAC2}" type="sibTrans" cxnId="{EBEC146D-5BC0-49D2-AA45-B1CD0D3A39D6}">
      <dgm:prSet/>
      <dgm:spPr/>
      <dgm:t>
        <a:bodyPr/>
        <a:lstStyle/>
        <a:p>
          <a:endParaRPr lang="en-US"/>
        </a:p>
      </dgm:t>
    </dgm:pt>
    <dgm:pt modelId="{0A2724DF-C6BE-48A7-BFDE-8E4061ED7712}">
      <dgm:prSet phldrT="[Text]" phldr="1"/>
      <dgm:spPr>
        <a:blipFill rotWithShape="0"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FAF76EE-E73E-4E05-AAD8-2594F8FC239B}" type="parTrans" cxnId="{56FBDB94-5274-4376-BFE8-EB934095696F}">
      <dgm:prSet/>
      <dgm:spPr/>
      <dgm:t>
        <a:bodyPr/>
        <a:lstStyle/>
        <a:p>
          <a:endParaRPr lang="en-US"/>
        </a:p>
      </dgm:t>
    </dgm:pt>
    <dgm:pt modelId="{1430E11B-350C-4640-8723-035A791A8A70}" type="sibTrans" cxnId="{56FBDB94-5274-4376-BFE8-EB934095696F}">
      <dgm:prSet/>
      <dgm:spPr/>
      <dgm:t>
        <a:bodyPr/>
        <a:lstStyle/>
        <a:p>
          <a:endParaRPr lang="en-US"/>
        </a:p>
      </dgm:t>
    </dgm:pt>
    <dgm:pt modelId="{BB55D251-06E3-432A-9B85-CD4291BD1887}">
      <dgm:prSet phldrT="[Text]" phldr="1"/>
      <dgm:spPr>
        <a:blipFill rotWithShape="0">
          <a:blip xmlns:r="http://schemas.openxmlformats.org/officeDocument/2006/relationships" r:embed="rId6"/>
          <a:srcRect/>
          <a:stretch>
            <a:fillRect l="-23000" r="-23000"/>
          </a:stretch>
        </a:blipFill>
      </dgm:spPr>
      <dgm:t>
        <a:bodyPr/>
        <a:lstStyle/>
        <a:p>
          <a:endParaRPr lang="en-US" dirty="0"/>
        </a:p>
      </dgm:t>
    </dgm:pt>
    <dgm:pt modelId="{12DED92B-CC24-4AC1-9777-80D447B9C6C1}" type="parTrans" cxnId="{4E44C89B-2511-4286-BC0B-01D01EB682AC}">
      <dgm:prSet/>
      <dgm:spPr/>
      <dgm:t>
        <a:bodyPr/>
        <a:lstStyle/>
        <a:p>
          <a:endParaRPr lang="en-US"/>
        </a:p>
      </dgm:t>
    </dgm:pt>
    <dgm:pt modelId="{F75A3C00-D834-400F-8246-981B5ADB8569}" type="sibTrans" cxnId="{4E44C89B-2511-4286-BC0B-01D01EB682AC}">
      <dgm:prSet/>
      <dgm:spPr/>
      <dgm:t>
        <a:bodyPr/>
        <a:lstStyle/>
        <a:p>
          <a:endParaRPr lang="en-US"/>
        </a:p>
      </dgm:t>
    </dgm:pt>
    <dgm:pt modelId="{12CDE0A2-2BFE-421A-9CEB-9446989238DA}">
      <dgm:prSet phldrT="[Text]" phldr="1"/>
      <dgm:spPr>
        <a:blipFill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9E79502-69CF-447C-8AF4-378976F0A8A4}" type="parTrans" cxnId="{D02C27D6-E15A-464F-A039-E685621AA98E}">
      <dgm:prSet/>
      <dgm:spPr/>
      <dgm:t>
        <a:bodyPr/>
        <a:lstStyle/>
        <a:p>
          <a:endParaRPr lang="en-US"/>
        </a:p>
      </dgm:t>
    </dgm:pt>
    <dgm:pt modelId="{51790D54-6547-4B6F-A792-800A882FE95D}" type="sibTrans" cxnId="{D02C27D6-E15A-464F-A039-E685621AA98E}">
      <dgm:prSet/>
      <dgm:spPr/>
      <dgm:t>
        <a:bodyPr/>
        <a:lstStyle/>
        <a:p>
          <a:endParaRPr lang="en-US"/>
        </a:p>
      </dgm:t>
    </dgm:pt>
    <dgm:pt modelId="{989E130A-86E2-4626-AB9C-0008ED541A13}">
      <dgm:prSet phldrT="[Text]" phldr="1"/>
      <dgm:spPr>
        <a:blipFill rotWithShape="0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n-US" dirty="0"/>
        </a:p>
      </dgm:t>
    </dgm:pt>
    <dgm:pt modelId="{054BD3D3-8AD2-4A61-AC51-FD1AAE46EC12}" type="parTrans" cxnId="{F566CA5A-0C56-4AD6-9BA8-2D3FBCCB8945}">
      <dgm:prSet/>
      <dgm:spPr/>
      <dgm:t>
        <a:bodyPr/>
        <a:lstStyle/>
        <a:p>
          <a:endParaRPr lang="en-US"/>
        </a:p>
      </dgm:t>
    </dgm:pt>
    <dgm:pt modelId="{2FD0F6F9-CADC-42B5-B491-B7D218DDE315}" type="sibTrans" cxnId="{F566CA5A-0C56-4AD6-9BA8-2D3FBCCB8945}">
      <dgm:prSet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74E38E23-B961-41F9-8983-F3733BB24B89}" type="pres">
      <dgm:prSet presAssocID="{DEDA8489-1F12-4203-B6EC-3A41D34FBC8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05DB7E5-38BE-4F67-8881-8D0F480E344B}" type="pres">
      <dgm:prSet presAssocID="{1CF04AB7-20F2-41D2-A0C3-812426CFADFD}" presName="centerShape" presStyleLbl="node0" presStyleIdx="0" presStyleCnt="1"/>
      <dgm:spPr/>
    </dgm:pt>
    <dgm:pt modelId="{EE6EBA36-435D-422B-8ED7-C6F4B94624F8}" type="pres">
      <dgm:prSet presAssocID="{EC702828-BD18-4B9B-9D98-694D3F3015BB}" presName="node" presStyleLbl="node1" presStyleIdx="0" presStyleCnt="6">
        <dgm:presLayoutVars>
          <dgm:bulletEnabled val="1"/>
        </dgm:presLayoutVars>
      </dgm:prSet>
      <dgm:spPr/>
    </dgm:pt>
    <dgm:pt modelId="{43E82CCD-E634-4C3E-B5CF-48B15807C164}" type="pres">
      <dgm:prSet presAssocID="{EC702828-BD18-4B9B-9D98-694D3F3015BB}" presName="dummy" presStyleCnt="0"/>
      <dgm:spPr/>
    </dgm:pt>
    <dgm:pt modelId="{819EDA02-31BD-44C1-8E86-5C9C92694BE7}" type="pres">
      <dgm:prSet presAssocID="{BBCFF1DD-C176-4CC3-A87F-185E079EE486}" presName="sibTrans" presStyleLbl="sibTrans2D1" presStyleIdx="0" presStyleCnt="6"/>
      <dgm:spPr/>
    </dgm:pt>
    <dgm:pt modelId="{E0F2D4F7-2997-4828-8D25-7C05F7CF68F8}" type="pres">
      <dgm:prSet presAssocID="{12CDE0A2-2BFE-421A-9CEB-9446989238DA}" presName="node" presStyleLbl="node1" presStyleIdx="1" presStyleCnt="6">
        <dgm:presLayoutVars>
          <dgm:bulletEnabled val="1"/>
        </dgm:presLayoutVars>
      </dgm:prSet>
      <dgm:spPr/>
    </dgm:pt>
    <dgm:pt modelId="{5A0544D6-D1CC-495A-BE10-C5FCB3F48C33}" type="pres">
      <dgm:prSet presAssocID="{12CDE0A2-2BFE-421A-9CEB-9446989238DA}" presName="dummy" presStyleCnt="0"/>
      <dgm:spPr/>
    </dgm:pt>
    <dgm:pt modelId="{E2491CA8-8689-4EBF-BCEF-947A1B84D588}" type="pres">
      <dgm:prSet presAssocID="{51790D54-6547-4B6F-A792-800A882FE95D}" presName="sibTrans" presStyleLbl="sibTrans2D1" presStyleIdx="1" presStyleCnt="6"/>
      <dgm:spPr/>
    </dgm:pt>
    <dgm:pt modelId="{7D105B2E-9531-49CA-9FDC-F25A91CFE7B8}" type="pres">
      <dgm:prSet presAssocID="{989E130A-86E2-4626-AB9C-0008ED541A13}" presName="node" presStyleLbl="node1" presStyleIdx="2" presStyleCnt="6">
        <dgm:presLayoutVars>
          <dgm:bulletEnabled val="1"/>
        </dgm:presLayoutVars>
      </dgm:prSet>
      <dgm:spPr/>
    </dgm:pt>
    <dgm:pt modelId="{ECEF42A1-05AF-44B6-B522-7623881D7EB6}" type="pres">
      <dgm:prSet presAssocID="{989E130A-86E2-4626-AB9C-0008ED541A13}" presName="dummy" presStyleCnt="0"/>
      <dgm:spPr/>
    </dgm:pt>
    <dgm:pt modelId="{CE4622E0-97CB-4D11-9FEC-4F366D6D1512}" type="pres">
      <dgm:prSet presAssocID="{2FD0F6F9-CADC-42B5-B491-B7D218DDE315}" presName="sibTrans" presStyleLbl="sibTrans2D1" presStyleIdx="2" presStyleCnt="6"/>
      <dgm:spPr/>
    </dgm:pt>
    <dgm:pt modelId="{6E763EB7-4590-4B6F-8832-79F3128C50C4}" type="pres">
      <dgm:prSet presAssocID="{DAE872EC-5AEB-444F-BA48-EE8D52DD188B}" presName="node" presStyleLbl="node1" presStyleIdx="3" presStyleCnt="6">
        <dgm:presLayoutVars>
          <dgm:bulletEnabled val="1"/>
        </dgm:presLayoutVars>
      </dgm:prSet>
      <dgm:spPr/>
    </dgm:pt>
    <dgm:pt modelId="{9089B4EF-173D-41DF-B6D7-52F8EF37891A}" type="pres">
      <dgm:prSet presAssocID="{DAE872EC-5AEB-444F-BA48-EE8D52DD188B}" presName="dummy" presStyleCnt="0"/>
      <dgm:spPr/>
    </dgm:pt>
    <dgm:pt modelId="{E9230AC9-F8FC-4C54-9F1A-3296DD6F2081}" type="pres">
      <dgm:prSet presAssocID="{E223877D-58D6-4D12-ABCB-F094FF52DAC2}" presName="sibTrans" presStyleLbl="sibTrans2D1" presStyleIdx="3" presStyleCnt="6"/>
      <dgm:spPr/>
    </dgm:pt>
    <dgm:pt modelId="{F550AB3D-F2D0-4AE1-B649-1F74E1FD28CE}" type="pres">
      <dgm:prSet presAssocID="{0A2724DF-C6BE-48A7-BFDE-8E4061ED7712}" presName="node" presStyleLbl="node1" presStyleIdx="4" presStyleCnt="6">
        <dgm:presLayoutVars>
          <dgm:bulletEnabled val="1"/>
        </dgm:presLayoutVars>
      </dgm:prSet>
      <dgm:spPr/>
    </dgm:pt>
    <dgm:pt modelId="{5D7AE0FA-FD70-4A44-ABDB-9299E8F1346F}" type="pres">
      <dgm:prSet presAssocID="{0A2724DF-C6BE-48A7-BFDE-8E4061ED7712}" presName="dummy" presStyleCnt="0"/>
      <dgm:spPr/>
    </dgm:pt>
    <dgm:pt modelId="{FCA8EBA7-61AD-49F1-81AF-1C9C87074F6A}" type="pres">
      <dgm:prSet presAssocID="{1430E11B-350C-4640-8723-035A791A8A70}" presName="sibTrans" presStyleLbl="sibTrans2D1" presStyleIdx="4" presStyleCnt="6"/>
      <dgm:spPr/>
    </dgm:pt>
    <dgm:pt modelId="{0160A345-0B75-426F-8D9D-54509D4F8696}" type="pres">
      <dgm:prSet presAssocID="{BB55D251-06E3-432A-9B85-CD4291BD1887}" presName="node" presStyleLbl="node1" presStyleIdx="5" presStyleCnt="6">
        <dgm:presLayoutVars>
          <dgm:bulletEnabled val="1"/>
        </dgm:presLayoutVars>
      </dgm:prSet>
      <dgm:spPr/>
    </dgm:pt>
    <dgm:pt modelId="{52C79063-E568-4E2E-966B-A63C28943709}" type="pres">
      <dgm:prSet presAssocID="{BB55D251-06E3-432A-9B85-CD4291BD1887}" presName="dummy" presStyleCnt="0"/>
      <dgm:spPr/>
    </dgm:pt>
    <dgm:pt modelId="{A246A993-AA78-44E1-970B-224A979DBDB7}" type="pres">
      <dgm:prSet presAssocID="{F75A3C00-D834-400F-8246-981B5ADB8569}" presName="sibTrans" presStyleLbl="sibTrans2D1" presStyleIdx="5" presStyleCnt="6"/>
      <dgm:spPr/>
    </dgm:pt>
  </dgm:ptLst>
  <dgm:cxnLst>
    <dgm:cxn modelId="{099C4A03-DA1C-4FBE-B92E-37E1DF66B3E5}" type="presOf" srcId="{DEDA8489-1F12-4203-B6EC-3A41D34FBC81}" destId="{74E38E23-B961-41F9-8983-F3733BB24B89}" srcOrd="0" destOrd="0" presId="urn:microsoft.com/office/officeart/2005/8/layout/radial6"/>
    <dgm:cxn modelId="{BDFC590D-8879-43DA-9DBB-FE1ECCD04352}" type="presOf" srcId="{51790D54-6547-4B6F-A792-800A882FE95D}" destId="{E2491CA8-8689-4EBF-BCEF-947A1B84D588}" srcOrd="0" destOrd="0" presId="urn:microsoft.com/office/officeart/2005/8/layout/radial6"/>
    <dgm:cxn modelId="{A41BDB16-D8C9-4FD9-B0EA-E2018487338D}" type="presOf" srcId="{12CDE0A2-2BFE-421A-9CEB-9446989238DA}" destId="{E0F2D4F7-2997-4828-8D25-7C05F7CF68F8}" srcOrd="0" destOrd="0" presId="urn:microsoft.com/office/officeart/2005/8/layout/radial6"/>
    <dgm:cxn modelId="{97F19243-B04D-48E3-B476-A7C6D9F0E663}" type="presOf" srcId="{EC702828-BD18-4B9B-9D98-694D3F3015BB}" destId="{EE6EBA36-435D-422B-8ED7-C6F4B94624F8}" srcOrd="0" destOrd="0" presId="urn:microsoft.com/office/officeart/2005/8/layout/radial6"/>
    <dgm:cxn modelId="{CDBE4545-621A-4E9D-8E77-59195CBA3F26}" type="presOf" srcId="{E223877D-58D6-4D12-ABCB-F094FF52DAC2}" destId="{E9230AC9-F8FC-4C54-9F1A-3296DD6F2081}" srcOrd="0" destOrd="0" presId="urn:microsoft.com/office/officeart/2005/8/layout/radial6"/>
    <dgm:cxn modelId="{CFA8386B-3BEA-4846-8DE4-7F222D2E174C}" type="presOf" srcId="{BB55D251-06E3-432A-9B85-CD4291BD1887}" destId="{0160A345-0B75-426F-8D9D-54509D4F8696}" srcOrd="0" destOrd="0" presId="urn:microsoft.com/office/officeart/2005/8/layout/radial6"/>
    <dgm:cxn modelId="{EBEC146D-5BC0-49D2-AA45-B1CD0D3A39D6}" srcId="{1CF04AB7-20F2-41D2-A0C3-812426CFADFD}" destId="{DAE872EC-5AEB-444F-BA48-EE8D52DD188B}" srcOrd="3" destOrd="0" parTransId="{467801B3-A74B-45B0-AA6E-93CC3BC39C11}" sibTransId="{E223877D-58D6-4D12-ABCB-F094FF52DAC2}"/>
    <dgm:cxn modelId="{3A344757-9948-4487-A05C-A6A348352CAB}" type="presOf" srcId="{0A2724DF-C6BE-48A7-BFDE-8E4061ED7712}" destId="{F550AB3D-F2D0-4AE1-B649-1F74E1FD28CE}" srcOrd="0" destOrd="0" presId="urn:microsoft.com/office/officeart/2005/8/layout/radial6"/>
    <dgm:cxn modelId="{F566CA5A-0C56-4AD6-9BA8-2D3FBCCB8945}" srcId="{1CF04AB7-20F2-41D2-A0C3-812426CFADFD}" destId="{989E130A-86E2-4626-AB9C-0008ED541A13}" srcOrd="2" destOrd="0" parTransId="{054BD3D3-8AD2-4A61-AC51-FD1AAE46EC12}" sibTransId="{2FD0F6F9-CADC-42B5-B491-B7D218DDE315}"/>
    <dgm:cxn modelId="{DCD6157B-E2D4-4CE5-B595-1C4C4A7853FA}" type="presOf" srcId="{DAE872EC-5AEB-444F-BA48-EE8D52DD188B}" destId="{6E763EB7-4590-4B6F-8832-79F3128C50C4}" srcOrd="0" destOrd="0" presId="urn:microsoft.com/office/officeart/2005/8/layout/radial6"/>
    <dgm:cxn modelId="{780E3C8B-ACD1-4F09-AC2E-BDCF4753F19C}" type="presOf" srcId="{F75A3C00-D834-400F-8246-981B5ADB8569}" destId="{A246A993-AA78-44E1-970B-224A979DBDB7}" srcOrd="0" destOrd="0" presId="urn:microsoft.com/office/officeart/2005/8/layout/radial6"/>
    <dgm:cxn modelId="{56FBDB94-5274-4376-BFE8-EB934095696F}" srcId="{1CF04AB7-20F2-41D2-A0C3-812426CFADFD}" destId="{0A2724DF-C6BE-48A7-BFDE-8E4061ED7712}" srcOrd="4" destOrd="0" parTransId="{6FAF76EE-E73E-4E05-AAD8-2594F8FC239B}" sibTransId="{1430E11B-350C-4640-8723-035A791A8A70}"/>
    <dgm:cxn modelId="{C61FE496-60CA-4F74-98E0-809C28370109}" srcId="{1CF04AB7-20F2-41D2-A0C3-812426CFADFD}" destId="{EC702828-BD18-4B9B-9D98-694D3F3015BB}" srcOrd="0" destOrd="0" parTransId="{2FB9E255-163B-4819-AE1A-9CD316E6BB12}" sibTransId="{BBCFF1DD-C176-4CC3-A87F-185E079EE486}"/>
    <dgm:cxn modelId="{A1A38E9B-9182-4D95-B45B-085F1B0E9EB8}" type="presOf" srcId="{2FD0F6F9-CADC-42B5-B491-B7D218DDE315}" destId="{CE4622E0-97CB-4D11-9FEC-4F366D6D1512}" srcOrd="0" destOrd="0" presId="urn:microsoft.com/office/officeart/2005/8/layout/radial6"/>
    <dgm:cxn modelId="{4E44C89B-2511-4286-BC0B-01D01EB682AC}" srcId="{1CF04AB7-20F2-41D2-A0C3-812426CFADFD}" destId="{BB55D251-06E3-432A-9B85-CD4291BD1887}" srcOrd="5" destOrd="0" parTransId="{12DED92B-CC24-4AC1-9777-80D447B9C6C1}" sibTransId="{F75A3C00-D834-400F-8246-981B5ADB8569}"/>
    <dgm:cxn modelId="{9B5805A9-7A25-48DC-A48E-B12947E973E6}" type="presOf" srcId="{989E130A-86E2-4626-AB9C-0008ED541A13}" destId="{7D105B2E-9531-49CA-9FDC-F25A91CFE7B8}" srcOrd="0" destOrd="0" presId="urn:microsoft.com/office/officeart/2005/8/layout/radial6"/>
    <dgm:cxn modelId="{4608B6AE-CB1D-40B6-9C8D-98ED32EB0955}" type="presOf" srcId="{1430E11B-350C-4640-8723-035A791A8A70}" destId="{FCA8EBA7-61AD-49F1-81AF-1C9C87074F6A}" srcOrd="0" destOrd="0" presId="urn:microsoft.com/office/officeart/2005/8/layout/radial6"/>
    <dgm:cxn modelId="{68F632B5-9A81-4B44-A710-E7952610E992}" type="presOf" srcId="{BBCFF1DD-C176-4CC3-A87F-185E079EE486}" destId="{819EDA02-31BD-44C1-8E86-5C9C92694BE7}" srcOrd="0" destOrd="0" presId="urn:microsoft.com/office/officeart/2005/8/layout/radial6"/>
    <dgm:cxn modelId="{069CE0CD-6B77-40ED-9572-49A97FABC00F}" type="presOf" srcId="{1CF04AB7-20F2-41D2-A0C3-812426CFADFD}" destId="{C05DB7E5-38BE-4F67-8881-8D0F480E344B}" srcOrd="0" destOrd="0" presId="urn:microsoft.com/office/officeart/2005/8/layout/radial6"/>
    <dgm:cxn modelId="{D02C27D6-E15A-464F-A039-E685621AA98E}" srcId="{1CF04AB7-20F2-41D2-A0C3-812426CFADFD}" destId="{12CDE0A2-2BFE-421A-9CEB-9446989238DA}" srcOrd="1" destOrd="0" parTransId="{B9E79502-69CF-447C-8AF4-378976F0A8A4}" sibTransId="{51790D54-6547-4B6F-A792-800A882FE95D}"/>
    <dgm:cxn modelId="{D1B211F4-AE8F-47AE-A113-94F5416C38BF}" srcId="{DEDA8489-1F12-4203-B6EC-3A41D34FBC81}" destId="{1CF04AB7-20F2-41D2-A0C3-812426CFADFD}" srcOrd="0" destOrd="0" parTransId="{3C0D6983-1313-4D49-AC6B-8908DD42BBAB}" sibTransId="{49D81992-D2BB-4F90-9E5C-353730EED035}"/>
    <dgm:cxn modelId="{B04EE8EF-974B-43CC-8E86-55606AEEB33D}" type="presParOf" srcId="{74E38E23-B961-41F9-8983-F3733BB24B89}" destId="{C05DB7E5-38BE-4F67-8881-8D0F480E344B}" srcOrd="0" destOrd="0" presId="urn:microsoft.com/office/officeart/2005/8/layout/radial6"/>
    <dgm:cxn modelId="{685BA0F4-BCF2-4400-B46C-919BF6BFAAB2}" type="presParOf" srcId="{74E38E23-B961-41F9-8983-F3733BB24B89}" destId="{EE6EBA36-435D-422B-8ED7-C6F4B94624F8}" srcOrd="1" destOrd="0" presId="urn:microsoft.com/office/officeart/2005/8/layout/radial6"/>
    <dgm:cxn modelId="{A760C383-99C6-4C87-9B39-1824E5D1564C}" type="presParOf" srcId="{74E38E23-B961-41F9-8983-F3733BB24B89}" destId="{43E82CCD-E634-4C3E-B5CF-48B15807C164}" srcOrd="2" destOrd="0" presId="urn:microsoft.com/office/officeart/2005/8/layout/radial6"/>
    <dgm:cxn modelId="{5FF4D5C3-AC2E-4FD0-95F4-39AA831B00BE}" type="presParOf" srcId="{74E38E23-B961-41F9-8983-F3733BB24B89}" destId="{819EDA02-31BD-44C1-8E86-5C9C92694BE7}" srcOrd="3" destOrd="0" presId="urn:microsoft.com/office/officeart/2005/8/layout/radial6"/>
    <dgm:cxn modelId="{EE9C76E4-2A3B-4331-8FC5-0AD34AC87513}" type="presParOf" srcId="{74E38E23-B961-41F9-8983-F3733BB24B89}" destId="{E0F2D4F7-2997-4828-8D25-7C05F7CF68F8}" srcOrd="4" destOrd="0" presId="urn:microsoft.com/office/officeart/2005/8/layout/radial6"/>
    <dgm:cxn modelId="{5F860393-A57C-46D1-80B0-4FB1663A8127}" type="presParOf" srcId="{74E38E23-B961-41F9-8983-F3733BB24B89}" destId="{5A0544D6-D1CC-495A-BE10-C5FCB3F48C33}" srcOrd="5" destOrd="0" presId="urn:microsoft.com/office/officeart/2005/8/layout/radial6"/>
    <dgm:cxn modelId="{B2AA5270-8507-444E-8245-D596971E7C15}" type="presParOf" srcId="{74E38E23-B961-41F9-8983-F3733BB24B89}" destId="{E2491CA8-8689-4EBF-BCEF-947A1B84D588}" srcOrd="6" destOrd="0" presId="urn:microsoft.com/office/officeart/2005/8/layout/radial6"/>
    <dgm:cxn modelId="{34DC0EFF-E99B-4917-B2DA-DC7DFADFF05B}" type="presParOf" srcId="{74E38E23-B961-41F9-8983-F3733BB24B89}" destId="{7D105B2E-9531-49CA-9FDC-F25A91CFE7B8}" srcOrd="7" destOrd="0" presId="urn:microsoft.com/office/officeart/2005/8/layout/radial6"/>
    <dgm:cxn modelId="{DAC89B33-9AB9-4AD0-8DD3-D58EA51073B8}" type="presParOf" srcId="{74E38E23-B961-41F9-8983-F3733BB24B89}" destId="{ECEF42A1-05AF-44B6-B522-7623881D7EB6}" srcOrd="8" destOrd="0" presId="urn:microsoft.com/office/officeart/2005/8/layout/radial6"/>
    <dgm:cxn modelId="{EB70C5CA-EDF3-4731-B253-C163DA2976BC}" type="presParOf" srcId="{74E38E23-B961-41F9-8983-F3733BB24B89}" destId="{CE4622E0-97CB-4D11-9FEC-4F366D6D1512}" srcOrd="9" destOrd="0" presId="urn:microsoft.com/office/officeart/2005/8/layout/radial6"/>
    <dgm:cxn modelId="{304DA280-7C9F-4932-A779-4B00877327A0}" type="presParOf" srcId="{74E38E23-B961-41F9-8983-F3733BB24B89}" destId="{6E763EB7-4590-4B6F-8832-79F3128C50C4}" srcOrd="10" destOrd="0" presId="urn:microsoft.com/office/officeart/2005/8/layout/radial6"/>
    <dgm:cxn modelId="{6B08F91A-4B58-4F85-890C-10620EB0504C}" type="presParOf" srcId="{74E38E23-B961-41F9-8983-F3733BB24B89}" destId="{9089B4EF-173D-41DF-B6D7-52F8EF37891A}" srcOrd="11" destOrd="0" presId="urn:microsoft.com/office/officeart/2005/8/layout/radial6"/>
    <dgm:cxn modelId="{7048BCF1-E9DD-44C1-975A-DBF58D742F08}" type="presParOf" srcId="{74E38E23-B961-41F9-8983-F3733BB24B89}" destId="{E9230AC9-F8FC-4C54-9F1A-3296DD6F2081}" srcOrd="12" destOrd="0" presId="urn:microsoft.com/office/officeart/2005/8/layout/radial6"/>
    <dgm:cxn modelId="{74D9CACF-32EC-44D4-831B-89411ECEA7F4}" type="presParOf" srcId="{74E38E23-B961-41F9-8983-F3733BB24B89}" destId="{F550AB3D-F2D0-4AE1-B649-1F74E1FD28CE}" srcOrd="13" destOrd="0" presId="urn:microsoft.com/office/officeart/2005/8/layout/radial6"/>
    <dgm:cxn modelId="{82FF6F1C-47E2-43F9-9FC1-18AF75542722}" type="presParOf" srcId="{74E38E23-B961-41F9-8983-F3733BB24B89}" destId="{5D7AE0FA-FD70-4A44-ABDB-9299E8F1346F}" srcOrd="14" destOrd="0" presId="urn:microsoft.com/office/officeart/2005/8/layout/radial6"/>
    <dgm:cxn modelId="{4AFF2879-21A5-4F1F-AC5B-7A6EF0ACFF0B}" type="presParOf" srcId="{74E38E23-B961-41F9-8983-F3733BB24B89}" destId="{FCA8EBA7-61AD-49F1-81AF-1C9C87074F6A}" srcOrd="15" destOrd="0" presId="urn:microsoft.com/office/officeart/2005/8/layout/radial6"/>
    <dgm:cxn modelId="{D700BFAC-612D-4D85-8192-4B2C9A94AADD}" type="presParOf" srcId="{74E38E23-B961-41F9-8983-F3733BB24B89}" destId="{0160A345-0B75-426F-8D9D-54509D4F8696}" srcOrd="16" destOrd="0" presId="urn:microsoft.com/office/officeart/2005/8/layout/radial6"/>
    <dgm:cxn modelId="{8E1B82F4-B440-4442-BE50-B090CD85F3AC}" type="presParOf" srcId="{74E38E23-B961-41F9-8983-F3733BB24B89}" destId="{52C79063-E568-4E2E-966B-A63C28943709}" srcOrd="17" destOrd="0" presId="urn:microsoft.com/office/officeart/2005/8/layout/radial6"/>
    <dgm:cxn modelId="{B2B9D0D9-4754-486A-94A6-ED1D8D774E8F}" type="presParOf" srcId="{74E38E23-B961-41F9-8983-F3733BB24B89}" destId="{A246A993-AA78-44E1-970B-224A979DBDB7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6A993-AA78-44E1-970B-224A979DBDB7}">
      <dsp:nvSpPr>
        <dsp:cNvPr id="0" name=""/>
        <dsp:cNvSpPr/>
      </dsp:nvSpPr>
      <dsp:spPr>
        <a:xfrm>
          <a:off x="2058212" y="490276"/>
          <a:ext cx="3362327" cy="3362327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8EBA7-61AD-49F1-81AF-1C9C87074F6A}">
      <dsp:nvSpPr>
        <dsp:cNvPr id="0" name=""/>
        <dsp:cNvSpPr/>
      </dsp:nvSpPr>
      <dsp:spPr>
        <a:xfrm>
          <a:off x="2058212" y="490276"/>
          <a:ext cx="3362327" cy="3362327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30AC9-F8FC-4C54-9F1A-3296DD6F2081}">
      <dsp:nvSpPr>
        <dsp:cNvPr id="0" name=""/>
        <dsp:cNvSpPr/>
      </dsp:nvSpPr>
      <dsp:spPr>
        <a:xfrm>
          <a:off x="2058212" y="490276"/>
          <a:ext cx="3362327" cy="3362327"/>
        </a:xfrm>
        <a:prstGeom prst="blockArc">
          <a:avLst>
            <a:gd name="adj1" fmla="val 5400000"/>
            <a:gd name="adj2" fmla="val 90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622E0-97CB-4D11-9FEC-4F366D6D1512}">
      <dsp:nvSpPr>
        <dsp:cNvPr id="0" name=""/>
        <dsp:cNvSpPr/>
      </dsp:nvSpPr>
      <dsp:spPr>
        <a:xfrm>
          <a:off x="2058212" y="490276"/>
          <a:ext cx="3362327" cy="3362327"/>
        </a:xfrm>
        <a:prstGeom prst="blockArc">
          <a:avLst>
            <a:gd name="adj1" fmla="val 1800000"/>
            <a:gd name="adj2" fmla="val 5400000"/>
            <a:gd name="adj3" fmla="val 4521"/>
          </a:avLst>
        </a:prstGeom>
        <a:solidFill>
          <a:schemeClr val="bg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91CA8-8689-4EBF-BCEF-947A1B84D588}">
      <dsp:nvSpPr>
        <dsp:cNvPr id="0" name=""/>
        <dsp:cNvSpPr/>
      </dsp:nvSpPr>
      <dsp:spPr>
        <a:xfrm>
          <a:off x="2058212" y="490276"/>
          <a:ext cx="3362327" cy="3362327"/>
        </a:xfrm>
        <a:prstGeom prst="blockArc">
          <a:avLst>
            <a:gd name="adj1" fmla="val 19800000"/>
            <a:gd name="adj2" fmla="val 18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EDA02-31BD-44C1-8E86-5C9C92694BE7}">
      <dsp:nvSpPr>
        <dsp:cNvPr id="0" name=""/>
        <dsp:cNvSpPr/>
      </dsp:nvSpPr>
      <dsp:spPr>
        <a:xfrm>
          <a:off x="2058212" y="490276"/>
          <a:ext cx="3362327" cy="3362327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DB7E5-38BE-4F67-8881-8D0F480E344B}">
      <dsp:nvSpPr>
        <dsp:cNvPr id="0" name=""/>
        <dsp:cNvSpPr/>
      </dsp:nvSpPr>
      <dsp:spPr>
        <a:xfrm>
          <a:off x="2985292" y="1417357"/>
          <a:ext cx="1508166" cy="1508166"/>
        </a:xfrm>
        <a:prstGeom prst="ellipse">
          <a:avLst/>
        </a:prstGeom>
        <a:solidFill>
          <a:srgbClr val="FFC00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b="1" kern="1200" dirty="0">
              <a:solidFill>
                <a:schemeClr val="tx1"/>
              </a:solidFill>
              <a:latin typeface="Row"/>
            </a:rPr>
            <a:t>NỘI QUY</a:t>
          </a:r>
          <a:endParaRPr lang="en-US" sz="2600" b="1" kern="1200" dirty="0"/>
        </a:p>
      </dsp:txBody>
      <dsp:txXfrm>
        <a:off x="3206158" y="1638223"/>
        <a:ext cx="1066434" cy="1066434"/>
      </dsp:txXfrm>
    </dsp:sp>
    <dsp:sp modelId="{EE6EBA36-435D-422B-8ED7-C6F4B94624F8}">
      <dsp:nvSpPr>
        <dsp:cNvPr id="0" name=""/>
        <dsp:cNvSpPr/>
      </dsp:nvSpPr>
      <dsp:spPr>
        <a:xfrm>
          <a:off x="3211517" y="424"/>
          <a:ext cx="1055716" cy="1055716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3366123" y="155030"/>
        <a:ext cx="746504" cy="746504"/>
      </dsp:txXfrm>
    </dsp:sp>
    <dsp:sp modelId="{E0F2D4F7-2997-4828-8D25-7C05F7CF68F8}">
      <dsp:nvSpPr>
        <dsp:cNvPr id="0" name=""/>
        <dsp:cNvSpPr/>
      </dsp:nvSpPr>
      <dsp:spPr>
        <a:xfrm>
          <a:off x="4634534" y="822003"/>
          <a:ext cx="1055716" cy="1055716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4789140" y="976609"/>
        <a:ext cx="746504" cy="746504"/>
      </dsp:txXfrm>
    </dsp:sp>
    <dsp:sp modelId="{7D105B2E-9531-49CA-9FDC-F25A91CFE7B8}">
      <dsp:nvSpPr>
        <dsp:cNvPr id="0" name=""/>
        <dsp:cNvSpPr/>
      </dsp:nvSpPr>
      <dsp:spPr>
        <a:xfrm>
          <a:off x="4634534" y="2465161"/>
          <a:ext cx="1055716" cy="1055716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t="-28000" b="-2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4789140" y="2619767"/>
        <a:ext cx="746504" cy="746504"/>
      </dsp:txXfrm>
    </dsp:sp>
    <dsp:sp modelId="{6E763EB7-4590-4B6F-8832-79F3128C50C4}">
      <dsp:nvSpPr>
        <dsp:cNvPr id="0" name=""/>
        <dsp:cNvSpPr/>
      </dsp:nvSpPr>
      <dsp:spPr>
        <a:xfrm>
          <a:off x="3211517" y="3286740"/>
          <a:ext cx="1055716" cy="1055716"/>
        </a:xfrm>
        <a:prstGeom prst="ellipse">
          <a:avLst/>
        </a:prstGeom>
        <a:blipFill rotWithShape="0"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3366123" y="3441346"/>
        <a:ext cx="746504" cy="746504"/>
      </dsp:txXfrm>
    </dsp:sp>
    <dsp:sp modelId="{F550AB3D-F2D0-4AE1-B649-1F74E1FD28CE}">
      <dsp:nvSpPr>
        <dsp:cNvPr id="0" name=""/>
        <dsp:cNvSpPr/>
      </dsp:nvSpPr>
      <dsp:spPr>
        <a:xfrm>
          <a:off x="1788501" y="2465161"/>
          <a:ext cx="1055716" cy="1055716"/>
        </a:xfrm>
        <a:prstGeom prst="ellipse">
          <a:avLst/>
        </a:prstGeom>
        <a:blipFill rotWithShape="0"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1943107" y="2619767"/>
        <a:ext cx="746504" cy="746504"/>
      </dsp:txXfrm>
    </dsp:sp>
    <dsp:sp modelId="{0160A345-0B75-426F-8D9D-54509D4F8696}">
      <dsp:nvSpPr>
        <dsp:cNvPr id="0" name=""/>
        <dsp:cNvSpPr/>
      </dsp:nvSpPr>
      <dsp:spPr>
        <a:xfrm>
          <a:off x="1788501" y="822003"/>
          <a:ext cx="1055716" cy="1055716"/>
        </a:xfrm>
        <a:prstGeom prst="ellipse">
          <a:avLst/>
        </a:prstGeom>
        <a:blipFill rotWithShape="0">
          <a:blip xmlns:r="http://schemas.openxmlformats.org/officeDocument/2006/relationships" r:embed="rId10"/>
          <a:srcRect/>
          <a:stretch>
            <a:fillRect l="-23000" r="-2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1943107" y="976609"/>
        <a:ext cx="746504" cy="746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4A1F6-26DE-4DF0-A0C1-93B38300E7E7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7736A-A633-420D-87C7-7165A117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0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x_hDwnVPeWs?autoplay=0&amp;mute=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885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dinh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dưỡng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endParaRPr lang="xh-ZA" dirty="0"/>
          </a:p>
          <a:p>
            <a:endParaRPr lang="xh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7736A-A633-420D-87C7-7165A11752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87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giúp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khỏe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mạnh</a:t>
            </a:r>
            <a:endParaRPr lang="xh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7736A-A633-420D-87C7-7165A11752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A6169-6AD5-4C26-8238-BD851E287BF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7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h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7736A-A633-420D-87C7-7165A11752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56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lương</a:t>
            </a:r>
            <a:r>
              <a:rPr lang="en-US" dirty="0"/>
              <a:t> </a:t>
            </a:r>
            <a:r>
              <a:rPr lang="en-US" dirty="0" err="1"/>
              <a:t>thưc</a:t>
            </a:r>
            <a:r>
              <a:rPr lang="en-US" dirty="0"/>
              <a:t>: https://vi.wikipedia.org/wiki/C%C3%A2y_l%C6%B0%C6%A1ng_th%E1%BB%B1c</a:t>
            </a:r>
          </a:p>
          <a:p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thưucj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: https://vi.wikipedia.org/wiki/Th%E1%BB%B1c_ph%E1%BA%A9m</a:t>
            </a:r>
            <a:endParaRPr lang="xh-ZA" dirty="0"/>
          </a:p>
          <a:p>
            <a:endParaRPr lang="xh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7736A-A633-420D-87C7-7165A11752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25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ngộ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. . Quay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ngộ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;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thưucj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.</a:t>
            </a:r>
            <a:endParaRPr lang="xh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7736A-A633-420D-87C7-7165A11752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3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Video </a:t>
            </a:r>
            <a:r>
              <a:rPr lang="en-US" dirty="0" err="1">
                <a:hlinkClick r:id="rId3"/>
              </a:rPr>
              <a:t>về</a:t>
            </a:r>
            <a:r>
              <a:rPr lang="en-US" dirty="0">
                <a:hlinkClick r:id="rId3"/>
              </a:rPr>
              <a:t> </a:t>
            </a:r>
            <a:r>
              <a:rPr lang="en-US" sz="1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CARBONHYDRATE: </a:t>
            </a:r>
            <a:r>
              <a:rPr lang="en-US" dirty="0">
                <a:hlinkClick r:id="rId3"/>
              </a:rPr>
              <a:t>https://www.youtube.com/embed/x_hDwnVPeWs?autoplay=0&amp;mute=1</a:t>
            </a:r>
            <a:endParaRPr lang="en-US" dirty="0"/>
          </a:p>
          <a:p>
            <a:endParaRPr lang="xh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7736A-A633-420D-87C7-7165A11752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05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1" name="Google Shape;4021;g9f876f936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2" name="Google Shape;4022;g9f876f936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985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1" name="Google Shape;4021;g9f876f936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2" name="Google Shape;4022;g9f876f936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h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7736A-A633-420D-87C7-7165A11752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7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3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73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D38609-6565-42A7-A5A3-A1656D2B6A71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66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3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45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33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7" name="Google Shape;2737;p23"/>
          <p:cNvSpPr txBox="1">
            <a:spLocks noGrp="1"/>
          </p:cNvSpPr>
          <p:nvPr>
            <p:ph type="subTitle" idx="1"/>
          </p:nvPr>
        </p:nvSpPr>
        <p:spPr>
          <a:xfrm>
            <a:off x="3113500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38" name="Google Shape;2738;p23"/>
          <p:cNvSpPr txBox="1">
            <a:spLocks noGrp="1"/>
          </p:cNvSpPr>
          <p:nvPr>
            <p:ph type="title" idx="2"/>
          </p:nvPr>
        </p:nvSpPr>
        <p:spPr>
          <a:xfrm>
            <a:off x="3295500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39" name="Google Shape;2739;p23"/>
          <p:cNvSpPr txBox="1">
            <a:spLocks noGrp="1"/>
          </p:cNvSpPr>
          <p:nvPr>
            <p:ph type="subTitle" idx="3"/>
          </p:nvPr>
        </p:nvSpPr>
        <p:spPr>
          <a:xfrm>
            <a:off x="6313168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40" name="Google Shape;2740;p23"/>
          <p:cNvSpPr txBox="1">
            <a:spLocks noGrp="1"/>
          </p:cNvSpPr>
          <p:nvPr>
            <p:ph type="title" idx="4"/>
          </p:nvPr>
        </p:nvSpPr>
        <p:spPr>
          <a:xfrm>
            <a:off x="6495168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41" name="Google Shape;2741;p23"/>
          <p:cNvSpPr/>
          <p:nvPr/>
        </p:nvSpPr>
        <p:spPr>
          <a:xfrm rot="9234458">
            <a:off x="-489893" y="-419058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42" name="Google Shape;2742;p23"/>
          <p:cNvGrpSpPr/>
          <p:nvPr/>
        </p:nvGrpSpPr>
        <p:grpSpPr>
          <a:xfrm rot="10800000" flipH="1">
            <a:off x="-12" y="-449291"/>
            <a:ext cx="1515987" cy="1968008"/>
            <a:chOff x="4468500" y="3085500"/>
            <a:chExt cx="219925" cy="285500"/>
          </a:xfrm>
        </p:grpSpPr>
        <p:sp>
          <p:nvSpPr>
            <p:cNvPr id="2743" name="Google Shape;2743;p23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23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23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23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23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23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23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23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23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23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23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23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23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23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23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23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23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0" name="Google Shape;2760;p23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2761" name="Google Shape;2761;p23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62" name="Google Shape;2762;p23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2763" name="Google Shape;2763;p2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2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2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2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2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2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2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2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2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2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84" name="Google Shape;2784;p23"/>
          <p:cNvGrpSpPr/>
          <p:nvPr/>
        </p:nvGrpSpPr>
        <p:grpSpPr>
          <a:xfrm rot="10800000" flipH="1">
            <a:off x="10742185" y="-320033"/>
            <a:ext cx="1821087" cy="2358676"/>
            <a:chOff x="4291200" y="3137775"/>
            <a:chExt cx="177600" cy="230025"/>
          </a:xfrm>
        </p:grpSpPr>
        <p:sp>
          <p:nvSpPr>
            <p:cNvPr id="2785" name="Google Shape;2785;p23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23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23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23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23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23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23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23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23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23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23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23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7" name="Google Shape;2797;p23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8" name="Google Shape;2798;p23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575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4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5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6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0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D38609-6565-42A7-A5A3-A1656D2B6A71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8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01" r:id="rId8"/>
    <p:sldLayoutId id="2147483700" r:id="rId9"/>
    <p:sldLayoutId id="2147483699" r:id="rId10"/>
    <p:sldLayoutId id="2147483698" r:id="rId11"/>
    <p:sldLayoutId id="2147483697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eb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file:///C:\Program%20Files\Inknoe%20ClassPoint\Images\multiple_choice_without%20result_default_cm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640510" y="1254207"/>
            <a:ext cx="2794485" cy="3484419"/>
            <a:chOff x="1630325" y="1027988"/>
            <a:chExt cx="2095864" cy="2613314"/>
          </a:xfrm>
        </p:grpSpPr>
        <p:grpSp>
          <p:nvGrpSpPr>
            <p:cNvPr id="100" name="组合 99"/>
            <p:cNvGrpSpPr/>
            <p:nvPr/>
          </p:nvGrpSpPr>
          <p:grpSpPr>
            <a:xfrm>
              <a:off x="1630325" y="1027988"/>
              <a:ext cx="2095864" cy="2613314"/>
              <a:chOff x="3295850" y="1908877"/>
              <a:chExt cx="3738030" cy="4660916"/>
            </a:xfrm>
          </p:grpSpPr>
          <p:sp>
            <p:nvSpPr>
              <p:cNvPr id="102" name="圆角矩形 101"/>
              <p:cNvSpPr/>
              <p:nvPr/>
            </p:nvSpPr>
            <p:spPr>
              <a:xfrm rot="2760000">
                <a:off x="3098889" y="2634801"/>
                <a:ext cx="4660916" cy="32090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6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圆角矩形 103"/>
              <p:cNvSpPr/>
              <p:nvPr/>
            </p:nvSpPr>
            <p:spPr>
              <a:xfrm rot="2760000">
                <a:off x="3358628" y="2852802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C165"/>
                  </a:gs>
                  <a:gs pos="100000">
                    <a:srgbClr val="FF9A05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rgbClr val="FF9B09"/>
                    </a:gs>
                    <a:gs pos="100000">
                      <a:srgbClr val="FFDBA7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6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1" name="文本框 100"/>
            <p:cNvSpPr txBox="1"/>
            <p:nvPr/>
          </p:nvSpPr>
          <p:spPr>
            <a:xfrm>
              <a:off x="1879345" y="1668107"/>
              <a:ext cx="1083908" cy="40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933" b="1" dirty="0">
                  <a:latin typeface="Rockwell" panose="02060603020205020403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CHÀO</a:t>
              </a:r>
              <a:endParaRPr lang="zh-CN" altLang="en-US" sz="2933" b="1" dirty="0">
                <a:latin typeface="Rockwell" panose="02060603020205020403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3370485" y="1244203"/>
            <a:ext cx="2784856" cy="3484419"/>
            <a:chOff x="3099413" y="1027988"/>
            <a:chExt cx="2088642" cy="2613314"/>
          </a:xfrm>
        </p:grpSpPr>
        <p:grpSp>
          <p:nvGrpSpPr>
            <p:cNvPr id="107" name="组合 106"/>
            <p:cNvGrpSpPr/>
            <p:nvPr/>
          </p:nvGrpSpPr>
          <p:grpSpPr>
            <a:xfrm>
              <a:off x="3099413" y="1027988"/>
              <a:ext cx="2088642" cy="2613314"/>
              <a:chOff x="3295850" y="1895995"/>
              <a:chExt cx="3725149" cy="4660916"/>
            </a:xfrm>
          </p:grpSpPr>
          <p:sp>
            <p:nvSpPr>
              <p:cNvPr id="109" name="圆角矩形 108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6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圆角矩形 110"/>
              <p:cNvSpPr/>
              <p:nvPr/>
            </p:nvSpPr>
            <p:spPr>
              <a:xfrm rot="2760000">
                <a:off x="3384391" y="2878566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1BDD1"/>
                  </a:gs>
                  <a:gs pos="100000">
                    <a:srgbClr val="0194A3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rgbClr val="0194A3"/>
                    </a:gs>
                    <a:gs pos="100000">
                      <a:srgbClr val="01CFE5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6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8" name="文本框 107"/>
            <p:cNvSpPr txBox="1"/>
            <p:nvPr/>
          </p:nvSpPr>
          <p:spPr>
            <a:xfrm>
              <a:off x="3286782" y="1691625"/>
              <a:ext cx="1170967" cy="40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933" b="1" dirty="0">
                  <a:latin typeface="Rockwell" panose="02060603020205020403" pitchFamily="18" charset="0"/>
                  <a:ea typeface="微软雅黑" panose="020B0503020204020204" pitchFamily="34" charset="-122"/>
                </a:rPr>
                <a:t>MỪNG</a:t>
              </a:r>
              <a:endParaRPr lang="zh-CN" altLang="en-US" sz="2933" b="1" dirty="0">
                <a:latin typeface="Rockwell" panose="02060603020205020403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6101387" y="1310273"/>
            <a:ext cx="2784856" cy="3484419"/>
            <a:chOff x="4589518" y="1003554"/>
            <a:chExt cx="2088642" cy="2613314"/>
          </a:xfrm>
        </p:grpSpPr>
        <p:grpSp>
          <p:nvGrpSpPr>
            <p:cNvPr id="114" name="组合 113"/>
            <p:cNvGrpSpPr/>
            <p:nvPr/>
          </p:nvGrpSpPr>
          <p:grpSpPr>
            <a:xfrm>
              <a:off x="4589518" y="1003554"/>
              <a:ext cx="2088642" cy="2613314"/>
              <a:chOff x="3295850" y="1895995"/>
              <a:chExt cx="3725149" cy="4660916"/>
            </a:xfrm>
          </p:grpSpPr>
          <p:sp>
            <p:nvSpPr>
              <p:cNvPr id="116" name="圆角矩形 115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6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 rot="2760000">
                <a:off x="3371510" y="2878566"/>
                <a:ext cx="3953505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C8C8C"/>
                  </a:gs>
                  <a:gs pos="100000">
                    <a:srgbClr val="E35353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rgbClr val="E35353"/>
                    </a:gs>
                    <a:gs pos="100000">
                      <a:srgbClr val="F1A9A9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6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5" name="文本框 114"/>
            <p:cNvSpPr txBox="1"/>
            <p:nvPr/>
          </p:nvSpPr>
          <p:spPr>
            <a:xfrm>
              <a:off x="4935021" y="1674384"/>
              <a:ext cx="951780" cy="40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933" b="1" dirty="0">
                  <a:latin typeface="Rockwell" panose="02060603020205020403" pitchFamily="18" charset="0"/>
                  <a:ea typeface="微软雅黑" panose="020B0503020204020204" pitchFamily="34" charset="-122"/>
                </a:rPr>
                <a:t>CÁC</a:t>
              </a:r>
              <a:endParaRPr lang="zh-CN" altLang="en-US" sz="2933" b="1" dirty="0">
                <a:latin typeface="Rockwell" panose="02060603020205020403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9050633" y="1366981"/>
            <a:ext cx="2784856" cy="3484419"/>
            <a:chOff x="6054605" y="1003554"/>
            <a:chExt cx="2088642" cy="2613314"/>
          </a:xfrm>
        </p:grpSpPr>
        <p:grpSp>
          <p:nvGrpSpPr>
            <p:cNvPr id="121" name="组合 120"/>
            <p:cNvGrpSpPr/>
            <p:nvPr/>
          </p:nvGrpSpPr>
          <p:grpSpPr>
            <a:xfrm>
              <a:off x="6054605" y="1003554"/>
              <a:ext cx="2088642" cy="2613314"/>
              <a:chOff x="3295850" y="1895995"/>
              <a:chExt cx="3725149" cy="4660916"/>
            </a:xfrm>
          </p:grpSpPr>
          <p:sp>
            <p:nvSpPr>
              <p:cNvPr id="123" name="圆角矩形 122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6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圆角矩形 124"/>
              <p:cNvSpPr/>
              <p:nvPr/>
            </p:nvSpPr>
            <p:spPr>
              <a:xfrm rot="2760000">
                <a:off x="3371510" y="2878566"/>
                <a:ext cx="3953505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7468A"/>
                  </a:gs>
                  <a:gs pos="100000">
                    <a:srgbClr val="553363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100000">
                      <a:srgbClr val="8F54A6"/>
                    </a:gs>
                    <a:gs pos="0">
                      <a:srgbClr val="4A2C56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6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2" name="文本框 121"/>
            <p:cNvSpPr txBox="1"/>
            <p:nvPr/>
          </p:nvSpPr>
          <p:spPr>
            <a:xfrm>
              <a:off x="6430263" y="1656006"/>
              <a:ext cx="819633" cy="40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933" b="1" dirty="0">
                  <a:latin typeface="Rockwell" panose="02060603020205020403" pitchFamily="18" charset="0"/>
                  <a:ea typeface="微软雅黑" panose="020B0503020204020204" pitchFamily="34" charset="-122"/>
                </a:rPr>
                <a:t>EM</a:t>
              </a:r>
              <a:endParaRPr lang="zh-CN" altLang="en-US" sz="2933" b="1" dirty="0">
                <a:latin typeface="Rockwell" panose="02060603020205020403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27" name="TextBox 37"/>
          <p:cNvSpPr txBox="1"/>
          <p:nvPr/>
        </p:nvSpPr>
        <p:spPr>
          <a:xfrm>
            <a:off x="5286620" y="5943816"/>
            <a:ext cx="6233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rgbClr val="000099"/>
                </a:solidFill>
                <a:latin typeface="Rockwell" panose="02060603020205020403" pitchFamily="18" charset="0"/>
                <a:ea typeface="微软雅黑" panose="020B0503020204020204" pitchFamily="34" charset="-122"/>
              </a:rPr>
              <a:t>THỊNH ĐỨC, NGÀY  06 THÁNG 11 NĂM 2021</a:t>
            </a:r>
            <a:endParaRPr lang="zh-CN" altLang="en-US" sz="2400" i="1" dirty="0">
              <a:solidFill>
                <a:srgbClr val="000099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p:sp>
        <p:nvSpPr>
          <p:cNvPr id="129" name="圆角矩形 128"/>
          <p:cNvSpPr/>
          <p:nvPr/>
        </p:nvSpPr>
        <p:spPr>
          <a:xfrm>
            <a:off x="1474761" y="4370817"/>
            <a:ext cx="9388547" cy="672075"/>
          </a:xfrm>
          <a:prstGeom prst="roundRect">
            <a:avLst>
              <a:gd name="adj" fmla="val 42270"/>
            </a:avLst>
          </a:prstGeom>
          <a:solidFill>
            <a:schemeClr val="bg1"/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TextBox 40"/>
          <p:cNvSpPr txBox="1"/>
          <p:nvPr/>
        </p:nvSpPr>
        <p:spPr>
          <a:xfrm>
            <a:off x="2528255" y="4431499"/>
            <a:ext cx="7907293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933" dirty="0">
                <a:solidFill>
                  <a:srgbClr val="02B3C1"/>
                </a:solidFill>
                <a:latin typeface="Rockwell" panose="02060603020205020403" pitchFamily="18" charset="0"/>
                <a:ea typeface="微软雅黑" panose="020B0503020204020204" pitchFamily="34" charset="-122"/>
              </a:rPr>
              <a:t>HỌC SINH THAM GIA LỚP HỌC MÔN KHTN 6</a:t>
            </a:r>
            <a:endParaRPr lang="zh-CN" altLang="en-US" sz="2933" dirty="0">
              <a:solidFill>
                <a:srgbClr val="E56666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1149992" y="4334097"/>
            <a:ext cx="960105" cy="766159"/>
            <a:chOff x="899592" y="2377261"/>
            <a:chExt cx="720079" cy="574619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2" name="圆角矩形 131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圆角矩形 132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4" name="Picture 2" descr="C:\Users\Administrator\Desktop\手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59678" y="4649104"/>
            <a:ext cx="2508293" cy="2437497"/>
          </a:xfrm>
          <a:prstGeom prst="rect">
            <a:avLst/>
          </a:prstGeom>
          <a:noFill/>
        </p:spPr>
      </p:pic>
      <p:sp>
        <p:nvSpPr>
          <p:cNvPr id="135" name="Freeform 5"/>
          <p:cNvSpPr/>
          <p:nvPr/>
        </p:nvSpPr>
        <p:spPr bwMode="auto">
          <a:xfrm rot="10800000">
            <a:off x="9049465" y="1471838"/>
            <a:ext cx="318907" cy="28264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FFC165"/>
              </a:gs>
              <a:gs pos="100000">
                <a:srgbClr val="FF9A05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FF9B09"/>
                </a:gs>
                <a:gs pos="100000">
                  <a:srgbClr val="FFDBA7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Freeform 5"/>
          <p:cNvSpPr/>
          <p:nvPr/>
        </p:nvSpPr>
        <p:spPr bwMode="auto">
          <a:xfrm rot="10800000">
            <a:off x="11489095" y="2195891"/>
            <a:ext cx="281323" cy="24933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01BDD1"/>
              </a:gs>
              <a:gs pos="100000">
                <a:srgbClr val="0194A3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0194A3"/>
                </a:gs>
                <a:gs pos="100000">
                  <a:srgbClr val="01CFE5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Freeform 5"/>
          <p:cNvSpPr/>
          <p:nvPr/>
        </p:nvSpPr>
        <p:spPr bwMode="auto">
          <a:xfrm rot="10800000">
            <a:off x="10323856" y="2576234"/>
            <a:ext cx="158600" cy="14056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EC8C8C"/>
              </a:gs>
              <a:gs pos="100000">
                <a:srgbClr val="E35353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E35353"/>
                </a:gs>
                <a:gs pos="100000">
                  <a:srgbClr val="F1A9A9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Freeform 5"/>
          <p:cNvSpPr/>
          <p:nvPr/>
        </p:nvSpPr>
        <p:spPr bwMode="auto">
          <a:xfrm rot="10800000">
            <a:off x="4986401" y="3365037"/>
            <a:ext cx="284791" cy="25240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77468A"/>
              </a:gs>
              <a:gs pos="100000">
                <a:srgbClr val="553363"/>
              </a:gs>
            </a:gsLst>
            <a:lin ang="2700000" scaled="1"/>
            <a:tileRect/>
          </a:gradFill>
          <a:ln w="25400">
            <a:gradFill flip="none" rotWithShape="1">
              <a:gsLst>
                <a:gs pos="100000">
                  <a:srgbClr val="8F54A6"/>
                </a:gs>
                <a:gs pos="0">
                  <a:srgbClr val="4A2C56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Freeform 5"/>
          <p:cNvSpPr/>
          <p:nvPr/>
        </p:nvSpPr>
        <p:spPr bwMode="auto">
          <a:xfrm rot="10800000">
            <a:off x="10398934" y="3480635"/>
            <a:ext cx="260783" cy="23113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FFC165"/>
              </a:gs>
              <a:gs pos="100000">
                <a:srgbClr val="FF9A05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FF9B09"/>
                </a:gs>
                <a:gs pos="100000">
                  <a:srgbClr val="FFDBA7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Freeform 5"/>
          <p:cNvSpPr/>
          <p:nvPr/>
        </p:nvSpPr>
        <p:spPr bwMode="auto">
          <a:xfrm rot="10800000">
            <a:off x="8124343" y="3365013"/>
            <a:ext cx="281323" cy="24933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01BDD1"/>
              </a:gs>
              <a:gs pos="100000">
                <a:srgbClr val="0194A3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0194A3"/>
                </a:gs>
                <a:gs pos="100000">
                  <a:srgbClr val="01CFE5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Freeform 5"/>
          <p:cNvSpPr/>
          <p:nvPr/>
        </p:nvSpPr>
        <p:spPr bwMode="auto">
          <a:xfrm rot="10800000">
            <a:off x="580830" y="1261915"/>
            <a:ext cx="284791" cy="25240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77468A"/>
              </a:gs>
              <a:gs pos="100000">
                <a:srgbClr val="553363"/>
              </a:gs>
            </a:gsLst>
            <a:lin ang="2700000" scaled="1"/>
            <a:tileRect/>
          </a:gradFill>
          <a:ln w="25400">
            <a:gradFill flip="none" rotWithShape="1">
              <a:gsLst>
                <a:gs pos="100000">
                  <a:srgbClr val="8F54A6"/>
                </a:gs>
                <a:gs pos="0">
                  <a:srgbClr val="4A2C56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Freeform 5"/>
          <p:cNvSpPr/>
          <p:nvPr/>
        </p:nvSpPr>
        <p:spPr bwMode="auto">
          <a:xfrm rot="10800000">
            <a:off x="3252703" y="1410383"/>
            <a:ext cx="260783" cy="23113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FFC165"/>
              </a:gs>
              <a:gs pos="100000">
                <a:srgbClr val="FF9A05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FF9B09"/>
                </a:gs>
                <a:gs pos="100000">
                  <a:srgbClr val="FFDBA7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Freeform 5"/>
          <p:cNvSpPr/>
          <p:nvPr/>
        </p:nvSpPr>
        <p:spPr bwMode="auto">
          <a:xfrm rot="10800000">
            <a:off x="991364" y="2445226"/>
            <a:ext cx="182280" cy="16155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01BDD1"/>
              </a:gs>
              <a:gs pos="100000">
                <a:srgbClr val="0194A3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0194A3"/>
                </a:gs>
                <a:gs pos="100000">
                  <a:srgbClr val="01CFE5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Freeform 5"/>
          <p:cNvSpPr/>
          <p:nvPr/>
        </p:nvSpPr>
        <p:spPr bwMode="auto">
          <a:xfrm rot="10800000">
            <a:off x="505549" y="3050182"/>
            <a:ext cx="269924" cy="2392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EC8C8C"/>
              </a:gs>
              <a:gs pos="100000">
                <a:srgbClr val="E35353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E35353"/>
                </a:gs>
                <a:gs pos="100000">
                  <a:srgbClr val="F1A9A9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id="{6F6D44CD-D6F2-4198-A4A8-E9CBF565F35E}"/>
              </a:ext>
            </a:extLst>
          </p:cNvPr>
          <p:cNvSpPr/>
          <p:nvPr/>
        </p:nvSpPr>
        <p:spPr>
          <a:xfrm rot="5400000">
            <a:off x="389748" y="5950594"/>
            <a:ext cx="541305" cy="1320799"/>
          </a:xfrm>
          <a:prstGeom prst="round2Same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9" name="圆角矩形 1">
            <a:extLst>
              <a:ext uri="{FF2B5EF4-FFF2-40B4-BE49-F238E27FC236}">
                <a16:creationId xmlns:a16="http://schemas.microsoft.com/office/drawing/2014/main" id="{C163C114-785C-468B-B145-BA93DF491079}"/>
              </a:ext>
            </a:extLst>
          </p:cNvPr>
          <p:cNvSpPr/>
          <p:nvPr/>
        </p:nvSpPr>
        <p:spPr>
          <a:xfrm>
            <a:off x="274782" y="16954"/>
            <a:ext cx="11926805" cy="937373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Row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PHÒNG GD ĐT TP THÁI NGUYÊN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dirty="0">
                <a:solidFill>
                  <a:schemeClr val="tx1"/>
                </a:solidFill>
                <a:latin typeface="Row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TRƯỜNG THCS THỊNH ĐỨC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dirty="0">
                <a:solidFill>
                  <a:schemeClr val="tx1"/>
                </a:solidFill>
                <a:latin typeface="Row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------------o0o------------</a:t>
            </a:r>
          </a:p>
        </p:txBody>
      </p:sp>
      <p:grpSp>
        <p:nvGrpSpPr>
          <p:cNvPr id="60" name="组合 5">
            <a:extLst>
              <a:ext uri="{FF2B5EF4-FFF2-40B4-BE49-F238E27FC236}">
                <a16:creationId xmlns:a16="http://schemas.microsoft.com/office/drawing/2014/main" id="{E811ECB2-AFB6-48FE-8A63-5FBB2DCA0147}"/>
              </a:ext>
            </a:extLst>
          </p:cNvPr>
          <p:cNvGrpSpPr/>
          <p:nvPr/>
        </p:nvGrpSpPr>
        <p:grpSpPr>
          <a:xfrm>
            <a:off x="0" y="332611"/>
            <a:ext cx="384317" cy="61431"/>
            <a:chOff x="4318304" y="3089060"/>
            <a:chExt cx="384317" cy="61430"/>
          </a:xfrm>
        </p:grpSpPr>
        <p:sp>
          <p:nvSpPr>
            <p:cNvPr id="61" name="圆角矩形 6">
              <a:extLst>
                <a:ext uri="{FF2B5EF4-FFF2-40B4-BE49-F238E27FC236}">
                  <a16:creationId xmlns:a16="http://schemas.microsoft.com/office/drawing/2014/main" id="{24E8B147-94B0-4422-8A3F-B89F0D728FF9}"/>
                </a:ext>
              </a:extLst>
            </p:cNvPr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prstClr val="white"/>
                </a:solidFill>
              </a:endParaRPr>
            </a:p>
          </p:txBody>
        </p:sp>
        <p:sp>
          <p:nvSpPr>
            <p:cNvPr id="62" name="圆角矩形 7">
              <a:extLst>
                <a:ext uri="{FF2B5EF4-FFF2-40B4-BE49-F238E27FC236}">
                  <a16:creationId xmlns:a16="http://schemas.microsoft.com/office/drawing/2014/main" id="{F00D5FE3-F45D-40FB-BE20-A33AF741946D}"/>
                </a:ext>
              </a:extLst>
            </p:cNvPr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3AB888BF-CF9F-465F-B684-4E3F2B2A555D}"/>
              </a:ext>
            </a:extLst>
          </p:cNvPr>
          <p:cNvSpPr/>
          <p:nvPr/>
        </p:nvSpPr>
        <p:spPr>
          <a:xfrm rot="10800000">
            <a:off x="10972800" y="-25400"/>
            <a:ext cx="541305" cy="1425397"/>
          </a:xfrm>
          <a:prstGeom prst="round2Same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8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77 -0.00463 L 0.78177 -0.00463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75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175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2.22222E-6 L 0.53351 -2.22222E-6 " pathEditMode="relative" rAng="0" ptsTypes="AA">
                                          <p:cBhvr>
                                            <p:cTn id="95" dur="2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66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9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10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10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7" grpId="0"/>
          <p:bldP spid="129" grpId="0" animBg="1"/>
          <p:bldP spid="130" grpId="0"/>
          <p:bldP spid="135" grpId="0" animBg="1"/>
          <p:bldP spid="136" grpId="0" animBg="1"/>
          <p:bldP spid="137" grpId="0" animBg="1"/>
          <p:bldP spid="138" grpId="0" animBg="1"/>
          <p:bldP spid="139" grpId="0" animBg="1"/>
          <p:bldP spid="140" grpId="0" animBg="1"/>
          <p:bldP spid="141" grpId="0" animBg="1"/>
          <p:bldP spid="142" grpId="0" animBg="1"/>
          <p:bldP spid="143" grpId="0" animBg="1"/>
          <p:bldP spid="144" grpId="0" animBg="1"/>
          <p:bldP spid="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8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77 -0.00463 L 0.78177 -0.00463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75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175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2.22222E-6 L 0.53351 -2.22222E-6 " pathEditMode="relative" rAng="0" ptsTypes="AA">
                                          <p:cBhvr>
                                            <p:cTn id="95" dur="2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66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9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10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10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7" grpId="0"/>
          <p:bldP spid="129" grpId="0" animBg="1"/>
          <p:bldP spid="130" grpId="0"/>
          <p:bldP spid="135" grpId="0" animBg="1"/>
          <p:bldP spid="136" grpId="0" animBg="1"/>
          <p:bldP spid="137" grpId="0" animBg="1"/>
          <p:bldP spid="138" grpId="0" animBg="1"/>
          <p:bldP spid="139" grpId="0" animBg="1"/>
          <p:bldP spid="140" grpId="0" animBg="1"/>
          <p:bldP spid="141" grpId="0" animBg="1"/>
          <p:bldP spid="142" grpId="0" animBg="1"/>
          <p:bldP spid="143" grpId="0" animBg="1"/>
          <p:bldP spid="144" grpId="0" animBg="1"/>
          <p:bldP spid="59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6036" y="1201003"/>
            <a:ext cx="10849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II. CÁC NHÓM CHẤT DINH DƯỠNG TRONG LƯƠNG THỰC, THỰC PHẨM </a:t>
            </a:r>
          </a:p>
        </p:txBody>
      </p:sp>
      <p:sp>
        <p:nvSpPr>
          <p:cNvPr id="21" name="Freeform 20"/>
          <p:cNvSpPr/>
          <p:nvPr/>
        </p:nvSpPr>
        <p:spPr>
          <a:xfrm>
            <a:off x="4868408" y="2001824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/>
              <a:t>LƯƠNG THỰC, THỰC PHẨM</a:t>
            </a:r>
          </a:p>
        </p:txBody>
      </p:sp>
      <p:sp>
        <p:nvSpPr>
          <p:cNvPr id="22" name="Freeform 21"/>
          <p:cNvSpPr/>
          <p:nvPr/>
        </p:nvSpPr>
        <p:spPr>
          <a:xfrm>
            <a:off x="76633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>
                <a:solidFill>
                  <a:schemeClr val="tx1"/>
                </a:solidFill>
              </a:rPr>
              <a:t>CARBONHYDRATE (Tinh bột, đường, chất xơ)</a:t>
            </a:r>
          </a:p>
        </p:txBody>
      </p:sp>
      <p:sp>
        <p:nvSpPr>
          <p:cNvPr id="23" name="Freeform 22"/>
          <p:cNvSpPr/>
          <p:nvPr/>
        </p:nvSpPr>
        <p:spPr>
          <a:xfrm>
            <a:off x="364164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PROTEIN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 (Chất đạm)</a:t>
            </a:r>
          </a:p>
        </p:txBody>
      </p:sp>
      <p:sp>
        <p:nvSpPr>
          <p:cNvPr id="24" name="Freeform 23"/>
          <p:cNvSpPr/>
          <p:nvPr/>
        </p:nvSpPr>
        <p:spPr>
          <a:xfrm>
            <a:off x="651695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LIPID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(Chất béo)</a:t>
            </a:r>
          </a:p>
        </p:txBody>
      </p:sp>
      <p:sp>
        <p:nvSpPr>
          <p:cNvPr id="25" name="Freeform 24"/>
          <p:cNvSpPr/>
          <p:nvPr/>
        </p:nvSpPr>
        <p:spPr>
          <a:xfrm>
            <a:off x="9392267" y="4125843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CHẤT KHOÁNG VÀ VITAMIN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017936" y="3189968"/>
            <a:ext cx="0" cy="5358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38233" y="3766782"/>
            <a:ext cx="81477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10938" y="3725839"/>
            <a:ext cx="0" cy="378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22125" y="3766782"/>
            <a:ext cx="0" cy="3371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56394" y="3766782"/>
            <a:ext cx="0" cy="359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358650" y="3766782"/>
            <a:ext cx="0" cy="359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3">
            <a:extLst>
              <a:ext uri="{FF2B5EF4-FFF2-40B4-BE49-F238E27FC236}">
                <a16:creationId xmlns:a16="http://schemas.microsoft.com/office/drawing/2014/main" id="{39243E68-C2F6-4DCD-AE54-1C2677B0008C}"/>
              </a:ext>
            </a:extLst>
          </p:cNvPr>
          <p:cNvSpPr txBox="1"/>
          <p:nvPr/>
        </p:nvSpPr>
        <p:spPr>
          <a:xfrm>
            <a:off x="1417418" y="312408"/>
            <a:ext cx="8710049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15. MỘT SỐ LƯƠNG THỰC, THỰC PHẨM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83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1024" y="921975"/>
            <a:ext cx="10890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II. CÁC NHÓM CHẤT DINH DƯỠNG TRONG LƯƠNG THỰC, THỰC PHẨM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361773"/>
              </p:ext>
            </p:extLst>
          </p:nvPr>
        </p:nvGraphicFramePr>
        <p:xfrm>
          <a:off x="293744" y="2253667"/>
          <a:ext cx="11397398" cy="449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062">
                  <a:extLst>
                    <a:ext uri="{9D8B030D-6E8A-4147-A177-3AD203B41FA5}">
                      <a16:colId xmlns:a16="http://schemas.microsoft.com/office/drawing/2014/main" val="3646522551"/>
                    </a:ext>
                  </a:extLst>
                </a:gridCol>
                <a:gridCol w="2371307">
                  <a:extLst>
                    <a:ext uri="{9D8B030D-6E8A-4147-A177-3AD203B41FA5}">
                      <a16:colId xmlns:a16="http://schemas.microsoft.com/office/drawing/2014/main" val="577810313"/>
                    </a:ext>
                  </a:extLst>
                </a:gridCol>
                <a:gridCol w="1783752">
                  <a:extLst>
                    <a:ext uri="{9D8B030D-6E8A-4147-A177-3AD203B41FA5}">
                      <a16:colId xmlns:a16="http://schemas.microsoft.com/office/drawing/2014/main" val="326247666"/>
                    </a:ext>
                  </a:extLst>
                </a:gridCol>
                <a:gridCol w="3630305">
                  <a:extLst>
                    <a:ext uri="{9D8B030D-6E8A-4147-A177-3AD203B41FA5}">
                      <a16:colId xmlns:a16="http://schemas.microsoft.com/office/drawing/2014/main" val="766057488"/>
                    </a:ext>
                  </a:extLst>
                </a:gridCol>
                <a:gridCol w="2906972">
                  <a:extLst>
                    <a:ext uri="{9D8B030D-6E8A-4147-A177-3AD203B41FA5}">
                      <a16:colId xmlns:a16="http://schemas.microsoft.com/office/drawing/2014/main" val="2833718424"/>
                    </a:ext>
                  </a:extLst>
                </a:gridCol>
              </a:tblGrid>
              <a:tr h="5322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NHÓM</a:t>
                      </a:r>
                      <a:r>
                        <a:rPr lang="en-US" sz="2400" baseline="0"/>
                        <a:t> CHẤT</a:t>
                      </a:r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CÓ</a:t>
                      </a:r>
                      <a:r>
                        <a:rPr lang="en-US" sz="2400" baseline="0"/>
                        <a:t> Ở ĐÂU?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VAI</a:t>
                      </a:r>
                      <a:r>
                        <a:rPr lang="en-US" sz="2400" baseline="0"/>
                        <a:t> TRÒ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738901"/>
                  </a:ext>
                </a:extLst>
              </a:tr>
              <a:tr h="659761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1.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2000" b="1" dirty="0"/>
                        <a:t>CARBONHYDRATE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TINH BỘT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630400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ĐƯỜNG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04967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CHẤT</a:t>
                      </a:r>
                      <a:r>
                        <a:rPr lang="en-US" sz="2000" b="1" baseline="0" dirty="0"/>
                        <a:t> XƠ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59725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2.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/>
                        <a:t>PROTEIN (CHẤT</a:t>
                      </a:r>
                      <a:r>
                        <a:rPr lang="en-US" sz="2000" b="1" baseline="0" dirty="0"/>
                        <a:t> ĐẠM)</a:t>
                      </a:r>
                      <a:endParaRPr 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13966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3.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LIPID</a:t>
                      </a:r>
                      <a:r>
                        <a:rPr lang="en-US" sz="2000" b="1" baseline="0"/>
                        <a:t> (CHẤT BÉO)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84287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4.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CHẤT</a:t>
                      </a:r>
                      <a:r>
                        <a:rPr lang="en-US" sz="2000" b="1" baseline="0"/>
                        <a:t> KHOÁNG VÀ VITAMIN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82930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2232302" y="1597216"/>
            <a:ext cx="6908359" cy="5170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243E68-C2F6-4DCD-AE54-1C2677B0008C}"/>
              </a:ext>
            </a:extLst>
          </p:cNvPr>
          <p:cNvSpPr txBox="1"/>
          <p:nvPr/>
        </p:nvSpPr>
        <p:spPr>
          <a:xfrm>
            <a:off x="1107929" y="113503"/>
            <a:ext cx="8710049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15. MỘT SỐ LƯƠNG THỰC, THỰC PHẨM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09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1697" y="518465"/>
            <a:ext cx="1108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II. CÁC NHÓM CHẤT DINH DƯỠNG TRONG LƯƠNG THỰC, THỰC PHẨM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583560"/>
              </p:ext>
            </p:extLst>
          </p:nvPr>
        </p:nvGraphicFramePr>
        <p:xfrm>
          <a:off x="88713" y="1217517"/>
          <a:ext cx="11765888" cy="5414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497">
                  <a:extLst>
                    <a:ext uri="{9D8B030D-6E8A-4147-A177-3AD203B41FA5}">
                      <a16:colId xmlns:a16="http://schemas.microsoft.com/office/drawing/2014/main" val="3646522551"/>
                    </a:ext>
                  </a:extLst>
                </a:gridCol>
                <a:gridCol w="1831584">
                  <a:extLst>
                    <a:ext uri="{9D8B030D-6E8A-4147-A177-3AD203B41FA5}">
                      <a16:colId xmlns:a16="http://schemas.microsoft.com/office/drawing/2014/main" val="577810313"/>
                    </a:ext>
                  </a:extLst>
                </a:gridCol>
                <a:gridCol w="1308295">
                  <a:extLst>
                    <a:ext uri="{9D8B030D-6E8A-4147-A177-3AD203B41FA5}">
                      <a16:colId xmlns:a16="http://schemas.microsoft.com/office/drawing/2014/main" val="326247666"/>
                    </a:ext>
                  </a:extLst>
                </a:gridCol>
                <a:gridCol w="3854704">
                  <a:extLst>
                    <a:ext uri="{9D8B030D-6E8A-4147-A177-3AD203B41FA5}">
                      <a16:colId xmlns:a16="http://schemas.microsoft.com/office/drawing/2014/main" val="766057488"/>
                    </a:ext>
                  </a:extLst>
                </a:gridCol>
                <a:gridCol w="4032808">
                  <a:extLst>
                    <a:ext uri="{9D8B030D-6E8A-4147-A177-3AD203B41FA5}">
                      <a16:colId xmlns:a16="http://schemas.microsoft.com/office/drawing/2014/main" val="2833718424"/>
                    </a:ext>
                  </a:extLst>
                </a:gridCol>
              </a:tblGrid>
              <a:tr h="45941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NHÓM</a:t>
                      </a:r>
                      <a:r>
                        <a:rPr lang="en-US" sz="2400" baseline="0"/>
                        <a:t> CHẤT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CÓ</a:t>
                      </a:r>
                      <a:r>
                        <a:rPr lang="en-US" sz="2400" baseline="0"/>
                        <a:t> Ở ĐÂU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VAI</a:t>
                      </a:r>
                      <a:r>
                        <a:rPr lang="en-US" sz="2400" baseline="0"/>
                        <a:t> TRÒ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738901"/>
                  </a:ext>
                </a:extLst>
              </a:tr>
              <a:tr h="659761">
                <a:tc rowSpan="3">
                  <a:txBody>
                    <a:bodyPr/>
                    <a:lstStyle/>
                    <a:p>
                      <a:r>
                        <a:rPr lang="en-US" sz="2000" b="1"/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800" b="1" dirty="0"/>
                        <a:t>CARBONHYDRATE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TINH BỘT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630400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ĐƯỜNG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904967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CHẤT</a:t>
                      </a:r>
                      <a:r>
                        <a:rPr lang="en-US" sz="2000" b="1" baseline="0" dirty="0"/>
                        <a:t> XƠ</a:t>
                      </a:r>
                    </a:p>
                    <a:p>
                      <a:endParaRPr lang="en-US" sz="2000" b="1" baseline="0" dirty="0"/>
                    </a:p>
                    <a:p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859725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dirty="0"/>
                        <a:t>2.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/>
                        <a:t>PROTEIN (CHẤT</a:t>
                      </a:r>
                      <a:r>
                        <a:rPr lang="en-US" sz="2000" b="1" baseline="0" dirty="0"/>
                        <a:t> ĐẠM)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513966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3.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/>
                        <a:t>LIPID</a:t>
                      </a:r>
                      <a:r>
                        <a:rPr lang="en-US" sz="2000" b="1" baseline="0" dirty="0"/>
                        <a:t> (CHẤT BÉO)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184287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4.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2000" b="1" dirty="0"/>
                    </a:p>
                    <a:p>
                      <a:r>
                        <a:rPr lang="en-US" sz="2000" b="1" dirty="0"/>
                        <a:t>CHẤT</a:t>
                      </a:r>
                      <a:r>
                        <a:rPr lang="en-US" sz="2000" b="1" baseline="0" dirty="0"/>
                        <a:t> KHOÁNG VÀ VITAMIN</a:t>
                      </a:r>
                    </a:p>
                    <a:p>
                      <a:endParaRPr lang="en-US" sz="2000" b="1" baseline="0" dirty="0"/>
                    </a:p>
                    <a:p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48293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1F614CB-3A4B-48EF-80E1-627903D0B2C1}"/>
              </a:ext>
            </a:extLst>
          </p:cNvPr>
          <p:cNvSpPr txBox="1"/>
          <p:nvPr/>
        </p:nvSpPr>
        <p:spPr>
          <a:xfrm>
            <a:off x="4121678" y="1650670"/>
            <a:ext cx="3017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/>
              <a:t>- </a:t>
            </a:r>
            <a:r>
              <a:rPr lang="en-US" baseline="0" dirty="0" err="1"/>
              <a:t>Gạo</a:t>
            </a:r>
            <a:r>
              <a:rPr lang="en-US" baseline="0" dirty="0"/>
              <a:t>, </a:t>
            </a:r>
            <a:r>
              <a:rPr lang="en-US" baseline="0" dirty="0" err="1"/>
              <a:t>ngô</a:t>
            </a:r>
            <a:r>
              <a:rPr lang="en-US" baseline="0" dirty="0"/>
              <a:t>, </a:t>
            </a:r>
            <a:r>
              <a:rPr lang="en-US" baseline="0" dirty="0" err="1"/>
              <a:t>khoai</a:t>
            </a:r>
            <a:r>
              <a:rPr lang="en-US" baseline="0" dirty="0"/>
              <a:t>.</a:t>
            </a:r>
          </a:p>
          <a:p>
            <a:r>
              <a:rPr lang="en-US" baseline="0" dirty="0"/>
              <a:t>- </a:t>
            </a:r>
            <a:r>
              <a:rPr lang="en-US" baseline="0" dirty="0" err="1"/>
              <a:t>Lúa</a:t>
            </a:r>
            <a:r>
              <a:rPr lang="en-US" baseline="0" dirty="0"/>
              <a:t> </a:t>
            </a:r>
            <a:r>
              <a:rPr lang="en-US" baseline="0" dirty="0" err="1"/>
              <a:t>mỳ</a:t>
            </a:r>
            <a:r>
              <a:rPr lang="en-US" baseline="0" dirty="0"/>
              <a:t>, </a:t>
            </a:r>
            <a:r>
              <a:rPr lang="en-US" baseline="0" dirty="0" err="1"/>
              <a:t>sắn</a:t>
            </a:r>
            <a:r>
              <a:rPr lang="en-US" baseline="0" dirty="0"/>
              <a:t>, </a:t>
            </a:r>
            <a:r>
              <a:rPr lang="en-US" baseline="0" dirty="0" err="1"/>
              <a:t>lúa</a:t>
            </a:r>
            <a:r>
              <a:rPr lang="en-US" baseline="0" dirty="0"/>
              <a:t> </a:t>
            </a:r>
            <a:r>
              <a:rPr lang="en-US" baseline="0" dirty="0" err="1"/>
              <a:t>mạch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805589-3711-49E3-B4C6-BA4B2BAF9A01}"/>
              </a:ext>
            </a:extLst>
          </p:cNvPr>
          <p:cNvSpPr txBox="1"/>
          <p:nvPr/>
        </p:nvSpPr>
        <p:spPr>
          <a:xfrm>
            <a:off x="7853090" y="1833831"/>
            <a:ext cx="3758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nguồn</a:t>
            </a:r>
            <a:r>
              <a:rPr lang="en-US" baseline="0" dirty="0"/>
              <a:t> </a:t>
            </a:r>
            <a:r>
              <a:rPr lang="en-US" baseline="0" dirty="0" err="1"/>
              <a:t>cung</a:t>
            </a:r>
            <a:r>
              <a:rPr lang="en-US" baseline="0" dirty="0"/>
              <a:t> </a:t>
            </a:r>
            <a:r>
              <a:rPr lang="en-US" baseline="0" dirty="0" err="1"/>
              <a:t>cấp</a:t>
            </a:r>
            <a:r>
              <a:rPr lang="en-US" baseline="0" dirty="0"/>
              <a:t> </a:t>
            </a:r>
            <a:r>
              <a:rPr lang="en-US" baseline="0" dirty="0" err="1"/>
              <a:t>năng</a:t>
            </a:r>
            <a:r>
              <a:rPr lang="en-US" baseline="0" dirty="0"/>
              <a:t> </a:t>
            </a:r>
            <a:r>
              <a:rPr lang="en-US" baseline="0" dirty="0" err="1"/>
              <a:t>lượng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FE7FA2-1147-4646-A56C-30E8BAB6A4C4}"/>
              </a:ext>
            </a:extLst>
          </p:cNvPr>
          <p:cNvSpPr txBox="1"/>
          <p:nvPr/>
        </p:nvSpPr>
        <p:spPr>
          <a:xfrm>
            <a:off x="4146452" y="2282684"/>
            <a:ext cx="3650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mía</a:t>
            </a:r>
            <a:r>
              <a:rPr lang="en-US" baseline="0" dirty="0"/>
              <a:t>,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(</a:t>
            </a:r>
            <a:r>
              <a:rPr lang="en-US" baseline="0" dirty="0" err="1"/>
              <a:t>ngọt</a:t>
            </a:r>
            <a:r>
              <a:rPr lang="en-US" baseline="0" dirty="0"/>
              <a:t>), </a:t>
            </a:r>
            <a:r>
              <a:rPr lang="en-US" baseline="0" dirty="0" err="1"/>
              <a:t>mật</a:t>
            </a:r>
            <a:r>
              <a:rPr lang="en-US" baseline="0" dirty="0"/>
              <a:t> </a:t>
            </a:r>
            <a:r>
              <a:rPr lang="en-US" baseline="0" dirty="0" err="1"/>
              <a:t>ong</a:t>
            </a:r>
            <a:endParaRPr lang="en-US" baseline="0" dirty="0"/>
          </a:p>
          <a:p>
            <a:r>
              <a:rPr lang="en-US" baseline="0" dirty="0"/>
              <a:t>- </a:t>
            </a:r>
            <a:r>
              <a:rPr lang="en-US" baseline="0" dirty="0" err="1"/>
              <a:t>Thốt</a:t>
            </a:r>
            <a:r>
              <a:rPr lang="en-US" baseline="0" dirty="0"/>
              <a:t> </a:t>
            </a:r>
            <a:r>
              <a:rPr lang="en-US" baseline="0" dirty="0" err="1"/>
              <a:t>nốt</a:t>
            </a:r>
            <a:r>
              <a:rPr lang="en-US" baseline="0" dirty="0"/>
              <a:t>,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cải</a:t>
            </a:r>
            <a:r>
              <a:rPr lang="en-US" baseline="0" dirty="0"/>
              <a:t> </a:t>
            </a:r>
            <a:r>
              <a:rPr lang="en-US" baseline="0" dirty="0" err="1"/>
              <a:t>đường</a:t>
            </a:r>
            <a:r>
              <a:rPr lang="en-US" baseline="0" dirty="0"/>
              <a:t>, …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D9D21D-9284-46AC-9A02-039708CC4354}"/>
              </a:ext>
            </a:extLst>
          </p:cNvPr>
          <p:cNvSpPr txBox="1"/>
          <p:nvPr/>
        </p:nvSpPr>
        <p:spPr>
          <a:xfrm>
            <a:off x="7821638" y="2515052"/>
            <a:ext cx="3642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baseline="0" dirty="0"/>
              <a:t> </a:t>
            </a:r>
            <a:r>
              <a:rPr lang="en-US" baseline="0" dirty="0" err="1"/>
              <a:t>năng</a:t>
            </a:r>
            <a:r>
              <a:rPr lang="en-US" baseline="0" dirty="0"/>
              <a:t> </a:t>
            </a:r>
            <a:r>
              <a:rPr lang="en-US" baseline="0" dirty="0" err="1"/>
              <a:t>lượng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cơ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0CA0EE-9C1B-4D71-90E4-2858AD5D146F}"/>
              </a:ext>
            </a:extLst>
          </p:cNvPr>
          <p:cNvSpPr txBox="1"/>
          <p:nvPr/>
        </p:nvSpPr>
        <p:spPr>
          <a:xfrm>
            <a:off x="3938954" y="2886455"/>
            <a:ext cx="40829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/>
              <a:t>- Rau </a:t>
            </a:r>
            <a:r>
              <a:rPr lang="en-US" baseline="0" dirty="0" err="1"/>
              <a:t>xanh</a:t>
            </a:r>
            <a:r>
              <a:rPr lang="en-US" baseline="0" dirty="0"/>
              <a:t>, </a:t>
            </a:r>
            <a:r>
              <a:rPr lang="en-US" baseline="0" dirty="0" err="1"/>
              <a:t>khoai</a:t>
            </a:r>
            <a:r>
              <a:rPr lang="en-US" baseline="0" dirty="0"/>
              <a:t> lang</a:t>
            </a:r>
          </a:p>
          <a:p>
            <a:r>
              <a:rPr lang="en-US" baseline="0" dirty="0"/>
              <a:t>- </a:t>
            </a:r>
            <a:r>
              <a:rPr lang="en-US" baseline="0" dirty="0" err="1"/>
              <a:t>Củ</a:t>
            </a:r>
            <a:r>
              <a:rPr lang="en-US" baseline="0" dirty="0"/>
              <a:t>, </a:t>
            </a:r>
            <a:r>
              <a:rPr lang="en-US" baseline="0" dirty="0" err="1"/>
              <a:t>quả</a:t>
            </a:r>
            <a:r>
              <a:rPr lang="en-US" baseline="0" dirty="0"/>
              <a:t> (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đay</a:t>
            </a:r>
            <a:r>
              <a:rPr lang="en-US" baseline="0" dirty="0"/>
              <a:t>,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cải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, </a:t>
            </a:r>
            <a:r>
              <a:rPr lang="en-US" baseline="0" dirty="0" err="1"/>
              <a:t>atiso</a:t>
            </a:r>
            <a:r>
              <a:rPr lang="en-US" baseline="0" dirty="0"/>
              <a:t>, </a:t>
            </a:r>
            <a:r>
              <a:rPr lang="en-US" baseline="0" dirty="0" err="1"/>
              <a:t>chuối</a:t>
            </a:r>
            <a:r>
              <a:rPr lang="en-US" baseline="0" dirty="0"/>
              <a:t>, </a:t>
            </a:r>
            <a:r>
              <a:rPr lang="en-US" baseline="0" dirty="0" err="1"/>
              <a:t>táo</a:t>
            </a:r>
            <a:r>
              <a:rPr lang="en-US" baseline="0" dirty="0"/>
              <a:t>, </a:t>
            </a:r>
            <a:r>
              <a:rPr lang="en-US" baseline="0" dirty="0" err="1"/>
              <a:t>bơ</a:t>
            </a:r>
            <a:r>
              <a:rPr lang="en-US" baseline="0" dirty="0"/>
              <a:t>, </a:t>
            </a:r>
            <a:r>
              <a:rPr lang="en-US" baseline="0" dirty="0" err="1"/>
              <a:t>yến</a:t>
            </a:r>
            <a:r>
              <a:rPr lang="en-US" baseline="0" dirty="0"/>
              <a:t> </a:t>
            </a:r>
            <a:r>
              <a:rPr lang="en-US" baseline="0" dirty="0" err="1"/>
              <a:t>mạch</a:t>
            </a:r>
            <a:r>
              <a:rPr lang="en-US" baseline="0" dirty="0"/>
              <a:t>, </a:t>
            </a:r>
            <a:r>
              <a:rPr lang="en-US" baseline="0" dirty="0" err="1"/>
              <a:t>gạo</a:t>
            </a:r>
            <a:r>
              <a:rPr lang="en-US" baseline="0" dirty="0"/>
              <a:t> </a:t>
            </a:r>
            <a:r>
              <a:rPr lang="en-US" baseline="0" dirty="0" err="1"/>
              <a:t>lứt</a:t>
            </a:r>
            <a:r>
              <a:rPr lang="en-US" baseline="0" dirty="0"/>
              <a:t>, </a:t>
            </a:r>
            <a:r>
              <a:rPr lang="en-US" baseline="0" dirty="0" err="1"/>
              <a:t>hạt</a:t>
            </a:r>
            <a:r>
              <a:rPr lang="en-US" baseline="0" dirty="0"/>
              <a:t> chia…)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858CA2-D26B-48FE-B460-2D3DF3733B47}"/>
              </a:ext>
            </a:extLst>
          </p:cNvPr>
          <p:cNvSpPr txBox="1"/>
          <p:nvPr/>
        </p:nvSpPr>
        <p:spPr>
          <a:xfrm>
            <a:off x="7808196" y="3137884"/>
            <a:ext cx="38032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Hỗ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hóa</a:t>
            </a:r>
            <a:r>
              <a:rPr lang="en-US" baseline="0" dirty="0"/>
              <a:t>, </a:t>
            </a:r>
            <a:r>
              <a:rPr lang="en-US" baseline="0" dirty="0" err="1"/>
              <a:t>chống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bón</a:t>
            </a:r>
            <a:r>
              <a:rPr lang="en-US" baseline="0" dirty="0"/>
              <a:t>, </a:t>
            </a:r>
            <a:r>
              <a:rPr lang="en-US" baseline="0" dirty="0" err="1"/>
              <a:t>giảm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, </a:t>
            </a:r>
            <a:r>
              <a:rPr lang="en-US" baseline="0" dirty="0" err="1"/>
              <a:t>giảm</a:t>
            </a:r>
            <a:r>
              <a:rPr lang="en-US" baseline="0" dirty="0"/>
              <a:t> </a:t>
            </a:r>
            <a:r>
              <a:rPr lang="en-US" baseline="0" dirty="0" err="1"/>
              <a:t>nguy</a:t>
            </a:r>
            <a:r>
              <a:rPr lang="en-US" baseline="0" dirty="0"/>
              <a:t> </a:t>
            </a:r>
            <a:r>
              <a:rPr lang="en-US" baseline="0" dirty="0" err="1"/>
              <a:t>cơ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mạch</a:t>
            </a:r>
            <a:r>
              <a:rPr lang="en-US" baseline="0" dirty="0"/>
              <a:t>…</a:t>
            </a:r>
          </a:p>
          <a:p>
            <a:endParaRPr lang="en-US" baseline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202ACE-AD8E-44BA-B49E-1F89226BC279}"/>
              </a:ext>
            </a:extLst>
          </p:cNvPr>
          <p:cNvSpPr txBox="1"/>
          <p:nvPr/>
        </p:nvSpPr>
        <p:spPr>
          <a:xfrm>
            <a:off x="4146453" y="4015047"/>
            <a:ext cx="3724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Thịt</a:t>
            </a:r>
            <a:r>
              <a:rPr lang="en-US" dirty="0"/>
              <a:t> , </a:t>
            </a:r>
            <a:r>
              <a:rPr lang="en-US" dirty="0" err="1"/>
              <a:t>cá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trứng</a:t>
            </a:r>
            <a:r>
              <a:rPr lang="en-US" baseline="0" dirty="0"/>
              <a:t>, </a:t>
            </a:r>
            <a:r>
              <a:rPr lang="en-US" baseline="0" dirty="0" err="1"/>
              <a:t>sữa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đậu</a:t>
            </a:r>
            <a:r>
              <a:rPr lang="en-US" baseline="0" dirty="0"/>
              <a:t>, </a:t>
            </a:r>
            <a:r>
              <a:rPr lang="en-US" baseline="0" dirty="0" err="1"/>
              <a:t>đỗ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EFE869-7CF8-49DC-A41B-37AA92E14A61}"/>
              </a:ext>
            </a:extLst>
          </p:cNvPr>
          <p:cNvSpPr txBox="1"/>
          <p:nvPr/>
        </p:nvSpPr>
        <p:spPr>
          <a:xfrm>
            <a:off x="4212362" y="4774523"/>
            <a:ext cx="3562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Dầu</a:t>
            </a:r>
            <a:r>
              <a:rPr lang="en-US" baseline="0" dirty="0"/>
              <a:t> TV, </a:t>
            </a:r>
            <a:r>
              <a:rPr lang="en-US" baseline="0" dirty="0" err="1"/>
              <a:t>bơ</a:t>
            </a:r>
            <a:r>
              <a:rPr lang="en-US" baseline="0" dirty="0"/>
              <a:t>, </a:t>
            </a:r>
            <a:r>
              <a:rPr lang="en-US" baseline="0" dirty="0" err="1"/>
              <a:t>mỡ</a:t>
            </a:r>
            <a:r>
              <a:rPr lang="en-US" baseline="0" dirty="0"/>
              <a:t> </a:t>
            </a:r>
            <a:r>
              <a:rPr lang="en-US" baseline="0" dirty="0" err="1"/>
              <a:t>lợn</a:t>
            </a:r>
            <a:r>
              <a:rPr lang="en-US" baseline="0" dirty="0"/>
              <a:t>, </a:t>
            </a:r>
            <a:r>
              <a:rPr lang="en-US" baseline="0" dirty="0" err="1"/>
              <a:t>lạc</a:t>
            </a:r>
            <a:r>
              <a:rPr lang="en-US" baseline="0" dirty="0"/>
              <a:t>, </a:t>
            </a:r>
            <a:r>
              <a:rPr lang="en-US" baseline="0" dirty="0" err="1"/>
              <a:t>vừng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50D4FA-657B-4EDF-890B-550F1F3C8DD6}"/>
              </a:ext>
            </a:extLst>
          </p:cNvPr>
          <p:cNvSpPr txBox="1"/>
          <p:nvPr/>
        </p:nvSpPr>
        <p:spPr>
          <a:xfrm>
            <a:off x="7853785" y="4595904"/>
            <a:ext cx="3562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Nguồn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trữ</a:t>
            </a:r>
            <a:r>
              <a:rPr lang="en-US" baseline="0" dirty="0"/>
              <a:t> </a:t>
            </a:r>
            <a:r>
              <a:rPr lang="en-US" baseline="0" dirty="0" err="1"/>
              <a:t>năng</a:t>
            </a:r>
            <a:r>
              <a:rPr lang="en-US" baseline="0" dirty="0"/>
              <a:t> </a:t>
            </a:r>
            <a:r>
              <a:rPr lang="en-US" baseline="0" dirty="0" err="1"/>
              <a:t>lượng</a:t>
            </a:r>
            <a:r>
              <a:rPr lang="en-US" baseline="0" dirty="0"/>
              <a:t>, </a:t>
            </a:r>
            <a:r>
              <a:rPr lang="en-US" baseline="0" dirty="0" err="1"/>
              <a:t>chống</a:t>
            </a:r>
            <a:r>
              <a:rPr lang="en-US" baseline="0" dirty="0"/>
              <a:t> </a:t>
            </a:r>
            <a:r>
              <a:rPr lang="en-US" baseline="0" dirty="0" err="1"/>
              <a:t>lạnh</a:t>
            </a:r>
            <a:r>
              <a:rPr lang="en-US" baseline="0" dirty="0"/>
              <a:t>, </a:t>
            </a:r>
            <a:r>
              <a:rPr lang="en-US" baseline="0" dirty="0" err="1"/>
              <a:t>hòa</a:t>
            </a:r>
            <a:r>
              <a:rPr lang="en-US" baseline="0" dirty="0"/>
              <a:t> tan </a:t>
            </a:r>
            <a:r>
              <a:rPr lang="en-US" baseline="0" dirty="0" err="1"/>
              <a:t>các</a:t>
            </a:r>
            <a:r>
              <a:rPr lang="en-US" baseline="0" dirty="0"/>
              <a:t> vitamin…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808304-FB9F-4CC3-8813-D89FEFE83D0C}"/>
              </a:ext>
            </a:extLst>
          </p:cNvPr>
          <p:cNvSpPr txBox="1"/>
          <p:nvPr/>
        </p:nvSpPr>
        <p:spPr>
          <a:xfrm>
            <a:off x="4212362" y="5571056"/>
            <a:ext cx="3317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Rau </a:t>
            </a:r>
            <a:r>
              <a:rPr lang="en-US" dirty="0" err="1"/>
              <a:t>xanh</a:t>
            </a:r>
            <a:r>
              <a:rPr lang="en-US" dirty="0"/>
              <a:t>, </a:t>
            </a:r>
            <a:r>
              <a:rPr lang="en-US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tươi</a:t>
            </a:r>
            <a:r>
              <a:rPr lang="en-US" baseline="0" dirty="0"/>
              <a:t>, </a:t>
            </a:r>
            <a:r>
              <a:rPr lang="en-US" baseline="0" dirty="0" err="1"/>
              <a:t>hải</a:t>
            </a:r>
            <a:r>
              <a:rPr lang="en-US" baseline="0" dirty="0"/>
              <a:t> </a:t>
            </a:r>
            <a:r>
              <a:rPr lang="en-US" baseline="0" dirty="0" err="1"/>
              <a:t>sản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39F99F-2837-469A-B9FD-E9517365CA78}"/>
              </a:ext>
            </a:extLst>
          </p:cNvPr>
          <p:cNvSpPr txBox="1"/>
          <p:nvPr/>
        </p:nvSpPr>
        <p:spPr>
          <a:xfrm>
            <a:off x="7853090" y="5463289"/>
            <a:ext cx="4025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thiết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phát</a:t>
            </a:r>
            <a:r>
              <a:rPr lang="en-US" baseline="0" dirty="0"/>
              <a:t> </a:t>
            </a:r>
            <a:r>
              <a:rPr lang="en-US" baseline="0" dirty="0" err="1"/>
              <a:t>triển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cơ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quá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trao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chất</a:t>
            </a:r>
            <a:r>
              <a:rPr lang="en-US" baseline="0" dirty="0"/>
              <a:t> (</a:t>
            </a:r>
            <a:r>
              <a:rPr lang="en-US" baseline="0" dirty="0" err="1"/>
              <a:t>Canxi</a:t>
            </a:r>
            <a:r>
              <a:rPr lang="en-US" baseline="0" dirty="0"/>
              <a:t>:</a:t>
            </a:r>
            <a:r>
              <a:rPr lang="en-US" dirty="0"/>
              <a:t> </a:t>
            </a:r>
            <a:r>
              <a:rPr lang="en-US" baseline="0" dirty="0" err="1"/>
              <a:t>Chắc</a:t>
            </a:r>
            <a:r>
              <a:rPr lang="en-US" baseline="0" dirty="0"/>
              <a:t> </a:t>
            </a:r>
            <a:r>
              <a:rPr lang="en-US" baseline="0" dirty="0" err="1"/>
              <a:t>xương</a:t>
            </a:r>
            <a:r>
              <a:rPr lang="en-US" baseline="0" dirty="0"/>
              <a:t>, </a:t>
            </a:r>
            <a:r>
              <a:rPr lang="en-US" baseline="0" dirty="0" err="1"/>
              <a:t>iôt</a:t>
            </a:r>
            <a:r>
              <a:rPr lang="en-US" baseline="0" dirty="0"/>
              <a:t>: </a:t>
            </a:r>
            <a:r>
              <a:rPr lang="en-US" baseline="0" dirty="0" err="1"/>
              <a:t>tuyến</a:t>
            </a:r>
            <a:r>
              <a:rPr lang="en-US" baseline="0" dirty="0"/>
              <a:t> </a:t>
            </a:r>
            <a:r>
              <a:rPr lang="en-US" baseline="0" dirty="0" err="1"/>
              <a:t>giáp</a:t>
            </a:r>
            <a:r>
              <a:rPr lang="en-US" baseline="0" dirty="0"/>
              <a:t>…)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FCE963-635F-4E6B-8C08-7638134C11DB}"/>
              </a:ext>
            </a:extLst>
          </p:cNvPr>
          <p:cNvSpPr txBox="1"/>
          <p:nvPr/>
        </p:nvSpPr>
        <p:spPr>
          <a:xfrm>
            <a:off x="7905013" y="3967836"/>
            <a:ext cx="3609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Cấu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, </a:t>
            </a:r>
            <a:r>
              <a:rPr lang="en-US" baseline="0" dirty="0" err="1"/>
              <a:t>duy</a:t>
            </a:r>
            <a:r>
              <a:rPr lang="en-US" baseline="0" dirty="0"/>
              <a:t> </a:t>
            </a:r>
            <a:r>
              <a:rPr lang="en-US" baseline="0" dirty="0" err="1"/>
              <a:t>trì</a:t>
            </a:r>
            <a:r>
              <a:rPr lang="en-US" baseline="0" dirty="0"/>
              <a:t>, </a:t>
            </a:r>
            <a:r>
              <a:rPr lang="en-US" baseline="0" dirty="0" err="1"/>
              <a:t>phát</a:t>
            </a:r>
            <a:r>
              <a:rPr lang="en-US" baseline="0" dirty="0"/>
              <a:t> </a:t>
            </a:r>
            <a:r>
              <a:rPr lang="en-US" baseline="0" dirty="0" err="1"/>
              <a:t>triển</a:t>
            </a:r>
            <a:r>
              <a:rPr lang="en-US" baseline="0" dirty="0"/>
              <a:t> </a:t>
            </a:r>
            <a:r>
              <a:rPr lang="en-US" baseline="0" dirty="0" err="1"/>
              <a:t>cơ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hóa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chất</a:t>
            </a:r>
            <a:r>
              <a:rPr lang="en-US" dirty="0"/>
              <a:t> </a:t>
            </a:r>
            <a:r>
              <a:rPr lang="en-US" dirty="0" err="1"/>
              <a:t>dinh</a:t>
            </a:r>
            <a:r>
              <a:rPr lang="en-US" dirty="0"/>
              <a:t> </a:t>
            </a:r>
            <a:r>
              <a:rPr lang="en-US" dirty="0" err="1"/>
              <a:t>dưỡng</a:t>
            </a:r>
            <a:endParaRPr lang="en-US" dirty="0"/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39243E68-C2F6-4DCD-AE54-1C2677B0008C}"/>
              </a:ext>
            </a:extLst>
          </p:cNvPr>
          <p:cNvSpPr txBox="1"/>
          <p:nvPr/>
        </p:nvSpPr>
        <p:spPr>
          <a:xfrm>
            <a:off x="1447663" y="3355"/>
            <a:ext cx="8710049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15. MỘT SỐ LƯƠNG THỰC, THỰC PHẨM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4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23" grpId="0"/>
      <p:bldP spid="25" grpId="0"/>
      <p:bldP spid="27" grpId="0"/>
      <p:bldP spid="29" grpId="0"/>
      <p:bldP spid="31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5924" y="207120"/>
            <a:ext cx="7305383" cy="58999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CARBONHYDRATE: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8" y="797114"/>
            <a:ext cx="10285503" cy="55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4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0736" y="231854"/>
            <a:ext cx="6596418" cy="87717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CHẤT DINH DƯỠNG KHÁC</a:t>
            </a:r>
            <a:b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Protein (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701588" y="2130540"/>
            <a:ext cx="0" cy="45302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50736" y="1005621"/>
            <a:ext cx="10764800" cy="5744221"/>
            <a:chOff x="350736" y="964677"/>
            <a:chExt cx="10764800" cy="57442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11353" r="311" b="41412"/>
            <a:stretch/>
          </p:blipFill>
          <p:spPr>
            <a:xfrm>
              <a:off x="350736" y="2129589"/>
              <a:ext cx="6350852" cy="45793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037" b="6402"/>
            <a:stretch/>
          </p:blipFill>
          <p:spPr>
            <a:xfrm>
              <a:off x="6725652" y="2130540"/>
              <a:ext cx="4389884" cy="453023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-407" r="311" b="87846"/>
            <a:stretch/>
          </p:blipFill>
          <p:spPr>
            <a:xfrm>
              <a:off x="350736" y="964677"/>
              <a:ext cx="10764800" cy="1217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32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5492" y="206386"/>
            <a:ext cx="4707562" cy="5365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b. Lipid (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chất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béo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3" y="978419"/>
            <a:ext cx="10624888" cy="587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1424" y="137541"/>
            <a:ext cx="4888031" cy="5365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c.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Chất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khoáng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vitamin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15" y="849884"/>
            <a:ext cx="5334000" cy="533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733" b="5672"/>
          <a:stretch/>
        </p:blipFill>
        <p:spPr>
          <a:xfrm>
            <a:off x="6248123" y="580024"/>
            <a:ext cx="5338826" cy="62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9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6248" y="-145427"/>
            <a:ext cx="10820958" cy="88400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lương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4E28C1-7E1C-4EF3-83DA-097941E8144A}"/>
              </a:ext>
            </a:extLst>
          </p:cNvPr>
          <p:cNvSpPr txBox="1"/>
          <p:nvPr/>
        </p:nvSpPr>
        <p:spPr>
          <a:xfrm>
            <a:off x="362857" y="1153382"/>
            <a:ext cx="11466286" cy="4966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 HỌC TẬP 3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– 10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So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2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64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8606AE-8273-49F6-99C7-F703001B0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80" y="569368"/>
            <a:ext cx="4927980" cy="2859632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F79D54E-0C02-4A41-B192-E5B4114CE820}"/>
              </a:ext>
            </a:extLst>
          </p:cNvPr>
          <p:cNvSpPr/>
          <p:nvPr/>
        </p:nvSpPr>
        <p:spPr>
          <a:xfrm>
            <a:off x="6035537" y="1448342"/>
            <a:ext cx="5042627" cy="1101684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Trái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lâu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sẽ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héo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mốc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chuyển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màu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sắc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.</a:t>
            </a:r>
          </a:p>
          <a:p>
            <a:pPr algn="ctr"/>
            <a:endParaRPr lang="en-US" sz="2400" dirty="0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A7FEFD22-4FD1-411A-A1C6-2DBCD15AB2E9}"/>
              </a:ext>
            </a:extLst>
          </p:cNvPr>
          <p:cNvSpPr/>
          <p:nvPr/>
        </p:nvSpPr>
        <p:spPr>
          <a:xfrm>
            <a:off x="145143" y="4307976"/>
            <a:ext cx="5950857" cy="670424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Bánh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mì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lâu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sẽ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mốc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xanh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2933" dirty="0">
              <a:latin typeface="+mj-lt"/>
              <a:ea typeface="Calibri" panose="020F0502020204030204" pitchFamily="34" charset="0"/>
            </a:endParaRPr>
          </a:p>
          <a:p>
            <a:pPr algn="ctr"/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4FA8F3-87CF-4707-9DD9-62C1971E5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841" y="3128537"/>
            <a:ext cx="4406000" cy="33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4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A36C455-83DB-4DEE-9562-0BDCCC0E8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84" y="1028241"/>
            <a:ext cx="5104992" cy="37898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63D84B-AEFA-4456-9D07-979569C4E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986" y="1028239"/>
            <a:ext cx="4781829" cy="378980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47A65F6-D6DB-46C8-BCE9-228587D536DA}"/>
              </a:ext>
            </a:extLst>
          </p:cNvPr>
          <p:cNvSpPr/>
          <p:nvPr/>
        </p:nvSpPr>
        <p:spPr>
          <a:xfrm>
            <a:off x="508000" y="5111826"/>
            <a:ext cx="5416174" cy="71793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933" dirty="0">
                <a:latin typeface="+mj-lt"/>
                <a:ea typeface="Calibri" panose="020F0502020204030204" pitchFamily="34" charset="0"/>
              </a:rPr>
              <a:t>Rau </a:t>
            </a:r>
            <a:r>
              <a:rPr lang="en-US" sz="2933" dirty="0" err="1">
                <a:latin typeface="+mj-lt"/>
                <a:ea typeface="Calibri" panose="020F0502020204030204" pitchFamily="34" charset="0"/>
              </a:rPr>
              <a:t>xanh</a:t>
            </a:r>
            <a:r>
              <a:rPr lang="en-US" sz="2933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933" dirty="0" err="1">
                <a:latin typeface="+mj-lt"/>
                <a:ea typeface="Calibri" panose="020F0502020204030204" pitchFamily="34" charset="0"/>
              </a:rPr>
              <a:t>để</a:t>
            </a:r>
            <a:r>
              <a:rPr lang="en-US" sz="2933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933" dirty="0" err="1">
                <a:latin typeface="+mj-lt"/>
                <a:ea typeface="Calibri" panose="020F0502020204030204" pitchFamily="34" charset="0"/>
              </a:rPr>
              <a:t>lâu</a:t>
            </a:r>
            <a:r>
              <a:rPr lang="en-US" sz="2933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933" dirty="0" err="1">
                <a:latin typeface="+mj-lt"/>
                <a:ea typeface="Calibri" panose="020F0502020204030204" pitchFamily="34" charset="0"/>
              </a:rPr>
              <a:t>sẽ</a:t>
            </a:r>
            <a:r>
              <a:rPr lang="en-US" sz="2933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933" dirty="0" err="1">
                <a:latin typeface="+mj-lt"/>
                <a:ea typeface="Calibri" panose="020F0502020204030204" pitchFamily="34" charset="0"/>
              </a:rPr>
              <a:t>héo</a:t>
            </a:r>
            <a:r>
              <a:rPr lang="en-US" sz="2933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933" dirty="0" err="1">
                <a:latin typeface="+mj-lt"/>
                <a:ea typeface="Calibri" panose="020F0502020204030204" pitchFamily="34" charset="0"/>
              </a:rPr>
              <a:t>thối</a:t>
            </a:r>
            <a:r>
              <a:rPr lang="en-US" sz="2933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933" dirty="0" err="1">
                <a:latin typeface="+mj-lt"/>
                <a:ea typeface="Calibri" panose="020F0502020204030204" pitchFamily="34" charset="0"/>
              </a:rPr>
              <a:t>rữa</a:t>
            </a:r>
            <a:r>
              <a:rPr lang="en-US" sz="2933" dirty="0">
                <a:latin typeface="+mj-lt"/>
                <a:ea typeface="Calibri" panose="020F0502020204030204" pitchFamily="34" charset="0"/>
              </a:rPr>
              <a:t>.</a:t>
            </a:r>
          </a:p>
          <a:p>
            <a:pPr algn="ctr"/>
            <a:endParaRPr lang="en-US" sz="24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DCB3EBF-15B4-49AC-AAF4-51900E0D18DE}"/>
              </a:ext>
            </a:extLst>
          </p:cNvPr>
          <p:cNvSpPr/>
          <p:nvPr/>
        </p:nvSpPr>
        <p:spPr>
          <a:xfrm>
            <a:off x="6360405" y="5111823"/>
            <a:ext cx="5104993" cy="110168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2800" dirty="0" err="1">
                <a:ea typeface="Calibri" panose="020F0502020204030204" pitchFamily="34" charset="0"/>
              </a:rPr>
              <a:t>Thịt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cá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để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lâu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sẽ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xuất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hiện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nấm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mốc</a:t>
            </a:r>
            <a:r>
              <a:rPr lang="en-US" sz="2800" dirty="0">
                <a:ea typeface="Calibri" panose="020F0502020204030204" pitchFamily="34" charset="0"/>
              </a:rPr>
              <a:t>, </a:t>
            </a:r>
            <a:r>
              <a:rPr lang="en-US" sz="2800" dirty="0" err="1">
                <a:ea typeface="Calibri" panose="020F0502020204030204" pitchFamily="34" charset="0"/>
              </a:rPr>
              <a:t>có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mùi</a:t>
            </a:r>
            <a:r>
              <a:rPr lang="en-US" sz="2800" dirty="0">
                <a:ea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</a:rPr>
              <a:t>ươn</a:t>
            </a:r>
            <a:r>
              <a:rPr lang="en-US" sz="2800" dirty="0">
                <a:ea typeface="Calibri" panose="020F0502020204030204" pitchFamily="34" charset="0"/>
              </a:rPr>
              <a:t>.</a:t>
            </a:r>
            <a:endParaRPr lang="en-US" sz="2800" dirty="0"/>
          </a:p>
          <a:p>
            <a:pPr algn="ctr"/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B633E7B-E8D7-44E5-8F5B-DD8FD1C40000}"/>
              </a:ext>
            </a:extLst>
          </p:cNvPr>
          <p:cNvSpPr/>
          <p:nvPr/>
        </p:nvSpPr>
        <p:spPr>
          <a:xfrm>
            <a:off x="6096001" y="-47259"/>
            <a:ext cx="6096001" cy="6905259"/>
          </a:xfrm>
          <a:custGeom>
            <a:avLst/>
            <a:gdLst>
              <a:gd name="connsiteX0" fmla="*/ 2835155 w 5730214"/>
              <a:gd name="connsiteY0" fmla="*/ 0 h 6858000"/>
              <a:gd name="connsiteX1" fmla="*/ 5730214 w 5730214"/>
              <a:gd name="connsiteY1" fmla="*/ 0 h 6858000"/>
              <a:gd name="connsiteX2" fmla="*/ 5730214 w 5730214"/>
              <a:gd name="connsiteY2" fmla="*/ 6858000 h 6858000"/>
              <a:gd name="connsiteX3" fmla="*/ 0 w 5730214"/>
              <a:gd name="connsiteY3" fmla="*/ 6858000 h 6858000"/>
              <a:gd name="connsiteX4" fmla="*/ 2835155 w 573021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0214" h="6858000">
                <a:moveTo>
                  <a:pt x="2835155" y="0"/>
                </a:moveTo>
                <a:lnTo>
                  <a:pt x="5730214" y="0"/>
                </a:lnTo>
                <a:lnTo>
                  <a:pt x="5730214" y="6858000"/>
                </a:lnTo>
                <a:lnTo>
                  <a:pt x="0" y="6858000"/>
                </a:lnTo>
                <a:lnTo>
                  <a:pt x="2835155" y="0"/>
                </a:lnTo>
                <a:close/>
              </a:path>
            </a:pathLst>
          </a:custGeom>
          <a:solidFill>
            <a:srgbClr val="FFE1E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F0696FE-1F81-42B4-AC6F-D229668DF89D}"/>
              </a:ext>
            </a:extLst>
          </p:cNvPr>
          <p:cNvSpPr/>
          <p:nvPr/>
        </p:nvSpPr>
        <p:spPr>
          <a:xfrm>
            <a:off x="8032528" y="7085683"/>
            <a:ext cx="53891" cy="46945"/>
          </a:xfrm>
          <a:custGeom>
            <a:avLst/>
            <a:gdLst>
              <a:gd name="connsiteX0" fmla="*/ 0 w 53891"/>
              <a:gd name="connsiteY0" fmla="*/ 0 h 46945"/>
              <a:gd name="connsiteX1" fmla="*/ 53891 w 53891"/>
              <a:gd name="connsiteY1" fmla="*/ 46945 h 46945"/>
              <a:gd name="connsiteX2" fmla="*/ 0 w 53891"/>
              <a:gd name="connsiteY2" fmla="*/ 46945 h 46945"/>
              <a:gd name="connsiteX3" fmla="*/ 0 w 53891"/>
              <a:gd name="connsiteY3" fmla="*/ 0 h 4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91" h="46945">
                <a:moveTo>
                  <a:pt x="0" y="0"/>
                </a:moveTo>
                <a:lnTo>
                  <a:pt x="53891" y="46945"/>
                </a:lnTo>
                <a:lnTo>
                  <a:pt x="0" y="4694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F15715A-7BC4-4636-9F99-C370C234027F}"/>
              </a:ext>
            </a:extLst>
          </p:cNvPr>
          <p:cNvSpPr/>
          <p:nvPr/>
        </p:nvSpPr>
        <p:spPr>
          <a:xfrm>
            <a:off x="8086419" y="7132627"/>
            <a:ext cx="24607" cy="15760"/>
          </a:xfrm>
          <a:custGeom>
            <a:avLst/>
            <a:gdLst>
              <a:gd name="connsiteX0" fmla="*/ 0 w 24607"/>
              <a:gd name="connsiteY0" fmla="*/ 0 h 15760"/>
              <a:gd name="connsiteX1" fmla="*/ 24607 w 24607"/>
              <a:gd name="connsiteY1" fmla="*/ 0 h 15760"/>
              <a:gd name="connsiteX2" fmla="*/ 18091 w 24607"/>
              <a:gd name="connsiteY2" fmla="*/ 15760 h 15760"/>
              <a:gd name="connsiteX3" fmla="*/ 0 w 24607"/>
              <a:gd name="connsiteY3" fmla="*/ 0 h 1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07" h="15760">
                <a:moveTo>
                  <a:pt x="0" y="0"/>
                </a:moveTo>
                <a:lnTo>
                  <a:pt x="24607" y="0"/>
                </a:lnTo>
                <a:lnTo>
                  <a:pt x="18091" y="157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1E3DBD-24D5-41C6-A4B2-E9FB0421B03A}"/>
              </a:ext>
            </a:extLst>
          </p:cNvPr>
          <p:cNvSpPr txBox="1"/>
          <p:nvPr/>
        </p:nvSpPr>
        <p:spPr>
          <a:xfrm>
            <a:off x="8252116" y="3668040"/>
            <a:ext cx="3655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GV: LÊ THU HIỀN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AB1FEF-EEF3-4580-B540-BE2ADE47C714}"/>
              </a:ext>
            </a:extLst>
          </p:cNvPr>
          <p:cNvSpPr txBox="1"/>
          <p:nvPr/>
        </p:nvSpPr>
        <p:spPr>
          <a:xfrm>
            <a:off x="7046869" y="4198238"/>
            <a:ext cx="5052679" cy="1583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0904200314</a:t>
            </a:r>
          </a:p>
          <a:p>
            <a:pPr>
              <a:lnSpc>
                <a:spcPct val="125000"/>
              </a:lnSpc>
            </a:pP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667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leminhtrangtn@gmail.com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C2A94C-DC68-452A-BC18-AFF260C383E8}"/>
              </a:ext>
            </a:extLst>
          </p:cNvPr>
          <p:cNvSpPr/>
          <p:nvPr/>
        </p:nvSpPr>
        <p:spPr>
          <a:xfrm>
            <a:off x="6807200" y="5924392"/>
            <a:ext cx="5405496" cy="349408"/>
          </a:xfrm>
          <a:custGeom>
            <a:avLst/>
            <a:gdLst>
              <a:gd name="connsiteX0" fmla="*/ 0 w 6469415"/>
              <a:gd name="connsiteY0" fmla="*/ 0 h 304801"/>
              <a:gd name="connsiteX1" fmla="*/ 6469415 w 6469415"/>
              <a:gd name="connsiteY1" fmla="*/ 0 h 304801"/>
              <a:gd name="connsiteX2" fmla="*/ 6467403 w 6469415"/>
              <a:gd name="connsiteY2" fmla="*/ 304801 h 304801"/>
              <a:gd name="connsiteX3" fmla="*/ 58668 w 6469415"/>
              <a:gd name="connsiteY3" fmla="*/ 304801 h 304801"/>
              <a:gd name="connsiteX4" fmla="*/ 0 w 6469415"/>
              <a:gd name="connsiteY4" fmla="*/ 56679 h 304801"/>
              <a:gd name="connsiteX5" fmla="*/ 0 w 6469415"/>
              <a:gd name="connsiteY5" fmla="*/ 0 h 30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9415" h="304801">
                <a:moveTo>
                  <a:pt x="0" y="0"/>
                </a:moveTo>
                <a:lnTo>
                  <a:pt x="6469415" y="0"/>
                </a:lnTo>
                <a:lnTo>
                  <a:pt x="6467403" y="304801"/>
                </a:lnTo>
                <a:lnTo>
                  <a:pt x="58668" y="304801"/>
                </a:lnTo>
                <a:lnTo>
                  <a:pt x="0" y="56679"/>
                </a:lnTo>
                <a:lnTo>
                  <a:pt x="0" y="0"/>
                </a:lnTo>
                <a:close/>
              </a:path>
            </a:pathLst>
          </a:custGeom>
          <a:solidFill>
            <a:srgbClr val="477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E8A94B-8833-491F-A673-9C9A68A5E3D5}"/>
              </a:ext>
            </a:extLst>
          </p:cNvPr>
          <p:cNvSpPr/>
          <p:nvPr/>
        </p:nvSpPr>
        <p:spPr>
          <a:xfrm>
            <a:off x="0" y="5924392"/>
            <a:ext cx="7112000" cy="349408"/>
          </a:xfrm>
          <a:prstGeom prst="rect">
            <a:avLst/>
          </a:prstGeom>
          <a:solidFill>
            <a:srgbClr val="D5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AA6C0FB-2BC0-4A1E-9196-B6598A1430EF}"/>
              </a:ext>
            </a:extLst>
          </p:cNvPr>
          <p:cNvGraphicFramePr/>
          <p:nvPr/>
        </p:nvGraphicFramePr>
        <p:xfrm>
          <a:off x="-136231" y="829832"/>
          <a:ext cx="7478752" cy="4342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CFE350B-BD22-42C3-A61F-E6C388DB863F}"/>
              </a:ext>
            </a:extLst>
          </p:cNvPr>
          <p:cNvSpPr txBox="1"/>
          <p:nvPr/>
        </p:nvSpPr>
        <p:spPr>
          <a:xfrm>
            <a:off x="4368800" y="823514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đầy</a:t>
            </a:r>
            <a:r>
              <a:rPr lang="en-US" sz="2400" dirty="0"/>
              <a:t> </a:t>
            </a:r>
            <a:r>
              <a:rPr lang="en-US" sz="2400" dirty="0" err="1"/>
              <a:t>đủ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429AC2-CD9B-465F-BDC0-CC8244B5FA06}"/>
              </a:ext>
            </a:extLst>
          </p:cNvPr>
          <p:cNvSpPr txBox="1"/>
          <p:nvPr/>
        </p:nvSpPr>
        <p:spPr>
          <a:xfrm>
            <a:off x="5588000" y="199905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Bật</a:t>
            </a:r>
            <a:r>
              <a:rPr lang="en-US" sz="2400" dirty="0"/>
              <a:t> cam, </a:t>
            </a:r>
            <a:r>
              <a:rPr lang="en-US" sz="2400" dirty="0" err="1"/>
              <a:t>tắt</a:t>
            </a:r>
            <a:r>
              <a:rPr lang="en-US" sz="2400" dirty="0"/>
              <a:t> mic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5C7A6C-C34D-4E9D-A840-9C9BC59EEB51}"/>
              </a:ext>
            </a:extLst>
          </p:cNvPr>
          <p:cNvSpPr txBox="1"/>
          <p:nvPr/>
        </p:nvSpPr>
        <p:spPr>
          <a:xfrm>
            <a:off x="5599137" y="3750517"/>
            <a:ext cx="1644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1A8806-8F12-4485-BE2E-C5D117079BC1}"/>
              </a:ext>
            </a:extLst>
          </p:cNvPr>
          <p:cNvSpPr txBox="1"/>
          <p:nvPr/>
        </p:nvSpPr>
        <p:spPr>
          <a:xfrm>
            <a:off x="755751" y="4710707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uống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8D9D97-2769-4563-A976-2CB6D3ED885F}"/>
              </a:ext>
            </a:extLst>
          </p:cNvPr>
          <p:cNvSpPr txBox="1"/>
          <p:nvPr/>
        </p:nvSpPr>
        <p:spPr>
          <a:xfrm>
            <a:off x="-48853" y="2519410"/>
            <a:ext cx="2182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Giơ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A22841-F8FB-4607-9760-B49E9FF21756}"/>
              </a:ext>
            </a:extLst>
          </p:cNvPr>
          <p:cNvSpPr txBox="1"/>
          <p:nvPr/>
        </p:nvSpPr>
        <p:spPr>
          <a:xfrm>
            <a:off x="192157" y="827805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, </a:t>
            </a:r>
            <a:r>
              <a:rPr lang="en-US" sz="2400" dirty="0" err="1"/>
              <a:t>nộp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đầy</a:t>
            </a:r>
            <a:r>
              <a:rPr lang="en-US" sz="2400" dirty="0"/>
              <a:t> </a:t>
            </a:r>
            <a:r>
              <a:rPr lang="en-US" sz="2400" dirty="0" err="1"/>
              <a:t>đủ</a:t>
            </a:r>
            <a:endParaRPr lang="en-US" sz="2400" dirty="0"/>
          </a:p>
        </p:txBody>
      </p:sp>
      <p:sp>
        <p:nvSpPr>
          <p:cNvPr id="26" name="圆角矩形 1">
            <a:extLst>
              <a:ext uri="{FF2B5EF4-FFF2-40B4-BE49-F238E27FC236}">
                <a16:creationId xmlns:a16="http://schemas.microsoft.com/office/drawing/2014/main" id="{8711F250-46F6-4D33-AE9C-FF4A437E6D68}"/>
              </a:ext>
            </a:extLst>
          </p:cNvPr>
          <p:cNvSpPr/>
          <p:nvPr/>
        </p:nvSpPr>
        <p:spPr>
          <a:xfrm>
            <a:off x="192159" y="76201"/>
            <a:ext cx="2306160" cy="677108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Row"/>
              </a:rPr>
              <a:t>KHTN 6</a:t>
            </a:r>
            <a:endParaRPr lang="zh-CN" altLang="en-US" sz="3200" b="1" dirty="0">
              <a:solidFill>
                <a:schemeClr val="tx1"/>
              </a:solidFill>
              <a:latin typeface="Row"/>
            </a:endParaRPr>
          </a:p>
        </p:txBody>
      </p:sp>
      <p:grpSp>
        <p:nvGrpSpPr>
          <p:cNvPr id="27" name="组合 5">
            <a:extLst>
              <a:ext uri="{FF2B5EF4-FFF2-40B4-BE49-F238E27FC236}">
                <a16:creationId xmlns:a16="http://schemas.microsoft.com/office/drawing/2014/main" id="{4F8AF843-E6ED-4905-AB04-1848B4170F8E}"/>
              </a:ext>
            </a:extLst>
          </p:cNvPr>
          <p:cNvGrpSpPr/>
          <p:nvPr/>
        </p:nvGrpSpPr>
        <p:grpSpPr>
          <a:xfrm>
            <a:off x="0" y="332611"/>
            <a:ext cx="384317" cy="61431"/>
            <a:chOff x="4318304" y="3089060"/>
            <a:chExt cx="384317" cy="61430"/>
          </a:xfrm>
        </p:grpSpPr>
        <p:sp>
          <p:nvSpPr>
            <p:cNvPr id="28" name="圆角矩形 6">
              <a:extLst>
                <a:ext uri="{FF2B5EF4-FFF2-40B4-BE49-F238E27FC236}">
                  <a16:creationId xmlns:a16="http://schemas.microsoft.com/office/drawing/2014/main" id="{54422534-F4CE-4897-8F63-13EAB5179F50}"/>
                </a:ext>
              </a:extLst>
            </p:cNvPr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prstClr val="white"/>
                </a:solidFill>
              </a:endParaRPr>
            </a:p>
          </p:txBody>
        </p:sp>
        <p:sp>
          <p:nvSpPr>
            <p:cNvPr id="29" name="圆角矩形 7">
              <a:extLst>
                <a:ext uri="{FF2B5EF4-FFF2-40B4-BE49-F238E27FC236}">
                  <a16:creationId xmlns:a16="http://schemas.microsoft.com/office/drawing/2014/main" id="{71D51587-25CC-4741-91C8-E314BD572B00}"/>
                </a:ext>
              </a:extLst>
            </p:cNvPr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prstClr val="white"/>
                </a:solidFill>
              </a:endParaRPr>
            </a:p>
          </p:txBody>
        </p:sp>
      </p:grpSp>
      <p:pic>
        <p:nvPicPr>
          <p:cNvPr id="30" name="Picture 29" descr="A person in a red dress&#10;&#10;Description automatically generated with medium confidence">
            <a:extLst>
              <a:ext uri="{FF2B5EF4-FFF2-40B4-BE49-F238E27FC236}">
                <a16:creationId xmlns:a16="http://schemas.microsoft.com/office/drawing/2014/main" id="{A731950D-46DD-44A2-BB99-E3AFC063678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130" t="9436" b="26874"/>
          <a:stretch>
            <a:fillRect/>
          </a:stretch>
        </p:blipFill>
        <p:spPr>
          <a:xfrm>
            <a:off x="8940801" y="790000"/>
            <a:ext cx="2765961" cy="2399961"/>
          </a:xfrm>
          <a:custGeom>
            <a:avLst/>
            <a:gdLst>
              <a:gd name="connsiteX0" fmla="*/ 1422291 w 2844582"/>
              <a:gd name="connsiteY0" fmla="*/ 0 h 2468178"/>
              <a:gd name="connsiteX1" fmla="*/ 2844582 w 2844582"/>
              <a:gd name="connsiteY1" fmla="*/ 1234089 h 2468178"/>
              <a:gd name="connsiteX2" fmla="*/ 1422291 w 2844582"/>
              <a:gd name="connsiteY2" fmla="*/ 2468178 h 2468178"/>
              <a:gd name="connsiteX3" fmla="*/ 0 w 2844582"/>
              <a:gd name="connsiteY3" fmla="*/ 1234089 h 2468178"/>
              <a:gd name="connsiteX4" fmla="*/ 1422291 w 2844582"/>
              <a:gd name="connsiteY4" fmla="*/ 0 h 246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4582" h="2468178">
                <a:moveTo>
                  <a:pt x="1422291" y="0"/>
                </a:moveTo>
                <a:cubicBezTo>
                  <a:pt x="2207801" y="0"/>
                  <a:pt x="2844582" y="552520"/>
                  <a:pt x="2844582" y="1234089"/>
                </a:cubicBezTo>
                <a:cubicBezTo>
                  <a:pt x="2844582" y="1915658"/>
                  <a:pt x="2207801" y="2468178"/>
                  <a:pt x="1422291" y="2468178"/>
                </a:cubicBezTo>
                <a:cubicBezTo>
                  <a:pt x="636781" y="2468178"/>
                  <a:pt x="0" y="1915658"/>
                  <a:pt x="0" y="1234089"/>
                </a:cubicBezTo>
                <a:cubicBezTo>
                  <a:pt x="0" y="552520"/>
                  <a:pt x="636781" y="0"/>
                  <a:pt x="1422291" y="0"/>
                </a:cubicBezTo>
                <a:close/>
              </a:path>
            </a:pathLst>
          </a:custGeom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4488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lương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636" y="1935757"/>
            <a:ext cx="10467833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*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quản</a:t>
            </a:r>
            <a:r>
              <a:rPr lang="en-US" sz="2800" dirty="0"/>
              <a:t> </a:t>
            </a:r>
            <a:r>
              <a:rPr lang="en-US" sz="2800" dirty="0" err="1"/>
              <a:t>lương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,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endParaRPr lang="en-US" sz="2800" dirty="0"/>
          </a:p>
          <a:p>
            <a:pPr lvl="1"/>
            <a:r>
              <a:rPr lang="en-US" sz="2800" dirty="0"/>
              <a:t>-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khô</a:t>
            </a:r>
            <a:r>
              <a:rPr lang="en-US" sz="2800" dirty="0"/>
              <a:t> </a:t>
            </a:r>
            <a:r>
              <a:rPr lang="en-US" sz="2800" dirty="0" err="1"/>
              <a:t>ráo</a:t>
            </a:r>
            <a:r>
              <a:rPr lang="en-US" sz="2800" dirty="0"/>
              <a:t>, </a:t>
            </a:r>
            <a:r>
              <a:rPr lang="en-US" sz="2800" dirty="0" err="1"/>
              <a:t>thoáng</a:t>
            </a:r>
            <a:r>
              <a:rPr lang="en-US" sz="2800" dirty="0"/>
              <a:t> </a:t>
            </a:r>
            <a:r>
              <a:rPr lang="en-US" sz="2800" dirty="0" err="1"/>
              <a:t>mát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-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khô</a:t>
            </a:r>
            <a:r>
              <a:rPr lang="en-US" sz="2800" dirty="0"/>
              <a:t> (</a:t>
            </a:r>
            <a:r>
              <a:rPr lang="en-US" sz="2800" dirty="0" err="1"/>
              <a:t>phơi</a:t>
            </a:r>
            <a:r>
              <a:rPr lang="en-US" sz="2800" dirty="0"/>
              <a:t> </a:t>
            </a:r>
            <a:r>
              <a:rPr lang="en-US" sz="2800" dirty="0" err="1"/>
              <a:t>khô</a:t>
            </a:r>
            <a:r>
              <a:rPr lang="en-US" sz="2800" dirty="0"/>
              <a:t>, </a:t>
            </a:r>
            <a:r>
              <a:rPr lang="en-US" sz="2800" dirty="0" err="1"/>
              <a:t>sấy</a:t>
            </a:r>
            <a:r>
              <a:rPr lang="en-US" sz="2800" dirty="0"/>
              <a:t> </a:t>
            </a:r>
            <a:r>
              <a:rPr lang="en-US" sz="2800" dirty="0" err="1"/>
              <a:t>khô</a:t>
            </a:r>
            <a:r>
              <a:rPr lang="en-US" sz="2800" dirty="0"/>
              <a:t>), </a:t>
            </a:r>
            <a:r>
              <a:rPr lang="en-US" sz="2800" dirty="0" err="1"/>
              <a:t>hun</a:t>
            </a:r>
            <a:r>
              <a:rPr lang="en-US" sz="2800" dirty="0"/>
              <a:t> </a:t>
            </a:r>
            <a:r>
              <a:rPr lang="en-US" sz="2800" dirty="0" err="1"/>
              <a:t>khói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-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lạnh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</a:t>
            </a:r>
            <a:r>
              <a:rPr lang="en-US" sz="2800" dirty="0" err="1"/>
              <a:t>lạnh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- </a:t>
            </a:r>
            <a:r>
              <a:rPr lang="en-US" sz="2800" dirty="0" err="1"/>
              <a:t>Ướp</a:t>
            </a:r>
            <a:r>
              <a:rPr lang="en-US" sz="2800" dirty="0"/>
              <a:t> </a:t>
            </a:r>
            <a:r>
              <a:rPr lang="en-US" sz="2800" dirty="0" err="1"/>
              <a:t>muối</a:t>
            </a:r>
            <a:endParaRPr lang="en-US" sz="2800" dirty="0"/>
          </a:p>
          <a:p>
            <a:pPr lvl="1"/>
            <a:r>
              <a:rPr lang="en-US" sz="2800" dirty="0"/>
              <a:t>- </a:t>
            </a:r>
            <a:r>
              <a:rPr lang="en-US" sz="2800" dirty="0" err="1"/>
              <a:t>Muối</a:t>
            </a:r>
            <a:r>
              <a:rPr lang="en-US" sz="2800" dirty="0"/>
              <a:t> </a:t>
            </a:r>
            <a:r>
              <a:rPr lang="en-US" sz="2800" dirty="0" err="1"/>
              <a:t>chua</a:t>
            </a:r>
            <a:endParaRPr lang="en-US" sz="2800" dirty="0"/>
          </a:p>
          <a:p>
            <a:pPr lvl="1"/>
            <a:r>
              <a:rPr lang="en-US" sz="2800" dirty="0"/>
              <a:t>- </a:t>
            </a:r>
            <a:r>
              <a:rPr lang="en-US" sz="2800" dirty="0" err="1"/>
              <a:t>Chế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quản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lâu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</a:t>
            </a:r>
          </a:p>
          <a:p>
            <a:pPr lvl="1"/>
            <a:endParaRPr lang="en-US" sz="2800" dirty="0"/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39243E68-C2F6-4DCD-AE54-1C2677B0008C}"/>
              </a:ext>
            </a:extLst>
          </p:cNvPr>
          <p:cNvSpPr txBox="1"/>
          <p:nvPr/>
        </p:nvSpPr>
        <p:spPr>
          <a:xfrm>
            <a:off x="1701527" y="52754"/>
            <a:ext cx="8710049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15. MỘT SỐ LƯƠNG THỰC, THỰC PHẨM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08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B82B1E-D304-43BF-B970-C4E20E89A00E}"/>
              </a:ext>
            </a:extLst>
          </p:cNvPr>
          <p:cNvSpPr txBox="1"/>
          <p:nvPr/>
        </p:nvSpPr>
        <p:spPr>
          <a:xfrm>
            <a:off x="168812" y="998806"/>
            <a:ext cx="7206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III. SỨC KHỎE VÀ CHẾ ĐỘ DINH DƯỠNG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39243E68-C2F6-4DCD-AE54-1C2677B0008C}"/>
              </a:ext>
            </a:extLst>
          </p:cNvPr>
          <p:cNvSpPr txBox="1"/>
          <p:nvPr/>
        </p:nvSpPr>
        <p:spPr>
          <a:xfrm>
            <a:off x="1581541" y="114701"/>
            <a:ext cx="8710049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15. MỘT SỐ LƯƠNG THỰC, THỰC PHẨM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03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D43473-2E68-4AFB-A08A-AC7BD0B4D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32584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727D31-1838-40DE-8704-359B9A119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751" y="0"/>
            <a:ext cx="5716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98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628253-2287-4291-81BF-5FE1C53A4DBD}"/>
              </a:ext>
            </a:extLst>
          </p:cNvPr>
          <p:cNvSpPr txBox="1"/>
          <p:nvPr/>
        </p:nvSpPr>
        <p:spPr>
          <a:xfrm>
            <a:off x="539647" y="4955685"/>
            <a:ext cx="10522634" cy="5887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C27EE-5181-4DF7-BEDA-CB25E2D6B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47" y="476495"/>
            <a:ext cx="5126636" cy="3450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F11555-A98B-43FD-A4B5-6BBD5C485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541" y="476495"/>
            <a:ext cx="5622388" cy="345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84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0050819213331">
            <a:extLst>
              <a:ext uri="{FF2B5EF4-FFF2-40B4-BE49-F238E27FC236}">
                <a16:creationId xmlns:a16="http://schemas.microsoft.com/office/drawing/2014/main" id="{E7393FB9-E3F9-4743-B108-0686CF337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04" y="2819400"/>
            <a:ext cx="4325686" cy="289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images783493_beo">
            <a:extLst>
              <a:ext uri="{FF2B5EF4-FFF2-40B4-BE49-F238E27FC236}">
                <a16:creationId xmlns:a16="http://schemas.microsoft.com/office/drawing/2014/main" id="{4AA83589-8092-417C-8E72-D21F9625E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73" y="151977"/>
            <a:ext cx="5085472" cy="251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khcn150705-16">
            <a:extLst>
              <a:ext uri="{FF2B5EF4-FFF2-40B4-BE49-F238E27FC236}">
                <a16:creationId xmlns:a16="http://schemas.microsoft.com/office/drawing/2014/main" id="{E6410354-4693-4705-B45F-47DE0E941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74" y="2819400"/>
            <a:ext cx="5085471" cy="286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id="{8FD3ADA6-2C57-4536-BA44-AD662448A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1" y="5867400"/>
            <a:ext cx="250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BỆNH BÉO PHÌ</a:t>
            </a:r>
          </a:p>
        </p:txBody>
      </p:sp>
      <p:pic>
        <p:nvPicPr>
          <p:cNvPr id="25606" name="Picture 6" descr="beos">
            <a:extLst>
              <a:ext uri="{FF2B5EF4-FFF2-40B4-BE49-F238E27FC236}">
                <a16:creationId xmlns:a16="http://schemas.microsoft.com/office/drawing/2014/main" id="{3786C38E-8080-49F8-9E82-BB0EE7B73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04" y="152400"/>
            <a:ext cx="4325686" cy="251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>
            <a:hlinkClick r:id="rId6" action="ppaction://hlinksldjump"/>
            <a:extLst>
              <a:ext uri="{FF2B5EF4-FFF2-40B4-BE49-F238E27FC236}">
                <a16:creationId xmlns:a16="http://schemas.microsoft.com/office/drawing/2014/main" id="{11FD691C-C660-45C2-912F-51B2BE063A88}"/>
              </a:ext>
            </a:extLst>
          </p:cNvPr>
          <p:cNvSpPr/>
          <p:nvPr/>
        </p:nvSpPr>
        <p:spPr>
          <a:xfrm>
            <a:off x="9906000" y="6324600"/>
            <a:ext cx="5334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suydinhduong1010">
            <a:extLst>
              <a:ext uri="{FF2B5EF4-FFF2-40B4-BE49-F238E27FC236}">
                <a16:creationId xmlns:a16="http://schemas.microsoft.com/office/drawing/2014/main" id="{152425C7-EE3B-4A77-9601-58C72BE2C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28" y="381000"/>
            <a:ext cx="421598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suy dinh dưỡng">
            <a:extLst>
              <a:ext uri="{FF2B5EF4-FFF2-40B4-BE49-F238E27FC236}">
                <a16:creationId xmlns:a16="http://schemas.microsoft.com/office/drawing/2014/main" id="{AD7E9855-795F-49D5-B5AE-61A131D0B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470288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images1">
            <a:extLst>
              <a:ext uri="{FF2B5EF4-FFF2-40B4-BE49-F238E27FC236}">
                <a16:creationId xmlns:a16="http://schemas.microsoft.com/office/drawing/2014/main" id="{AC22D576-FE56-4653-AFDD-20BBC8BB2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480177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>
            <a:extLst>
              <a:ext uri="{FF2B5EF4-FFF2-40B4-BE49-F238E27FC236}">
                <a16:creationId xmlns:a16="http://schemas.microsoft.com/office/drawing/2014/main" id="{1CA3E542-DF19-47BB-9DAB-D23C9EB0F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213" y="3657601"/>
            <a:ext cx="51800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SUY DINH DƯỠNG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CÒI XƯƠNG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5-Point Star 6">
            <a:hlinkClick r:id="rId5" action="ppaction://hlinksldjump"/>
            <a:extLst>
              <a:ext uri="{FF2B5EF4-FFF2-40B4-BE49-F238E27FC236}">
                <a16:creationId xmlns:a16="http://schemas.microsoft.com/office/drawing/2014/main" id="{534BA28F-ADAA-457E-B466-BD200DA5A097}"/>
              </a:ext>
            </a:extLst>
          </p:cNvPr>
          <p:cNvSpPr/>
          <p:nvPr/>
        </p:nvSpPr>
        <p:spPr>
          <a:xfrm>
            <a:off x="9906000" y="6324600"/>
            <a:ext cx="5334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ư cổ">
            <a:extLst>
              <a:ext uri="{FF2B5EF4-FFF2-40B4-BE49-F238E27FC236}">
                <a16:creationId xmlns:a16="http://schemas.microsoft.com/office/drawing/2014/main" id="{7F224F0C-3B95-44E6-9C7D-0809D3939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1" y="3213100"/>
            <a:ext cx="474332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bươu cổ">
            <a:extLst>
              <a:ext uri="{FF2B5EF4-FFF2-40B4-BE49-F238E27FC236}">
                <a16:creationId xmlns:a16="http://schemas.microsoft.com/office/drawing/2014/main" id="{1C748A23-4BC3-46DE-9FE0-A8E6C0669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1" y="266700"/>
            <a:ext cx="474332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bướu cổ">
            <a:extLst>
              <a:ext uri="{FF2B5EF4-FFF2-40B4-BE49-F238E27FC236}">
                <a16:creationId xmlns:a16="http://schemas.microsoft.com/office/drawing/2014/main" id="{9EC41D98-EC0C-48F3-9FAF-8ED39FBC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1" y="266700"/>
            <a:ext cx="4308034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images">
            <a:extLst>
              <a:ext uri="{FF2B5EF4-FFF2-40B4-BE49-F238E27FC236}">
                <a16:creationId xmlns:a16="http://schemas.microsoft.com/office/drawing/2014/main" id="{791F06FD-1AAA-4FC6-9CA3-B207B9F6B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1" y="3200400"/>
            <a:ext cx="4406509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>
            <a:extLst>
              <a:ext uri="{FF2B5EF4-FFF2-40B4-BE49-F238E27FC236}">
                <a16:creationId xmlns:a16="http://schemas.microsoft.com/office/drawing/2014/main" id="{504A8D07-4409-4E6E-9A77-6F7DB3CFA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810" y="5930900"/>
            <a:ext cx="281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BƯỚU CỔ</a:t>
            </a:r>
          </a:p>
        </p:txBody>
      </p:sp>
      <p:sp>
        <p:nvSpPr>
          <p:cNvPr id="7" name="5-Point Star 6">
            <a:hlinkClick r:id="rId6" action="ppaction://hlinksldjump"/>
            <a:extLst>
              <a:ext uri="{FF2B5EF4-FFF2-40B4-BE49-F238E27FC236}">
                <a16:creationId xmlns:a16="http://schemas.microsoft.com/office/drawing/2014/main" id="{99021C9A-E77D-4EEC-A5C6-B4492B410511}"/>
              </a:ext>
            </a:extLst>
          </p:cNvPr>
          <p:cNvSpPr/>
          <p:nvPr/>
        </p:nvSpPr>
        <p:spPr>
          <a:xfrm>
            <a:off x="9906000" y="6324600"/>
            <a:ext cx="5334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22251" y="293553"/>
            <a:ext cx="1653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CỦNG CỐ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3276" y="1241253"/>
            <a:ext cx="9891217" cy="4901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HS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62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77842" y="261561"/>
            <a:ext cx="310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NHIỆM VỤ VỀ NHÀ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44062" y="1603157"/>
            <a:ext cx="10242909" cy="22491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 HS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HS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inforgrafic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lipid.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1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93F0B-A593-4105-81A8-B359B1E3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h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6B776-C164-46F6-AD6D-87E8BE7F7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h-ZA"/>
          </a:p>
        </p:txBody>
      </p:sp>
    </p:spTree>
    <p:extLst>
      <p:ext uri="{BB962C8B-B14F-4D97-AF65-F5344CB8AC3E}">
        <p14:creationId xmlns:p14="http://schemas.microsoft.com/office/powerpoint/2010/main" val="2741851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664" t="39879" r="52587" b="34127"/>
          <a:stretch/>
        </p:blipFill>
        <p:spPr>
          <a:xfrm>
            <a:off x="989556" y="1265157"/>
            <a:ext cx="4886588" cy="3419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B1DE64-FFA6-482E-BAFE-B3D9590F46F0}"/>
              </a:ext>
            </a:extLst>
          </p:cNvPr>
          <p:cNvSpPr txBox="1"/>
          <p:nvPr/>
        </p:nvSpPr>
        <p:spPr>
          <a:xfrm>
            <a:off x="1543223" y="269595"/>
            <a:ext cx="8710049" cy="523220"/>
          </a:xfrm>
          <a:prstGeom prst="rect">
            <a:avLst/>
          </a:prstGeom>
          <a:solidFill>
            <a:srgbClr val="2D0DB3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15. MỘT SỐ LƯƠNG THỰC, THỰC PHẨM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738E8C-8F98-4927-B20E-6F0324FFEF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256" t="55253" r="50013" b="-2913"/>
          <a:stretch/>
        </p:blipFill>
        <p:spPr>
          <a:xfrm>
            <a:off x="5699342" y="1750844"/>
            <a:ext cx="5235034" cy="3841999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4602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4999" y="251741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VAI TRÒ CỦA LƯƠNG THỰC, THỰC PHẨM </a:t>
            </a:r>
          </a:p>
        </p:txBody>
      </p:sp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382138" y="833735"/>
            <a:ext cx="10616788" cy="1417809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4"/>
          <a:stretch>
            <a:fillRect/>
          </a:stretch>
        </p:blipFill>
        <p:spPr>
          <a:xfrm>
            <a:off x="382138" y="2769326"/>
            <a:ext cx="10467832" cy="32424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29070" y="2220070"/>
            <a:ext cx="9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Lúa</a:t>
            </a:r>
            <a:r>
              <a:rPr lang="en-US" sz="1600" dirty="0"/>
              <a:t> </a:t>
            </a:r>
            <a:r>
              <a:rPr lang="en-US" sz="1600" dirty="0" err="1"/>
              <a:t>gạo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650867" y="2233683"/>
            <a:ext cx="9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Ngô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71622" y="2215822"/>
            <a:ext cx="132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Khoai</a:t>
            </a:r>
            <a:r>
              <a:rPr lang="en-US" sz="1600" dirty="0"/>
              <a:t> lang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94462" y="2352664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Mía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7784872" y="2196404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Hoa</a:t>
            </a:r>
            <a:r>
              <a:rPr lang="en-US" sz="1600" dirty="0"/>
              <a:t> </a:t>
            </a:r>
            <a:r>
              <a:rPr lang="en-US" sz="1600" dirty="0" err="1"/>
              <a:t>quả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9647182" y="2310318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Mật</a:t>
            </a:r>
            <a:r>
              <a:rPr lang="en-US" sz="1600" dirty="0"/>
              <a:t> </a:t>
            </a:r>
            <a:r>
              <a:rPr lang="en-US" sz="1600" dirty="0" err="1"/>
              <a:t>ong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972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70F0A3-AF95-4E43-80F6-BFEC9AF8A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4" y="1180769"/>
            <a:ext cx="3450550" cy="312997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39BFBBD-E44A-4CB0-B9AD-9619D9182BBF}"/>
              </a:ext>
            </a:extLst>
          </p:cNvPr>
          <p:cNvSpPr txBox="1"/>
          <p:nvPr/>
        </p:nvSpPr>
        <p:spPr>
          <a:xfrm>
            <a:off x="3765679" y="797609"/>
            <a:ext cx="7910568" cy="38962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45720" rIns="0" bIns="45720" rtlCol="0">
            <a:noAutofit/>
          </a:bodyPr>
          <a:lstStyle/>
          <a:p>
            <a:pPr algn="ctr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PHIẾU HỌC TẬP SỐ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 </a:t>
            </a:r>
          </a:p>
          <a:p>
            <a:pPr>
              <a:lnSpc>
                <a:spcPct val="160000"/>
              </a:lnSpc>
              <a:spcBef>
                <a:spcPts val="600"/>
              </a:spcBef>
              <a:buClr>
                <a:schemeClr val="accent1"/>
              </a:buClr>
              <a:buFont typeface="Calibri" panose="020F0502020204030204" pitchFamily="34" charset="0"/>
              <a:tabLst>
                <a:tab pos="540385" algn="l"/>
              </a:tabLs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sát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H15.1,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tìm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hiểu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dung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trong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sách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giáo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khoa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bài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15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trả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lời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câu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hỏi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sau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:</a:t>
            </a:r>
          </a:p>
          <a:p>
            <a:pPr>
              <a:lnSpc>
                <a:spcPct val="160000"/>
              </a:lnSpc>
              <a:spcBef>
                <a:spcPts val="600"/>
              </a:spcBef>
              <a:buClr>
                <a:schemeClr val="accent1"/>
              </a:buClr>
              <a:buFont typeface="Calibri" panose="020F0502020204030204" pitchFamily="34" charset="0"/>
              <a:tabLst>
                <a:tab pos="540385" algn="l"/>
              </a:tabLs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1.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Lương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thực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thực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phẩm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nào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có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nguồn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gốc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từ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thực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vật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?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Từ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động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vật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?</a:t>
            </a:r>
          </a:p>
          <a:p>
            <a:pPr>
              <a:lnSpc>
                <a:spcPct val="160000"/>
              </a:lnSpc>
              <a:spcBef>
                <a:spcPts val="600"/>
              </a:spcBef>
              <a:buClr>
                <a:schemeClr val="accent1"/>
              </a:buClr>
              <a:buFont typeface="Calibri" panose="020F0502020204030204" pitchFamily="34" charset="0"/>
              <a:tabLst>
                <a:tab pos="540385" algn="l"/>
              </a:tabLs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Lương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thực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thực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phẩm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nào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có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thể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ăn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sống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?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Phải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nấu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chín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?</a:t>
            </a:r>
          </a:p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708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9F4DC0-65CB-422B-A355-7E59B498C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725" y="5701280"/>
            <a:ext cx="5827363" cy="1023604"/>
          </a:xfrm>
          <a:prstGeom prst="rect">
            <a:avLst/>
          </a:prstGeom>
        </p:spPr>
      </p:pic>
      <p:pic>
        <p:nvPicPr>
          <p:cNvPr id="1026" name="Picture 2" descr="Top ba quốc gia lãng phí thực phẩm nhiều nhất tại Mỹ Latin">
            <a:extLst>
              <a:ext uri="{FF2B5EF4-FFF2-40B4-BE49-F238E27FC236}">
                <a16:creationId xmlns:a16="http://schemas.microsoft.com/office/drawing/2014/main" id="{2C082F54-B309-43A5-BCC0-BA0BD166A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r="18123"/>
          <a:stretch/>
        </p:blipFill>
        <p:spPr bwMode="auto">
          <a:xfrm>
            <a:off x="7888637" y="1704975"/>
            <a:ext cx="3983065" cy="385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EB99B885-D966-4777-B74E-A33EECCC811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491"/>
            <a:ext cx="2219546" cy="571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A9E97C-BC6D-477C-8C7D-C88BD2DD9724}"/>
              </a:ext>
            </a:extLst>
          </p:cNvPr>
          <p:cNvSpPr txBox="1"/>
          <p:nvPr/>
        </p:nvSpPr>
        <p:spPr>
          <a:xfrm>
            <a:off x="666018" y="697423"/>
            <a:ext cx="7910568" cy="43064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200000"/>
              </a:lnSpc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dirty="0" err="1">
                <a:solidFill>
                  <a:srgbClr val="FF0000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Vai</a:t>
            </a:r>
            <a:r>
              <a:rPr lang="en-US" sz="2400" dirty="0">
                <a:solidFill>
                  <a:srgbClr val="FF0000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lương</a:t>
            </a:r>
            <a:r>
              <a:rPr lang="en-US" sz="2400" dirty="0">
                <a:solidFill>
                  <a:srgbClr val="FF0000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phẩm</a:t>
            </a:r>
            <a:r>
              <a:rPr lang="en-US" sz="2400" dirty="0">
                <a:solidFill>
                  <a:srgbClr val="FF0000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: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a.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Cung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cấp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</a:t>
            </a:r>
            <a:r>
              <a:rPr lang="en-US" sz="2400" dirty="0" err="1"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ăng</a:t>
            </a:r>
            <a:r>
              <a:rPr lang="en-US" sz="2400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lượng</a:t>
            </a:r>
            <a:r>
              <a:rPr lang="en-US" sz="2400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các</a:t>
            </a:r>
            <a:r>
              <a:rPr lang="en-US" sz="2400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chất</a:t>
            </a:r>
            <a:r>
              <a:rPr lang="en-US" sz="2400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dinh</a:t>
            </a:r>
            <a:r>
              <a:rPr lang="en-US" sz="2400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dưỡng</a:t>
            </a:r>
            <a:r>
              <a:rPr lang="en-US" sz="2400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cho</a:t>
            </a:r>
            <a:r>
              <a:rPr lang="en-US" sz="2400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cơ</a:t>
            </a:r>
            <a:r>
              <a:rPr lang="en-US" sz="2400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thể</a:t>
            </a:r>
            <a:r>
              <a:rPr lang="en-US" sz="2400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200000"/>
              </a:lnSpc>
              <a:buClr>
                <a:schemeClr val="accent1"/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b.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Cung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cấp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 protein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cho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cở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thể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#9Slide03 Arima Madurai ExtraBo" panose="00000900000000000000" pitchFamily="2" charset="0"/>
              <a:cs typeface="#9Slide03 Arima Madurai ExtraBo" panose="00000900000000000000" pitchFamily="2" charset="0"/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  <a:buClr>
                <a:schemeClr val="accent1"/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c.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Cung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cấp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chất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khoáng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cho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cở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thể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#9Slide03 Arima Madurai ExtraBo" panose="00000900000000000000" pitchFamily="2" charset="0"/>
              <a:cs typeface="#9Slide03 Arima Madurai ExtraBo" panose="00000900000000000000" pitchFamily="2" charset="0"/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  <a:buClr>
                <a:schemeClr val="accent1"/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d.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Cung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cấp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 vitamin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cho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cơ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  <a:sym typeface="Wingdings" panose="05000000000000000000" pitchFamily="2" charset="2"/>
              </a:rPr>
              <a:t>thể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462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3195" y="1068451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I. VAI TRÒ CỦA LƯƠNG THỰC, THỰC PHẨM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9684" y="1720477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Lương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: </a:t>
            </a:r>
            <a:r>
              <a:rPr lang="en-US" sz="2800" dirty="0" err="1"/>
              <a:t>Lúa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, </a:t>
            </a:r>
            <a:r>
              <a:rPr lang="en-US" sz="2800" dirty="0" err="1"/>
              <a:t>ngô</a:t>
            </a:r>
            <a:r>
              <a:rPr lang="en-US" sz="2800" dirty="0"/>
              <a:t>, </a:t>
            </a:r>
            <a:r>
              <a:rPr lang="en-US" sz="2800" dirty="0" err="1"/>
              <a:t>khoai</a:t>
            </a:r>
            <a:r>
              <a:rPr lang="en-US" sz="2800" dirty="0"/>
              <a:t>, </a:t>
            </a:r>
            <a:r>
              <a:rPr lang="en-US" sz="2800" dirty="0" err="1"/>
              <a:t>sắn</a:t>
            </a:r>
            <a:r>
              <a:rPr lang="en-US" sz="2800" dirty="0"/>
              <a:t>, </a:t>
            </a:r>
            <a:r>
              <a:rPr lang="en-US" sz="2800" dirty="0" err="1"/>
              <a:t>lúa</a:t>
            </a:r>
            <a:r>
              <a:rPr lang="en-US" sz="2800" dirty="0"/>
              <a:t> </a:t>
            </a:r>
            <a:r>
              <a:rPr lang="en-US" sz="2800" dirty="0" err="1"/>
              <a:t>mỳ</a:t>
            </a:r>
            <a:r>
              <a:rPr lang="en-US" sz="2800" dirty="0"/>
              <a:t>, </a:t>
            </a:r>
            <a:r>
              <a:rPr lang="en-US" sz="2800" dirty="0" err="1"/>
              <a:t>lúa</a:t>
            </a:r>
            <a:r>
              <a:rPr lang="en-US" sz="2800" dirty="0"/>
              <a:t> </a:t>
            </a:r>
            <a:r>
              <a:rPr lang="en-US" sz="2800" dirty="0" err="1"/>
              <a:t>mạch</a:t>
            </a:r>
            <a:r>
              <a:rPr lang="en-US" sz="2800" dirty="0"/>
              <a:t>…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9684" y="2279442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: </a:t>
            </a:r>
            <a:r>
              <a:rPr lang="en-US" sz="2800" dirty="0" err="1"/>
              <a:t>Thịt</a:t>
            </a:r>
            <a:r>
              <a:rPr lang="en-US" sz="2800" dirty="0"/>
              <a:t>, </a:t>
            </a:r>
            <a:r>
              <a:rPr lang="en-US" sz="2800" dirty="0" err="1"/>
              <a:t>cá</a:t>
            </a:r>
            <a:r>
              <a:rPr lang="en-US" sz="2800" dirty="0"/>
              <a:t>, </a:t>
            </a:r>
            <a:r>
              <a:rPr lang="en-US" sz="2800" dirty="0" err="1"/>
              <a:t>trứng</a:t>
            </a:r>
            <a:r>
              <a:rPr lang="en-US" sz="2800" dirty="0"/>
              <a:t>, </a:t>
            </a:r>
            <a:r>
              <a:rPr lang="en-US" sz="2800" dirty="0" err="1"/>
              <a:t>sữa</a:t>
            </a:r>
            <a:r>
              <a:rPr lang="en-US" sz="2800" dirty="0"/>
              <a:t>, </a:t>
            </a:r>
            <a:r>
              <a:rPr lang="en-US" sz="2800" dirty="0" err="1"/>
              <a:t>đậu</a:t>
            </a:r>
            <a:r>
              <a:rPr lang="en-US" sz="2800" dirty="0"/>
              <a:t>, </a:t>
            </a:r>
            <a:r>
              <a:rPr lang="en-US" sz="2800" dirty="0" err="1"/>
              <a:t>đỗ</a:t>
            </a:r>
            <a:r>
              <a:rPr lang="en-US" sz="2800" dirty="0"/>
              <a:t>, </a:t>
            </a:r>
            <a:r>
              <a:rPr lang="en-US" sz="2800" dirty="0" err="1"/>
              <a:t>rau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…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684" y="2887374"/>
            <a:ext cx="10952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Lương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,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>
                <a:sym typeface="Wingdings" panose="05000000000000000000" pitchFamily="2" charset="2"/>
              </a:rPr>
              <a:t>Năng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lượng</a:t>
            </a:r>
            <a:r>
              <a:rPr lang="en-US" sz="2800" dirty="0">
                <a:sym typeface="Wingdings" panose="05000000000000000000" pitchFamily="2" charset="2"/>
              </a:rPr>
              <a:t>, </a:t>
            </a:r>
            <a:r>
              <a:rPr lang="en-US" sz="2800" dirty="0" err="1">
                <a:sym typeface="Wingdings" panose="05000000000000000000" pitchFamily="2" charset="2"/>
              </a:rPr>
              <a:t>các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chất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dinh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dưỡng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cho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cơ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thể</a:t>
            </a:r>
            <a:r>
              <a:rPr lang="en-US" sz="2800" dirty="0">
                <a:sym typeface="Wingdings" panose="05000000000000000000" pitchFamily="2" charset="2"/>
              </a:rPr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09684" y="3527233"/>
            <a:ext cx="10467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Lương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,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dễ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bị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hư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hỏng</a:t>
            </a:r>
            <a:r>
              <a:rPr lang="en-US" sz="2800" dirty="0">
                <a:sym typeface="Wingdings" panose="05000000000000000000" pitchFamily="2" charset="2"/>
              </a:rPr>
              <a:t> -&gt; </a:t>
            </a:r>
            <a:r>
              <a:rPr lang="en-US" sz="2800" dirty="0" err="1">
                <a:sym typeface="Wingdings" panose="05000000000000000000" pitchFamily="2" charset="2"/>
              </a:rPr>
              <a:t>Cần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được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bảo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quản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thích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hợp</a:t>
            </a:r>
            <a:r>
              <a:rPr lang="en-US" sz="2800" dirty="0">
                <a:sym typeface="Wingdings" panose="05000000000000000000" pitchFamily="2" charset="2"/>
              </a:rPr>
              <a:t>.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DB3A8A-2D1B-47CE-A316-1FFEA2E019DA}"/>
              </a:ext>
            </a:extLst>
          </p:cNvPr>
          <p:cNvSpPr txBox="1"/>
          <p:nvPr/>
        </p:nvSpPr>
        <p:spPr>
          <a:xfrm>
            <a:off x="1740975" y="265749"/>
            <a:ext cx="8710049" cy="523220"/>
          </a:xfrm>
          <a:prstGeom prst="rect">
            <a:avLst/>
          </a:prstGeom>
          <a:solidFill>
            <a:srgbClr val="2D0DB3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15. MỘT SỐ LƯƠNG THỰC, THỰC PHẨM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90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6496" y="1081378"/>
            <a:ext cx="10784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</a:rPr>
              <a:t>II. CÁC NHÓM CHẤT DINH DƯỠNG TRONG LƯƠNG THỰC, THỰC PHẨM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243E68-C2F6-4DCD-AE54-1C2677B0008C}"/>
              </a:ext>
            </a:extLst>
          </p:cNvPr>
          <p:cNvSpPr txBox="1"/>
          <p:nvPr/>
        </p:nvSpPr>
        <p:spPr>
          <a:xfrm>
            <a:off x="1543223" y="269595"/>
            <a:ext cx="8710049" cy="523220"/>
          </a:xfrm>
          <a:prstGeom prst="rect">
            <a:avLst/>
          </a:prstGeom>
          <a:solidFill>
            <a:srgbClr val="2D0DB3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15. MỘT SỐ LƯƠNG THỰC, THỰC PHẨM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5F4FE-3248-4239-98C7-DD01594D0984}"/>
              </a:ext>
            </a:extLst>
          </p:cNvPr>
          <p:cNvSpPr txBox="1"/>
          <p:nvPr/>
        </p:nvSpPr>
        <p:spPr>
          <a:xfrm>
            <a:off x="869046" y="3124050"/>
            <a:ext cx="56597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Link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https://www.liveworksheets.com/4-vc743472xm</a:t>
            </a:r>
            <a:endParaRPr lang="xh-ZA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A23374-900E-484A-AB89-F97C68A39EE8}"/>
              </a:ext>
            </a:extLst>
          </p:cNvPr>
          <p:cNvSpPr txBox="1"/>
          <p:nvPr/>
        </p:nvSpPr>
        <p:spPr>
          <a:xfrm>
            <a:off x="2133600" y="6790288"/>
            <a:ext cx="82757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/>
              <a:t>Lương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,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gồm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nhóm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dinh</a:t>
            </a:r>
            <a:r>
              <a:rPr lang="en-US" sz="2400" b="1" dirty="0"/>
              <a:t> </a:t>
            </a:r>
            <a:r>
              <a:rPr lang="en-US" sz="2400" b="1" dirty="0" err="1"/>
              <a:t>dưỡng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a. </a:t>
            </a:r>
            <a:r>
              <a:rPr lang="en-US" sz="2400" dirty="0" err="1"/>
              <a:t>Carbonhydrate</a:t>
            </a:r>
            <a:r>
              <a:rPr lang="en-US" sz="2400" dirty="0"/>
              <a:t> (</a:t>
            </a:r>
            <a:r>
              <a:rPr lang="en-US" sz="2400" dirty="0" err="1"/>
              <a:t>tinh</a:t>
            </a:r>
            <a:r>
              <a:rPr lang="en-US" sz="2400" dirty="0"/>
              <a:t> </a:t>
            </a:r>
            <a:r>
              <a:rPr lang="en-US" sz="2400" dirty="0" err="1"/>
              <a:t>bột</a:t>
            </a:r>
            <a:r>
              <a:rPr lang="en-US" sz="2400" dirty="0"/>
              <a:t>,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sơ</a:t>
            </a:r>
            <a:r>
              <a:rPr lang="en-US" sz="2400" dirty="0"/>
              <a:t>)</a:t>
            </a:r>
          </a:p>
          <a:p>
            <a:pPr>
              <a:lnSpc>
                <a:spcPct val="150000"/>
              </a:lnSpc>
            </a:pPr>
            <a:r>
              <a:rPr lang="xh-ZA" sz="2400" dirty="0"/>
              <a:t>b. Các chất dinh dưỡng khác: Protein, lipit, chất khoáng và vitamin.</a:t>
            </a:r>
          </a:p>
          <a:p>
            <a:pPr>
              <a:lnSpc>
                <a:spcPct val="150000"/>
              </a:lnSpc>
            </a:pPr>
            <a:r>
              <a:rPr lang="xh-ZA" sz="2400" dirty="0"/>
              <a:t>c. Các chất dinh dưỡng khác: Protein, lipit, chất khoáng,vitamin và </a:t>
            </a:r>
            <a:r>
              <a:rPr lang="en-US" sz="2400" dirty="0" err="1"/>
              <a:t>Carbonhydrate</a:t>
            </a:r>
            <a:r>
              <a:rPr lang="en-US" sz="2400" dirty="0"/>
              <a:t> (</a:t>
            </a:r>
            <a:r>
              <a:rPr lang="en-US" sz="2400" dirty="0" err="1"/>
              <a:t>tinh</a:t>
            </a:r>
            <a:r>
              <a:rPr lang="en-US" sz="2400" dirty="0"/>
              <a:t> </a:t>
            </a:r>
            <a:r>
              <a:rPr lang="en-US" sz="2400" dirty="0" err="1"/>
              <a:t>bột</a:t>
            </a:r>
            <a:r>
              <a:rPr lang="en-US" sz="2400" dirty="0"/>
              <a:t>,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sơ</a:t>
            </a:r>
            <a:r>
              <a:rPr lang="en-US" sz="2400" dirty="0"/>
              <a:t>)</a:t>
            </a:r>
          </a:p>
          <a:p>
            <a:endParaRPr lang="xh-ZA" sz="2800" dirty="0"/>
          </a:p>
        </p:txBody>
      </p:sp>
      <p:pic>
        <p:nvPicPr>
          <p:cNvPr id="18" name="Picture 2" descr="Top ba quốc gia lãng phí thực phẩm nhiều nhất tại Mỹ Latin">
            <a:extLst>
              <a:ext uri="{FF2B5EF4-FFF2-40B4-BE49-F238E27FC236}">
                <a16:creationId xmlns:a16="http://schemas.microsoft.com/office/drawing/2014/main" id="{D206574A-C6DF-4167-8247-71DDBE88B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r="18123"/>
          <a:stretch/>
        </p:blipFill>
        <p:spPr bwMode="auto">
          <a:xfrm>
            <a:off x="6096000" y="1893161"/>
            <a:ext cx="6065320" cy="409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8524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620197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true,&quot;HasAutoStop&quot;:true,&quot;HasMinimizeMode&quot;:true,&quot;TimerValue&quot;:&quot;00:15&quot;,&quot;HasAutoStart&quot;:tru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1026</TotalTime>
  <Words>1422</Words>
  <Application>Microsoft Office PowerPoint</Application>
  <PresentationFormat>Widescreen</PresentationFormat>
  <Paragraphs>167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微软雅黑</vt:lpstr>
      <vt:lpstr>#9Slide03 Arima Madurai ExtraBo</vt:lpstr>
      <vt:lpstr>Arial</vt:lpstr>
      <vt:lpstr>Bahnschrift SemiBold Condensed</vt:lpstr>
      <vt:lpstr>Calibri</vt:lpstr>
      <vt:lpstr>Calibri Light</vt:lpstr>
      <vt:lpstr>Open Sans</vt:lpstr>
      <vt:lpstr>Patrick Hand</vt:lpstr>
      <vt:lpstr>Rockwell</vt:lpstr>
      <vt:lpstr>Row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CARBONHYDRATE: nguồn năng lượng chính </vt:lpstr>
      <vt:lpstr>2. CÁC CHẤT DINH DƯỠNG KHÁC a) Protein (chất đạm)</vt:lpstr>
      <vt:lpstr>b. Lipid (chất béo)</vt:lpstr>
      <vt:lpstr>c. Chất khoáng và vitamin</vt:lpstr>
      <vt:lpstr>3. Sự biến đổi của lương thực, thực phẩm và cách bảo quản chúng.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III - Bài 15  Một số lương thực, thực phẩm</dc:title>
  <dc:creator>HP X360</dc:creator>
  <cp:lastModifiedBy>TUYẾT NGUYỄN THỊ</cp:lastModifiedBy>
  <cp:revision>53</cp:revision>
  <dcterms:created xsi:type="dcterms:W3CDTF">2021-04-18T05:54:07Z</dcterms:created>
  <dcterms:modified xsi:type="dcterms:W3CDTF">2021-11-07T14:46:14Z</dcterms:modified>
</cp:coreProperties>
</file>