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84" r:id="rId2"/>
    <p:sldId id="313" r:id="rId3"/>
    <p:sldId id="314" r:id="rId4"/>
    <p:sldId id="315" r:id="rId5"/>
    <p:sldId id="317" r:id="rId6"/>
    <p:sldId id="316" r:id="rId7"/>
    <p:sldId id="319" r:id="rId8"/>
    <p:sldId id="312" r:id="rId9"/>
    <p:sldId id="260" r:id="rId10"/>
    <p:sldId id="323" r:id="rId11"/>
    <p:sldId id="322" r:id="rId12"/>
    <p:sldId id="320" r:id="rId13"/>
    <p:sldId id="321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3" r:id="rId33"/>
    <p:sldId id="344" r:id="rId34"/>
    <p:sldId id="309" r:id="rId3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7"/>
    </p:embeddedFont>
    <p:embeddedFont>
      <p:font typeface="Goudy Stout" panose="0202090407030B020401" pitchFamily="18" charset="0"/>
      <p:regular r:id="rId38"/>
    </p:embeddedFont>
    <p:embeddedFont>
      <p:font typeface="Oswald" panose="020B0604020202020204" charset="0"/>
      <p:regular r:id="rId39"/>
      <p:bold r:id="rId40"/>
    </p:embeddedFont>
    <p:embeddedFont>
      <p:font typeface="SimSun" panose="02010600030101010101" pitchFamily="2" charset="-122"/>
      <p:regular r:id="rId41"/>
    </p:embeddedFont>
    <p:embeddedFont>
      <p:font typeface="Source Sans Pro" panose="020B050303040302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DBF8"/>
    <a:srgbClr val="E32B27"/>
    <a:srgbClr val="D2838C"/>
    <a:srgbClr val="E52928"/>
    <a:srgbClr val="32D8C0"/>
    <a:srgbClr val="BDF32E"/>
    <a:srgbClr val="AC489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81AEB-06DF-4650-A999-7FA278983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85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60" r:id="rId3"/>
    <p:sldLayoutId id="214748366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43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4.png"/><Relationship Id="rId3" Type="http://schemas.openxmlformats.org/officeDocument/2006/relationships/audio" Target="../media/audio2.wav"/><Relationship Id="rId7" Type="http://schemas.openxmlformats.org/officeDocument/2006/relationships/image" Target="../media/image63.png"/><Relationship Id="rId12" Type="http://schemas.openxmlformats.org/officeDocument/2006/relationships/image" Target="../media/image6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68.png"/><Relationship Id="rId5" Type="http://schemas.openxmlformats.org/officeDocument/2006/relationships/image" Target="../media/image60.png"/><Relationship Id="rId15" Type="http://schemas.openxmlformats.org/officeDocument/2006/relationships/image" Target="../media/image71.png"/><Relationship Id="rId10" Type="http://schemas.openxmlformats.org/officeDocument/2006/relationships/image" Target="../media/image67.png"/><Relationship Id="rId4" Type="http://schemas.openxmlformats.org/officeDocument/2006/relationships/audio" Target="../media/audio3.wav"/><Relationship Id="rId9" Type="http://schemas.openxmlformats.org/officeDocument/2006/relationships/image" Target="../media/image66.png"/><Relationship Id="rId1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72.png"/><Relationship Id="rId5" Type="http://schemas.openxmlformats.org/officeDocument/2006/relationships/image" Target="../media/image60.png"/><Relationship Id="rId10" Type="http://schemas.openxmlformats.org/officeDocument/2006/relationships/image" Target="../media/image70.png"/><Relationship Id="rId4" Type="http://schemas.openxmlformats.org/officeDocument/2006/relationships/audio" Target="../media/audio2.wav"/><Relationship Id="rId9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2.wav"/><Relationship Id="rId7" Type="http://schemas.openxmlformats.org/officeDocument/2006/relationships/image" Target="../media/image6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71.png"/><Relationship Id="rId5" Type="http://schemas.openxmlformats.org/officeDocument/2006/relationships/image" Target="../media/image60.png"/><Relationship Id="rId10" Type="http://schemas.openxmlformats.org/officeDocument/2006/relationships/image" Target="../media/image70.png"/><Relationship Id="rId4" Type="http://schemas.openxmlformats.org/officeDocument/2006/relationships/audio" Target="../media/audio3.wav"/><Relationship Id="rId9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2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7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79.png"/><Relationship Id="rId5" Type="http://schemas.openxmlformats.org/officeDocument/2006/relationships/image" Target="../media/image60.png"/><Relationship Id="rId10" Type="http://schemas.openxmlformats.org/officeDocument/2006/relationships/image" Target="../media/image78.png"/><Relationship Id="rId4" Type="http://schemas.openxmlformats.org/officeDocument/2006/relationships/audio" Target="../media/audio2.wav"/><Relationship Id="rId9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70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7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82.png"/><Relationship Id="rId5" Type="http://schemas.openxmlformats.org/officeDocument/2006/relationships/image" Target="../media/image60.png"/><Relationship Id="rId10" Type="http://schemas.openxmlformats.org/officeDocument/2006/relationships/image" Target="../media/image78.png"/><Relationship Id="rId4" Type="http://schemas.openxmlformats.org/officeDocument/2006/relationships/audio" Target="../media/audio2.wav"/><Relationship Id="rId9" Type="http://schemas.openxmlformats.org/officeDocument/2006/relationships/image" Target="../media/image81.png"/><Relationship Id="rId1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5.wmf"/><Relationship Id="rId9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17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02" y="948185"/>
            <a:ext cx="939769" cy="934925"/>
          </a:xfrm>
          <a:prstGeom prst="rect">
            <a:avLst/>
          </a:prstGeom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19" y="987281"/>
            <a:ext cx="4741435" cy="24966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96" y="1403643"/>
            <a:ext cx="7266857" cy="3511258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39" y="2825708"/>
            <a:ext cx="1659197" cy="194926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49124" y="3925052"/>
            <a:ext cx="288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GV: 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5311780" y="3593448"/>
            <a:ext cx="1560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>
                <a:solidFill>
                  <a:schemeClr val="bg1"/>
                </a:solidFill>
              </a:rPr>
              <a:t>SỐ HỌC 6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23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0446954"/>
                  </p:ext>
                </p:extLst>
              </p:nvPr>
            </p:nvGraphicFramePr>
            <p:xfrm>
              <a:off x="817417" y="799522"/>
              <a:ext cx="7656408" cy="2328926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/>
                            <a:t>Âm</a:t>
                          </a:r>
                          <a:r>
                            <a:rPr lang="en-US" sz="1800" baseline="0" dirty="0"/>
                            <a:t> </a:t>
                          </a:r>
                          <a:r>
                            <a:rPr lang="en-US" sz="1800" baseline="0" dirty="0" err="1"/>
                            <a:t>hai</a:t>
                          </a:r>
                          <a:r>
                            <a:rPr lang="en-US" sz="1800" baseline="0" dirty="0"/>
                            <a:t> </a:t>
                          </a:r>
                          <a:r>
                            <a:rPr lang="en-US" sz="1800" baseline="0" dirty="0" err="1"/>
                            <a:t>phần</a:t>
                          </a:r>
                          <a:r>
                            <a:rPr lang="en-US" sz="1800" baseline="0" dirty="0"/>
                            <a:t> </a:t>
                          </a:r>
                          <a:r>
                            <a:rPr lang="en-US" sz="1800" baseline="0" dirty="0" err="1"/>
                            <a:t>ba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-11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0446954"/>
                  </p:ext>
                </p:extLst>
              </p:nvPr>
            </p:nvGraphicFramePr>
            <p:xfrm>
              <a:off x="817417" y="799522"/>
              <a:ext cx="7656408" cy="2328926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61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65347" r="-300637" b="-232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168687" r="-300637" b="-137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ba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817418" y="405245"/>
            <a:ext cx="320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6.1.Hoàn </a:t>
            </a:r>
            <a:r>
              <a:rPr lang="en-US" sz="2000" dirty="0" err="1">
                <a:solidFill>
                  <a:srgbClr val="C00000"/>
                </a:solidFill>
              </a:rPr>
              <a:t>thành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bảng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sau</a:t>
            </a:r>
            <a:r>
              <a:rPr lang="en-US" sz="2000" dirty="0">
                <a:solidFill>
                  <a:srgbClr val="C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2519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8964760"/>
                  </p:ext>
                </p:extLst>
              </p:nvPr>
            </p:nvGraphicFramePr>
            <p:xfrm>
              <a:off x="599207" y="685222"/>
              <a:ext cx="7656408" cy="2869184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rgbClr val="FF0000"/>
                              </a:solidFill>
                            </a:rPr>
                            <a:t>Năm</a:t>
                          </a:r>
                          <a:r>
                            <a:rPr lang="en-US" sz="1800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>
                              <a:solidFill>
                                <a:srgbClr val="FF0000"/>
                              </a:solidFill>
                            </a:rPr>
                            <a:t>bảy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>
                              <a:solidFill>
                                <a:srgbClr val="FF0000"/>
                              </a:solidFill>
                            </a:rPr>
                            <a:t>sáu</a:t>
                          </a:r>
                          <a:r>
                            <a:rPr lang="en-US" sz="1800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/>
                            <a:t>Âm</a:t>
                          </a:r>
                          <a:r>
                            <a:rPr lang="en-US" sz="1800" baseline="0" dirty="0"/>
                            <a:t> </a:t>
                          </a:r>
                          <a:r>
                            <a:rPr lang="en-US" sz="1800" baseline="0" dirty="0" err="1"/>
                            <a:t>hai</a:t>
                          </a:r>
                          <a:r>
                            <a:rPr lang="en-US" sz="1800" baseline="0" dirty="0"/>
                            <a:t> </a:t>
                          </a:r>
                          <a:r>
                            <a:rPr lang="en-US" sz="1800" baseline="0" dirty="0" err="1"/>
                            <a:t>phần</a:t>
                          </a:r>
                          <a:r>
                            <a:rPr lang="en-US" sz="1800" baseline="0" dirty="0"/>
                            <a:t> 3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solidFill>
                                <a:srgbClr val="FF0000"/>
                              </a:solidFill>
                            </a:rPr>
                            <a:t>Chín</a:t>
                          </a:r>
                          <a:r>
                            <a:rPr lang="en-US" sz="1800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-11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8964760"/>
                  </p:ext>
                </p:extLst>
              </p:nvPr>
            </p:nvGraphicFramePr>
            <p:xfrm>
              <a:off x="599207" y="685222"/>
              <a:ext cx="7656408" cy="2869184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61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65347" r="-300637" b="-3217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Năm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bảy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159048" r="-300637" b="-2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sáu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-6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11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272000" r="-300637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3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354286" r="-300637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Chín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599208" y="290945"/>
            <a:ext cx="320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6.1.Hoàn </a:t>
            </a:r>
            <a:r>
              <a:rPr lang="en-US" sz="2000" dirty="0" err="1">
                <a:solidFill>
                  <a:srgbClr val="C00000"/>
                </a:solidFill>
              </a:rPr>
              <a:t>thành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bảng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sau</a:t>
            </a:r>
            <a:r>
              <a:rPr lang="en-US" sz="2000" dirty="0">
                <a:solidFill>
                  <a:srgbClr val="C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57352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309" y="467286"/>
            <a:ext cx="3629782" cy="2047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417372"/>
            <a:ext cx="5569527" cy="3053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47" y="3478913"/>
            <a:ext cx="6438936" cy="8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309" y="467286"/>
            <a:ext cx="3629782" cy="2047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0554" y="430175"/>
                <a:ext cx="4759035" cy="762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Kết 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quả</a:t>
                </a:r>
                <a:r>
                  <a:rPr lang="en-US" sz="1800" dirty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sz="1800" dirty="0"/>
                  <a:t>HD1: </a:t>
                </a:r>
                <a:r>
                  <a:rPr lang="en-US" sz="1800" dirty="0" err="1"/>
                  <a:t>Phân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biểu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thị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hai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4" y="430175"/>
                <a:ext cx="4759035" cy="762901"/>
              </a:xfrm>
              <a:prstGeom prst="rect">
                <a:avLst/>
              </a:prstGeom>
              <a:blipFill>
                <a:blip r:embed="rId3"/>
                <a:stretch>
                  <a:fillRect l="-1024" t="-48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flipH="1">
                <a:off x="280554" y="1484927"/>
                <a:ext cx="2828634" cy="80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HD2: Hai </a:t>
                </a:r>
                <a:r>
                  <a:rPr lang="en-US" sz="1800" dirty="0" err="1"/>
                  <a:t>phân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800" dirty="0"/>
              </a:p>
              <a:p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0554" y="1484927"/>
                <a:ext cx="2828634" cy="806696"/>
              </a:xfrm>
              <a:prstGeom prst="rect">
                <a:avLst/>
              </a:prstGeom>
              <a:blipFill>
                <a:blip r:embed="rId4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0554" y="2352051"/>
            <a:ext cx="385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HD3: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cặp</a:t>
            </a:r>
            <a:r>
              <a:rPr lang="en-US" sz="1800" dirty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nhau</a:t>
            </a:r>
            <a:r>
              <a:rPr lang="en-US" sz="1800" dirty="0"/>
              <a:t>: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52" y="2334676"/>
            <a:ext cx="1320112" cy="44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554" y="3064563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HD4:     2 . 10 = 5 . 4 = 20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1 . 9 = 3 . 3 = 9.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554" y="4083627"/>
            <a:ext cx="604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Vậy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thế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nào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là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hai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phân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số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bằng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nhau</a:t>
            </a:r>
            <a:r>
              <a:rPr lang="en-US" sz="1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25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409" y="290945"/>
            <a:ext cx="3397827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4DBF8"/>
                </a:solidFill>
              </a:rPr>
              <a:t>2. Hai </a:t>
            </a:r>
            <a:r>
              <a:rPr lang="en-US" sz="2000" dirty="0" err="1">
                <a:solidFill>
                  <a:srgbClr val="44DBF8"/>
                </a:solidFill>
              </a:rPr>
              <a:t>phân</a:t>
            </a:r>
            <a:r>
              <a:rPr lang="en-US" sz="2000" dirty="0">
                <a:solidFill>
                  <a:srgbClr val="44DBF8"/>
                </a:solidFill>
              </a:rPr>
              <a:t> </a:t>
            </a:r>
            <a:r>
              <a:rPr lang="en-US" sz="2000" dirty="0" err="1">
                <a:solidFill>
                  <a:srgbClr val="44DBF8"/>
                </a:solidFill>
              </a:rPr>
              <a:t>số</a:t>
            </a:r>
            <a:r>
              <a:rPr lang="en-US" sz="2000" dirty="0">
                <a:solidFill>
                  <a:srgbClr val="44DBF8"/>
                </a:solidFill>
              </a:rPr>
              <a:t> </a:t>
            </a:r>
            <a:r>
              <a:rPr lang="en-US" sz="2000" dirty="0" err="1">
                <a:solidFill>
                  <a:srgbClr val="44DBF8"/>
                </a:solidFill>
              </a:rPr>
              <a:t>bằng</a:t>
            </a:r>
            <a:r>
              <a:rPr lang="en-US" sz="2000" dirty="0">
                <a:solidFill>
                  <a:srgbClr val="44DBF8"/>
                </a:solidFill>
              </a:rPr>
              <a:t> </a:t>
            </a:r>
            <a:r>
              <a:rPr lang="en-US" sz="2000" dirty="0" err="1">
                <a:solidFill>
                  <a:srgbClr val="44DBF8"/>
                </a:solidFill>
              </a:rPr>
              <a:t>nhau</a:t>
            </a:r>
            <a:endParaRPr lang="en-US" sz="2000" dirty="0">
              <a:solidFill>
                <a:srgbClr val="44DBF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16" y="1208423"/>
            <a:ext cx="6694401" cy="1545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09" y="3270959"/>
            <a:ext cx="5621482" cy="11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41" y="308763"/>
            <a:ext cx="6780685" cy="1488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72836" y="2223655"/>
                <a:ext cx="5455228" cy="1271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Giải:</a:t>
                </a:r>
                <a:r>
                  <a:rPr lang="en-US" sz="2000" dirty="0"/>
                  <a:t> a)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ì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=5.9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=45</m:t>
                        </m:r>
                      </m:e>
                    </m:d>
                  </m:oMath>
                </a14:m>
                <a:endParaRPr lang="en-US" sz="2000" b="0" dirty="0"/>
              </a:p>
              <a:p>
                <a:r>
                  <a:rPr lang="en-US" sz="2000" dirty="0"/>
                  <a:t>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ì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1.(−4)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" y="2223655"/>
                <a:ext cx="5455228" cy="1271887"/>
              </a:xfrm>
              <a:prstGeom prst="rect">
                <a:avLst/>
              </a:prstGeom>
              <a:blipFill>
                <a:blip r:embed="rId3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7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99" y="210029"/>
            <a:ext cx="5382291" cy="1203135"/>
          </a:xfrm>
          <a:prstGeom prst="rect">
            <a:avLst/>
          </a:prstGeom>
        </p:spPr>
      </p:pic>
      <p:graphicFrame>
        <p:nvGraphicFramePr>
          <p:cNvPr id="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790121"/>
              </p:ext>
            </p:extLst>
          </p:nvPr>
        </p:nvGraphicFramePr>
        <p:xfrm>
          <a:off x="-31173" y="2247198"/>
          <a:ext cx="4374573" cy="813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4" imgW="1371600" imgH="431640" progId="Equation.DSMT4">
                  <p:embed/>
                </p:oleObj>
              </mc:Choice>
              <mc:Fallback>
                <p:oleObj name="Equation" r:id="rId4" imgW="1371600" imgH="431640" progId="Equation.DSMT4">
                  <p:embed/>
                  <p:pic>
                    <p:nvPicPr>
                      <p:cNvPr id="327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173" y="2247198"/>
                        <a:ext cx="4374573" cy="813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822602"/>
              </p:ext>
            </p:extLst>
          </p:nvPr>
        </p:nvGraphicFramePr>
        <p:xfrm>
          <a:off x="1762084" y="2821708"/>
          <a:ext cx="2024577" cy="1383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6" imgW="736560" imgH="672840" progId="Equation.DSMT4">
                  <p:embed/>
                </p:oleObj>
              </mc:Choice>
              <mc:Fallback>
                <p:oleObj name="Equation" r:id="rId6" imgW="736560" imgH="6728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2084" y="2821708"/>
                        <a:ext cx="2024577" cy="1383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9482" y="1569027"/>
            <a:ext cx="1724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Giải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113281"/>
              </p:ext>
            </p:extLst>
          </p:nvPr>
        </p:nvGraphicFramePr>
        <p:xfrm>
          <a:off x="4343400" y="2309618"/>
          <a:ext cx="4628428" cy="688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8" imgW="1714320" imgH="431640" progId="Equation.DSMT4">
                  <p:embed/>
                </p:oleObj>
              </mc:Choice>
              <mc:Fallback>
                <p:oleObj name="Equation" r:id="rId8" imgW="1714320" imgH="431640" progId="Equation.DSMT4">
                  <p:embed/>
                  <p:pic>
                    <p:nvPicPr>
                      <p:cNvPr id="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309618"/>
                        <a:ext cx="4628428" cy="688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773322"/>
              </p:ext>
            </p:extLst>
          </p:nvPr>
        </p:nvGraphicFramePr>
        <p:xfrm>
          <a:off x="6271780" y="2998276"/>
          <a:ext cx="2901812" cy="1338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10" imgW="1091880" imgH="672840" progId="Equation.DSMT4">
                  <p:embed/>
                </p:oleObj>
              </mc:Choice>
              <mc:Fallback>
                <p:oleObj name="Equation" r:id="rId10" imgW="1091880" imgH="6728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71780" y="2998276"/>
                        <a:ext cx="2901812" cy="1338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807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24759" cy="706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6592"/>
            <a:ext cx="9005103" cy="367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4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21" y="1135002"/>
            <a:ext cx="5586804" cy="2221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6835" y="335666"/>
            <a:ext cx="2013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Kết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quả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582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9" y="81186"/>
            <a:ext cx="7736590" cy="36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600200" y="1822848"/>
            <a:ext cx="5657850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600199" y="2222898"/>
            <a:ext cx="7190509" cy="6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00199" y="2851548"/>
            <a:ext cx="6982691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57500" y="628650"/>
          <a:ext cx="3200400" cy="40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endParaRPr lang="vi-VN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47009" y="628650"/>
            <a:ext cx="41875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CHƯƠNG III: PHÂN SỐ</a:t>
            </a:r>
            <a:endParaRPr lang="vi-VN" altLang="vi-VN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00199" y="3251598"/>
            <a:ext cx="6889173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98" y="1367227"/>
            <a:ext cx="5775766" cy="2672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5732" y="335666"/>
            <a:ext cx="1840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Kết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quả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499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2" y="293842"/>
            <a:ext cx="8481568" cy="396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63" y="483236"/>
            <a:ext cx="6825394" cy="1415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62" y="2034314"/>
            <a:ext cx="6605475" cy="173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27" y="0"/>
            <a:ext cx="7925253" cy="1788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209" y="2968211"/>
            <a:ext cx="3255814" cy="1059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3767" y="2083443"/>
            <a:ext cx="135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Kết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quả</a:t>
            </a:r>
            <a:r>
              <a:rPr lang="en-US" sz="1800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831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47" y="92605"/>
            <a:ext cx="7620939" cy="2164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0066" y="2592729"/>
            <a:ext cx="1435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Kết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quả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073" y="2515843"/>
            <a:ext cx="3727383" cy="13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20"/>
            <a:ext cx="5197033" cy="2881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106" y="422626"/>
            <a:ext cx="3165435" cy="2615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1801021" y="3263550"/>
                <a:ext cx="3564085" cy="1573305"/>
              </a:xfrm>
              <a:prstGeom prst="cloud">
                <a:avLst/>
              </a:prstGeom>
              <a:solidFill>
                <a:srgbClr val="E32B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1590" algn="ctr">
                  <a:lnSpc>
                    <a:spcPct val="115000"/>
                  </a:lnSpc>
                </a:pP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nhiều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Việt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𝟒𝟒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021" y="3263550"/>
                <a:ext cx="3564085" cy="1573305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6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20" y="206693"/>
            <a:ext cx="5473770" cy="1679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73214" y="2291787"/>
                <a:ext cx="6354501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Kết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quả</a:t>
                </a:r>
                <a:r>
                  <a:rPr lang="en-US" sz="2400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214" y="2291787"/>
                <a:ext cx="6354501" cy="616964"/>
              </a:xfrm>
              <a:prstGeom prst="rect">
                <a:avLst/>
              </a:prstGeom>
              <a:blipFill>
                <a:blip r:embed="rId3"/>
                <a:stretch>
                  <a:fillRect l="-1536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76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533400" y="267425"/>
                <a:ext cx="8305800" cy="194639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Chọn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trả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r>
                  <a:rPr lang="en-US" sz="20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1: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800" latinLnBrk="0">
                  <a:defRPr/>
                </a:pPr>
                <a:endParaRPr lang="vi-VN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7425"/>
                <a:ext cx="8305800" cy="1946398"/>
              </a:xfrm>
              <a:prstGeom prst="snip2Diag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8200" y="23431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43150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648200" y="23431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343150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38200" y="30289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2895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72000" y="30289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28950"/>
                <a:ext cx="3680099" cy="578112"/>
              </a:xfrm>
              <a:prstGeom prst="rect">
                <a:avLst/>
              </a:prstGeom>
              <a:blipFill>
                <a:blip r:embed="rId12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86200" y="2343150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86200" y="3028950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10515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43150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 2:Tìm x: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 defTabSz="685800" latinLnBrk="0">
                  <a:defRPr/>
                </a:pPr>
                <a:endPara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endParaRPr lang="vi-VN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blipFill>
                <a:blip r:embed="rId8"/>
                <a:stretch>
                  <a:fillRect t="-355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-3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-2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9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 3: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mấy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algn="ctr" defTabSz="685800" latinLnBrk="0">
                  <a:defRPr/>
                </a:pPr>
                <a:endPara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28 . 64 + 28 . 36</a:t>
                </a:r>
                <a:endParaRPr lang="vi-VN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blipFill>
                <a:blip r:embed="rId8"/>
                <a:stretch>
                  <a:fillRect t="-3553" b="-1827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-3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-4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481116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496094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ình Ảnh Bánh Sinh Nhật Đẹp Dễ Thương Và Ngộ Nghĩnh - Góc B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400050"/>
            <a:ext cx="2628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H="1">
            <a:off x="4246837" y="571500"/>
            <a:ext cx="10838" cy="13144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94447" y="1133475"/>
            <a:ext cx="20002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143251" y="571501"/>
            <a:ext cx="1108472" cy="6226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grpSp>
        <p:nvGrpSpPr>
          <p:cNvPr id="56" name="Group 7"/>
          <p:cNvGrpSpPr>
            <a:grpSpLocks/>
          </p:cNvGrpSpPr>
          <p:nvPr/>
        </p:nvGrpSpPr>
        <p:grpSpPr bwMode="auto">
          <a:xfrm>
            <a:off x="3371850" y="3086100"/>
            <a:ext cx="1620441" cy="1607344"/>
            <a:chOff x="2916" y="1200"/>
            <a:chExt cx="2124" cy="2120"/>
          </a:xfrm>
        </p:grpSpPr>
        <p:pic>
          <p:nvPicPr>
            <p:cNvPr id="17418" name="Picture 8" descr="d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200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9" descr="d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26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0" descr="d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" y="2263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0" descr="d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3086100"/>
            <a:ext cx="80843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57850" y="3488531"/>
            <a:ext cx="10858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1050">
                <a:latin typeface="Times New Roman" panose="02020603050405020304" pitchFamily="18" charset="0"/>
                <a:cs typeface="Times New Roman" panose="02020603050405020304" pitchFamily="18" charset="0"/>
              </a:rPr>
              <a:t>Phân số </a:t>
            </a:r>
            <a:endParaRPr lang="vi-VN" altLang="vi-VN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343650" y="3429000"/>
          <a:ext cx="285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8" imgW="152334" imgH="393529" progId="Equation.DSMT4">
                  <p:embed/>
                </p:oleObj>
              </mc:Choice>
              <mc:Fallback>
                <p:oleObj name="Equation" r:id="rId8" imgW="152334" imgH="393529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3429000"/>
                        <a:ext cx="2857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3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06059 0.07245 C -0.08767 0.10509 -0.15122 0.10046 -0.17587 0.06412 L -0.23073 -0.0169 " pathEditMode="relative" rAng="8280000" ptsTypes="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4:15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blipFill>
                <a:blip r:embed="rId8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146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176584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19870"/>
            <a:ext cx="549444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90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A.</a:t>
                </a:r>
                <a:r>
                  <a:rPr lang="vi-V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blipFill>
                <a:blip r:embed="rId8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146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98" y="201287"/>
            <a:ext cx="6903397" cy="2044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28800" y="2708476"/>
                <a:ext cx="6643868" cy="978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Kết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tiền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thưởng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tiêu</a:t>
                </a:r>
                <a:r>
                  <a:rPr lang="en-US" sz="2000" dirty="0"/>
                  <a:t> 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80 000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200 000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08476"/>
                <a:ext cx="6643868" cy="978345"/>
              </a:xfrm>
              <a:prstGeom prst="rect">
                <a:avLst/>
              </a:prstGeom>
              <a:blipFill>
                <a:blip r:embed="rId3"/>
                <a:stretch>
                  <a:fillRect l="-917" t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2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846" y="891250"/>
            <a:ext cx="55258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Củng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cố</a:t>
            </a:r>
            <a:r>
              <a:rPr lang="en-US" sz="2400" dirty="0">
                <a:solidFill>
                  <a:srgbClr val="FF0000"/>
                </a:solidFill>
              </a:rPr>
              <a:t> - </a:t>
            </a:r>
            <a:r>
              <a:rPr lang="en-US" sz="2400" dirty="0" err="1">
                <a:solidFill>
                  <a:srgbClr val="FF0000"/>
                </a:solidFill>
              </a:rPr>
              <a:t>dặn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dò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? 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-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?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332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793376" y="1694329"/>
            <a:ext cx="7987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Thank You !</a:t>
            </a:r>
            <a:endParaRPr lang="zh-CN" altLang="en-US" sz="4800" dirty="0">
              <a:solidFill>
                <a:srgbClr val="AED30B"/>
              </a:solidFill>
              <a:latin typeface="Goudy Stout" panose="0202090407030B020401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7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25"/>
          <p:cNvSpPr txBox="1">
            <a:spLocks noChangeArrowheads="1"/>
          </p:cNvSpPr>
          <p:nvPr/>
        </p:nvSpPr>
        <p:spPr bwMode="auto">
          <a:xfrm>
            <a:off x="1657350" y="1028700"/>
            <a:ext cx="6115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/>
              <a:t>Còn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có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thể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của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phép</a:t>
            </a:r>
            <a:r>
              <a:rPr lang="en-US" altLang="en-US" sz="1800" dirty="0"/>
              <a:t> chia 2 chia </a:t>
            </a:r>
            <a:r>
              <a:rPr lang="en-US" altLang="en-US" sz="1800" dirty="0" err="1"/>
              <a:t>cho</a:t>
            </a:r>
            <a:r>
              <a:rPr lang="en-US" altLang="en-US" sz="1800" dirty="0"/>
              <a:t> 5.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1485900" y="2477691"/>
            <a:ext cx="5829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/>
              <a:t>Tương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tự</a:t>
            </a:r>
            <a:r>
              <a:rPr lang="en-US" altLang="en-US" sz="1800" dirty="0"/>
              <a:t>, (-2) chia </a:t>
            </a:r>
            <a:r>
              <a:rPr lang="en-US" altLang="en-US" sz="1800" dirty="0" err="1"/>
              <a:t>cho</a:t>
            </a:r>
            <a:r>
              <a:rPr lang="en-US" altLang="en-US" sz="1800" dirty="0"/>
              <a:t> 5 </a:t>
            </a:r>
            <a:r>
              <a:rPr lang="en-US" altLang="en-US" sz="1800" dirty="0" err="1"/>
              <a:t>thì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bao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nhiêu</a:t>
            </a:r>
            <a:r>
              <a:rPr lang="en-US" altLang="en-US" sz="1800" dirty="0"/>
              <a:t>?</a:t>
            </a:r>
          </a:p>
        </p:txBody>
      </p:sp>
      <p:graphicFrame>
        <p:nvGraphicFramePr>
          <p:cNvPr id="2254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645884"/>
              </p:ext>
            </p:extLst>
          </p:nvPr>
        </p:nvGraphicFramePr>
        <p:xfrm>
          <a:off x="1431132" y="825104"/>
          <a:ext cx="283369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2254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132" y="825104"/>
                        <a:ext cx="283369" cy="732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150851"/>
              </p:ext>
            </p:extLst>
          </p:nvPr>
        </p:nvGraphicFramePr>
        <p:xfrm>
          <a:off x="4057650" y="1479947"/>
          <a:ext cx="1143000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5" imgW="533160" imgH="393480" progId="Equation.DSMT4">
                  <p:embed/>
                </p:oleObj>
              </mc:Choice>
              <mc:Fallback>
                <p:oleObj name="Equation" r:id="rId5" imgW="533160" imgH="393480" progId="Equation.DSMT4">
                  <p:embed/>
                  <p:pic>
                    <p:nvPicPr>
                      <p:cNvPr id="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1479947"/>
                        <a:ext cx="1143000" cy="73223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945607"/>
              </p:ext>
            </p:extLst>
          </p:nvPr>
        </p:nvGraphicFramePr>
        <p:xfrm>
          <a:off x="3806429" y="2992041"/>
          <a:ext cx="1419225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7" imgW="761760" imgH="393480" progId="Equation.DSMT4">
                  <p:embed/>
                </p:oleObj>
              </mc:Choice>
              <mc:Fallback>
                <p:oleObj name="Equation" r:id="rId7" imgW="761760" imgH="393480" progId="Equation.DSMT4">
                  <p:embed/>
                  <p:pic>
                    <p:nvPicPr>
                      <p:cNvPr id="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429" y="2992041"/>
                        <a:ext cx="1419225" cy="73223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loud Callout 11"/>
          <p:cNvSpPr/>
          <p:nvPr/>
        </p:nvSpPr>
        <p:spPr>
          <a:xfrm>
            <a:off x="5486400" y="2731294"/>
            <a:ext cx="2171700" cy="812006"/>
          </a:xfrm>
          <a:prstGeom prst="cloudCallout">
            <a:avLst>
              <a:gd name="adj1" fmla="val -61751"/>
              <a:gd name="adj2" fmla="val 29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57850" y="2888456"/>
            <a:ext cx="18859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1050"/>
              <a:t>Theo em có phân số        hay không?</a:t>
            </a:r>
            <a:endParaRPr lang="vi-VN" altLang="vi-VN" sz="105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174235"/>
              </p:ext>
            </p:extLst>
          </p:nvPr>
        </p:nvGraphicFramePr>
        <p:xfrm>
          <a:off x="7115173" y="2822973"/>
          <a:ext cx="285750" cy="43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9" imgW="190440" imgH="393480" progId="Equation.DSMT4">
                  <p:embed/>
                </p:oleObj>
              </mc:Choice>
              <mc:Fallback>
                <p:oleObj name="Equation" r:id="rId9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3" y="2822973"/>
                        <a:ext cx="285750" cy="434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102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3102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1714499" y="290512"/>
            <a:ext cx="44946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u="sng" dirty="0">
                <a:solidFill>
                  <a:schemeClr val="accent2"/>
                </a:solidFill>
              </a:rPr>
              <a:t>1.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Mở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rộng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khái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niệm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phân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số</a:t>
            </a:r>
            <a:endParaRPr lang="en-US" altLang="en-US" sz="21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682" y="1049482"/>
            <a:ext cx="8551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Người</a:t>
            </a:r>
            <a:r>
              <a:rPr lang="en-US" sz="2000" dirty="0"/>
              <a:t> ta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     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( </a:t>
            </a: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“ </a:t>
            </a:r>
            <a:r>
              <a:rPr lang="en-US" sz="2000" dirty="0" err="1"/>
              <a:t>âm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trăm</a:t>
            </a:r>
            <a:r>
              <a:rPr lang="en-US" sz="2000" dirty="0"/>
              <a:t>”)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coi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chia -2 </a:t>
            </a:r>
            <a:r>
              <a:rPr lang="en-US" sz="2000" dirty="0" err="1"/>
              <a:t>cho</a:t>
            </a:r>
            <a:r>
              <a:rPr lang="en-US" sz="2000" dirty="0"/>
              <a:t> 5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997342"/>
              </p:ext>
            </p:extLst>
          </p:nvPr>
        </p:nvGraphicFramePr>
        <p:xfrm>
          <a:off x="2532790" y="993688"/>
          <a:ext cx="366278" cy="557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3" imgW="190440" imgH="393480" progId="Equation.DSMT4">
                  <p:embed/>
                </p:oleObj>
              </mc:Choice>
              <mc:Fallback>
                <p:oleObj name="Equation" r:id="rId3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790" y="993688"/>
                        <a:ext cx="366278" cy="557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143477"/>
              </p:ext>
            </p:extLst>
          </p:nvPr>
        </p:nvGraphicFramePr>
        <p:xfrm>
          <a:off x="8185440" y="914890"/>
          <a:ext cx="449406" cy="683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5" imgW="190440" imgH="393480" progId="Equation.DSMT4">
                  <p:embed/>
                </p:oleObj>
              </mc:Choice>
              <mc:Fallback>
                <p:oleObj name="Equation" r:id="rId5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5440" y="914890"/>
                        <a:ext cx="449406" cy="683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159686" y="2793656"/>
            <a:ext cx="8984313" cy="1615827"/>
          </a:xfrm>
          <a:prstGeom prst="rect">
            <a:avLst/>
          </a:prstGeom>
          <a:solidFill>
            <a:srgbClr val="BDF1AD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800" b="0" dirty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800" b="0" dirty="0"/>
          </a:p>
        </p:txBody>
      </p:sp>
      <p:graphicFrame>
        <p:nvGraphicFramePr>
          <p:cNvPr id="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492485"/>
              </p:ext>
            </p:extLst>
          </p:nvPr>
        </p:nvGraphicFramePr>
        <p:xfrm>
          <a:off x="1418871" y="2731310"/>
          <a:ext cx="283369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6" imgW="152334" imgH="393529" progId="Equation.DSMT4">
                  <p:embed/>
                </p:oleObj>
              </mc:Choice>
              <mc:Fallback>
                <p:oleObj name="Equation" r:id="rId6" imgW="152334" imgH="393529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871" y="2731310"/>
                        <a:ext cx="283369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660679" y="2908858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1800" dirty="0">
                <a:solidFill>
                  <a:srgbClr val="FF0000"/>
                </a:solidFill>
              </a:rPr>
              <a:t>, b    0</a:t>
            </a:r>
            <a:endParaRPr lang="en-US" alt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3364881" y="2888076"/>
            <a:ext cx="6512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744423"/>
              </p:ext>
            </p:extLst>
          </p:nvPr>
        </p:nvGraphicFramePr>
        <p:xfrm>
          <a:off x="2482931" y="2959037"/>
          <a:ext cx="161925" cy="22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8" imgW="126725" imgH="126725" progId="Equation.DSMT4">
                  <p:embed/>
                </p:oleObj>
              </mc:Choice>
              <mc:Fallback>
                <p:oleObj name="Equation" r:id="rId8" imgW="126725" imgH="126725" progId="Equation.DSMT4">
                  <p:embed/>
                  <p:pic>
                    <p:nvPicPr>
                      <p:cNvPr id="1946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931" y="2959037"/>
                        <a:ext cx="161925" cy="227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662429"/>
              </p:ext>
            </p:extLst>
          </p:nvPr>
        </p:nvGraphicFramePr>
        <p:xfrm>
          <a:off x="3054533" y="2942646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10" imgW="139700" imgH="139700" progId="Equation.DSMT4">
                  <p:embed/>
                </p:oleObj>
              </mc:Choice>
              <mc:Fallback>
                <p:oleObj name="Equation" r:id="rId10" imgW="139700" imgH="139700" progId="Equation.DSMT4">
                  <p:embed/>
                  <p:pic>
                    <p:nvPicPr>
                      <p:cNvPr id="1946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533" y="2942646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9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6"/>
          <p:cNvSpPr txBox="1">
            <a:spLocks noChangeArrowheads="1"/>
          </p:cNvSpPr>
          <p:nvPr/>
        </p:nvSpPr>
        <p:spPr bwMode="auto">
          <a:xfrm>
            <a:off x="1428751" y="772716"/>
            <a:ext cx="3242072" cy="1488869"/>
          </a:xfrm>
          <a:prstGeom prst="rect">
            <a:avLst/>
          </a:prstGeom>
          <a:solidFill>
            <a:srgbClr val="BDF1AD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650" b="0" dirty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650" b="0" dirty="0"/>
          </a:p>
        </p:txBody>
      </p:sp>
      <p:graphicFrame>
        <p:nvGraphicFramePr>
          <p:cNvPr id="19459" name="Object 37"/>
          <p:cNvGraphicFramePr>
            <a:graphicFrameLocks noChangeAspect="1"/>
          </p:cNvGraphicFramePr>
          <p:nvPr/>
        </p:nvGraphicFramePr>
        <p:xfrm>
          <a:off x="2621757" y="713185"/>
          <a:ext cx="283369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757" y="713185"/>
                        <a:ext cx="283369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38"/>
          <p:cNvSpPr txBox="1">
            <a:spLocks noChangeArrowheads="1"/>
          </p:cNvSpPr>
          <p:nvPr/>
        </p:nvSpPr>
        <p:spPr bwMode="auto">
          <a:xfrm>
            <a:off x="2905125" y="896541"/>
            <a:ext cx="218241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5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65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1650" b="0" dirty="0">
                <a:solidFill>
                  <a:srgbClr val="FF0000"/>
                </a:solidFill>
              </a:rPr>
              <a:t>, b    0</a:t>
            </a:r>
            <a:endParaRPr lang="en-US" altLang="en-US" sz="1650" b="0" dirty="0"/>
          </a:p>
        </p:txBody>
      </p:sp>
      <p:graphicFrame>
        <p:nvGraphicFramePr>
          <p:cNvPr id="1946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396173"/>
              </p:ext>
            </p:extLst>
          </p:nvPr>
        </p:nvGraphicFramePr>
        <p:xfrm>
          <a:off x="3671293" y="951363"/>
          <a:ext cx="161925" cy="22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Equation" r:id="rId5" imgW="126725" imgH="126725" progId="Equation.DSMT4">
                  <p:embed/>
                </p:oleObj>
              </mc:Choice>
              <mc:Fallback>
                <p:oleObj name="Equation" r:id="rId5" imgW="126725" imgH="126725" progId="Equation.DSMT4">
                  <p:embed/>
                  <p:pic>
                    <p:nvPicPr>
                      <p:cNvPr id="1946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293" y="951363"/>
                        <a:ext cx="161925" cy="227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40"/>
          <p:cNvGraphicFramePr>
            <a:graphicFrameLocks noChangeAspect="1"/>
          </p:cNvGraphicFramePr>
          <p:nvPr/>
        </p:nvGraphicFramePr>
        <p:xfrm>
          <a:off x="4181475" y="942975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1946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942975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41"/>
          <p:cNvSpPr txBox="1">
            <a:spLocks noChangeArrowheads="1"/>
          </p:cNvSpPr>
          <p:nvPr/>
        </p:nvSpPr>
        <p:spPr bwMode="auto">
          <a:xfrm>
            <a:off x="1401367" y="1272778"/>
            <a:ext cx="326945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464" name="Text Box 19"/>
          <p:cNvSpPr txBox="1">
            <a:spLocks noChangeArrowheads="1"/>
          </p:cNvSpPr>
          <p:nvPr/>
        </p:nvSpPr>
        <p:spPr bwMode="auto">
          <a:xfrm>
            <a:off x="1714499" y="290512"/>
            <a:ext cx="44946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u="sng" dirty="0">
                <a:solidFill>
                  <a:schemeClr val="accent2"/>
                </a:solidFill>
              </a:rPr>
              <a:t>1.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Mở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rộng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khái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niệm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phân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số</a:t>
            </a:r>
            <a:endParaRPr lang="en-US" altLang="en-US" sz="2100" dirty="0">
              <a:solidFill>
                <a:schemeClr val="accent2"/>
              </a:solidFill>
            </a:endParaRP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1571625" y="2768204"/>
            <a:ext cx="594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So với khái niệm phân số đã học ở tiểu học em thấy phân số đã được mở rộng như thế nào?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5487591" y="613010"/>
            <a:ext cx="27039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Ở tiểu học, phân số có dạng </a:t>
            </a:r>
          </a:p>
        </p:txBody>
      </p:sp>
      <p:graphicFrame>
        <p:nvGraphicFramePr>
          <p:cNvPr id="2" name="Object 29"/>
          <p:cNvGraphicFramePr>
            <a:graphicFrameLocks noChangeAspect="1"/>
          </p:cNvGraphicFramePr>
          <p:nvPr/>
        </p:nvGraphicFramePr>
        <p:xfrm>
          <a:off x="5205413" y="1014412"/>
          <a:ext cx="283369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Equation" r:id="rId9" imgW="152334" imgH="393529" progId="Equation.DSMT4">
                  <p:embed/>
                </p:oleObj>
              </mc:Choice>
              <mc:Fallback>
                <p:oleObj name="Equation" r:id="rId9" imgW="152334" imgH="393529" progId="Equation.DSMT4">
                  <p:embed/>
                  <p:pic>
                    <p:nvPicPr>
                      <p:cNvPr id="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1014412"/>
                        <a:ext cx="283369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8"/>
          <p:cNvSpPr txBox="1">
            <a:spLocks noChangeArrowheads="1"/>
          </p:cNvSpPr>
          <p:nvPr/>
        </p:nvSpPr>
        <p:spPr bwMode="auto">
          <a:xfrm>
            <a:off x="5487591" y="1147763"/>
            <a:ext cx="1943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50" b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650" b="0"/>
              <a:t> </a:t>
            </a:r>
            <a:r>
              <a:rPr lang="en-US" altLang="en-US" sz="18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b    0</a:t>
            </a:r>
            <a:r>
              <a:rPr lang="en-US" altLang="en-US" sz="1650" b="0">
                <a:solidFill>
                  <a:srgbClr val="FF0000"/>
                </a:solidFill>
              </a:rPr>
              <a:t>.</a:t>
            </a:r>
            <a:endParaRPr lang="en-US" altLang="en-US" sz="1650" b="0"/>
          </a:p>
        </p:txBody>
      </p:sp>
      <p:graphicFrame>
        <p:nvGraphicFramePr>
          <p:cNvPr id="4" name="Object 31"/>
          <p:cNvGraphicFramePr>
            <a:graphicFrameLocks noChangeAspect="1"/>
          </p:cNvGraphicFramePr>
          <p:nvPr/>
        </p:nvGraphicFramePr>
        <p:xfrm>
          <a:off x="6209110" y="1206104"/>
          <a:ext cx="1619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Equation" r:id="rId10" imgW="126725" imgH="126725" progId="Equation.DSMT4">
                  <p:embed/>
                </p:oleObj>
              </mc:Choice>
              <mc:Fallback>
                <p:oleObj name="Equation" r:id="rId10" imgW="126725" imgH="126725" progId="Equation.DSMT4">
                  <p:embed/>
                  <p:pic>
                    <p:nvPicPr>
                      <p:cNvPr id="4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9110" y="1206104"/>
                        <a:ext cx="16192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2"/>
          <p:cNvGraphicFramePr>
            <a:graphicFrameLocks noChangeAspect="1"/>
          </p:cNvGraphicFramePr>
          <p:nvPr/>
        </p:nvGraphicFramePr>
        <p:xfrm>
          <a:off x="6786563" y="1216819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11" imgW="139700" imgH="139700" progId="Equation.DSMT4">
                  <p:embed/>
                </p:oleObj>
              </mc:Choice>
              <mc:Fallback>
                <p:oleObj name="Equation" r:id="rId11" imgW="139700" imgH="139700" progId="Equation.DSMT4">
                  <p:embed/>
                  <p:pic>
                    <p:nvPicPr>
                      <p:cNvPr id="5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1216819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3314700" y="1157626"/>
            <a:ext cx="1228250" cy="211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43600" y="1440656"/>
            <a:ext cx="1200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05395" y="3614738"/>
            <a:ext cx="5773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/>
              <a:t>Chẳng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hạn</a:t>
            </a:r>
            <a:r>
              <a:rPr lang="en-US" altLang="en-US" sz="1800" dirty="0"/>
              <a:t>,                          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các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phân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số</a:t>
            </a:r>
            <a:r>
              <a:rPr lang="en-US" altLang="en-US" sz="1800" dirty="0"/>
              <a:t>.</a:t>
            </a:r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5108218" y="1557337"/>
            <a:ext cx="31337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142178"/>
              </p:ext>
            </p:extLst>
          </p:nvPr>
        </p:nvGraphicFramePr>
        <p:xfrm>
          <a:off x="3957638" y="3460750"/>
          <a:ext cx="7334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12" imgW="393480" imgH="393480" progId="Equation.DSMT4">
                  <p:embed/>
                </p:oleObj>
              </mc:Choice>
              <mc:Fallback>
                <p:oleObj name="Equation" r:id="rId12" imgW="39348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3460750"/>
                        <a:ext cx="7334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815580"/>
              </p:ext>
            </p:extLst>
          </p:nvPr>
        </p:nvGraphicFramePr>
        <p:xfrm>
          <a:off x="3752850" y="3468688"/>
          <a:ext cx="3524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14" imgW="190440" imgH="393480" progId="Equation.DSMT4">
                  <p:embed/>
                </p:oleObj>
              </mc:Choice>
              <mc:Fallback>
                <p:oleObj name="Equation" r:id="rId14" imgW="19044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3468688"/>
                        <a:ext cx="3524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989400"/>
              </p:ext>
            </p:extLst>
          </p:nvPr>
        </p:nvGraphicFramePr>
        <p:xfrm>
          <a:off x="3268663" y="3468688"/>
          <a:ext cx="5222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16" imgW="279360" imgH="393480" progId="Equation.DSMT4">
                  <p:embed/>
                </p:oleObj>
              </mc:Choice>
              <mc:Fallback>
                <p:oleObj name="Equation" r:id="rId16" imgW="27936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3" y="3468688"/>
                        <a:ext cx="522287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384420"/>
              </p:ext>
            </p:extLst>
          </p:nvPr>
        </p:nvGraphicFramePr>
        <p:xfrm>
          <a:off x="2876550" y="3478213"/>
          <a:ext cx="5175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18" imgW="279360" imgH="393480" progId="Equation.DSMT4">
                  <p:embed/>
                </p:oleObj>
              </mc:Choice>
              <mc:Fallback>
                <p:oleObj name="Equation" r:id="rId18" imgW="27936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3478213"/>
                        <a:ext cx="5175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51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9" grpId="0"/>
      <p:bldP spid="28699" grpId="1"/>
      <p:bldP spid="28700" grpId="0"/>
      <p:bldP spid="3" grpId="0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3" y="287101"/>
            <a:ext cx="8094518" cy="1458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0882" y="2337954"/>
                <a:ext cx="7387935" cy="529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Kết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quả</a:t>
                </a:r>
                <a:r>
                  <a:rPr lang="en-US" sz="2000" dirty="0">
                    <a:solidFill>
                      <a:srgbClr val="FF0000"/>
                    </a:solidFill>
                  </a:rPr>
                  <a:t>: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(Tử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0, </a:t>
                </a:r>
                <a:r>
                  <a:rPr lang="en-US" sz="2000" dirty="0" err="1"/>
                  <a:t>mẫu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7);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den>
                    </m:f>
                  </m:oMath>
                </a14:m>
                <a:r>
                  <a:rPr lang="en-US" sz="2000" dirty="0"/>
                  <a:t> (Tử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3, </a:t>
                </a:r>
                <a:r>
                  <a:rPr lang="en-US" sz="2000" dirty="0" err="1"/>
                  <a:t>mẫu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-8)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82" y="2337954"/>
                <a:ext cx="7387935" cy="529697"/>
              </a:xfrm>
              <a:prstGeom prst="rect">
                <a:avLst/>
              </a:prstGeom>
              <a:blipFill>
                <a:blip r:embed="rId3"/>
                <a:stretch>
                  <a:fillRect l="-90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4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57" y="311777"/>
            <a:ext cx="7810252" cy="1298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0882" y="2337954"/>
                <a:ext cx="7387935" cy="1426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Kết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quả</a:t>
                </a:r>
                <a:r>
                  <a:rPr lang="en-US" sz="2000" dirty="0">
                    <a:solidFill>
                      <a:srgbClr val="FF0000"/>
                    </a:solidFill>
                  </a:rPr>
                  <a:t>: </a:t>
                </a:r>
                <a:r>
                  <a:rPr lang="en-US" sz="2000" dirty="0">
                    <a:solidFill>
                      <a:schemeClr val="tx1"/>
                    </a:solidFill>
                  </a:rPr>
                  <a:t>a) 4:9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; </a:t>
                </a:r>
              </a:p>
              <a:p>
                <a:r>
                  <a:rPr lang="en-US" sz="2000" dirty="0"/>
                  <a:t>              b) (-2):7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              c) 8: (-3)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82" y="2337954"/>
                <a:ext cx="7387935" cy="1426609"/>
              </a:xfrm>
              <a:prstGeom prst="rect">
                <a:avLst/>
              </a:prstGeom>
              <a:blipFill>
                <a:blip r:embed="rId3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75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23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MỞ RỘNG PHÂN SỐ. PHÂN SỐ BẰNG NHAU</a:t>
              </a:r>
              <a:endPara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945573" y="3474390"/>
            <a:ext cx="7478457" cy="127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. Ai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sai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ai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819" y="1586557"/>
            <a:ext cx="4286791" cy="2400134"/>
            <a:chOff x="-23527" y="2345096"/>
            <a:chExt cx="4286791" cy="24001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27" y="3463991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14" name="Cloud 13"/>
            <p:cNvSpPr/>
            <p:nvPr/>
          </p:nvSpPr>
          <p:spPr>
            <a:xfrm>
              <a:off x="441824" y="2345096"/>
              <a:ext cx="3821440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83976" y="1347594"/>
            <a:ext cx="3077077" cy="2288652"/>
            <a:chOff x="5983976" y="1347594"/>
            <a:chExt cx="3077077" cy="22886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345095"/>
              <a:ext cx="1344528" cy="1291151"/>
            </a:xfrm>
            <a:prstGeom prst="rect">
              <a:avLst/>
            </a:prstGeom>
          </p:spPr>
        </p:pic>
        <p:sp>
          <p:nvSpPr>
            <p:cNvPr id="17" name="Cloud 16"/>
            <p:cNvSpPr/>
            <p:nvPr/>
          </p:nvSpPr>
          <p:spPr>
            <a:xfrm>
              <a:off x="5983976" y="1347594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810</Words>
  <Application>Microsoft Office PowerPoint</Application>
  <PresentationFormat>On-screen Show (16:9)</PresentationFormat>
  <Paragraphs>133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Times New Roman</vt:lpstr>
      <vt:lpstr>Goudy Stout</vt:lpstr>
      <vt:lpstr>Cambria Math</vt:lpstr>
      <vt:lpstr>Source Sans Pro</vt:lpstr>
      <vt:lpstr>#9Slide03 Noto Sans</vt:lpstr>
      <vt:lpstr>SimSun</vt:lpstr>
      <vt:lpstr>Oswald</vt:lpstr>
      <vt:lpstr>Arial</vt:lpstr>
      <vt:lpstr>Quince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Administrator</dc:creator>
  <cp:lastModifiedBy>X1-GEN8</cp:lastModifiedBy>
  <cp:revision>65</cp:revision>
  <dcterms:modified xsi:type="dcterms:W3CDTF">2024-12-18T14:34:26Z</dcterms:modified>
</cp:coreProperties>
</file>